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04"/>
  </p:notesMasterIdLst>
  <p:handoutMasterIdLst>
    <p:handoutMasterId r:id="rId105"/>
  </p:handoutMasterIdLst>
  <p:sldIdLst>
    <p:sldId id="256" r:id="rId3"/>
    <p:sldId id="258" r:id="rId4"/>
    <p:sldId id="259" r:id="rId5"/>
    <p:sldId id="339" r:id="rId6"/>
    <p:sldId id="352" r:id="rId7"/>
    <p:sldId id="342" r:id="rId8"/>
    <p:sldId id="344" r:id="rId9"/>
    <p:sldId id="345" r:id="rId10"/>
    <p:sldId id="346" r:id="rId11"/>
    <p:sldId id="348" r:id="rId12"/>
    <p:sldId id="347" r:id="rId13"/>
    <p:sldId id="340" r:id="rId14"/>
    <p:sldId id="350" r:id="rId15"/>
    <p:sldId id="351" r:id="rId16"/>
    <p:sldId id="264" r:id="rId17"/>
    <p:sldId id="265" r:id="rId18"/>
    <p:sldId id="282" r:id="rId19"/>
    <p:sldId id="283" r:id="rId20"/>
    <p:sldId id="284" r:id="rId21"/>
    <p:sldId id="290" r:id="rId22"/>
    <p:sldId id="291" r:id="rId23"/>
    <p:sldId id="292" r:id="rId24"/>
    <p:sldId id="294" r:id="rId25"/>
    <p:sldId id="295" r:id="rId26"/>
    <p:sldId id="296" r:id="rId27"/>
    <p:sldId id="293" r:id="rId28"/>
    <p:sldId id="297" r:id="rId29"/>
    <p:sldId id="298" r:id="rId30"/>
    <p:sldId id="299" r:id="rId31"/>
    <p:sldId id="300" r:id="rId32"/>
    <p:sldId id="302" r:id="rId33"/>
    <p:sldId id="303" r:id="rId34"/>
    <p:sldId id="301" r:id="rId35"/>
    <p:sldId id="267" r:id="rId36"/>
    <p:sldId id="261" r:id="rId37"/>
    <p:sldId id="314" r:id="rId38"/>
    <p:sldId id="330" r:id="rId39"/>
    <p:sldId id="331" r:id="rId40"/>
    <p:sldId id="315" r:id="rId41"/>
    <p:sldId id="316" r:id="rId42"/>
    <p:sldId id="332" r:id="rId43"/>
    <p:sldId id="333" r:id="rId44"/>
    <p:sldId id="353" r:id="rId45"/>
    <p:sldId id="317" r:id="rId46"/>
    <p:sldId id="354" r:id="rId47"/>
    <p:sldId id="355" r:id="rId48"/>
    <p:sldId id="356" r:id="rId49"/>
    <p:sldId id="357" r:id="rId50"/>
    <p:sldId id="359" r:id="rId51"/>
    <p:sldId id="360" r:id="rId52"/>
    <p:sldId id="358" r:id="rId53"/>
    <p:sldId id="362" r:id="rId54"/>
    <p:sldId id="363" r:id="rId55"/>
    <p:sldId id="364" r:id="rId56"/>
    <p:sldId id="338" r:id="rId57"/>
    <p:sldId id="365" r:id="rId58"/>
    <p:sldId id="366" r:id="rId59"/>
    <p:sldId id="367" r:id="rId60"/>
    <p:sldId id="368" r:id="rId61"/>
    <p:sldId id="369" r:id="rId62"/>
    <p:sldId id="323" r:id="rId63"/>
    <p:sldId id="324" r:id="rId64"/>
    <p:sldId id="268" r:id="rId65"/>
    <p:sldId id="269" r:id="rId66"/>
    <p:sldId id="305" r:id="rId67"/>
    <p:sldId id="306" r:id="rId68"/>
    <p:sldId id="307" r:id="rId69"/>
    <p:sldId id="309" r:id="rId70"/>
    <p:sldId id="310" r:id="rId71"/>
    <p:sldId id="311" r:id="rId72"/>
    <p:sldId id="312" r:id="rId73"/>
    <p:sldId id="276" r:id="rId74"/>
    <p:sldId id="277" r:id="rId75"/>
    <p:sldId id="263" r:id="rId76"/>
    <p:sldId id="376" r:id="rId77"/>
    <p:sldId id="374" r:id="rId78"/>
    <p:sldId id="375" r:id="rId79"/>
    <p:sldId id="377" r:id="rId80"/>
    <p:sldId id="378" r:id="rId81"/>
    <p:sldId id="381" r:id="rId82"/>
    <p:sldId id="382" r:id="rId83"/>
    <p:sldId id="383" r:id="rId84"/>
    <p:sldId id="384" r:id="rId85"/>
    <p:sldId id="385" r:id="rId86"/>
    <p:sldId id="386" r:id="rId87"/>
    <p:sldId id="387" r:id="rId88"/>
    <p:sldId id="388" r:id="rId89"/>
    <p:sldId id="389" r:id="rId90"/>
    <p:sldId id="390" r:id="rId91"/>
    <p:sldId id="391" r:id="rId92"/>
    <p:sldId id="395" r:id="rId93"/>
    <p:sldId id="396" r:id="rId94"/>
    <p:sldId id="397" r:id="rId95"/>
    <p:sldId id="398" r:id="rId96"/>
    <p:sldId id="399" r:id="rId97"/>
    <p:sldId id="400" r:id="rId98"/>
    <p:sldId id="392" r:id="rId99"/>
    <p:sldId id="393" r:id="rId100"/>
    <p:sldId id="394" r:id="rId101"/>
    <p:sldId id="401" r:id="rId102"/>
    <p:sldId id="402" r:id="rId103"/>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endParaRPr lang="vi-VN"/>
          </a:p>
        </p:txBody>
      </p:sp>
      <p:sp>
        <p:nvSpPr>
          <p:cNvPr id="3" name="Date Placeholder 2"/>
          <p:cNvSpPr>
            <a:spLocks noGrp="1"/>
          </p:cNvSpPr>
          <p:nvPr>
            <p:ph type="dt" sz="quarter" idx="1"/>
          </p:nvPr>
        </p:nvSpPr>
        <p:spPr>
          <a:xfrm>
            <a:off x="4021295" y="0"/>
            <a:ext cx="3076363" cy="513508"/>
          </a:xfrm>
          <a:prstGeom prst="rect">
            <a:avLst/>
          </a:prstGeom>
        </p:spPr>
        <p:txBody>
          <a:bodyPr vert="horz" lIns="94759" tIns="47380" rIns="94759" bIns="47380" rtlCol="0"/>
          <a:lstStyle>
            <a:lvl1pPr algn="r">
              <a:defRPr sz="1200"/>
            </a:lvl1pPr>
          </a:lstStyle>
          <a:p>
            <a:fld id="{FE53240A-E9FA-4851-BEAF-2BE4C8F4320E}" type="datetimeFigureOut">
              <a:rPr lang="vi-VN" smtClean="0"/>
              <a:t>20/07/2020</a:t>
            </a:fld>
            <a:endParaRPr lang="vi-VN"/>
          </a:p>
        </p:txBody>
      </p:sp>
      <p:sp>
        <p:nvSpPr>
          <p:cNvPr id="4" name="Footer Placeholder 3"/>
          <p:cNvSpPr>
            <a:spLocks noGrp="1"/>
          </p:cNvSpPr>
          <p:nvPr>
            <p:ph type="ftr" sz="quarter" idx="2"/>
          </p:nvPr>
        </p:nvSpPr>
        <p:spPr>
          <a:xfrm>
            <a:off x="1" y="9721106"/>
            <a:ext cx="3076363" cy="513507"/>
          </a:xfrm>
          <a:prstGeom prst="rect">
            <a:avLst/>
          </a:prstGeom>
        </p:spPr>
        <p:txBody>
          <a:bodyPr vert="horz" lIns="94759" tIns="47380" rIns="94759" bIns="47380" rtlCol="0" anchor="b"/>
          <a:lstStyle>
            <a:lvl1pPr algn="l">
              <a:defRPr sz="1200"/>
            </a:lvl1pPr>
          </a:lstStyle>
          <a:p>
            <a:endParaRPr lang="vi-VN"/>
          </a:p>
        </p:txBody>
      </p:sp>
      <p:sp>
        <p:nvSpPr>
          <p:cNvPr id="5" name="Slide Number Placeholder 4"/>
          <p:cNvSpPr>
            <a:spLocks noGrp="1"/>
          </p:cNvSpPr>
          <p:nvPr>
            <p:ph type="sldNum" sz="quarter" idx="3"/>
          </p:nvPr>
        </p:nvSpPr>
        <p:spPr>
          <a:xfrm>
            <a:off x="4021295" y="9721106"/>
            <a:ext cx="3076363" cy="513507"/>
          </a:xfrm>
          <a:prstGeom prst="rect">
            <a:avLst/>
          </a:prstGeom>
        </p:spPr>
        <p:txBody>
          <a:bodyPr vert="horz" lIns="94759" tIns="47380" rIns="94759" bIns="47380" rtlCol="0" anchor="b"/>
          <a:lstStyle>
            <a:lvl1pPr algn="r">
              <a:defRPr sz="1200"/>
            </a:lvl1pPr>
          </a:lstStyle>
          <a:p>
            <a:fld id="{34C29788-32FF-49C0-9021-2A060FCB9467}" type="slidenum">
              <a:rPr lang="vi-VN" smtClean="0"/>
              <a:t>‹#›</a:t>
            </a:fld>
            <a:endParaRPr lang="vi-VN"/>
          </a:p>
        </p:txBody>
      </p:sp>
    </p:spTree>
    <p:extLst>
      <p:ext uri="{BB962C8B-B14F-4D97-AF65-F5344CB8AC3E}">
        <p14:creationId xmlns:p14="http://schemas.microsoft.com/office/powerpoint/2010/main" val="286488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59" tIns="47380" rIns="94759" bIns="47380" rtlCol="0"/>
          <a:lstStyle>
            <a:lvl1pPr algn="l">
              <a:defRPr sz="1200"/>
            </a:lvl1pPr>
          </a:lstStyle>
          <a:p>
            <a:endParaRPr lang="vi-VN"/>
          </a:p>
        </p:txBody>
      </p:sp>
      <p:sp>
        <p:nvSpPr>
          <p:cNvPr id="3" name="Date Placeholder 2"/>
          <p:cNvSpPr>
            <a:spLocks noGrp="1"/>
          </p:cNvSpPr>
          <p:nvPr>
            <p:ph type="dt" idx="1"/>
          </p:nvPr>
        </p:nvSpPr>
        <p:spPr>
          <a:xfrm>
            <a:off x="4021295" y="0"/>
            <a:ext cx="3076363" cy="513508"/>
          </a:xfrm>
          <a:prstGeom prst="rect">
            <a:avLst/>
          </a:prstGeom>
        </p:spPr>
        <p:txBody>
          <a:bodyPr vert="horz" lIns="94759" tIns="47380" rIns="94759" bIns="47380" rtlCol="0"/>
          <a:lstStyle>
            <a:lvl1pPr algn="r">
              <a:defRPr sz="1200"/>
            </a:lvl1pPr>
          </a:lstStyle>
          <a:p>
            <a:fld id="{3F0B497F-A61A-4904-B36B-7CF00D006CC3}" type="datetimeFigureOut">
              <a:rPr lang="vi-VN" smtClean="0"/>
              <a:t>20/07/2020</a:t>
            </a:fld>
            <a:endParaRPr lang="vi-VN"/>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4759" tIns="47380" rIns="94759" bIns="47380" rtlCol="0" anchor="ctr"/>
          <a:lstStyle/>
          <a:p>
            <a:endParaRPr lang="vi-VN"/>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59" tIns="47380" rIns="94759" bIns="473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1" y="9721106"/>
            <a:ext cx="3076363" cy="513507"/>
          </a:xfrm>
          <a:prstGeom prst="rect">
            <a:avLst/>
          </a:prstGeom>
        </p:spPr>
        <p:txBody>
          <a:bodyPr vert="horz" lIns="94759" tIns="47380" rIns="94759" bIns="47380" rtlCol="0" anchor="b"/>
          <a:lstStyle>
            <a:lvl1pPr algn="l">
              <a:defRPr sz="1200"/>
            </a:lvl1pPr>
          </a:lstStyle>
          <a:p>
            <a:endParaRPr lang="vi-VN"/>
          </a:p>
        </p:txBody>
      </p:sp>
      <p:sp>
        <p:nvSpPr>
          <p:cNvPr id="7" name="Slide Number Placeholder 6"/>
          <p:cNvSpPr>
            <a:spLocks noGrp="1"/>
          </p:cNvSpPr>
          <p:nvPr>
            <p:ph type="sldNum" sz="quarter" idx="5"/>
          </p:nvPr>
        </p:nvSpPr>
        <p:spPr>
          <a:xfrm>
            <a:off x="4021295" y="9721106"/>
            <a:ext cx="3076363" cy="513507"/>
          </a:xfrm>
          <a:prstGeom prst="rect">
            <a:avLst/>
          </a:prstGeom>
        </p:spPr>
        <p:txBody>
          <a:bodyPr vert="horz" lIns="94759" tIns="47380" rIns="94759" bIns="47380" rtlCol="0" anchor="b"/>
          <a:lstStyle>
            <a:lvl1pPr algn="r">
              <a:defRPr sz="1200"/>
            </a:lvl1pPr>
          </a:lstStyle>
          <a:p>
            <a:fld id="{05578605-B902-40BE-8D20-6561515A5162}" type="slidenum">
              <a:rPr lang="vi-VN" smtClean="0"/>
              <a:t>‹#›</a:t>
            </a:fld>
            <a:endParaRPr lang="vi-VN"/>
          </a:p>
        </p:txBody>
      </p:sp>
    </p:spTree>
    <p:extLst>
      <p:ext uri="{BB962C8B-B14F-4D97-AF65-F5344CB8AC3E}">
        <p14:creationId xmlns:p14="http://schemas.microsoft.com/office/powerpoint/2010/main" val="377023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 typeface="Arial" panose="020B0604020202020204" pitchFamily="34" charset="0"/>
              <a:buNone/>
            </a:pPr>
            <a:r>
              <a:rPr lang="en-US" altLang="vi-VN" dirty="0" smtClean="0"/>
              <a:t>(</a:t>
            </a:r>
            <a:r>
              <a:rPr lang="en-US" altLang="vi-VN" i="1" dirty="0" smtClean="0"/>
              <a:t>Chapter 1: Overview – </a:t>
            </a:r>
          </a:p>
          <a:p>
            <a:pPr>
              <a:lnSpc>
                <a:spcPct val="90000"/>
              </a:lnSpc>
              <a:buFont typeface="Arial" panose="020B0604020202020204" pitchFamily="34" charset="0"/>
              <a:buNone/>
            </a:pPr>
            <a:r>
              <a:rPr lang="en-US" altLang="vi-VN" i="1" dirty="0" smtClean="0"/>
              <a:t>	Cryptography and Network Security Principles and Practice, 5th Edition</a:t>
            </a:r>
            <a:r>
              <a:rPr lang="en-US" altLang="vi-VN" dirty="0" smtClean="0"/>
              <a:t>)</a:t>
            </a:r>
          </a:p>
          <a:p>
            <a:endParaRPr lang="vi-VN" dirty="0"/>
          </a:p>
        </p:txBody>
      </p:sp>
      <p:sp>
        <p:nvSpPr>
          <p:cNvPr id="4" name="Slide Number Placeholder 3"/>
          <p:cNvSpPr>
            <a:spLocks noGrp="1"/>
          </p:cNvSpPr>
          <p:nvPr>
            <p:ph type="sldNum" sz="quarter" idx="10"/>
          </p:nvPr>
        </p:nvSpPr>
        <p:spPr/>
        <p:txBody>
          <a:bodyPr/>
          <a:lstStyle/>
          <a:p>
            <a:fld id="{05578605-B902-40BE-8D20-6561515A5162}" type="slidenum">
              <a:rPr lang="vi-VN" smtClean="0"/>
              <a:t>2</a:t>
            </a:fld>
            <a:endParaRPr lang="vi-VN"/>
          </a:p>
        </p:txBody>
      </p:sp>
    </p:spTree>
    <p:extLst>
      <p:ext uri="{BB962C8B-B14F-4D97-AF65-F5344CB8AC3E}">
        <p14:creationId xmlns:p14="http://schemas.microsoft.com/office/powerpoint/2010/main" val="260061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99</a:t>
            </a:fld>
            <a:endParaRPr lang="vi-VN"/>
          </a:p>
        </p:txBody>
      </p:sp>
    </p:spTree>
    <p:extLst>
      <p:ext uri="{BB962C8B-B14F-4D97-AF65-F5344CB8AC3E}">
        <p14:creationId xmlns:p14="http://schemas.microsoft.com/office/powerpoint/2010/main" val="42214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“CNTT là một trong các động lực quan trọng nhất của sự phát triển. Ứng dụng và phát triển CNTT ở nước ta nhằm góp phần giải phóng sức mạnh vật chất, trí tuệ và tinh thần của toàn dân tộc, thúc đẩy công cuộc đổi mới, phát triển nhanh và hiện đại hoá các ngành kinh tế, tăng cường năng lực cạnh tranh của các doanh nghiệp, hỗ trợ có hiệu quả cho quá trình chủ động hội nhập kinh tế quốc tế, nâng cao chất lượng cuộc sống của nhân dân, đảm bảo an ninh, quốc phòng và tạo khả năng “đi tắt, đón đầu” để thực hiện thắng lợi sự nghiệp CNH, HĐH”</a:t>
            </a:r>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17</a:t>
            </a:fld>
            <a:endParaRPr lang="vi-VN"/>
          </a:p>
        </p:txBody>
      </p:sp>
    </p:spTree>
    <p:extLst>
      <p:ext uri="{BB962C8B-B14F-4D97-AF65-F5344CB8AC3E}">
        <p14:creationId xmlns:p14="http://schemas.microsoft.com/office/powerpoint/2010/main" val="263807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18</a:t>
            </a:fld>
            <a:endParaRPr lang="vi-VN"/>
          </a:p>
        </p:txBody>
      </p:sp>
    </p:spTree>
    <p:extLst>
      <p:ext uri="{BB962C8B-B14F-4D97-AF65-F5344CB8AC3E}">
        <p14:creationId xmlns:p14="http://schemas.microsoft.com/office/powerpoint/2010/main" val="263807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19</a:t>
            </a:fld>
            <a:endParaRPr lang="vi-VN"/>
          </a:p>
        </p:txBody>
      </p:sp>
    </p:spTree>
    <p:extLst>
      <p:ext uri="{BB962C8B-B14F-4D97-AF65-F5344CB8AC3E}">
        <p14:creationId xmlns:p14="http://schemas.microsoft.com/office/powerpoint/2010/main" val="2638074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B4F77DB-1A72-457D-AFE5-A0AB1D374AF6}" type="slidenum">
              <a:rPr lang="vi-VN" smtClean="0"/>
              <a:t>72</a:t>
            </a:fld>
            <a:endParaRPr lang="vi-VN"/>
          </a:p>
        </p:txBody>
      </p:sp>
    </p:spTree>
    <p:extLst>
      <p:ext uri="{BB962C8B-B14F-4D97-AF65-F5344CB8AC3E}">
        <p14:creationId xmlns:p14="http://schemas.microsoft.com/office/powerpoint/2010/main" val="331072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87</a:t>
            </a:fld>
            <a:endParaRPr lang="vi-VN"/>
          </a:p>
        </p:txBody>
      </p:sp>
    </p:spTree>
    <p:extLst>
      <p:ext uri="{BB962C8B-B14F-4D97-AF65-F5344CB8AC3E}">
        <p14:creationId xmlns:p14="http://schemas.microsoft.com/office/powerpoint/2010/main" val="422147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88</a:t>
            </a:fld>
            <a:endParaRPr lang="vi-VN"/>
          </a:p>
        </p:txBody>
      </p:sp>
    </p:spTree>
    <p:extLst>
      <p:ext uri="{BB962C8B-B14F-4D97-AF65-F5344CB8AC3E}">
        <p14:creationId xmlns:p14="http://schemas.microsoft.com/office/powerpoint/2010/main" val="42214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97</a:t>
            </a:fld>
            <a:endParaRPr lang="vi-VN"/>
          </a:p>
        </p:txBody>
      </p:sp>
    </p:spTree>
    <p:extLst>
      <p:ext uri="{BB962C8B-B14F-4D97-AF65-F5344CB8AC3E}">
        <p14:creationId xmlns:p14="http://schemas.microsoft.com/office/powerpoint/2010/main" val="42214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578605-B902-40BE-8D20-6561515A5162}" type="slidenum">
              <a:rPr lang="vi-VN" smtClean="0"/>
              <a:t>98</a:t>
            </a:fld>
            <a:endParaRPr lang="vi-VN"/>
          </a:p>
        </p:txBody>
      </p:sp>
    </p:spTree>
    <p:extLst>
      <p:ext uri="{BB962C8B-B14F-4D97-AF65-F5344CB8AC3E}">
        <p14:creationId xmlns:p14="http://schemas.microsoft.com/office/powerpoint/2010/main" val="422147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GB" sz="1800">
              <a:latin typeface="Tahoma" pitchFamily="34" charset="0"/>
              <a:ea typeface="ＭＳ Ｐゴシック" pitchFamily="34" charset="-128"/>
              <a:cs typeface="Arial" charset="0"/>
            </a:endParaRPr>
          </a:p>
        </p:txBody>
      </p:sp>
      <p:sp>
        <p:nvSpPr>
          <p:cNvPr id="6144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6144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163845" name="Rectangle 5"/>
          <p:cNvSpPr>
            <a:spLocks noGrp="1" noChangeArrowheads="1"/>
          </p:cNvSpPr>
          <p:nvPr>
            <p:ph type="dt" sz="half" idx="2"/>
          </p:nvPr>
        </p:nvSpPr>
        <p:spPr>
          <a:xfrm>
            <a:off x="609600" y="6245225"/>
            <a:ext cx="2844800" cy="476250"/>
          </a:xfrm>
        </p:spPr>
        <p:txBody>
          <a:bodyPr/>
          <a:lstStyle>
            <a:lvl1pPr>
              <a:defRPr/>
            </a:lvl1pPr>
          </a:lstStyle>
          <a:p>
            <a:r>
              <a:rPr lang="vi-VN" smtClean="0"/>
              <a:t> </a:t>
            </a:r>
            <a:endParaRPr lang="vi-VN"/>
          </a:p>
        </p:txBody>
      </p:sp>
      <p:sp>
        <p:nvSpPr>
          <p:cNvPr id="163846" name="Rectangle 6"/>
          <p:cNvSpPr>
            <a:spLocks noGrp="1" noChangeArrowheads="1"/>
          </p:cNvSpPr>
          <p:nvPr>
            <p:ph type="ftr" sz="quarter" idx="3"/>
          </p:nvPr>
        </p:nvSpPr>
        <p:spPr>
          <a:xfrm>
            <a:off x="4165600" y="6245225"/>
            <a:ext cx="3860800" cy="476250"/>
          </a:xfrm>
        </p:spPr>
        <p:txBody>
          <a:bodyPr/>
          <a:lstStyle>
            <a:lvl1pPr>
              <a:defRPr/>
            </a:lvl1pPr>
          </a:lstStyle>
          <a:p>
            <a:r>
              <a:rPr lang="vi-VN" smtClean="0"/>
              <a:t>Nguyễn Thị Hạnh</a:t>
            </a:r>
            <a:endParaRPr lang="vi-VN"/>
          </a:p>
        </p:txBody>
      </p:sp>
      <p:sp>
        <p:nvSpPr>
          <p:cNvPr id="163847" name="Rectangle 7"/>
          <p:cNvSpPr>
            <a:spLocks noGrp="1" noChangeArrowheads="1"/>
          </p:cNvSpPr>
          <p:nvPr>
            <p:ph type="sldNum" sz="quarter" idx="4"/>
          </p:nvPr>
        </p:nvSpPr>
        <p:spPr>
          <a:xfrm>
            <a:off x="8737600" y="6245225"/>
            <a:ext cx="2844800" cy="476250"/>
          </a:xfrm>
        </p:spPr>
        <p:txBody>
          <a:bodyPr/>
          <a:lstStyle>
            <a:lvl1pPr>
              <a:defRPr/>
            </a:lvl1pPr>
          </a:lstStyle>
          <a:p>
            <a:fld id="{33E7E2E4-D0BD-4419-926F-5E05E3792337}" type="slidenum">
              <a:rPr lang="vi-VN" smtClean="0"/>
              <a:t>‹#›</a:t>
            </a:fld>
            <a:endParaRPr lang="vi-VN"/>
          </a:p>
        </p:txBody>
      </p:sp>
      <p:pic>
        <p:nvPicPr>
          <p:cNvPr id="61448"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2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r>
              <a:rPr lang="vi-VN" smtClean="0"/>
              <a:t> </a:t>
            </a:r>
            <a:endParaRPr lang="vi-VN"/>
          </a:p>
        </p:txBody>
      </p:sp>
      <p:sp>
        <p:nvSpPr>
          <p:cNvPr id="5" name="Footer Placeholder 4"/>
          <p:cNvSpPr>
            <a:spLocks noGrp="1"/>
          </p:cNvSpPr>
          <p:nvPr>
            <p:ph type="ftr" sz="quarter" idx="11"/>
          </p:nvPr>
        </p:nvSpPr>
        <p:spPr/>
        <p:txBody>
          <a:bodyPr/>
          <a:lstStyle>
            <a:lvl1pPr>
              <a:defRPr/>
            </a:lvl1pPr>
          </a:lstStyle>
          <a:p>
            <a:r>
              <a:rPr lang="vi-VN" smtClean="0"/>
              <a:t>Nguyễn Thị Hạnh</a:t>
            </a:r>
            <a:endParaRPr lang="vi-VN"/>
          </a:p>
        </p:txBody>
      </p:sp>
      <p:sp>
        <p:nvSpPr>
          <p:cNvPr id="6" name="Slide Number Placeholder 5"/>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28907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r>
              <a:rPr lang="vi-VN" smtClean="0"/>
              <a:t> </a:t>
            </a:r>
            <a:endParaRPr lang="vi-VN"/>
          </a:p>
        </p:txBody>
      </p:sp>
      <p:sp>
        <p:nvSpPr>
          <p:cNvPr id="5" name="Footer Placeholder 4"/>
          <p:cNvSpPr>
            <a:spLocks noGrp="1"/>
          </p:cNvSpPr>
          <p:nvPr>
            <p:ph type="ftr" sz="quarter" idx="11"/>
          </p:nvPr>
        </p:nvSpPr>
        <p:spPr/>
        <p:txBody>
          <a:bodyPr/>
          <a:lstStyle>
            <a:lvl1pPr>
              <a:defRPr/>
            </a:lvl1pPr>
          </a:lstStyle>
          <a:p>
            <a:r>
              <a:rPr lang="vi-VN" smtClean="0"/>
              <a:t>Nguyễn Thị Hạnh</a:t>
            </a:r>
            <a:endParaRPr lang="vi-VN"/>
          </a:p>
        </p:txBody>
      </p:sp>
      <p:sp>
        <p:nvSpPr>
          <p:cNvPr id="6" name="Slide Number Placeholder 5"/>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703765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972800" cy="8382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1219200" y="6324600"/>
            <a:ext cx="8534400" cy="457200"/>
          </a:xfrm>
        </p:spPr>
        <p:txBody>
          <a:bodyPr/>
          <a:lstStyle>
            <a:lvl1pPr>
              <a:defRPr/>
            </a:lvl1pPr>
          </a:lstStyle>
          <a:p>
            <a:r>
              <a:rPr lang="vi-VN" smtClean="0"/>
              <a:t> </a:t>
            </a:r>
            <a:endParaRPr lang="vi-VN"/>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r>
              <a:rPr lang="vi-VN" smtClean="0"/>
              <a:t>Nguyễn Thị Hạnh</a:t>
            </a:r>
            <a:endParaRPr lang="vi-VN"/>
          </a:p>
        </p:txBody>
      </p:sp>
      <p:sp>
        <p:nvSpPr>
          <p:cNvPr id="7" name="Slide Number Placeholder 6"/>
          <p:cNvSpPr>
            <a:spLocks noGrp="1"/>
          </p:cNvSpPr>
          <p:nvPr>
            <p:ph type="sldNum" sz="quarter" idx="12"/>
          </p:nvPr>
        </p:nvSpPr>
        <p:spPr>
          <a:xfrm>
            <a:off x="8940800" y="6400800"/>
            <a:ext cx="2540000" cy="457200"/>
          </a:xfrm>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6502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194884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23594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624075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33560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643604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3691493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1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solidFill>
                  <a:schemeClr val="accent4"/>
                </a:solidFill>
                <a:effectLst/>
              </a:defRPr>
            </a:lvl1pPr>
            <a:lvl2pPr>
              <a:defRPr>
                <a:solidFill>
                  <a:schemeClr val="accent4"/>
                </a:solidFill>
                <a:effectLst/>
              </a:defRPr>
            </a:lvl2pPr>
            <a:lvl3pPr>
              <a:defRPr>
                <a:solidFill>
                  <a:schemeClr val="accent4"/>
                </a:solidFill>
                <a:effectLst/>
              </a:defRPr>
            </a:lvl3pPr>
            <a:lvl4pPr>
              <a:defRPr>
                <a:effectLst/>
              </a:defRPr>
            </a:lvl4pPr>
            <a:lvl5pPr>
              <a:defRPr>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4" name="Date Placeholder 3"/>
          <p:cNvSpPr>
            <a:spLocks noGrp="1"/>
          </p:cNvSpPr>
          <p:nvPr>
            <p:ph type="dt" sz="half" idx="10"/>
          </p:nvPr>
        </p:nvSpPr>
        <p:spPr/>
        <p:txBody>
          <a:bodyPr/>
          <a:lstStyle>
            <a:lvl1pPr>
              <a:defRPr/>
            </a:lvl1pPr>
          </a:lstStyle>
          <a:p>
            <a:r>
              <a:rPr lang="vi-VN" smtClean="0"/>
              <a:t> </a:t>
            </a:r>
            <a:endParaRPr lang="vi-VN"/>
          </a:p>
        </p:txBody>
      </p:sp>
      <p:sp>
        <p:nvSpPr>
          <p:cNvPr id="5" name="Footer Placeholder 4"/>
          <p:cNvSpPr>
            <a:spLocks noGrp="1"/>
          </p:cNvSpPr>
          <p:nvPr>
            <p:ph type="ftr" sz="quarter" idx="11"/>
          </p:nvPr>
        </p:nvSpPr>
        <p:spPr/>
        <p:txBody>
          <a:bodyPr/>
          <a:lstStyle>
            <a:lvl1pPr>
              <a:defRPr/>
            </a:lvl1pPr>
          </a:lstStyle>
          <a:p>
            <a:r>
              <a:rPr lang="vi-VN" dirty="0" smtClean="0"/>
              <a:t>Nguyễn Thị Hạnh</a:t>
            </a:r>
            <a:endParaRPr lang="vi-VN" dirty="0"/>
          </a:p>
        </p:txBody>
      </p:sp>
      <p:sp>
        <p:nvSpPr>
          <p:cNvPr id="6" name="Slide Number Placeholder 5"/>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pic>
        <p:nvPicPr>
          <p:cNvPr id="7" name="Picture 6"/>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3171544" y="1666594"/>
            <a:ext cx="6057623" cy="2596124"/>
          </a:xfrm>
          <a:prstGeom prst="rect">
            <a:avLst/>
          </a:prstGeom>
        </p:spPr>
      </p:pic>
    </p:spTree>
    <p:extLst>
      <p:ext uri="{BB962C8B-B14F-4D97-AF65-F5344CB8AC3E}">
        <p14:creationId xmlns:p14="http://schemas.microsoft.com/office/powerpoint/2010/main" val="243531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6" presetClass="entr" presetSubtype="2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2">
            <p:tnLst>
              <p:par>
                <p:cTn presetID="16" presetClass="entr" presetSubtype="2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3">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4">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 lvl="5">
            <p:tnLst>
              <p:par>
                <p:cTn presetID="16" presetClass="entr" presetSubtype="2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arn(inVertic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29853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2896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83737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7503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vi-VN" smtClean="0"/>
              <a:t> </a:t>
            </a:r>
            <a:endParaRPr lang="vi-VN"/>
          </a:p>
        </p:txBody>
      </p:sp>
      <p:sp>
        <p:nvSpPr>
          <p:cNvPr id="5" name="Footer Placeholder 4"/>
          <p:cNvSpPr>
            <a:spLocks noGrp="1"/>
          </p:cNvSpPr>
          <p:nvPr>
            <p:ph type="ftr" sz="quarter" idx="11"/>
          </p:nvPr>
        </p:nvSpPr>
        <p:spPr/>
        <p:txBody>
          <a:bodyPr/>
          <a:lstStyle>
            <a:lvl1pPr>
              <a:defRPr/>
            </a:lvl1pPr>
          </a:lstStyle>
          <a:p>
            <a:r>
              <a:rPr lang="vi-VN" smtClean="0"/>
              <a:t>Nguyễn Thị Hạnh</a:t>
            </a:r>
            <a:endParaRPr lang="vi-VN"/>
          </a:p>
        </p:txBody>
      </p:sp>
      <p:sp>
        <p:nvSpPr>
          <p:cNvPr id="6" name="Slide Number Placeholder 5"/>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3647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r>
              <a:rPr lang="vi-VN" smtClean="0"/>
              <a:t> </a:t>
            </a:r>
            <a:endParaRPr lang="vi-VN"/>
          </a:p>
        </p:txBody>
      </p:sp>
      <p:sp>
        <p:nvSpPr>
          <p:cNvPr id="6" name="Footer Placeholder 5"/>
          <p:cNvSpPr>
            <a:spLocks noGrp="1"/>
          </p:cNvSpPr>
          <p:nvPr>
            <p:ph type="ftr" sz="quarter" idx="11"/>
          </p:nvPr>
        </p:nvSpPr>
        <p:spPr/>
        <p:txBody>
          <a:bodyPr/>
          <a:lstStyle>
            <a:lvl1pPr>
              <a:defRPr/>
            </a:lvl1pPr>
          </a:lstStyle>
          <a:p>
            <a:r>
              <a:rPr lang="vi-VN" smtClean="0"/>
              <a:t>Nguyễn Thị Hạnh</a:t>
            </a:r>
            <a:endParaRPr lang="vi-VN"/>
          </a:p>
        </p:txBody>
      </p:sp>
      <p:sp>
        <p:nvSpPr>
          <p:cNvPr id="7" name="Slide Number Placeholder 6"/>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34613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r>
              <a:rPr lang="vi-VN" smtClean="0"/>
              <a:t> </a:t>
            </a:r>
            <a:endParaRPr lang="vi-VN"/>
          </a:p>
        </p:txBody>
      </p:sp>
      <p:sp>
        <p:nvSpPr>
          <p:cNvPr id="8" name="Footer Placeholder 7"/>
          <p:cNvSpPr>
            <a:spLocks noGrp="1"/>
          </p:cNvSpPr>
          <p:nvPr>
            <p:ph type="ftr" sz="quarter" idx="11"/>
          </p:nvPr>
        </p:nvSpPr>
        <p:spPr/>
        <p:txBody>
          <a:bodyPr/>
          <a:lstStyle>
            <a:lvl1pPr>
              <a:defRPr/>
            </a:lvl1pPr>
          </a:lstStyle>
          <a:p>
            <a:r>
              <a:rPr lang="vi-VN" smtClean="0"/>
              <a:t>Nguyễn Thị Hạnh</a:t>
            </a:r>
            <a:endParaRPr lang="vi-VN"/>
          </a:p>
        </p:txBody>
      </p:sp>
      <p:sp>
        <p:nvSpPr>
          <p:cNvPr id="9" name="Slide Number Placeholder 8"/>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79721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r>
              <a:rPr lang="vi-VN" smtClean="0"/>
              <a:t> </a:t>
            </a:r>
            <a:endParaRPr lang="vi-VN"/>
          </a:p>
        </p:txBody>
      </p:sp>
      <p:sp>
        <p:nvSpPr>
          <p:cNvPr id="4" name="Footer Placeholder 3"/>
          <p:cNvSpPr>
            <a:spLocks noGrp="1"/>
          </p:cNvSpPr>
          <p:nvPr>
            <p:ph type="ftr" sz="quarter" idx="11"/>
          </p:nvPr>
        </p:nvSpPr>
        <p:spPr/>
        <p:txBody>
          <a:bodyPr/>
          <a:lstStyle>
            <a:lvl1pPr>
              <a:defRPr/>
            </a:lvl1pPr>
          </a:lstStyle>
          <a:p>
            <a:r>
              <a:rPr lang="vi-VN" smtClean="0"/>
              <a:t>Nguyễn Thị Hạnh</a:t>
            </a:r>
            <a:endParaRPr lang="vi-VN"/>
          </a:p>
        </p:txBody>
      </p:sp>
      <p:sp>
        <p:nvSpPr>
          <p:cNvPr id="5" name="Slide Number Placeholder 4"/>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111188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vi-VN" smtClean="0"/>
              <a:t> </a:t>
            </a:r>
            <a:endParaRPr lang="vi-VN"/>
          </a:p>
        </p:txBody>
      </p:sp>
      <p:sp>
        <p:nvSpPr>
          <p:cNvPr id="3" name="Footer Placeholder 2"/>
          <p:cNvSpPr>
            <a:spLocks noGrp="1"/>
          </p:cNvSpPr>
          <p:nvPr>
            <p:ph type="ftr" sz="quarter" idx="11"/>
          </p:nvPr>
        </p:nvSpPr>
        <p:spPr/>
        <p:txBody>
          <a:bodyPr/>
          <a:lstStyle>
            <a:lvl1pPr>
              <a:defRPr/>
            </a:lvl1pPr>
          </a:lstStyle>
          <a:p>
            <a:r>
              <a:rPr lang="vi-VN" smtClean="0"/>
              <a:t>Nguyễn Thị Hạnh</a:t>
            </a:r>
            <a:endParaRPr lang="vi-VN"/>
          </a:p>
        </p:txBody>
      </p:sp>
      <p:sp>
        <p:nvSpPr>
          <p:cNvPr id="4" name="Slide Number Placeholder 3"/>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102939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vi-VN" smtClean="0"/>
              <a:t> </a:t>
            </a:r>
            <a:endParaRPr lang="vi-VN"/>
          </a:p>
        </p:txBody>
      </p:sp>
      <p:sp>
        <p:nvSpPr>
          <p:cNvPr id="6" name="Footer Placeholder 5"/>
          <p:cNvSpPr>
            <a:spLocks noGrp="1"/>
          </p:cNvSpPr>
          <p:nvPr>
            <p:ph type="ftr" sz="quarter" idx="11"/>
          </p:nvPr>
        </p:nvSpPr>
        <p:spPr/>
        <p:txBody>
          <a:bodyPr/>
          <a:lstStyle>
            <a:lvl1pPr>
              <a:defRPr/>
            </a:lvl1pPr>
          </a:lstStyle>
          <a:p>
            <a:r>
              <a:rPr lang="vi-VN" smtClean="0"/>
              <a:t>Nguyễn Thị Hạnh</a:t>
            </a:r>
            <a:endParaRPr lang="vi-VN"/>
          </a:p>
        </p:txBody>
      </p:sp>
      <p:sp>
        <p:nvSpPr>
          <p:cNvPr id="7" name="Slide Number Placeholder 6"/>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281637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vi-VN" smtClean="0"/>
              <a:t> </a:t>
            </a:r>
            <a:endParaRPr lang="vi-VN"/>
          </a:p>
        </p:txBody>
      </p:sp>
      <p:sp>
        <p:nvSpPr>
          <p:cNvPr id="6" name="Footer Placeholder 5"/>
          <p:cNvSpPr>
            <a:spLocks noGrp="1"/>
          </p:cNvSpPr>
          <p:nvPr>
            <p:ph type="ftr" sz="quarter" idx="11"/>
          </p:nvPr>
        </p:nvSpPr>
        <p:spPr/>
        <p:txBody>
          <a:bodyPr/>
          <a:lstStyle>
            <a:lvl1pPr>
              <a:defRPr/>
            </a:lvl1pPr>
          </a:lstStyle>
          <a:p>
            <a:r>
              <a:rPr lang="vi-VN" smtClean="0"/>
              <a:t>Nguyễn Thị Hạnh</a:t>
            </a:r>
            <a:endParaRPr lang="vi-VN"/>
          </a:p>
        </p:txBody>
      </p:sp>
      <p:sp>
        <p:nvSpPr>
          <p:cNvPr id="7" name="Slide Number Placeholder 6"/>
          <p:cNvSpPr>
            <a:spLocks noGrp="1"/>
          </p:cNvSpPr>
          <p:nvPr>
            <p:ph type="sldNum" sz="quarter" idx="12"/>
          </p:nvPr>
        </p:nvSpPr>
        <p:spPr/>
        <p:txBody>
          <a:bodyPr/>
          <a:lstStyle>
            <a:lvl1pPr>
              <a:defRPr/>
            </a:lvl1pPr>
          </a:lstStyle>
          <a:p>
            <a:fld id="{33E7E2E4-D0BD-4419-926F-5E05E3792337}" type="slidenum">
              <a:rPr lang="vi-VN" smtClean="0"/>
              <a:t>‹#›</a:t>
            </a:fld>
            <a:endParaRPr lang="vi-VN"/>
          </a:p>
        </p:txBody>
      </p:sp>
    </p:spTree>
    <p:extLst>
      <p:ext uri="{BB962C8B-B14F-4D97-AF65-F5344CB8AC3E}">
        <p14:creationId xmlns:p14="http://schemas.microsoft.com/office/powerpoint/2010/main" val="352188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GB" sz="1800">
              <a:latin typeface="Tahoma" pitchFamily="34" charset="0"/>
              <a:ea typeface="ＭＳ Ｐゴシック" pitchFamily="34" charset="-128"/>
              <a:cs typeface="Arial" charset="0"/>
            </a:endParaRPr>
          </a:p>
        </p:txBody>
      </p:sp>
      <p:sp>
        <p:nvSpPr>
          <p:cNvPr id="6041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6042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Tahoma" panose="020B0604030504040204" pitchFamily="34" charset="0"/>
                <a:ea typeface="+mn-ea"/>
                <a:cs typeface="Arial" panose="020B0604020202020204" pitchFamily="34" charset="0"/>
              </a:defRPr>
            </a:lvl1pPr>
          </a:lstStyle>
          <a:p>
            <a:r>
              <a:rPr lang="vi-VN" smtClean="0"/>
              <a:t> </a:t>
            </a:r>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atin typeface="Tahoma" panose="020B0604030504040204" pitchFamily="34" charset="0"/>
                <a:ea typeface="+mn-ea"/>
                <a:cs typeface="Arial" panose="020B0604020202020204" pitchFamily="34" charset="0"/>
              </a:defRPr>
            </a:lvl1pPr>
          </a:lstStyle>
          <a:p>
            <a:r>
              <a:rPr lang="vi-VN" smtClean="0"/>
              <a:t>Nguyễn Thị Hạnh</a:t>
            </a:r>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Tahoma" panose="020B0604030504040204" pitchFamily="34" charset="0"/>
                <a:ea typeface="+mn-ea"/>
                <a:cs typeface="Arial" panose="020B0604020202020204" pitchFamily="34" charset="0"/>
              </a:defRPr>
            </a:lvl1pPr>
          </a:lstStyle>
          <a:p>
            <a:fld id="{33E7E2E4-D0BD-4419-926F-5E05E3792337}" type="slidenum">
              <a:rPr lang="vi-VN" smtClean="0"/>
              <a:t>‹#›</a:t>
            </a:fld>
            <a:endParaRPr lang="vi-VN"/>
          </a:p>
        </p:txBody>
      </p:sp>
      <p:pic>
        <p:nvPicPr>
          <p:cNvPr id="60424"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46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mj-ea"/>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GB" sz="1800">
              <a:latin typeface="Tahoma" pitchFamily="34" charset="0"/>
              <a:cs typeface="Arial" charset="0"/>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GB" sz="1800">
              <a:latin typeface="Tahoma" pitchFamily="34" charset="0"/>
              <a:ea typeface="ＭＳ Ｐゴシック" pitchFamily="34" charset="-128"/>
              <a:cs typeface="Arial" charset="0"/>
            </a:endParaRPr>
          </a:p>
        </p:txBody>
      </p:sp>
      <p:pic>
        <p:nvPicPr>
          <p:cNvPr id="6349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219200" y="6477001"/>
            <a:ext cx="6807200" cy="244475"/>
          </a:xfrm>
          <a:prstGeom prst="rect">
            <a:avLst/>
          </a:prstGeom>
          <a:noFill/>
        </p:spPr>
        <p:txBody>
          <a:bodyPr>
            <a:spAutoFit/>
          </a:bodyPr>
          <a:lstStyle/>
          <a:p>
            <a:pPr>
              <a:defRPr/>
            </a:pPr>
            <a:r>
              <a:rPr lang="en-US" sz="1000">
                <a:latin typeface="Arial" charset="0"/>
                <a:ea typeface="ＭＳ Ｐゴシック" pitchFamily="34" charset="-128"/>
                <a:cs typeface="Arial" charset="0"/>
              </a:rPr>
              <a:t>Copyright © 2011 Pearson Education</a:t>
            </a:r>
          </a:p>
        </p:txBody>
      </p:sp>
      <p:sp>
        <p:nvSpPr>
          <p:cNvPr id="6349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6349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223438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p:txStyles>
    <p:titleStyle>
      <a:lvl1pPr algn="l" rtl="0" eaLnBrk="1" fontAlgn="base" hangingPunct="1">
        <a:spcBef>
          <a:spcPct val="0"/>
        </a:spcBef>
        <a:spcAft>
          <a:spcPct val="0"/>
        </a:spcAft>
        <a:defRPr sz="4400" kern="1200">
          <a:solidFill>
            <a:srgbClr val="DF1738"/>
          </a:solidFill>
          <a:latin typeface="+mj-lt"/>
          <a:ea typeface="+mj-ea"/>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2133601"/>
            <a:ext cx="11540835" cy="1995487"/>
          </a:xfrm>
        </p:spPr>
        <p:txBody>
          <a:bodyPr/>
          <a:lstStyle/>
          <a:p>
            <a:pPr algn="ctr"/>
            <a:r>
              <a:rPr lang="en-US" sz="4800" dirty="0" err="1" smtClean="0">
                <a:solidFill>
                  <a:srgbClr val="0000CC"/>
                </a:solidFill>
              </a:rPr>
              <a:t>Chương</a:t>
            </a:r>
            <a:r>
              <a:rPr lang="en-US" sz="4800" dirty="0" smtClean="0">
                <a:solidFill>
                  <a:srgbClr val="0000CC"/>
                </a:solidFill>
              </a:rPr>
              <a:t> 4:</a:t>
            </a:r>
            <a:r>
              <a:rPr lang="en-US" sz="4800" dirty="0" smtClean="0"/>
              <a:t/>
            </a:r>
            <a:br>
              <a:rPr lang="en-US" sz="4800" dirty="0" smtClean="0"/>
            </a:br>
            <a:r>
              <a:rPr lang="en-US" sz="4800" dirty="0" err="1" smtClean="0"/>
              <a:t>VĂN</a:t>
            </a:r>
            <a:r>
              <a:rPr lang="en-US" sz="4800" dirty="0" smtClean="0"/>
              <a:t> </a:t>
            </a:r>
            <a:r>
              <a:rPr lang="en-US" sz="4800" dirty="0" err="1" smtClean="0"/>
              <a:t>BẢN</a:t>
            </a:r>
            <a:r>
              <a:rPr lang="en-US" sz="4800" dirty="0" smtClean="0"/>
              <a:t> </a:t>
            </a:r>
            <a:r>
              <a:rPr lang="en-US" sz="4800" dirty="0" err="1" smtClean="0"/>
              <a:t>PHÁP</a:t>
            </a:r>
            <a:r>
              <a:rPr lang="en-US" sz="4800" dirty="0" smtClean="0"/>
              <a:t> </a:t>
            </a:r>
            <a:r>
              <a:rPr lang="en-US" sz="4800" dirty="0" err="1" smtClean="0"/>
              <a:t>LUẬT</a:t>
            </a:r>
            <a:r>
              <a:rPr lang="en-US" sz="4800" dirty="0" smtClean="0"/>
              <a:t> </a:t>
            </a:r>
            <a:r>
              <a:rPr lang="en-US" sz="4800" dirty="0" err="1" smtClean="0"/>
              <a:t>VỀ</a:t>
            </a:r>
            <a:r>
              <a:rPr lang="en-US" sz="4800" dirty="0" smtClean="0"/>
              <a:t> </a:t>
            </a:r>
            <a:r>
              <a:rPr lang="en-US" sz="4800" dirty="0" err="1" smtClean="0"/>
              <a:t>NGÀNH</a:t>
            </a:r>
            <a:r>
              <a:rPr lang="en-US" sz="4800" dirty="0" smtClean="0"/>
              <a:t> </a:t>
            </a:r>
            <a:r>
              <a:rPr lang="en-US" sz="4800" dirty="0" err="1" smtClean="0"/>
              <a:t>CÔNG</a:t>
            </a:r>
            <a:r>
              <a:rPr lang="en-US" sz="4800" dirty="0" smtClean="0"/>
              <a:t> </a:t>
            </a:r>
            <a:r>
              <a:rPr lang="en-US" sz="4800" dirty="0" err="1" smtClean="0"/>
              <a:t>NGHỆ</a:t>
            </a:r>
            <a:r>
              <a:rPr lang="en-US" sz="4800" dirty="0" smtClean="0"/>
              <a:t> </a:t>
            </a:r>
            <a:r>
              <a:rPr lang="en-US" sz="4800" dirty="0" err="1" smtClean="0"/>
              <a:t>THÔNG</a:t>
            </a:r>
            <a:r>
              <a:rPr lang="en-US" sz="4800" dirty="0" smtClean="0"/>
              <a:t> TIN</a:t>
            </a:r>
            <a:endParaRPr lang="vi-VN" sz="3200" dirty="0">
              <a:solidFill>
                <a:srgbClr val="0000CC"/>
              </a:solidFill>
            </a:endParaRPr>
          </a:p>
        </p:txBody>
      </p:sp>
      <p:sp>
        <p:nvSpPr>
          <p:cNvPr id="3" name="Subtitle 2"/>
          <p:cNvSpPr>
            <a:spLocks noGrp="1"/>
          </p:cNvSpPr>
          <p:nvPr>
            <p:ph type="subTitle" idx="1"/>
          </p:nvPr>
        </p:nvSpPr>
        <p:spPr>
          <a:xfrm>
            <a:off x="1757362" y="5000625"/>
            <a:ext cx="8534400" cy="628650"/>
          </a:xfrm>
        </p:spPr>
        <p:txBody>
          <a:bodyPr/>
          <a:lstStyle/>
          <a:p>
            <a:r>
              <a:rPr lang="en-US" dirty="0" err="1" smtClean="0"/>
              <a:t>Giáo</a:t>
            </a:r>
            <a:r>
              <a:rPr lang="en-US" dirty="0" smtClean="0"/>
              <a:t> </a:t>
            </a:r>
            <a:r>
              <a:rPr lang="en-US" dirty="0" err="1" smtClean="0"/>
              <a:t>viên</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Hạnh</a:t>
            </a:r>
            <a:endParaRPr lang="vi-VN" dirty="0"/>
          </a:p>
        </p:txBody>
      </p:sp>
      <p:sp>
        <p:nvSpPr>
          <p:cNvPr id="4" name="Date Placeholder 3"/>
          <p:cNvSpPr>
            <a:spLocks noGrp="1"/>
          </p:cNvSpPr>
          <p:nvPr>
            <p:ph type="dt" sz="half" idx="2"/>
          </p:nvPr>
        </p:nvSpPr>
        <p:spPr/>
        <p:txBody>
          <a:bodyPr/>
          <a:lstStyle/>
          <a:p>
            <a:r>
              <a:rPr lang="vi-VN" smtClean="0"/>
              <a:t> </a:t>
            </a:r>
            <a:endParaRPr lang="vi-VN"/>
          </a:p>
        </p:txBody>
      </p:sp>
      <p:sp>
        <p:nvSpPr>
          <p:cNvPr id="5" name="Footer Placeholder 4"/>
          <p:cNvSpPr>
            <a:spLocks noGrp="1"/>
          </p:cNvSpPr>
          <p:nvPr>
            <p:ph type="ftr" sz="quarter" idx="3"/>
          </p:nvPr>
        </p:nvSpPr>
        <p:spPr/>
        <p:txBody>
          <a:bodyPr/>
          <a:lstStyle/>
          <a:p>
            <a:r>
              <a:rPr lang="vi-VN" smtClean="0"/>
              <a:t>Nguyễn Thị Hạnh</a:t>
            </a:r>
            <a:endParaRPr lang="vi-VN"/>
          </a:p>
        </p:txBody>
      </p:sp>
    </p:spTree>
    <p:extLst>
      <p:ext uri="{BB962C8B-B14F-4D97-AF65-F5344CB8AC3E}">
        <p14:creationId xmlns:p14="http://schemas.microsoft.com/office/powerpoint/2010/main" val="2173667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dirty="0" err="1" smtClean="0"/>
              <a:t>Thông</a:t>
            </a:r>
            <a:r>
              <a:rPr lang="en-US" altLang="vi-VN" dirty="0" smtClean="0"/>
              <a:t> </a:t>
            </a:r>
            <a:r>
              <a:rPr lang="en-US" altLang="vi-VN" dirty="0" err="1" smtClean="0"/>
              <a:t>tư</a:t>
            </a:r>
            <a:endParaRPr lang="en-US" dirty="0"/>
          </a:p>
        </p:txBody>
      </p:sp>
      <p:sp>
        <p:nvSpPr>
          <p:cNvPr id="3" name="Content Placeholder 2"/>
          <p:cNvSpPr>
            <a:spLocks noGrp="1"/>
          </p:cNvSpPr>
          <p:nvPr>
            <p:ph idx="1"/>
          </p:nvPr>
        </p:nvSpPr>
        <p:spPr/>
        <p:txBody>
          <a:bodyPr/>
          <a:lstStyle/>
          <a:p>
            <a:r>
              <a:rPr lang="en-US" dirty="0" smtClean="0"/>
              <a:t>L</a:t>
            </a:r>
            <a:r>
              <a:rPr lang="vi-VN" dirty="0" smtClean="0"/>
              <a:t>à </a:t>
            </a:r>
            <a:r>
              <a:rPr lang="vi-VN" dirty="0"/>
              <a:t>văn bản giải thích, hướng dẫn thực hiện những văn bản của nhà nước ban hành, thuộc phạm vi quản lí của một ngành nhất định. </a:t>
            </a:r>
            <a:endParaRPr lang="en-US" dirty="0" smtClean="0"/>
          </a:p>
          <a:p>
            <a:r>
              <a:rPr lang="vi-VN" dirty="0" smtClean="0"/>
              <a:t>Đơn </a:t>
            </a:r>
            <a:r>
              <a:rPr lang="vi-VN" dirty="0"/>
              <a:t>giản hơn, có thể nói thông tư dùng để hướng dẫn nghị định, do cấp bộ, bộ trưởng ký ban hành</a:t>
            </a:r>
            <a:r>
              <a:rPr lang="vi-VN" dirty="0" smtClean="0"/>
              <a:t>.</a:t>
            </a:r>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2052669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kiểm</a:t>
            </a:r>
            <a:r>
              <a:rPr lang="en-US" dirty="0" smtClean="0"/>
              <a:t> </a:t>
            </a:r>
            <a:r>
              <a:rPr lang="en-US" dirty="0" err="1" smtClean="0"/>
              <a:t>tra</a:t>
            </a:r>
            <a:endParaRPr lang="en-US" dirty="0"/>
          </a:p>
        </p:txBody>
      </p:sp>
      <p:sp>
        <p:nvSpPr>
          <p:cNvPr id="3" name="Content Placeholder 2"/>
          <p:cNvSpPr>
            <a:spLocks noGrp="1"/>
          </p:cNvSpPr>
          <p:nvPr>
            <p:ph idx="1"/>
          </p:nvPr>
        </p:nvSpPr>
        <p:spPr/>
        <p:txBody>
          <a:bodyPr/>
          <a:lstStyle/>
          <a:p>
            <a:r>
              <a:rPr lang="en-US" dirty="0" err="1" smtClean="0"/>
              <a:t>Giải</a:t>
            </a:r>
            <a:r>
              <a:rPr lang="en-US" dirty="0" smtClean="0"/>
              <a:t> </a:t>
            </a:r>
            <a:r>
              <a:rPr lang="en-US" dirty="0" err="1" smtClean="0"/>
              <a:t>thích</a:t>
            </a:r>
            <a:r>
              <a:rPr lang="en-US" dirty="0" smtClean="0"/>
              <a:t> </a:t>
            </a:r>
            <a:r>
              <a:rPr lang="en-US" dirty="0" err="1" smtClean="0"/>
              <a:t>một</a:t>
            </a:r>
            <a:r>
              <a:rPr lang="en-US" dirty="0" smtClean="0"/>
              <a:t> </a:t>
            </a:r>
            <a:r>
              <a:rPr lang="en-US" dirty="0" err="1" smtClean="0"/>
              <a:t>số</a:t>
            </a:r>
            <a:r>
              <a:rPr lang="en-US" dirty="0" smtClean="0"/>
              <a:t> </a:t>
            </a:r>
            <a:r>
              <a:rPr lang="en-US" dirty="0" err="1" smtClean="0"/>
              <a:t>điều</a:t>
            </a:r>
            <a:r>
              <a:rPr lang="en-US" dirty="0" smtClean="0"/>
              <a:t> </a:t>
            </a:r>
            <a:r>
              <a:rPr lang="en-US" dirty="0" err="1" smtClean="0"/>
              <a:t>khoản</a:t>
            </a:r>
            <a:r>
              <a:rPr lang="en-US" dirty="0" smtClean="0"/>
              <a:t> </a:t>
            </a:r>
            <a:r>
              <a:rPr lang="en-US" dirty="0" err="1" smtClean="0"/>
              <a:t>luật</a:t>
            </a:r>
            <a:r>
              <a:rPr lang="en-US" dirty="0" smtClean="0"/>
              <a:t> (</a:t>
            </a:r>
            <a:r>
              <a:rPr lang="en-US" dirty="0" err="1" smtClean="0"/>
              <a:t>chính</a:t>
            </a:r>
            <a:r>
              <a:rPr lang="en-US" dirty="0" smtClean="0"/>
              <a:t> </a:t>
            </a:r>
            <a:r>
              <a:rPr lang="en-US" dirty="0" err="1" smtClean="0"/>
              <a:t>là</a:t>
            </a:r>
            <a:r>
              <a:rPr lang="en-US" dirty="0" smtClean="0"/>
              <a:t> </a:t>
            </a:r>
            <a:r>
              <a:rPr lang="en-US" dirty="0" err="1" smtClean="0"/>
              <a:t>các</a:t>
            </a:r>
            <a:r>
              <a:rPr lang="en-US" dirty="0" smtClean="0"/>
              <a:t> </a:t>
            </a:r>
            <a:r>
              <a:rPr lang="en-US" dirty="0" err="1" smtClean="0"/>
              <a:t>bài</a:t>
            </a:r>
            <a:r>
              <a:rPr lang="en-US" dirty="0" smtClean="0"/>
              <a:t> </a:t>
            </a:r>
            <a:r>
              <a:rPr lang="en-US" dirty="0" err="1" smtClean="0"/>
              <a:t>tập</a:t>
            </a:r>
            <a:r>
              <a:rPr lang="en-US" smtClean="0"/>
              <a:t>)</a:t>
            </a:r>
            <a:endParaRPr lang="en-US" dirty="0" smtClean="0"/>
          </a:p>
          <a:p>
            <a:pPr lvl="1"/>
            <a:r>
              <a:rPr lang="en-US" dirty="0" err="1" smtClean="0"/>
              <a:t>Giải</a:t>
            </a:r>
            <a:r>
              <a:rPr lang="en-US" dirty="0" smtClean="0"/>
              <a:t> </a:t>
            </a:r>
            <a:r>
              <a:rPr lang="en-US" dirty="0" err="1" smtClean="0"/>
              <a:t>thích</a:t>
            </a:r>
            <a:r>
              <a:rPr lang="en-US" dirty="0" smtClean="0"/>
              <a:t> ý </a:t>
            </a:r>
            <a:r>
              <a:rPr lang="en-US" dirty="0" err="1" smtClean="0"/>
              <a:t>nghĩa</a:t>
            </a:r>
            <a:r>
              <a:rPr lang="en-US" dirty="0" smtClean="0"/>
              <a:t> chi </a:t>
            </a:r>
            <a:r>
              <a:rPr lang="en-US" dirty="0" err="1" smtClean="0"/>
              <a:t>tiết</a:t>
            </a:r>
            <a:r>
              <a:rPr lang="en-US" dirty="0" smtClean="0"/>
              <a:t> </a:t>
            </a:r>
            <a:r>
              <a:rPr lang="en-US" dirty="0" err="1" smtClean="0"/>
              <a:t>của</a:t>
            </a:r>
            <a:r>
              <a:rPr lang="en-US" dirty="0" smtClean="0"/>
              <a:t> </a:t>
            </a:r>
            <a:r>
              <a:rPr lang="en-US" dirty="0" err="1" smtClean="0"/>
              <a:t>điều</a:t>
            </a:r>
            <a:r>
              <a:rPr lang="en-US" dirty="0" smtClean="0"/>
              <a:t> </a:t>
            </a:r>
            <a:r>
              <a:rPr lang="en-US" dirty="0" err="1" smtClean="0"/>
              <a:t>khoản</a:t>
            </a:r>
            <a:r>
              <a:rPr lang="en-US" dirty="0" smtClean="0"/>
              <a:t> </a:t>
            </a:r>
          </a:p>
          <a:p>
            <a:pPr lvl="1"/>
            <a:r>
              <a:rPr lang="en-US" dirty="0" smtClean="0"/>
              <a:t>Cho </a:t>
            </a:r>
            <a:r>
              <a:rPr lang="en-US" dirty="0" err="1" smtClean="0"/>
              <a:t>ví</a:t>
            </a:r>
            <a:r>
              <a:rPr lang="en-US" dirty="0" smtClean="0"/>
              <a:t> </a:t>
            </a:r>
            <a:r>
              <a:rPr lang="en-US" dirty="0" err="1" smtClean="0"/>
              <a:t>dụ</a:t>
            </a:r>
            <a:r>
              <a:rPr lang="en-US" dirty="0" smtClean="0"/>
              <a:t> minh </a:t>
            </a:r>
            <a:r>
              <a:rPr lang="en-US" dirty="0" err="1" smtClean="0"/>
              <a:t>họa</a:t>
            </a:r>
            <a:r>
              <a:rPr lang="en-US" dirty="0" smtClean="0"/>
              <a:t> </a:t>
            </a:r>
            <a:r>
              <a:rPr lang="en-US" dirty="0" err="1" smtClean="0"/>
              <a:t>cho</a:t>
            </a:r>
            <a:r>
              <a:rPr lang="en-US" dirty="0" smtClean="0"/>
              <a:t> </a:t>
            </a:r>
            <a:r>
              <a:rPr lang="en-US" dirty="0" err="1" smtClean="0"/>
              <a:t>phần</a:t>
            </a:r>
            <a:r>
              <a:rPr lang="en-US" dirty="0" smtClean="0"/>
              <a:t> </a:t>
            </a:r>
            <a:r>
              <a:rPr lang="en-US" dirty="0" err="1" smtClean="0"/>
              <a:t>giải</a:t>
            </a:r>
            <a:r>
              <a:rPr lang="en-US" dirty="0" smtClean="0"/>
              <a:t> </a:t>
            </a:r>
            <a:r>
              <a:rPr lang="en-US" dirty="0" err="1" smtClean="0"/>
              <a:t>thích</a:t>
            </a:r>
            <a:endParaRPr lang="en-US" dirty="0" smtClean="0"/>
          </a:p>
          <a:p>
            <a:pPr lvl="1"/>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6789002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tình</a:t>
            </a:r>
            <a:r>
              <a:rPr lang="en-US" dirty="0" smtClean="0"/>
              <a:t> </a:t>
            </a:r>
            <a:r>
              <a:rPr lang="en-US" dirty="0" err="1" smtClean="0"/>
              <a:t>huống</a:t>
            </a:r>
            <a:r>
              <a:rPr lang="en-US" dirty="0" smtClean="0"/>
              <a:t> vi </a:t>
            </a:r>
            <a:r>
              <a:rPr lang="en-US" dirty="0" err="1" smtClean="0"/>
              <a:t>phạm</a:t>
            </a:r>
            <a:r>
              <a:rPr lang="en-US" dirty="0" smtClean="0"/>
              <a:t> </a:t>
            </a:r>
            <a:r>
              <a:rPr lang="en-US" dirty="0" err="1" smtClean="0"/>
              <a:t>luật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02058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652" y="228600"/>
            <a:ext cx="10972800" cy="838200"/>
          </a:xfrm>
        </p:spPr>
        <p:txBody>
          <a:bodyPr/>
          <a:lstStyle/>
          <a:p>
            <a:r>
              <a:rPr lang="vi-VN" dirty="0" smtClean="0"/>
              <a:t>Công </a:t>
            </a:r>
            <a:r>
              <a:rPr lang="vi-VN" dirty="0"/>
              <a:t>văn</a:t>
            </a:r>
            <a:endParaRPr lang="en-US" dirty="0"/>
          </a:p>
        </p:txBody>
      </p:sp>
      <p:sp>
        <p:nvSpPr>
          <p:cNvPr id="3" name="Content Placeholder 2"/>
          <p:cNvSpPr>
            <a:spLocks noGrp="1"/>
          </p:cNvSpPr>
          <p:nvPr>
            <p:ph idx="1"/>
          </p:nvPr>
        </p:nvSpPr>
        <p:spPr/>
        <p:txBody>
          <a:bodyPr/>
          <a:lstStyle/>
          <a:p>
            <a:r>
              <a:rPr lang="en-US" dirty="0" smtClean="0"/>
              <a:t>L</a:t>
            </a:r>
            <a:r>
              <a:rPr lang="vi-VN" dirty="0" smtClean="0"/>
              <a:t>à </a:t>
            </a:r>
            <a:r>
              <a:rPr lang="vi-VN" dirty="0"/>
              <a:t>hình thức văn bản hành chính dùng phổ biến trong các cơ quan, tổ chức, doanh nghiệp. </a:t>
            </a:r>
            <a:endParaRPr lang="en-US" dirty="0" smtClean="0"/>
          </a:p>
          <a:p>
            <a:r>
              <a:rPr lang="en-US" dirty="0" smtClean="0"/>
              <a:t>L</a:t>
            </a:r>
            <a:r>
              <a:rPr lang="vi-VN" dirty="0" smtClean="0"/>
              <a:t>à </a:t>
            </a:r>
            <a:r>
              <a:rPr lang="vi-VN" dirty="0"/>
              <a:t>phương tiện giao tiếp chính thức của cơ quan Nhà nước với cấp trên, cấp dưới và với công dân. Thậm chí trong các tổ chức xã hội và các doanh nghiệp trong hoạt động hàng ngày cũng phải soạn thảo và sử dụng công văn để thực hiện các hoạt động thông tin và giao dịch nhằm thực hiện các chức năng và nhiệm vụ của mình.</a:t>
            </a:r>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27968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r>
              <a:rPr lang="en-US" dirty="0" smtClean="0"/>
              <a:t> </a:t>
            </a:r>
            <a:r>
              <a:rPr lang="en-US" dirty="0" err="1" smtClean="0"/>
              <a:t>quy</a:t>
            </a:r>
            <a:r>
              <a:rPr lang="en-US" dirty="0" smtClean="0"/>
              <a:t> </a:t>
            </a:r>
            <a:r>
              <a:rPr lang="en-US" dirty="0" err="1" smtClean="0"/>
              <a:t>phạm</a:t>
            </a:r>
            <a:r>
              <a:rPr lang="en-US" dirty="0" smtClean="0"/>
              <a:t> </a:t>
            </a:r>
            <a:r>
              <a:rPr lang="en-US" dirty="0" err="1" smtClean="0"/>
              <a:t>pháp</a:t>
            </a:r>
            <a:r>
              <a:rPr lang="en-US" dirty="0" smtClean="0"/>
              <a:t> </a:t>
            </a:r>
            <a:r>
              <a:rPr lang="en-US" dirty="0" err="1" smtClean="0"/>
              <a:t>luật</a:t>
            </a:r>
            <a:r>
              <a:rPr lang="en-US" dirty="0"/>
              <a:t/>
            </a:r>
            <a:br>
              <a:rPr lang="en-US" dirty="0"/>
            </a:br>
            <a:endParaRPr lang="en-US" dirty="0"/>
          </a:p>
        </p:txBody>
      </p:sp>
      <p:sp>
        <p:nvSpPr>
          <p:cNvPr id="3" name="Content Placeholder 2"/>
          <p:cNvSpPr>
            <a:spLocks noGrp="1"/>
          </p:cNvSpPr>
          <p:nvPr>
            <p:ph idx="1"/>
          </p:nvPr>
        </p:nvSpPr>
        <p:spPr/>
        <p:txBody>
          <a:bodyPr/>
          <a:lstStyle/>
          <a:p>
            <a:r>
              <a:rPr lang="vi-VN" dirty="0"/>
              <a:t>Ban hành văn bản quy phạm pháp luật nhằm điều tiết những vấn đề thực tiễn. </a:t>
            </a:r>
            <a:endParaRPr lang="en-US" dirty="0" smtClean="0"/>
          </a:p>
          <a:p>
            <a:pPr lvl="1"/>
            <a:r>
              <a:rPr lang="vi-VN" dirty="0" smtClean="0"/>
              <a:t>Xã </a:t>
            </a:r>
            <a:r>
              <a:rPr lang="vi-VN" dirty="0"/>
              <a:t>hội ngày càng phát triển đa dạng, đa chiều với những mối quan hệ phức tạp, nhiều vấn đề liên quan trực tiếp đến sự ổn định và phát triển kinh tế – xã hội đang đặt ra cho Nhà nước những vấn đề thực tiễn cần phải giải quyết trong quá trình quản lý, điều hành</a:t>
            </a:r>
            <a:r>
              <a:rPr lang="vi-VN" dirty="0" smtClean="0"/>
              <a:t>.</a:t>
            </a:r>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79294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r>
              <a:rPr lang="en-US" dirty="0" smtClean="0"/>
              <a:t> </a:t>
            </a:r>
            <a:r>
              <a:rPr lang="en-US" dirty="0" err="1" smtClean="0"/>
              <a:t>quy</a:t>
            </a:r>
            <a:r>
              <a:rPr lang="en-US" dirty="0" smtClean="0"/>
              <a:t> </a:t>
            </a:r>
            <a:r>
              <a:rPr lang="en-US" dirty="0" err="1" smtClean="0"/>
              <a:t>phạm</a:t>
            </a:r>
            <a:r>
              <a:rPr lang="en-US" dirty="0" smtClean="0"/>
              <a:t> </a:t>
            </a:r>
            <a:r>
              <a:rPr lang="en-US" dirty="0" err="1" smtClean="0"/>
              <a:t>pháp</a:t>
            </a:r>
            <a:r>
              <a:rPr lang="en-US" dirty="0" smtClean="0"/>
              <a:t> </a:t>
            </a:r>
            <a:r>
              <a:rPr lang="en-US" dirty="0" err="1" smtClean="0"/>
              <a:t>luật</a:t>
            </a:r>
            <a:r>
              <a:rPr lang="en-US" dirty="0"/>
              <a:t/>
            </a:r>
            <a:br>
              <a:rPr lang="en-US" dirty="0"/>
            </a:br>
            <a:endParaRPr lang="en-US" dirty="0"/>
          </a:p>
        </p:txBody>
      </p:sp>
      <p:sp>
        <p:nvSpPr>
          <p:cNvPr id="3" name="Content Placeholder 2"/>
          <p:cNvSpPr>
            <a:spLocks noGrp="1"/>
          </p:cNvSpPr>
          <p:nvPr>
            <p:ph idx="1"/>
          </p:nvPr>
        </p:nvSpPr>
        <p:spPr/>
        <p:txBody>
          <a:bodyPr/>
          <a:lstStyle/>
          <a:p>
            <a:r>
              <a:rPr lang="vi-VN" dirty="0" smtClean="0"/>
              <a:t>Văn </a:t>
            </a:r>
            <a:r>
              <a:rPr lang="vi-VN" dirty="0"/>
              <a:t>bản quy phạm pháp luật nhằm thể chế hóa và bảo đảm thực hiện các chính sách. </a:t>
            </a:r>
            <a:endParaRPr lang="en-US" dirty="0" smtClean="0"/>
          </a:p>
          <a:p>
            <a:pPr lvl="1"/>
            <a:r>
              <a:rPr lang="vi-VN" dirty="0" smtClean="0"/>
              <a:t>Pháp </a:t>
            </a:r>
            <a:r>
              <a:rPr lang="vi-VN" dirty="0"/>
              <a:t>luật là biểu hiện hoạt động của các chính </a:t>
            </a:r>
            <a:r>
              <a:rPr lang="vi-VN" dirty="0" smtClean="0"/>
              <a:t>sách.</a:t>
            </a:r>
            <a:endParaRPr lang="en-US" dirty="0" smtClean="0"/>
          </a:p>
          <a:p>
            <a:pPr lvl="1"/>
            <a:r>
              <a:rPr lang="vi-VN" dirty="0" smtClean="0"/>
              <a:t>Pháp </a:t>
            </a:r>
            <a:r>
              <a:rPr lang="vi-VN" dirty="0"/>
              <a:t>luật được ban hành có thể đưa ra các biện pháp gián tiếp, thông qua việc tạo ra hành lang pháp lý mà trong phạm vi đó, từng cá nhân đóng vai trò là động lực. </a:t>
            </a:r>
            <a:endParaRPr lang="en-US" dirty="0" smtClean="0"/>
          </a:p>
          <a:p>
            <a:pPr lvl="1"/>
            <a:r>
              <a:rPr lang="vi-VN" dirty="0" smtClean="0"/>
              <a:t>Luật </a:t>
            </a:r>
            <a:r>
              <a:rPr lang="vi-VN" dirty="0"/>
              <a:t>pháp có thể đem lại công bằng xã hội, giảm đói nghèo, tạo ra động lực cho xã hội phát </a:t>
            </a:r>
            <a:r>
              <a:rPr lang="vi-VN" dirty="0" smtClean="0"/>
              <a:t>triển</a:t>
            </a:r>
            <a:r>
              <a:rPr lang="en-US" dirty="0"/>
              <a:t> </a:t>
            </a:r>
            <a:r>
              <a:rPr lang="en-US" dirty="0" smtClean="0"/>
              <a:t>(</a:t>
            </a:r>
            <a:r>
              <a:rPr lang="vi-VN" dirty="0" smtClean="0"/>
              <a:t>bền vững</a:t>
            </a:r>
            <a:r>
              <a:rPr lang="en-US" dirty="0" smtClean="0"/>
              <a:t>)</a:t>
            </a:r>
            <a:r>
              <a:rPr lang="vi-VN" dirty="0" smtClean="0"/>
              <a:t>. Bằng </a:t>
            </a:r>
            <a:r>
              <a:rPr lang="vi-VN" dirty="0"/>
              <a:t>các văn bản quy phạm pháp luật, chính quyền địa phương đưa ra các biện pháp thu hút đầu tư, khuyến khích sự phát triển của các doanh nghiệp, các cơ chế thực thi hiệu quả</a:t>
            </a:r>
            <a:r>
              <a:rPr lang="vi-VN" dirty="0" smtClean="0"/>
              <a:t>.</a:t>
            </a:r>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43698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r>
              <a:rPr lang="en-US" dirty="0" smtClean="0"/>
              <a:t> </a:t>
            </a:r>
            <a:r>
              <a:rPr lang="en-US" dirty="0" err="1" smtClean="0"/>
              <a:t>quy</a:t>
            </a:r>
            <a:r>
              <a:rPr lang="en-US" dirty="0" smtClean="0"/>
              <a:t> </a:t>
            </a:r>
            <a:r>
              <a:rPr lang="en-US" dirty="0" err="1" smtClean="0"/>
              <a:t>phạm</a:t>
            </a:r>
            <a:r>
              <a:rPr lang="en-US" dirty="0" smtClean="0"/>
              <a:t> </a:t>
            </a:r>
            <a:r>
              <a:rPr lang="en-US" dirty="0" err="1" smtClean="0"/>
              <a:t>pháp</a:t>
            </a:r>
            <a:r>
              <a:rPr lang="en-US" dirty="0" smtClean="0"/>
              <a:t> </a:t>
            </a:r>
            <a:r>
              <a:rPr lang="en-US" dirty="0" err="1" smtClean="0"/>
              <a:t>luật</a:t>
            </a:r>
            <a:r>
              <a:rPr lang="en-US" dirty="0"/>
              <a:t/>
            </a:r>
            <a:br>
              <a:rPr lang="en-US" dirty="0"/>
            </a:br>
            <a:endParaRPr lang="en-US" dirty="0"/>
          </a:p>
        </p:txBody>
      </p:sp>
      <p:sp>
        <p:nvSpPr>
          <p:cNvPr id="3" name="Content Placeholder 2"/>
          <p:cNvSpPr>
            <a:spLocks noGrp="1"/>
          </p:cNvSpPr>
          <p:nvPr>
            <p:ph idx="1"/>
          </p:nvPr>
        </p:nvSpPr>
        <p:spPr/>
        <p:txBody>
          <a:bodyPr/>
          <a:lstStyle/>
          <a:p>
            <a:r>
              <a:rPr lang="vi-VN" dirty="0" smtClean="0"/>
              <a:t>Ban </a:t>
            </a:r>
            <a:r>
              <a:rPr lang="vi-VN" dirty="0"/>
              <a:t>hành Văn bản quy phạm pháp luật nhằm tạo ra/phân bổ/phát huy các nguồn lực nhằm phát triển kinh tế. </a:t>
            </a:r>
            <a:endParaRPr lang="en-US" dirty="0" smtClean="0"/>
          </a:p>
          <a:p>
            <a:pPr lvl="1"/>
            <a:r>
              <a:rPr lang="vi-VN" dirty="0" smtClean="0"/>
              <a:t>Pháp </a:t>
            </a:r>
            <a:r>
              <a:rPr lang="vi-VN" dirty="0"/>
              <a:t>luật có thể tạo điều kiện để tăng việc làm và tăng thu nhập. </a:t>
            </a:r>
            <a:endParaRPr lang="en-US" dirty="0" smtClean="0"/>
          </a:p>
          <a:p>
            <a:pPr lvl="1"/>
            <a:r>
              <a:rPr lang="vi-VN" dirty="0" smtClean="0"/>
              <a:t>Pháp </a:t>
            </a:r>
            <a:r>
              <a:rPr lang="vi-VN" dirty="0"/>
              <a:t>luật tạo điều kiện cho các chủ sở hữu tiếp cận với các công nghệ thông tin và thị trường, với các kỹ năng về tín dụng và quản lý, qua đó giúp họ tăng năng suất lao động và tăng thu </a:t>
            </a:r>
            <a:r>
              <a:rPr lang="vi-VN" dirty="0" smtClean="0"/>
              <a:t>nhập</a:t>
            </a:r>
            <a:r>
              <a:rPr lang="en-US" dirty="0"/>
              <a:t> </a:t>
            </a:r>
            <a:r>
              <a:rPr lang="en-US" dirty="0" smtClean="0"/>
              <a:t>(</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các</a:t>
            </a:r>
            <a:r>
              <a:rPr lang="en-US" dirty="0" smtClean="0"/>
              <a:t> </a:t>
            </a:r>
            <a:r>
              <a:rPr lang="en-US" dirty="0" err="1" smtClean="0"/>
              <a:t>vùng</a:t>
            </a:r>
            <a:r>
              <a:rPr lang="en-US" dirty="0" smtClean="0"/>
              <a:t> </a:t>
            </a:r>
            <a:r>
              <a:rPr lang="en-US" dirty="0" err="1" smtClean="0"/>
              <a:t>sâu</a:t>
            </a:r>
            <a:r>
              <a:rPr lang="en-US" dirty="0" smtClean="0"/>
              <a:t> </a:t>
            </a:r>
            <a:r>
              <a:rPr lang="en-US" dirty="0" err="1" smtClean="0"/>
              <a:t>vùng</a:t>
            </a:r>
            <a:r>
              <a:rPr lang="en-US" dirty="0" smtClean="0"/>
              <a:t> </a:t>
            </a:r>
            <a:r>
              <a:rPr lang="en-US" dirty="0" err="1" smtClean="0"/>
              <a:t>xa</a:t>
            </a:r>
            <a:r>
              <a:rPr lang="en-US" dirty="0" smtClean="0"/>
              <a:t>)</a:t>
            </a:r>
          </a:p>
          <a:p>
            <a:r>
              <a:rPr lang="vi-VN" dirty="0" smtClean="0"/>
              <a:t>Ban </a:t>
            </a:r>
            <a:r>
              <a:rPr lang="vi-VN" dirty="0"/>
              <a:t>hành văn bản quy phạm pháp luật góp phần nhằm ổn định trật tự xã hội, tạo cơ hội quản lý tốt và phát triển. </a:t>
            </a:r>
            <a:endParaRPr lang="en-US" dirty="0" smtClean="0"/>
          </a:p>
          <a:p>
            <a:r>
              <a:rPr lang="en-US" dirty="0"/>
              <a:t>V</a:t>
            </a:r>
            <a:r>
              <a:rPr lang="vi-VN" dirty="0"/>
              <a:t>ăn bản quy phạm pháp luật làm thay đổi các hành vi xử sự không mong muốn và thiết lập các hành vi xử sự phù hợp. </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21062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endParaRPr lang="vi-VN" dirty="0"/>
          </a:p>
        </p:txBody>
      </p:sp>
      <p:sp>
        <p:nvSpPr>
          <p:cNvPr id="3" name="Content Placeholder 2"/>
          <p:cNvSpPr>
            <a:spLocks noGrp="1"/>
          </p:cNvSpPr>
          <p:nvPr>
            <p:ph idx="1"/>
          </p:nvPr>
        </p:nvSpPr>
        <p:spPr/>
        <p:txBody>
          <a:bodyPr/>
          <a:lstStyle/>
          <a:p>
            <a:r>
              <a:rPr lang="vi-VN" dirty="0" smtClean="0"/>
              <a:t>Quốc hội thông qua </a:t>
            </a:r>
            <a:r>
              <a:rPr lang="vi-VN" b="1" i="1" dirty="0" smtClean="0">
                <a:solidFill>
                  <a:srgbClr val="000099"/>
                </a:solidFill>
              </a:rPr>
              <a:t>29/06/2006</a:t>
            </a:r>
            <a:r>
              <a:rPr lang="vi-VN" dirty="0" smtClean="0"/>
              <a:t>, có hiệu lực </a:t>
            </a:r>
            <a:r>
              <a:rPr lang="vi-VN" b="1" i="1" dirty="0" smtClean="0">
                <a:solidFill>
                  <a:srgbClr val="000099"/>
                </a:solidFill>
              </a:rPr>
              <a:t>01/07/2007</a:t>
            </a:r>
            <a:r>
              <a:rPr lang="vi-VN" dirty="0" smtClean="0"/>
              <a:t>.</a:t>
            </a:r>
          </a:p>
          <a:p>
            <a:r>
              <a:rPr lang="vi-VN" dirty="0"/>
              <a:t>Căn cứ vào Hiến pháp nước Cộng hoà xã hội chủ nghĩa Việt Nam năm 1992 đã được sửa đổi, bổ sung theo Nghị quyết số 51/2001/QH10 ngày 25 tháng 12 năm 2001 của Quốc hội khoá X, kỳ họp thứ </a:t>
            </a:r>
            <a:r>
              <a:rPr lang="vi-VN" dirty="0" smtClean="0"/>
              <a:t>10</a:t>
            </a:r>
            <a:r>
              <a:rPr lang="vi-VN" dirty="0"/>
              <a:t>.</a:t>
            </a:r>
            <a:endParaRPr lang="vi-VN" dirty="0" smtClean="0"/>
          </a:p>
          <a:p>
            <a:r>
              <a:rPr lang="vi-VN" dirty="0" smtClean="0"/>
              <a:t>Là văn bản pháp luật cao nhất trong lĩnh vực CNTT định hướng và tạo hàng lang pháp lý cho lĩnh vực CNTT phát triển và hội nhập quốc tế.</a:t>
            </a:r>
          </a:p>
        </p:txBody>
      </p:sp>
    </p:spTree>
    <p:extLst>
      <p:ext uri="{BB962C8B-B14F-4D97-AF65-F5344CB8AC3E}">
        <p14:creationId xmlns:p14="http://schemas.microsoft.com/office/powerpoint/2010/main" val="144929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endParaRPr lang="vi-VN" dirty="0"/>
          </a:p>
        </p:txBody>
      </p:sp>
      <p:sp>
        <p:nvSpPr>
          <p:cNvPr id="3" name="Content Placeholder 2"/>
          <p:cNvSpPr>
            <a:spLocks noGrp="1"/>
          </p:cNvSpPr>
          <p:nvPr>
            <p:ph idx="1"/>
          </p:nvPr>
        </p:nvSpPr>
        <p:spPr/>
        <p:txBody>
          <a:bodyPr/>
          <a:lstStyle/>
          <a:p>
            <a:r>
              <a:rPr lang="vi-VN" b="1" dirty="0">
                <a:solidFill>
                  <a:srgbClr val="000099"/>
                </a:solidFill>
              </a:rPr>
              <a:t>Luật CNTT </a:t>
            </a:r>
            <a:r>
              <a:rPr lang="vi-VN" dirty="0"/>
              <a:t>quy định về hoạt động ứng dụng và phát triển CNTT, các biện pháp bảo đảm ứng dụng và phát triển CNTT, quyền và nghĩa vụ của cơ quan, tổ chức, cá nhân tham gia hoạt động ứng dụng và phát triển CNTT.</a:t>
            </a:r>
          </a:p>
          <a:p>
            <a:r>
              <a:rPr lang="vi-VN" dirty="0" smtClean="0"/>
              <a:t>Luật </a:t>
            </a:r>
            <a:r>
              <a:rPr lang="vi-VN" dirty="0"/>
              <a:t>này áp dụng đối với tổ chức, cá nhân Việt Nam, tổ chức, cá nhân nước ngoài tham gia hoạt động ứng dụng và phát triển công nghệ thông tin tại Việt Nam</a:t>
            </a:r>
            <a:r>
              <a:rPr lang="vi-VN" dirty="0" smtClean="0"/>
              <a:t>.</a:t>
            </a:r>
          </a:p>
          <a:p>
            <a:r>
              <a:rPr lang="vi-VN" dirty="0"/>
              <a:t>Xem chi tiết luật CNTT </a:t>
            </a:r>
            <a:r>
              <a:rPr lang="vi-VN" b="1" dirty="0"/>
              <a:t>http://</a:t>
            </a:r>
            <a:r>
              <a:rPr lang="vi-VN" b="1" dirty="0" smtClean="0"/>
              <a:t>moj.gov.vn/vbpq/lists/vn%20bn%20php%20lut/view_detail.aspx?itemid=15084</a:t>
            </a:r>
            <a:endParaRPr lang="en-US" b="1" dirty="0" smtClean="0"/>
          </a:p>
          <a:p>
            <a:r>
              <a:rPr lang="en-US" b="1" dirty="0">
                <a:solidFill>
                  <a:schemeClr val="tx1"/>
                </a:solidFill>
              </a:rPr>
              <a:t>https://mic.gov.vn/Pages/ChuyenMuc/1458//</a:t>
            </a:r>
            <a:r>
              <a:rPr lang="en-US" b="1" dirty="0" smtClean="0">
                <a:solidFill>
                  <a:schemeClr val="tx1"/>
                </a:solidFill>
              </a:rPr>
              <a:t>de-muc-Cong-nghe-thong-tin.html</a:t>
            </a:r>
          </a:p>
          <a:p>
            <a:endParaRPr lang="en-US" b="1" dirty="0" smtClean="0">
              <a:solidFill>
                <a:schemeClr val="tx1"/>
              </a:solidFill>
            </a:endParaRPr>
          </a:p>
          <a:p>
            <a:endParaRPr lang="vi-VN" b="1" dirty="0" smtClean="0"/>
          </a:p>
          <a:p>
            <a:endParaRPr lang="vi-VN" dirty="0" smtClean="0"/>
          </a:p>
        </p:txBody>
      </p:sp>
    </p:spTree>
    <p:extLst>
      <p:ext uri="{BB962C8B-B14F-4D97-AF65-F5344CB8AC3E}">
        <p14:creationId xmlns:p14="http://schemas.microsoft.com/office/powerpoint/2010/main" val="3547063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Sự</a:t>
            </a:r>
            <a:r>
              <a:rPr lang="en-US" b="1" dirty="0" smtClean="0">
                <a:solidFill>
                  <a:srgbClr val="0000CC"/>
                </a:solidFill>
              </a:rPr>
              <a:t> </a:t>
            </a:r>
            <a:r>
              <a:rPr lang="en-US" b="1" dirty="0" err="1">
                <a:solidFill>
                  <a:srgbClr val="0000CC"/>
                </a:solidFill>
              </a:rPr>
              <a:t>cần</a:t>
            </a:r>
            <a:r>
              <a:rPr lang="en-US" b="1" dirty="0">
                <a:solidFill>
                  <a:srgbClr val="0000CC"/>
                </a:solidFill>
              </a:rPr>
              <a:t> </a:t>
            </a:r>
            <a:r>
              <a:rPr lang="en-US" b="1" dirty="0" err="1">
                <a:solidFill>
                  <a:srgbClr val="0000CC"/>
                </a:solidFill>
              </a:rPr>
              <a:t>thiết</a:t>
            </a:r>
            <a:r>
              <a:rPr lang="en-US" b="1" dirty="0">
                <a:solidFill>
                  <a:srgbClr val="0000CC"/>
                </a:solidFill>
              </a:rPr>
              <a:t> ban </a:t>
            </a:r>
            <a:r>
              <a:rPr lang="en-US" b="1" dirty="0" err="1">
                <a:solidFill>
                  <a:srgbClr val="0000CC"/>
                </a:solidFill>
              </a:rPr>
              <a:t>hành</a:t>
            </a:r>
            <a:r>
              <a:rPr lang="en-US" b="1" dirty="0">
                <a:solidFill>
                  <a:srgbClr val="0000CC"/>
                </a:solidFill>
              </a:rPr>
              <a:t> </a:t>
            </a:r>
            <a:r>
              <a:rPr lang="en-US" b="1" dirty="0" err="1">
                <a:solidFill>
                  <a:srgbClr val="0000CC"/>
                </a:solidFill>
              </a:rPr>
              <a:t>Luật</a:t>
            </a:r>
            <a:r>
              <a:rPr lang="en-US" b="1" dirty="0">
                <a:solidFill>
                  <a:srgbClr val="0000CC"/>
                </a:solidFill>
              </a:rPr>
              <a:t> CNTT</a:t>
            </a:r>
            <a:endParaRPr lang="en-US" b="1" dirty="0" smtClean="0">
              <a:solidFill>
                <a:srgbClr val="0000CC"/>
              </a:solidFill>
            </a:endParaRPr>
          </a:p>
          <a:p>
            <a:r>
              <a:rPr lang="en-US" b="1" dirty="0" err="1" smtClean="0">
                <a:solidFill>
                  <a:srgbClr val="0000CC"/>
                </a:solidFill>
              </a:rPr>
              <a:t>Tầm</a:t>
            </a:r>
            <a:r>
              <a:rPr lang="en-US" b="1" dirty="0" smtClean="0">
                <a:solidFill>
                  <a:srgbClr val="0000CC"/>
                </a:solidFill>
              </a:rPr>
              <a:t> </a:t>
            </a:r>
            <a:r>
              <a:rPr lang="en-US" b="1" dirty="0" err="1" smtClean="0">
                <a:solidFill>
                  <a:srgbClr val="0000CC"/>
                </a:solidFill>
              </a:rPr>
              <a:t>quan</a:t>
            </a:r>
            <a:r>
              <a:rPr lang="en-US" b="1" dirty="0" smtClean="0">
                <a:solidFill>
                  <a:srgbClr val="0000CC"/>
                </a:solidFill>
              </a:rPr>
              <a:t> </a:t>
            </a:r>
            <a:r>
              <a:rPr lang="en-US" b="1" dirty="0" err="1" smtClean="0">
                <a:solidFill>
                  <a:srgbClr val="0000CC"/>
                </a:solidFill>
              </a:rPr>
              <a:t>trọng</a:t>
            </a:r>
            <a:r>
              <a:rPr lang="en-US" b="1" dirty="0" smtClean="0">
                <a:solidFill>
                  <a:srgbClr val="0000CC"/>
                </a:solidFill>
              </a:rPr>
              <a:t> </a:t>
            </a:r>
            <a:r>
              <a:rPr lang="en-US" b="1" dirty="0" err="1" smtClean="0">
                <a:solidFill>
                  <a:srgbClr val="0000CC"/>
                </a:solidFill>
              </a:rPr>
              <a:t>của</a:t>
            </a:r>
            <a:r>
              <a:rPr lang="en-US" b="1" dirty="0" smtClean="0">
                <a:solidFill>
                  <a:srgbClr val="0000CC"/>
                </a:solidFill>
              </a:rPr>
              <a:t> CNTT </a:t>
            </a:r>
          </a:p>
          <a:p>
            <a:pPr lvl="1"/>
            <a:r>
              <a:rPr lang="en-US" dirty="0" err="1" smtClean="0"/>
              <a:t>Phát</a:t>
            </a:r>
            <a:r>
              <a:rPr lang="en-US" dirty="0" smtClean="0"/>
              <a:t> </a:t>
            </a:r>
            <a:r>
              <a:rPr lang="en-US" dirty="0" err="1" smtClean="0"/>
              <a:t>huy</a:t>
            </a:r>
            <a:r>
              <a:rPr lang="en-US" dirty="0" smtClean="0"/>
              <a:t> </a:t>
            </a:r>
            <a:r>
              <a:rPr lang="en-US" dirty="0" err="1" smtClean="0"/>
              <a:t>hiệu</a:t>
            </a:r>
            <a:r>
              <a:rPr lang="en-US" dirty="0" smtClean="0"/>
              <a:t> </a:t>
            </a:r>
            <a:r>
              <a:rPr lang="en-US" dirty="0" err="1" smtClean="0"/>
              <a:t>ủa</a:t>
            </a:r>
            <a:r>
              <a:rPr lang="en-US" dirty="0" smtClean="0"/>
              <a:t> </a:t>
            </a:r>
            <a:r>
              <a:rPr lang="en-US" dirty="0" err="1" smtClean="0"/>
              <a:t>năng</a:t>
            </a:r>
            <a:r>
              <a:rPr lang="en-US" dirty="0" smtClean="0"/>
              <a:t> </a:t>
            </a:r>
            <a:r>
              <a:rPr lang="en-US" dirty="0" err="1" smtClean="0"/>
              <a:t>lực</a:t>
            </a:r>
            <a:r>
              <a:rPr lang="en-US" dirty="0" smtClean="0"/>
              <a:t> </a:t>
            </a:r>
            <a:r>
              <a:rPr lang="en-US" dirty="0" err="1" smtClean="0"/>
              <a:t>trí</a:t>
            </a:r>
            <a:r>
              <a:rPr lang="en-US" dirty="0" smtClean="0"/>
              <a:t> </a:t>
            </a:r>
            <a:r>
              <a:rPr lang="en-US" dirty="0" err="1" smtClean="0"/>
              <a:t>tuệ</a:t>
            </a:r>
            <a:r>
              <a:rPr lang="en-US" dirty="0" smtClean="0"/>
              <a:t> </a:t>
            </a:r>
            <a:r>
              <a:rPr lang="en-US" dirty="0" err="1" smtClean="0"/>
              <a:t>cùa</a:t>
            </a:r>
            <a:r>
              <a:rPr lang="en-US" dirty="0" smtClean="0"/>
              <a:t> </a:t>
            </a:r>
            <a:r>
              <a:rPr lang="en-US" dirty="0" err="1" smtClean="0"/>
              <a:t>người</a:t>
            </a:r>
            <a:r>
              <a:rPr lang="en-US" dirty="0" smtClean="0"/>
              <a:t> VN</a:t>
            </a:r>
          </a:p>
          <a:p>
            <a:pPr lvl="1"/>
            <a:r>
              <a:rPr lang="en-US" dirty="0" err="1" smtClean="0"/>
              <a:t>Thúc</a:t>
            </a:r>
            <a:r>
              <a:rPr lang="en-US" dirty="0" smtClean="0"/>
              <a:t> </a:t>
            </a:r>
            <a:r>
              <a:rPr lang="en-US" dirty="0" err="1" smtClean="0"/>
              <a:t>đầy</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kinh</a:t>
            </a:r>
            <a:r>
              <a:rPr lang="en-US" dirty="0" smtClean="0"/>
              <a:t> </a:t>
            </a:r>
            <a:r>
              <a:rPr lang="en-US" dirty="0" err="1" smtClean="0"/>
              <a:t>tế</a:t>
            </a:r>
            <a:r>
              <a:rPr lang="en-US" dirty="0" smtClean="0"/>
              <a:t>, </a:t>
            </a:r>
            <a:r>
              <a:rPr lang="en-US" dirty="0" err="1" smtClean="0"/>
              <a:t>rút</a:t>
            </a:r>
            <a:r>
              <a:rPr lang="en-US" dirty="0" smtClean="0"/>
              <a:t> </a:t>
            </a:r>
            <a:r>
              <a:rPr lang="en-US" dirty="0" err="1" smtClean="0"/>
              <a:t>ngắn</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phát</a:t>
            </a:r>
            <a:r>
              <a:rPr lang="en-US" dirty="0" smtClean="0"/>
              <a:t> </a:t>
            </a:r>
            <a:r>
              <a:rPr lang="en-US" dirty="0" err="1" smtClean="0"/>
              <a:t>triển</a:t>
            </a:r>
            <a:r>
              <a:rPr lang="en-US" dirty="0" smtClean="0"/>
              <a:t> so </a:t>
            </a:r>
            <a:r>
              <a:rPr lang="en-US" dirty="0" err="1" smtClean="0"/>
              <a:t>với</a:t>
            </a:r>
            <a:r>
              <a:rPr lang="en-US" dirty="0" smtClean="0"/>
              <a:t> </a:t>
            </a:r>
            <a:r>
              <a:rPr lang="en-US" dirty="0" err="1" smtClean="0"/>
              <a:t>các</a:t>
            </a:r>
            <a:r>
              <a:rPr lang="en-US" dirty="0" smtClean="0"/>
              <a:t> </a:t>
            </a:r>
            <a:r>
              <a:rPr lang="en-US" dirty="0" err="1" smtClean="0"/>
              <a:t>nước</a:t>
            </a:r>
            <a:r>
              <a:rPr lang="en-US" dirty="0" smtClean="0"/>
              <a:t> </a:t>
            </a:r>
            <a:r>
              <a:rPr lang="en-US" dirty="0" err="1" smtClean="0"/>
              <a:t>trong</a:t>
            </a:r>
            <a:r>
              <a:rPr lang="en-US" dirty="0" smtClean="0"/>
              <a:t> </a:t>
            </a:r>
            <a:r>
              <a:rPr lang="en-US" dirty="0" err="1" smtClean="0"/>
              <a:t>khu</a:t>
            </a:r>
            <a:r>
              <a:rPr lang="en-US" dirty="0" smtClean="0"/>
              <a:t> </a:t>
            </a:r>
            <a:r>
              <a:rPr lang="en-US" dirty="0" err="1" smtClean="0"/>
              <a:t>vực</a:t>
            </a:r>
            <a:r>
              <a:rPr lang="en-US" dirty="0" smtClean="0"/>
              <a:t> </a:t>
            </a:r>
            <a:r>
              <a:rPr lang="en-US" dirty="0" err="1" smtClean="0"/>
              <a:t>và</a:t>
            </a:r>
            <a:r>
              <a:rPr lang="en-US" dirty="0" smtClean="0"/>
              <a:t> </a:t>
            </a:r>
            <a:r>
              <a:rPr lang="en-US" dirty="0" err="1" smtClean="0"/>
              <a:t>thế</a:t>
            </a:r>
            <a:r>
              <a:rPr lang="en-US" dirty="0" smtClean="0"/>
              <a:t> </a:t>
            </a:r>
            <a:r>
              <a:rPr lang="en-US" dirty="0" err="1" smtClean="0"/>
              <a:t>giới</a:t>
            </a:r>
            <a:endParaRPr lang="en-US" dirty="0" smtClean="0"/>
          </a:p>
          <a:p>
            <a:pPr lvl="1"/>
            <a:r>
              <a:rPr lang="en-US" dirty="0" err="1" smtClean="0"/>
              <a:t>Tạo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hội</a:t>
            </a:r>
            <a:r>
              <a:rPr lang="en-US" dirty="0" smtClean="0"/>
              <a:t> </a:t>
            </a:r>
            <a:r>
              <a:rPr lang="en-US" dirty="0" err="1" smtClean="0"/>
              <a:t>nhập</a:t>
            </a:r>
            <a:r>
              <a:rPr lang="en-US" dirty="0" smtClean="0"/>
              <a:t> </a:t>
            </a:r>
            <a:r>
              <a:rPr lang="en-US" dirty="0" err="1" smtClean="0"/>
              <a:t>kinh</a:t>
            </a:r>
            <a:r>
              <a:rPr lang="en-US" dirty="0" smtClean="0"/>
              <a:t> </a:t>
            </a:r>
            <a:r>
              <a:rPr lang="en-US" dirty="0" err="1" smtClean="0"/>
              <a:t>tê</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và</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quốc</a:t>
            </a:r>
            <a:r>
              <a:rPr lang="en-US" dirty="0" smtClean="0"/>
              <a:t> </a:t>
            </a:r>
            <a:r>
              <a:rPr lang="en-US" dirty="0" err="1" smtClean="0"/>
              <a:t>phòng</a:t>
            </a:r>
            <a:r>
              <a:rPr lang="en-US" dirty="0" smtClean="0"/>
              <a:t>, an </a:t>
            </a:r>
            <a:r>
              <a:rPr lang="en-US" dirty="0" err="1" smtClean="0"/>
              <a:t>ninh</a:t>
            </a:r>
            <a:endParaRPr lang="en-US" dirty="0" smtClean="0"/>
          </a:p>
          <a:p>
            <a:pPr lvl="1"/>
            <a:r>
              <a:rPr lang="en-US" dirty="0" err="1" smtClean="0"/>
              <a:t>Công</a:t>
            </a:r>
            <a:r>
              <a:rPr lang="en-US" dirty="0" smtClean="0"/>
              <a:t> </a:t>
            </a:r>
            <a:r>
              <a:rPr lang="en-US" dirty="0" err="1" smtClean="0"/>
              <a:t>nghiệp</a:t>
            </a:r>
            <a:r>
              <a:rPr lang="en-US" dirty="0" smtClean="0"/>
              <a:t> CNTT </a:t>
            </a:r>
            <a:r>
              <a:rPr lang="vi-VN" dirty="0"/>
              <a:t>là ngành công nghiệp mà giá trị của sản phẩm chủ yếu là hàm lượng công nghệ và tri thức cao sẽ là ngành công nghiệp mũi nhọn, là nhân tố quan trọng đẩy nhanh tốc độ CNH, HĐH đất nước.</a:t>
            </a:r>
            <a:endParaRPr lang="en-US" dirty="0" smtClean="0"/>
          </a:p>
          <a:p>
            <a:pPr lvl="1"/>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93526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Sự</a:t>
            </a:r>
            <a:r>
              <a:rPr lang="en-US" b="1" dirty="0">
                <a:solidFill>
                  <a:srgbClr val="0000CC"/>
                </a:solidFill>
              </a:rPr>
              <a:t> </a:t>
            </a:r>
            <a:r>
              <a:rPr lang="en-US" b="1" dirty="0" err="1">
                <a:solidFill>
                  <a:srgbClr val="0000CC"/>
                </a:solidFill>
              </a:rPr>
              <a:t>cần</a:t>
            </a:r>
            <a:r>
              <a:rPr lang="en-US" b="1" dirty="0">
                <a:solidFill>
                  <a:srgbClr val="0000CC"/>
                </a:solidFill>
              </a:rPr>
              <a:t> </a:t>
            </a:r>
            <a:r>
              <a:rPr lang="en-US" b="1" dirty="0" err="1">
                <a:solidFill>
                  <a:srgbClr val="0000CC"/>
                </a:solidFill>
              </a:rPr>
              <a:t>thiết</a:t>
            </a:r>
            <a:r>
              <a:rPr lang="en-US" b="1" dirty="0">
                <a:solidFill>
                  <a:srgbClr val="0000CC"/>
                </a:solidFill>
              </a:rPr>
              <a:t> ban </a:t>
            </a:r>
            <a:r>
              <a:rPr lang="en-US" b="1" dirty="0" err="1">
                <a:solidFill>
                  <a:srgbClr val="0000CC"/>
                </a:solidFill>
              </a:rPr>
              <a:t>hành</a:t>
            </a:r>
            <a:r>
              <a:rPr lang="en-US" b="1" dirty="0">
                <a:solidFill>
                  <a:srgbClr val="0000CC"/>
                </a:solidFill>
              </a:rPr>
              <a:t> </a:t>
            </a:r>
            <a:r>
              <a:rPr lang="en-US" b="1" dirty="0" err="1">
                <a:solidFill>
                  <a:srgbClr val="0000CC"/>
                </a:solidFill>
              </a:rPr>
              <a:t>Luật</a:t>
            </a:r>
            <a:r>
              <a:rPr lang="en-US" b="1" dirty="0">
                <a:solidFill>
                  <a:srgbClr val="0000CC"/>
                </a:solidFill>
              </a:rPr>
              <a:t> </a:t>
            </a:r>
            <a:r>
              <a:rPr lang="en-US" b="1" dirty="0" smtClean="0">
                <a:solidFill>
                  <a:srgbClr val="0000CC"/>
                </a:solidFill>
              </a:rPr>
              <a:t>CNTT</a:t>
            </a:r>
          </a:p>
          <a:p>
            <a:r>
              <a:rPr lang="en-US" b="1" dirty="0" err="1" smtClean="0">
                <a:solidFill>
                  <a:srgbClr val="0000CC"/>
                </a:solidFill>
              </a:rPr>
              <a:t>Hiện</a:t>
            </a:r>
            <a:r>
              <a:rPr lang="en-US" b="1" dirty="0" smtClean="0">
                <a:solidFill>
                  <a:srgbClr val="0000CC"/>
                </a:solidFill>
              </a:rPr>
              <a:t> </a:t>
            </a:r>
            <a:r>
              <a:rPr lang="en-US" b="1" dirty="0" err="1" smtClean="0">
                <a:solidFill>
                  <a:srgbClr val="0000CC"/>
                </a:solidFill>
              </a:rPr>
              <a:t>trạng</a:t>
            </a:r>
            <a:r>
              <a:rPr lang="en-US" b="1" dirty="0" smtClean="0">
                <a:solidFill>
                  <a:srgbClr val="0000CC"/>
                </a:solidFill>
              </a:rPr>
              <a:t> </a:t>
            </a:r>
            <a:r>
              <a:rPr lang="en-US" b="1" dirty="0" err="1" smtClean="0">
                <a:solidFill>
                  <a:srgbClr val="0000CC"/>
                </a:solidFill>
              </a:rPr>
              <a:t>ngành</a:t>
            </a:r>
            <a:r>
              <a:rPr lang="en-US" b="1" dirty="0" smtClean="0">
                <a:solidFill>
                  <a:srgbClr val="0000CC"/>
                </a:solidFill>
              </a:rPr>
              <a:t> CNTT </a:t>
            </a:r>
            <a:r>
              <a:rPr lang="en-US" b="1" dirty="0" err="1" smtClean="0">
                <a:solidFill>
                  <a:srgbClr val="0000CC"/>
                </a:solidFill>
              </a:rPr>
              <a:t>của</a:t>
            </a:r>
            <a:r>
              <a:rPr lang="en-US" b="1" dirty="0" smtClean="0">
                <a:solidFill>
                  <a:srgbClr val="0000CC"/>
                </a:solidFill>
              </a:rPr>
              <a:t> VN</a:t>
            </a:r>
          </a:p>
          <a:p>
            <a:pPr lvl="1"/>
            <a:r>
              <a:rPr lang="en-US" dirty="0" err="1" smtClean="0"/>
              <a:t>Còn</a:t>
            </a:r>
            <a:r>
              <a:rPr lang="en-US" dirty="0" smtClean="0"/>
              <a:t> </a:t>
            </a:r>
            <a:r>
              <a:rPr lang="en-US" dirty="0" err="1" smtClean="0"/>
              <a:t>nhiều</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bất</a:t>
            </a:r>
            <a:r>
              <a:rPr lang="en-US" dirty="0" smtClean="0"/>
              <a:t> </a:t>
            </a:r>
            <a:r>
              <a:rPr lang="en-US" dirty="0" err="1" smtClean="0"/>
              <a:t>cập</a:t>
            </a:r>
            <a:endParaRPr lang="en-US" dirty="0" smtClean="0"/>
          </a:p>
          <a:p>
            <a:pPr lvl="1"/>
            <a:r>
              <a:rPr lang="en-US" dirty="0" smtClean="0"/>
              <a:t>P</a:t>
            </a:r>
            <a:r>
              <a:rPr lang="vi-VN" dirty="0" smtClean="0"/>
              <a:t>hát </a:t>
            </a:r>
            <a:r>
              <a:rPr lang="vi-VN" dirty="0"/>
              <a:t>triển chưa đồng bộ, chưa đáp ứng được yêu cầu CNH, HĐH và yêu cầu hội nhập kinh tế quốc tế. </a:t>
            </a:r>
            <a:endParaRPr lang="en-US" dirty="0" smtClean="0"/>
          </a:p>
          <a:p>
            <a:pPr lvl="1"/>
            <a:r>
              <a:rPr lang="vi-VN" dirty="0" smtClean="0"/>
              <a:t>Việc </a:t>
            </a:r>
            <a:r>
              <a:rPr lang="vi-VN" dirty="0"/>
              <a:t>đầu tư cho CNTT còn dàn trải và kém hiệu quả</a:t>
            </a:r>
            <a:r>
              <a:rPr lang="vi-VN" dirty="0" smtClean="0"/>
              <a:t>.</a:t>
            </a:r>
            <a:endParaRPr lang="en-US" dirty="0" smtClean="0"/>
          </a:p>
          <a:p>
            <a:pPr lvl="1"/>
            <a:r>
              <a:rPr lang="vi-VN" dirty="0" smtClean="0"/>
              <a:t>Năng </a:t>
            </a:r>
            <a:r>
              <a:rPr lang="vi-VN" dirty="0"/>
              <a:t>lực cạnh tranh của các doanh nghiệp CNTT </a:t>
            </a:r>
            <a:r>
              <a:rPr lang="en-US" dirty="0" smtClean="0"/>
              <a:t> </a:t>
            </a:r>
            <a:r>
              <a:rPr lang="vi-VN" dirty="0" smtClean="0"/>
              <a:t>Việt </a:t>
            </a:r>
            <a:r>
              <a:rPr lang="vi-VN" dirty="0"/>
              <a:t>Nam còn yếu. </a:t>
            </a:r>
            <a:endParaRPr lang="en-US" dirty="0" smtClean="0"/>
          </a:p>
          <a:p>
            <a:pPr lvl="1"/>
            <a:r>
              <a:rPr lang="vi-VN" dirty="0" smtClean="0"/>
              <a:t>Việc </a:t>
            </a:r>
            <a:r>
              <a:rPr lang="vi-VN" dirty="0"/>
              <a:t>ứng dụng CNTT trong quản lý, nhất là quản lý hành chính của các cơ quan nhà nước còn chậm, chưa đồng bộ, hiệu quả chưa cao. </a:t>
            </a:r>
            <a:endParaRPr lang="en-US" dirty="0" smtClean="0"/>
          </a:p>
          <a:p>
            <a:pPr lvl="1"/>
            <a:r>
              <a:rPr lang="vi-VN" dirty="0" smtClean="0"/>
              <a:t>Sản </a:t>
            </a:r>
            <a:r>
              <a:rPr lang="vi-VN" dirty="0"/>
              <a:t>phẩm CNTT có sức cạnh tranh thấp, thâm nhập được vào thương trường thế giới không đáng kể</a:t>
            </a:r>
            <a:r>
              <a:rPr lang="vi-VN" dirty="0" smtClean="0"/>
              <a:t>.</a:t>
            </a:r>
            <a:endParaRPr lang="en-US" dirty="0" smtClean="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13338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Sự</a:t>
            </a:r>
            <a:r>
              <a:rPr lang="en-US" b="1" dirty="0">
                <a:solidFill>
                  <a:srgbClr val="0000CC"/>
                </a:solidFill>
              </a:rPr>
              <a:t> </a:t>
            </a:r>
            <a:r>
              <a:rPr lang="en-US" b="1" dirty="0" err="1">
                <a:solidFill>
                  <a:srgbClr val="0000CC"/>
                </a:solidFill>
              </a:rPr>
              <a:t>cần</a:t>
            </a:r>
            <a:r>
              <a:rPr lang="en-US" b="1" dirty="0">
                <a:solidFill>
                  <a:srgbClr val="0000CC"/>
                </a:solidFill>
              </a:rPr>
              <a:t> </a:t>
            </a:r>
            <a:r>
              <a:rPr lang="en-US" b="1" dirty="0" err="1">
                <a:solidFill>
                  <a:srgbClr val="0000CC"/>
                </a:solidFill>
              </a:rPr>
              <a:t>thiết</a:t>
            </a:r>
            <a:r>
              <a:rPr lang="en-US" b="1" dirty="0">
                <a:solidFill>
                  <a:srgbClr val="0000CC"/>
                </a:solidFill>
              </a:rPr>
              <a:t> ban </a:t>
            </a:r>
            <a:r>
              <a:rPr lang="en-US" b="1" dirty="0" err="1">
                <a:solidFill>
                  <a:srgbClr val="0000CC"/>
                </a:solidFill>
              </a:rPr>
              <a:t>hành</a:t>
            </a:r>
            <a:r>
              <a:rPr lang="en-US" b="1" dirty="0">
                <a:solidFill>
                  <a:srgbClr val="0000CC"/>
                </a:solidFill>
              </a:rPr>
              <a:t> </a:t>
            </a:r>
            <a:r>
              <a:rPr lang="en-US" b="1" dirty="0" err="1">
                <a:solidFill>
                  <a:srgbClr val="0000CC"/>
                </a:solidFill>
              </a:rPr>
              <a:t>Luật</a:t>
            </a:r>
            <a:r>
              <a:rPr lang="en-US" b="1" dirty="0">
                <a:solidFill>
                  <a:srgbClr val="0000CC"/>
                </a:solidFill>
              </a:rPr>
              <a:t> CNTT</a:t>
            </a:r>
          </a:p>
          <a:p>
            <a:r>
              <a:rPr lang="en-US" b="1" dirty="0" err="1" smtClean="0">
                <a:solidFill>
                  <a:srgbClr val="0000CC"/>
                </a:solidFill>
              </a:rPr>
              <a:t>Nguyên</a:t>
            </a:r>
            <a:r>
              <a:rPr lang="en-US" b="1" dirty="0" smtClean="0">
                <a:solidFill>
                  <a:srgbClr val="0000CC"/>
                </a:solidFill>
              </a:rPr>
              <a:t> </a:t>
            </a:r>
            <a:r>
              <a:rPr lang="en-US" b="1" dirty="0" err="1" smtClean="0">
                <a:solidFill>
                  <a:srgbClr val="0000CC"/>
                </a:solidFill>
              </a:rPr>
              <a:t>nhân</a:t>
            </a:r>
            <a:r>
              <a:rPr lang="en-US" b="1" dirty="0" smtClean="0">
                <a:solidFill>
                  <a:srgbClr val="0000CC"/>
                </a:solidFill>
              </a:rPr>
              <a:t> </a:t>
            </a:r>
            <a:r>
              <a:rPr lang="en-US" b="1" dirty="0" err="1" smtClean="0">
                <a:solidFill>
                  <a:srgbClr val="0000CC"/>
                </a:solidFill>
              </a:rPr>
              <a:t>gây</a:t>
            </a:r>
            <a:r>
              <a:rPr lang="en-US" b="1" dirty="0" smtClean="0">
                <a:solidFill>
                  <a:srgbClr val="0000CC"/>
                </a:solidFill>
              </a:rPr>
              <a:t> </a:t>
            </a:r>
            <a:r>
              <a:rPr lang="en-US" b="1" dirty="0" err="1" smtClean="0">
                <a:solidFill>
                  <a:srgbClr val="0000CC"/>
                </a:solidFill>
              </a:rPr>
              <a:t>ra</a:t>
            </a:r>
            <a:r>
              <a:rPr lang="en-US" b="1" dirty="0" smtClean="0">
                <a:solidFill>
                  <a:srgbClr val="0000CC"/>
                </a:solidFill>
              </a:rPr>
              <a:t> </a:t>
            </a:r>
            <a:r>
              <a:rPr lang="en-US" b="1" dirty="0" err="1" smtClean="0">
                <a:solidFill>
                  <a:srgbClr val="0000CC"/>
                </a:solidFill>
              </a:rPr>
              <a:t>hiện</a:t>
            </a:r>
            <a:r>
              <a:rPr lang="en-US" b="1" dirty="0" smtClean="0">
                <a:solidFill>
                  <a:srgbClr val="0000CC"/>
                </a:solidFill>
              </a:rPr>
              <a:t> </a:t>
            </a:r>
            <a:r>
              <a:rPr lang="en-US" b="1" dirty="0" err="1" smtClean="0">
                <a:solidFill>
                  <a:srgbClr val="0000CC"/>
                </a:solidFill>
              </a:rPr>
              <a:t>trạng</a:t>
            </a:r>
            <a:r>
              <a:rPr lang="en-US" b="1" dirty="0" smtClean="0">
                <a:solidFill>
                  <a:srgbClr val="0000CC"/>
                </a:solidFill>
              </a:rPr>
              <a:t> </a:t>
            </a:r>
            <a:r>
              <a:rPr lang="en-US" b="1" dirty="0" err="1" smtClean="0">
                <a:solidFill>
                  <a:srgbClr val="0000CC"/>
                </a:solidFill>
              </a:rPr>
              <a:t>ngành</a:t>
            </a:r>
            <a:r>
              <a:rPr lang="en-US" b="1" dirty="0" smtClean="0">
                <a:solidFill>
                  <a:srgbClr val="0000CC"/>
                </a:solidFill>
              </a:rPr>
              <a:t> CNTT </a:t>
            </a:r>
            <a:r>
              <a:rPr lang="en-US" b="1" dirty="0" err="1" smtClean="0">
                <a:solidFill>
                  <a:srgbClr val="0000CC"/>
                </a:solidFill>
              </a:rPr>
              <a:t>của</a:t>
            </a:r>
            <a:r>
              <a:rPr lang="en-US" b="1" dirty="0" smtClean="0">
                <a:solidFill>
                  <a:srgbClr val="0000CC"/>
                </a:solidFill>
              </a:rPr>
              <a:t> VN</a:t>
            </a:r>
          </a:p>
          <a:p>
            <a:pPr lvl="1"/>
            <a:r>
              <a:rPr lang="en-US" dirty="0" smtClean="0"/>
              <a:t>N</a:t>
            </a:r>
            <a:r>
              <a:rPr lang="vi-VN" dirty="0" smtClean="0"/>
              <a:t>hiều </a:t>
            </a:r>
            <a:r>
              <a:rPr lang="vi-VN" dirty="0"/>
              <a:t>nguyên </a:t>
            </a:r>
            <a:r>
              <a:rPr lang="vi-VN" dirty="0" smtClean="0"/>
              <a:t>nhân</a:t>
            </a:r>
            <a:r>
              <a:rPr lang="en-US" dirty="0" smtClean="0"/>
              <a:t> </a:t>
            </a:r>
            <a:r>
              <a:rPr lang="en-US" dirty="0" err="1" smtClean="0"/>
              <a:t>khác</a:t>
            </a:r>
            <a:r>
              <a:rPr lang="en-US" dirty="0" smtClean="0"/>
              <a:t> </a:t>
            </a:r>
            <a:r>
              <a:rPr lang="en-US" dirty="0" err="1" smtClean="0"/>
              <a:t>nhau</a:t>
            </a:r>
            <a:endParaRPr lang="en-US" dirty="0" smtClean="0"/>
          </a:p>
          <a:p>
            <a:pPr lvl="1"/>
            <a:r>
              <a:rPr lang="en-US" dirty="0" smtClean="0"/>
              <a:t>T</a:t>
            </a:r>
            <a:r>
              <a:rPr lang="vi-VN" dirty="0" smtClean="0"/>
              <a:t>rong </a:t>
            </a:r>
            <a:r>
              <a:rPr lang="vi-VN" dirty="0"/>
              <a:t>đó có nguyên nhân về tổ chức thực hiện và môi trường pháp lý vì các văn bản quy phạm pháp luật hiện có ở nước ta còn rời rạc, đơn lẻ nên hoạt động CNTT chưa được điều chỉnh bởi một hệ thống các quy phạm pháp luật thống nhất, đồng bộ và cập nhật với sự phát triển của CNTT thế giới</a:t>
            </a:r>
            <a:r>
              <a:rPr lang="vi-VN" dirty="0" smtClean="0"/>
              <a:t>.</a:t>
            </a:r>
            <a:endParaRPr lang="en-US" dirty="0" smtClean="0"/>
          </a:p>
          <a:p>
            <a:pPr marL="457200" lvl="1" indent="0">
              <a:buNone/>
            </a:pPr>
            <a:r>
              <a:rPr lang="en-US" b="1" dirty="0" smtClean="0">
                <a:solidFill>
                  <a:schemeClr val="tx1"/>
                </a:solidFill>
                <a:sym typeface="Wingdings" pitchFamily="2" charset="2"/>
              </a:rPr>
              <a:t> </a:t>
            </a:r>
            <a:r>
              <a:rPr lang="vi-VN" b="1" dirty="0" smtClean="0">
                <a:solidFill>
                  <a:schemeClr val="tx1"/>
                </a:solidFill>
              </a:rPr>
              <a:t>Do </a:t>
            </a:r>
            <a:r>
              <a:rPr lang="vi-VN" b="1" dirty="0">
                <a:solidFill>
                  <a:schemeClr val="tx1"/>
                </a:solidFill>
              </a:rPr>
              <a:t>đó, cần thiết phải có Luật về CNTT để điều chỉnh các mối quan hệ xã hội mới phát sinh do sự phát triển của CNTT, tạo cơ sở pháp lý để góp phần khắc phục những yếu kém, đẩy mạnh ứng dụng và phát triển CNTT.</a:t>
            </a:r>
            <a:endParaRPr lang="en-US" b="1" dirty="0">
              <a:solidFill>
                <a:schemeClr val="tx1"/>
              </a:solidFill>
            </a:endParaRPr>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8937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vi-VN" dirty="0"/>
          </a:p>
        </p:txBody>
      </p:sp>
      <p:sp>
        <p:nvSpPr>
          <p:cNvPr id="3" name="Content Placeholder 2"/>
          <p:cNvSpPr>
            <a:spLocks noGrp="1"/>
          </p:cNvSpPr>
          <p:nvPr>
            <p:ph idx="1"/>
          </p:nvPr>
        </p:nvSpPr>
        <p:spPr>
          <a:xfrm>
            <a:off x="1219200" y="1219200"/>
            <a:ext cx="10464800" cy="4927600"/>
          </a:xfrm>
        </p:spPr>
        <p:txBody>
          <a:bodyPr/>
          <a:lstStyle/>
          <a:p>
            <a:pPr marL="0" indent="0">
              <a:buNone/>
            </a:pPr>
            <a:endParaRPr lang="en-US" altLang="vi-VN" dirty="0" smtClean="0"/>
          </a:p>
          <a:p>
            <a:pPr marL="514350" indent="-514350">
              <a:buAutoNum type="arabicPeriod"/>
            </a:pPr>
            <a:r>
              <a:rPr lang="en-US" altLang="vi-VN" dirty="0" err="1" smtClean="0"/>
              <a:t>Khái</a:t>
            </a:r>
            <a:r>
              <a:rPr lang="en-US" altLang="vi-VN" dirty="0" smtClean="0"/>
              <a:t> </a:t>
            </a:r>
            <a:r>
              <a:rPr lang="en-US" altLang="vi-VN" dirty="0" err="1" smtClean="0"/>
              <a:t>niệm</a:t>
            </a:r>
            <a:r>
              <a:rPr lang="en-US" altLang="vi-VN" dirty="0" smtClean="0"/>
              <a:t> </a:t>
            </a:r>
            <a:r>
              <a:rPr lang="en-US" altLang="vi-VN" dirty="0" err="1" smtClean="0"/>
              <a:t>cơ</a:t>
            </a:r>
            <a:r>
              <a:rPr lang="en-US" altLang="vi-VN" dirty="0" smtClean="0"/>
              <a:t> </a:t>
            </a:r>
            <a:r>
              <a:rPr lang="en-US" altLang="vi-VN" dirty="0" err="1" smtClean="0"/>
              <a:t>bản</a:t>
            </a:r>
            <a:endParaRPr lang="en-US" altLang="vi-VN" dirty="0" smtClean="0"/>
          </a:p>
          <a:p>
            <a:pPr marL="0" indent="0">
              <a:buNone/>
            </a:pPr>
            <a:r>
              <a:rPr lang="en-US" altLang="vi-VN" dirty="0" smtClean="0"/>
              <a:t>2. </a:t>
            </a:r>
            <a:r>
              <a:rPr lang="en-US" altLang="vi-VN" dirty="0" err="1" smtClean="0"/>
              <a:t>Luật</a:t>
            </a:r>
            <a:r>
              <a:rPr lang="en-US" altLang="vi-VN" dirty="0" smtClean="0"/>
              <a:t> </a:t>
            </a:r>
            <a:r>
              <a:rPr lang="en-US" altLang="vi-VN" dirty="0" err="1" smtClean="0"/>
              <a:t>Công</a:t>
            </a:r>
            <a:r>
              <a:rPr lang="en-US" altLang="vi-VN" dirty="0" smtClean="0"/>
              <a:t> </a:t>
            </a:r>
            <a:r>
              <a:rPr lang="en-US" altLang="vi-VN" dirty="0" err="1" smtClean="0"/>
              <a:t>nghệ</a:t>
            </a:r>
            <a:r>
              <a:rPr lang="en-US" altLang="vi-VN" dirty="0" smtClean="0"/>
              <a:t> </a:t>
            </a:r>
            <a:r>
              <a:rPr lang="en-US" altLang="vi-VN" dirty="0" err="1" smtClean="0"/>
              <a:t>thông</a:t>
            </a:r>
            <a:r>
              <a:rPr lang="en-US" altLang="vi-VN" dirty="0" smtClean="0"/>
              <a:t> tin</a:t>
            </a:r>
          </a:p>
          <a:p>
            <a:pPr marL="0" indent="0">
              <a:buNone/>
            </a:pPr>
            <a:r>
              <a:rPr lang="en-US" dirty="0" smtClean="0"/>
              <a:t>3. </a:t>
            </a:r>
            <a:r>
              <a:rPr lang="en-US" dirty="0" err="1" smtClean="0"/>
              <a:t>Luật</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điện</a:t>
            </a:r>
            <a:r>
              <a:rPr lang="en-US" dirty="0" smtClean="0"/>
              <a:t> </a:t>
            </a:r>
            <a:r>
              <a:rPr lang="en-US" dirty="0" err="1" smtClean="0"/>
              <a:t>tử</a:t>
            </a:r>
            <a:endParaRPr lang="en-US" dirty="0" smtClean="0"/>
          </a:p>
          <a:p>
            <a:pPr marL="0" indent="0">
              <a:buNone/>
            </a:pPr>
            <a:r>
              <a:rPr lang="en-US" dirty="0" smtClean="0"/>
              <a:t>4. </a:t>
            </a:r>
            <a:r>
              <a:rPr lang="en-US" dirty="0" err="1" smtClean="0"/>
              <a:t>Luật</a:t>
            </a:r>
            <a:r>
              <a:rPr lang="en-US" dirty="0" smtClean="0"/>
              <a:t> </a:t>
            </a:r>
            <a:r>
              <a:rPr lang="en-US" dirty="0" err="1" smtClean="0"/>
              <a:t>sở</a:t>
            </a:r>
            <a:r>
              <a:rPr lang="en-US" dirty="0" smtClean="0"/>
              <a:t> </a:t>
            </a:r>
            <a:r>
              <a:rPr lang="en-US" dirty="0" err="1" smtClean="0"/>
              <a:t>hữu</a:t>
            </a:r>
            <a:r>
              <a:rPr lang="en-US" dirty="0" smtClean="0"/>
              <a:t> </a:t>
            </a:r>
            <a:r>
              <a:rPr lang="en-US" dirty="0" err="1" smtClean="0"/>
              <a:t>trí</a:t>
            </a:r>
            <a:r>
              <a:rPr lang="en-US" dirty="0" smtClean="0"/>
              <a:t> </a:t>
            </a:r>
            <a:r>
              <a:rPr lang="en-US" dirty="0" err="1" smtClean="0"/>
              <a:t>tuệ</a:t>
            </a:r>
            <a:r>
              <a:rPr lang="en-US" dirty="0" smtClean="0"/>
              <a:t> </a:t>
            </a:r>
            <a:r>
              <a:rPr lang="en-US" dirty="0" err="1" smtClean="0"/>
              <a:t>về</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máy</a:t>
            </a:r>
            <a:r>
              <a:rPr lang="en-US" dirty="0" smtClean="0"/>
              <a:t> </a:t>
            </a:r>
            <a:r>
              <a:rPr lang="en-US" dirty="0" err="1" smtClean="0"/>
              <a:t>tính</a:t>
            </a:r>
            <a:endParaRPr lang="en-US" dirty="0" smtClean="0"/>
          </a:p>
          <a:p>
            <a:pPr marL="0" indent="0">
              <a:buNone/>
            </a:pPr>
            <a:r>
              <a:rPr lang="en-US" dirty="0" smtClean="0"/>
              <a:t>5. </a:t>
            </a:r>
            <a:r>
              <a:rPr lang="en-US" dirty="0" err="1" smtClean="0"/>
              <a:t>Luật</a:t>
            </a:r>
            <a:r>
              <a:rPr lang="en-US" dirty="0" smtClean="0"/>
              <a:t> An </a:t>
            </a:r>
            <a:r>
              <a:rPr lang="en-US" dirty="0" err="1" smtClean="0"/>
              <a:t>ninh</a:t>
            </a:r>
            <a:r>
              <a:rPr lang="en-US" dirty="0" smtClean="0"/>
              <a:t> </a:t>
            </a:r>
            <a:r>
              <a:rPr lang="en-US" dirty="0" err="1" smtClean="0"/>
              <a:t>mạng</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09686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vi-VN" dirty="0"/>
              <a:t>Điều 8.</a:t>
            </a:r>
            <a:r>
              <a:rPr lang="vi-VN" i="1" dirty="0"/>
              <a:t> Quyền của tổ chức, cá nhân tham gia hoạt động ứng dụng và phát triển công nghệ thông tin</a:t>
            </a:r>
          </a:p>
          <a:p>
            <a:pPr marL="400050" lvl="1" indent="0">
              <a:buNone/>
            </a:pPr>
            <a:r>
              <a:rPr lang="vi-VN" dirty="0"/>
              <a:t>Điều 9.</a:t>
            </a:r>
            <a:r>
              <a:rPr lang="vi-VN" i="1" dirty="0"/>
              <a:t> Trách nhiệm của tổ chức, cá nhân tham gia hoạt động ứng dụng và phát triển công nghệ thông tin</a:t>
            </a:r>
          </a:p>
          <a:p>
            <a:pPr marL="400050" lvl="1" indent="0">
              <a:buNone/>
            </a:pPr>
            <a:r>
              <a:rPr lang="vi-VN" dirty="0"/>
              <a:t>Điều 12.</a:t>
            </a:r>
            <a:r>
              <a:rPr lang="vi-VN" i="1" dirty="0"/>
              <a:t> Các hành vi bị nghiêm cấm</a:t>
            </a:r>
          </a:p>
          <a:p>
            <a:pPr marL="400050" lvl="1" indent="0">
              <a:buNone/>
            </a:pPr>
            <a:r>
              <a:rPr lang="vi-VN" dirty="0"/>
              <a:t>Điều 16. </a:t>
            </a:r>
            <a:r>
              <a:rPr lang="vi-VN" i="1" dirty="0"/>
              <a:t>Truyền đưa thông tin số</a:t>
            </a:r>
          </a:p>
          <a:p>
            <a:pPr marL="400050" lvl="1" indent="0">
              <a:buNone/>
            </a:pPr>
            <a:r>
              <a:rPr lang="vi-VN" dirty="0"/>
              <a:t>Điều 21.</a:t>
            </a:r>
            <a:r>
              <a:rPr lang="vi-VN" i="1" dirty="0"/>
              <a:t> Thu thập, xử lý và sử dụng thông tin cá nhân trên môi trường mạng</a:t>
            </a:r>
          </a:p>
          <a:p>
            <a:pPr marL="400050" lvl="1" indent="0">
              <a:buNone/>
            </a:pPr>
            <a:r>
              <a:rPr lang="vi-VN" dirty="0"/>
              <a:t>Điều 69. </a:t>
            </a:r>
            <a:r>
              <a:rPr lang="vi-VN" i="1" dirty="0"/>
              <a:t>Bảo vệ quyền sở hữu trí tuệ trong lĩnh vực công nghệ thông tin</a:t>
            </a:r>
          </a:p>
          <a:p>
            <a:pPr marL="400050" lvl="1" indent="0">
              <a:buNone/>
            </a:pPr>
            <a:r>
              <a:rPr lang="vi-VN" dirty="0"/>
              <a:t>Điều 71. </a:t>
            </a:r>
            <a:r>
              <a:rPr lang="vi-VN" i="1" dirty="0"/>
              <a:t>Chống vi rút máy tính và phần mềm gây hại</a:t>
            </a:r>
          </a:p>
          <a:p>
            <a:pPr marL="400050" lvl="1" indent="0">
              <a:buNone/>
            </a:pPr>
            <a:r>
              <a:rPr lang="vi-VN" dirty="0"/>
              <a:t>Điều 72.</a:t>
            </a:r>
            <a:r>
              <a:rPr lang="vi-VN" i="1" dirty="0"/>
              <a:t> Bảo đảm an toàn, bí mật thông </a:t>
            </a:r>
            <a:r>
              <a:rPr lang="vi-VN" i="1" dirty="0" smtClean="0"/>
              <a:t>tin</a:t>
            </a:r>
            <a:endParaRPr lang="vi-VN"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56708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a:buFontTx/>
              <a:buChar char="-"/>
            </a:pPr>
            <a:r>
              <a:rPr lang="en-US" dirty="0" err="1" smtClean="0"/>
              <a:t>Đọc</a:t>
            </a:r>
            <a:r>
              <a:rPr lang="en-US" dirty="0" smtClean="0"/>
              <a:t> </a:t>
            </a:r>
            <a:r>
              <a:rPr lang="en-US" dirty="0" err="1" smtClean="0"/>
              <a:t>hiểu</a:t>
            </a:r>
            <a:endParaRPr lang="en-US" dirty="0" smtClean="0"/>
          </a:p>
          <a:p>
            <a:pPr>
              <a:buFontTx/>
              <a:buChar char="-"/>
            </a:pPr>
            <a:r>
              <a:rPr lang="en-US" dirty="0" err="1" smtClean="0"/>
              <a:t>Giải</a:t>
            </a:r>
            <a:r>
              <a:rPr lang="en-US" dirty="0" smtClean="0"/>
              <a:t> </a:t>
            </a:r>
            <a:r>
              <a:rPr lang="en-US" dirty="0" err="1" smtClean="0"/>
              <a:t>thích</a:t>
            </a:r>
            <a:endParaRPr lang="en-US" dirty="0" smtClean="0"/>
          </a:p>
          <a:p>
            <a:pPr>
              <a:buFontTx/>
              <a:buChar char="-"/>
            </a:pPr>
            <a:r>
              <a:rPr lang="en-US" dirty="0" smtClean="0"/>
              <a:t>Cho </a:t>
            </a:r>
            <a:r>
              <a:rPr lang="en-US" dirty="0" err="1" smtClean="0"/>
              <a:t>ví</a:t>
            </a:r>
            <a:r>
              <a:rPr lang="en-US" dirty="0" smtClean="0"/>
              <a:t> </a:t>
            </a:r>
            <a:r>
              <a:rPr lang="en-US" dirty="0" err="1" smtClean="0"/>
              <a:t>dụ</a:t>
            </a:r>
            <a:r>
              <a:rPr lang="en-US" dirty="0" smtClean="0"/>
              <a:t> minh </a:t>
            </a:r>
            <a:r>
              <a:rPr lang="en-US" dirty="0" err="1" smtClean="0"/>
              <a:t>họa</a:t>
            </a:r>
            <a:r>
              <a:rPr lang="en-US" dirty="0" smtClean="0"/>
              <a:t> </a:t>
            </a:r>
            <a:r>
              <a:rPr lang="en-US" dirty="0" err="1" smtClean="0"/>
              <a:t>tình</a:t>
            </a:r>
            <a:r>
              <a:rPr lang="en-US" dirty="0" smtClean="0"/>
              <a:t> </a:t>
            </a:r>
            <a:r>
              <a:rPr lang="en-US" dirty="0" err="1" smtClean="0"/>
              <a:t>huống</a:t>
            </a:r>
            <a:r>
              <a:rPr lang="en-US" dirty="0" smtClean="0"/>
              <a:t> vi </a:t>
            </a:r>
            <a:r>
              <a:rPr lang="en-US" dirty="0" err="1" smtClean="0"/>
              <a:t>phạm</a:t>
            </a:r>
            <a:r>
              <a:rPr lang="en-US" dirty="0" smtClean="0"/>
              <a:t> </a:t>
            </a:r>
            <a:r>
              <a:rPr lang="en-US" dirty="0" err="1" smtClean="0"/>
              <a:t>điều</a:t>
            </a:r>
            <a:r>
              <a:rPr lang="en-US" dirty="0" smtClean="0"/>
              <a:t> </a:t>
            </a:r>
            <a:r>
              <a:rPr lang="en-US" dirty="0" err="1" smtClean="0"/>
              <a:t>khoản</a:t>
            </a:r>
            <a:r>
              <a:rPr lang="en-US" dirty="0" smtClean="0"/>
              <a:t> </a:t>
            </a:r>
            <a:r>
              <a:rPr lang="en-US" dirty="0" err="1" smtClean="0"/>
              <a:t>luật</a:t>
            </a:r>
            <a:endParaRPr lang="en-US" dirty="0"/>
          </a:p>
          <a:p>
            <a:pPr>
              <a:buFontTx/>
              <a:buChar char="-"/>
            </a:pPr>
            <a:r>
              <a:rPr lang="en-US" dirty="0" err="1" smtClean="0"/>
              <a:t>Đưa</a:t>
            </a:r>
            <a:r>
              <a:rPr lang="en-US" dirty="0" smtClean="0"/>
              <a:t> </a:t>
            </a:r>
            <a:r>
              <a:rPr lang="en-US" dirty="0" err="1" smtClean="0"/>
              <a:t>ra</a:t>
            </a:r>
            <a:r>
              <a:rPr lang="en-US" dirty="0" smtClean="0"/>
              <a:t> </a:t>
            </a:r>
            <a:r>
              <a:rPr lang="en-US" dirty="0" err="1" smtClean="0"/>
              <a:t>mức</a:t>
            </a:r>
            <a:r>
              <a:rPr lang="en-US" dirty="0" smtClean="0"/>
              <a:t> </a:t>
            </a:r>
            <a:r>
              <a:rPr lang="en-US" dirty="0" err="1" smtClean="0"/>
              <a:t>phạt</a:t>
            </a:r>
            <a:r>
              <a:rPr lang="en-US" dirty="0" smtClean="0"/>
              <a:t> </a:t>
            </a:r>
            <a:r>
              <a:rPr lang="en-US" dirty="0" err="1" smtClean="0"/>
              <a:t>khi</a:t>
            </a:r>
            <a:r>
              <a:rPr lang="en-US" dirty="0" smtClean="0"/>
              <a:t> vi </a:t>
            </a:r>
            <a:r>
              <a:rPr lang="en-US" dirty="0" err="1" smtClean="0"/>
              <a:t>phạm</a:t>
            </a:r>
            <a:r>
              <a:rPr lang="en-US" dirty="0" smtClean="0"/>
              <a:t> </a:t>
            </a:r>
            <a:r>
              <a:rPr lang="en-US" dirty="0" err="1" smtClean="0"/>
              <a:t>điều</a:t>
            </a:r>
            <a:r>
              <a:rPr lang="en-US" dirty="0" smtClean="0"/>
              <a:t> </a:t>
            </a:r>
            <a:r>
              <a:rPr lang="en-US" dirty="0" err="1" smtClean="0"/>
              <a:t>khoản</a:t>
            </a:r>
            <a:r>
              <a:rPr lang="en-US" dirty="0" smtClean="0"/>
              <a:t> </a:t>
            </a:r>
            <a:r>
              <a:rPr lang="en-US" dirty="0" err="1" smtClean="0"/>
              <a:t>luật</a:t>
            </a:r>
            <a:r>
              <a:rPr lang="en-US" dirty="0" smtClean="0"/>
              <a:t> (</a:t>
            </a:r>
            <a:r>
              <a:rPr lang="en-US" dirty="0" err="1" smtClean="0"/>
              <a:t>đọc</a:t>
            </a:r>
            <a:r>
              <a:rPr lang="en-US" dirty="0" smtClean="0"/>
              <a:t> </a:t>
            </a:r>
            <a:r>
              <a:rPr lang="en-US" dirty="0" err="1" smtClean="0"/>
              <a:t>thêm</a:t>
            </a:r>
            <a:r>
              <a:rPr lang="en-US" dirty="0" smtClean="0"/>
              <a:t> </a:t>
            </a:r>
            <a:r>
              <a:rPr lang="en-US" dirty="0" err="1" smtClean="0"/>
              <a:t>các</a:t>
            </a:r>
            <a:r>
              <a:rPr lang="en-US" dirty="0" smtClean="0"/>
              <a:t> </a:t>
            </a:r>
            <a:r>
              <a:rPr lang="en-US" dirty="0" err="1" smtClean="0"/>
              <a:t>nghị</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ra</a:t>
            </a:r>
            <a:r>
              <a:rPr lang="en-US" dirty="0" smtClean="0"/>
              <a:t> </a:t>
            </a:r>
            <a:r>
              <a:rPr lang="en-US" dirty="0" err="1" smtClean="0"/>
              <a:t>sau</a:t>
            </a:r>
            <a:r>
              <a:rPr lang="en-US" dirty="0" smtClean="0"/>
              <a:t> </a:t>
            </a:r>
            <a:r>
              <a:rPr lang="en-US" dirty="0" err="1" smtClean="0"/>
              <a:t>luật</a:t>
            </a:r>
            <a:r>
              <a:rPr lang="en-US" dirty="0" smtClean="0"/>
              <a:t>)</a:t>
            </a:r>
          </a:p>
          <a:p>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754311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a:t>Ví</a:t>
            </a:r>
            <a:r>
              <a:rPr lang="en-US" dirty="0"/>
              <a:t> </a:t>
            </a:r>
            <a:r>
              <a:rPr lang="en-US" dirty="0" err="1" smtClean="0"/>
              <a:t>dụ</a:t>
            </a:r>
            <a:r>
              <a:rPr lang="en-US" dirty="0" smtClean="0"/>
              <a:t> 1: </a:t>
            </a:r>
            <a:r>
              <a:rPr lang="en-US" dirty="0" err="1"/>
              <a:t>Tìm</a:t>
            </a:r>
            <a:r>
              <a:rPr lang="en-US" dirty="0"/>
              <a:t> </a:t>
            </a:r>
            <a:r>
              <a:rPr lang="en-US" dirty="0" err="1"/>
              <a:t>hiểu</a:t>
            </a:r>
            <a:r>
              <a:rPr lang="en-US" dirty="0"/>
              <a:t> </a:t>
            </a:r>
            <a:r>
              <a:rPr lang="en-US" dirty="0" err="1"/>
              <a:t>điều</a:t>
            </a:r>
            <a:r>
              <a:rPr lang="en-US" dirty="0"/>
              <a:t> 8, </a:t>
            </a:r>
            <a:r>
              <a:rPr lang="en-US" dirty="0" err="1"/>
              <a:t>khoản</a:t>
            </a:r>
            <a:r>
              <a:rPr lang="en-US" dirty="0"/>
              <a:t> </a:t>
            </a:r>
            <a:r>
              <a:rPr lang="en-US" dirty="0" smtClean="0"/>
              <a:t>2, </a:t>
            </a:r>
            <a:r>
              <a:rPr lang="en-US" dirty="0" err="1" smtClean="0"/>
              <a:t>mục</a:t>
            </a:r>
            <a:r>
              <a:rPr lang="en-US" dirty="0" smtClean="0"/>
              <a:t> d</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5"/>
            <a:ext cx="10335490" cy="259080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smtClean="0">
                <a:solidFill>
                  <a:srgbClr val="0000CC"/>
                </a:solidFill>
              </a:rPr>
              <a:t>Điều 8.</a:t>
            </a:r>
            <a:r>
              <a:rPr lang="vi-VN" sz="2400" b="1" i="1" dirty="0" smtClean="0">
                <a:solidFill>
                  <a:srgbClr val="0000CC"/>
                </a:solidFill>
              </a:rPr>
              <a:t> Quyền của tổ chức, cá nhân tham gia hoạt động ứng dụng và phát triển công nghệ thông tin</a:t>
            </a:r>
            <a:endParaRPr lang="en-US" sz="2400" b="1" i="1" dirty="0" smtClean="0">
              <a:solidFill>
                <a:srgbClr val="0000CC"/>
              </a:solidFill>
              <a:latin typeface="Arial Narrow" pitchFamily="34" charset="0"/>
            </a:endParaRPr>
          </a:p>
          <a:p>
            <a:pPr marL="457200" indent="-457200">
              <a:buAutoNum type="arabicPeriod"/>
            </a:pPr>
            <a:r>
              <a:rPr lang="vi-VN" sz="2400" i="1" dirty="0" smtClean="0">
                <a:latin typeface="Arial Narrow" pitchFamily="34" charset="0"/>
              </a:rPr>
              <a:t>Tổ </a:t>
            </a:r>
            <a:r>
              <a:rPr lang="vi-VN" sz="2400" i="1" dirty="0">
                <a:latin typeface="Arial Narrow" pitchFamily="34" charset="0"/>
              </a:rPr>
              <a:t>chức, cá nhân tham gia hoạt động ứng dụng công nghệ thông tin có các quyền sau đây</a:t>
            </a:r>
            <a:r>
              <a:rPr lang="vi-VN" sz="2400" i="1" dirty="0" smtClean="0">
                <a:latin typeface="Arial Narrow" pitchFamily="34" charset="0"/>
              </a:rPr>
              <a:t>:</a:t>
            </a:r>
            <a:endParaRPr lang="en-US" sz="2400" i="1" dirty="0" smtClean="0">
              <a:latin typeface="Arial Narrow" pitchFamily="34" charset="0"/>
            </a:endParaRPr>
          </a:p>
          <a:p>
            <a:pPr lvl="1"/>
            <a:r>
              <a:rPr lang="en-US" sz="2400" i="1" dirty="0">
                <a:latin typeface="Arial Narrow" pitchFamily="34" charset="0"/>
              </a:rPr>
              <a:t>d) </a:t>
            </a:r>
            <a:r>
              <a:rPr lang="en-US" sz="2400" i="1" dirty="0" err="1">
                <a:latin typeface="Arial Narrow" pitchFamily="34" charset="0"/>
              </a:rPr>
              <a:t>Phân</a:t>
            </a:r>
            <a:r>
              <a:rPr lang="en-US" sz="2400" i="1" dirty="0">
                <a:latin typeface="Arial Narrow" pitchFamily="34" charset="0"/>
              </a:rPr>
              <a:t> </a:t>
            </a:r>
            <a:r>
              <a:rPr lang="en-US" sz="2400" i="1" dirty="0" err="1">
                <a:latin typeface="Arial Narrow" pitchFamily="34" charset="0"/>
              </a:rPr>
              <a:t>phát</a:t>
            </a:r>
            <a:r>
              <a:rPr lang="en-US" sz="2400" i="1" dirty="0">
                <a:latin typeface="Arial Narrow" pitchFamily="34" charset="0"/>
              </a:rPr>
              <a:t> </a:t>
            </a:r>
            <a:r>
              <a:rPr lang="en-US" sz="2400" i="1" dirty="0" err="1">
                <a:latin typeface="Arial Narrow" pitchFamily="34" charset="0"/>
              </a:rPr>
              <a:t>các</a:t>
            </a:r>
            <a:r>
              <a:rPr lang="en-US" sz="2400" i="1" dirty="0">
                <a:latin typeface="Arial Narrow" pitchFamily="34" charset="0"/>
              </a:rPr>
              <a:t> </a:t>
            </a:r>
            <a:r>
              <a:rPr lang="en-US" sz="2400" i="1" dirty="0" err="1">
                <a:latin typeface="Arial Narrow" pitchFamily="34" charset="0"/>
              </a:rPr>
              <a:t>địa</a:t>
            </a:r>
            <a:r>
              <a:rPr lang="en-US" sz="2400" i="1" dirty="0">
                <a:latin typeface="Arial Narrow" pitchFamily="34" charset="0"/>
              </a:rPr>
              <a:t> </a:t>
            </a:r>
            <a:r>
              <a:rPr lang="en-US" sz="2400" i="1" dirty="0" err="1">
                <a:latin typeface="Arial Narrow" pitchFamily="34" charset="0"/>
              </a:rPr>
              <a:t>chỉ</a:t>
            </a:r>
            <a:r>
              <a:rPr lang="en-US" sz="2400" i="1" dirty="0">
                <a:latin typeface="Arial Narrow" pitchFamily="34" charset="0"/>
              </a:rPr>
              <a:t> </a:t>
            </a:r>
            <a:r>
              <a:rPr lang="en-US" sz="2400" i="1" dirty="0" err="1">
                <a:latin typeface="Arial Narrow" pitchFamily="34" charset="0"/>
              </a:rPr>
              <a:t>liên</a:t>
            </a:r>
            <a:r>
              <a:rPr lang="en-US" sz="2400" i="1" dirty="0">
                <a:latin typeface="Arial Narrow" pitchFamily="34" charset="0"/>
              </a:rPr>
              <a:t> </a:t>
            </a:r>
            <a:r>
              <a:rPr lang="en-US" sz="2400" i="1" dirty="0" err="1">
                <a:latin typeface="Arial Narrow" pitchFamily="34" charset="0"/>
              </a:rPr>
              <a:t>lạc</a:t>
            </a:r>
            <a:r>
              <a:rPr lang="en-US" sz="2400" i="1" dirty="0">
                <a:latin typeface="Arial Narrow" pitchFamily="34" charset="0"/>
              </a:rPr>
              <a:t> </a:t>
            </a:r>
            <a:r>
              <a:rPr lang="en-US" sz="2400" i="1" dirty="0" err="1">
                <a:latin typeface="Arial Narrow" pitchFamily="34" charset="0"/>
              </a:rPr>
              <a:t>có</a:t>
            </a:r>
            <a:r>
              <a:rPr lang="en-US" sz="2400" i="1" dirty="0">
                <a:latin typeface="Arial Narrow" pitchFamily="34" charset="0"/>
              </a:rPr>
              <a:t> </a:t>
            </a:r>
            <a:r>
              <a:rPr lang="en-US" sz="2400" i="1" dirty="0" err="1">
                <a:latin typeface="Arial Narrow" pitchFamily="34" charset="0"/>
              </a:rPr>
              <a:t>trên</a:t>
            </a:r>
            <a:r>
              <a:rPr lang="en-US" sz="2400" i="1" dirty="0">
                <a:latin typeface="Arial Narrow" pitchFamily="34" charset="0"/>
              </a:rPr>
              <a:t> </a:t>
            </a:r>
            <a:r>
              <a:rPr lang="en-US" sz="2400" i="1" dirty="0" err="1">
                <a:latin typeface="Arial Narrow" pitchFamily="34" charset="0"/>
              </a:rPr>
              <a:t>môi</a:t>
            </a:r>
            <a:r>
              <a:rPr lang="en-US" sz="2400" i="1" dirty="0">
                <a:latin typeface="Arial Narrow" pitchFamily="34" charset="0"/>
              </a:rPr>
              <a:t> </a:t>
            </a:r>
            <a:r>
              <a:rPr lang="en-US" sz="2400" i="1" dirty="0" err="1">
                <a:latin typeface="Arial Narrow" pitchFamily="34" charset="0"/>
              </a:rPr>
              <a:t>trường</a:t>
            </a:r>
            <a:r>
              <a:rPr lang="en-US" sz="2400" i="1" dirty="0">
                <a:latin typeface="Arial Narrow" pitchFamily="34" charset="0"/>
              </a:rPr>
              <a:t> </a:t>
            </a:r>
            <a:r>
              <a:rPr lang="en-US" sz="2400" i="1" dirty="0" err="1">
                <a:latin typeface="Arial Narrow" pitchFamily="34" charset="0"/>
              </a:rPr>
              <a:t>mạng</a:t>
            </a:r>
            <a:r>
              <a:rPr lang="en-US" sz="2400" i="1" dirty="0">
                <a:latin typeface="Arial Narrow" pitchFamily="34" charset="0"/>
              </a:rPr>
              <a:t> </a:t>
            </a:r>
            <a:r>
              <a:rPr lang="en-US" sz="2400" i="1" dirty="0" err="1">
                <a:latin typeface="Arial Narrow" pitchFamily="34" charset="0"/>
              </a:rPr>
              <a:t>khi</a:t>
            </a:r>
            <a:r>
              <a:rPr lang="en-US" sz="2400" i="1" dirty="0">
                <a:latin typeface="Arial Narrow" pitchFamily="34" charset="0"/>
              </a:rPr>
              <a:t> </a:t>
            </a:r>
            <a:r>
              <a:rPr lang="en-US" sz="2400" i="1" dirty="0" err="1">
                <a:latin typeface="Arial Narrow" pitchFamily="34" charset="0"/>
              </a:rPr>
              <a:t>có</a:t>
            </a:r>
            <a:r>
              <a:rPr lang="en-US" sz="2400" i="1" dirty="0">
                <a:latin typeface="Arial Narrow" pitchFamily="34" charset="0"/>
              </a:rPr>
              <a:t> </a:t>
            </a:r>
            <a:r>
              <a:rPr lang="en-US" sz="2400" i="1" dirty="0" err="1">
                <a:latin typeface="Arial Narrow" pitchFamily="34" charset="0"/>
              </a:rPr>
              <a:t>sự</a:t>
            </a:r>
            <a:r>
              <a:rPr lang="en-US" sz="2400" i="1" dirty="0">
                <a:latin typeface="Arial Narrow" pitchFamily="34" charset="0"/>
              </a:rPr>
              <a:t> </a:t>
            </a:r>
            <a:r>
              <a:rPr lang="en-US" sz="2400" i="1" dirty="0" err="1">
                <a:latin typeface="Arial Narrow" pitchFamily="34" charset="0"/>
              </a:rPr>
              <a:t>đồng</a:t>
            </a:r>
            <a:r>
              <a:rPr lang="en-US" sz="2400" i="1" dirty="0">
                <a:latin typeface="Arial Narrow" pitchFamily="34" charset="0"/>
              </a:rPr>
              <a:t> ý </a:t>
            </a:r>
            <a:r>
              <a:rPr lang="en-US" sz="2400" i="1" dirty="0" err="1">
                <a:latin typeface="Arial Narrow" pitchFamily="34" charset="0"/>
              </a:rPr>
              <a:t>của</a:t>
            </a:r>
            <a:r>
              <a:rPr lang="en-US" sz="2400" i="1" dirty="0">
                <a:latin typeface="Arial Narrow" pitchFamily="34" charset="0"/>
              </a:rPr>
              <a:t> </a:t>
            </a:r>
            <a:r>
              <a:rPr lang="en-US" sz="2400" i="1" dirty="0" err="1">
                <a:latin typeface="Arial Narrow" pitchFamily="34" charset="0"/>
              </a:rPr>
              <a:t>chủ</a:t>
            </a:r>
            <a:r>
              <a:rPr lang="en-US" sz="2400" i="1" dirty="0">
                <a:latin typeface="Arial Narrow" pitchFamily="34" charset="0"/>
              </a:rPr>
              <a:t> </a:t>
            </a:r>
            <a:r>
              <a:rPr lang="en-US" sz="2400" i="1" dirty="0" err="1">
                <a:latin typeface="Arial Narrow" pitchFamily="34" charset="0"/>
              </a:rPr>
              <a:t>sở</a:t>
            </a:r>
            <a:r>
              <a:rPr lang="en-US" sz="2400" i="1" dirty="0">
                <a:latin typeface="Arial Narrow" pitchFamily="34" charset="0"/>
              </a:rPr>
              <a:t> </a:t>
            </a:r>
            <a:r>
              <a:rPr lang="en-US" sz="2400" i="1" dirty="0" err="1">
                <a:latin typeface="Arial Narrow" pitchFamily="34" charset="0"/>
              </a:rPr>
              <a:t>hữu</a:t>
            </a:r>
            <a:r>
              <a:rPr lang="en-US" sz="2400" i="1" dirty="0">
                <a:latin typeface="Arial Narrow" pitchFamily="34" charset="0"/>
              </a:rPr>
              <a:t> </a:t>
            </a:r>
            <a:r>
              <a:rPr lang="en-US" sz="2400" i="1" dirty="0" err="1">
                <a:latin typeface="Arial Narrow" pitchFamily="34" charset="0"/>
              </a:rPr>
              <a:t>địa</a:t>
            </a:r>
            <a:r>
              <a:rPr lang="en-US" sz="2400" i="1" dirty="0">
                <a:latin typeface="Arial Narrow" pitchFamily="34" charset="0"/>
              </a:rPr>
              <a:t> </a:t>
            </a:r>
            <a:r>
              <a:rPr lang="en-US" sz="2400" i="1" dirty="0" err="1">
                <a:latin typeface="Arial Narrow" pitchFamily="34" charset="0"/>
              </a:rPr>
              <a:t>chỉ</a:t>
            </a:r>
            <a:r>
              <a:rPr lang="en-US" sz="2400" i="1" dirty="0">
                <a:latin typeface="Arial Narrow" pitchFamily="34" charset="0"/>
              </a:rPr>
              <a:t> </a:t>
            </a:r>
            <a:r>
              <a:rPr lang="en-US" sz="2400" i="1" dirty="0" err="1">
                <a:latin typeface="Arial Narrow" pitchFamily="34" charset="0"/>
              </a:rPr>
              <a:t>liên</a:t>
            </a:r>
            <a:r>
              <a:rPr lang="en-US" sz="2400" i="1" dirty="0">
                <a:latin typeface="Arial Narrow" pitchFamily="34" charset="0"/>
              </a:rPr>
              <a:t> </a:t>
            </a:r>
            <a:r>
              <a:rPr lang="en-US" sz="2400" i="1" dirty="0" err="1">
                <a:latin typeface="Arial Narrow" pitchFamily="34" charset="0"/>
              </a:rPr>
              <a:t>lạc</a:t>
            </a:r>
            <a:r>
              <a:rPr lang="en-US" sz="2400" i="1" dirty="0">
                <a:latin typeface="Arial Narrow" pitchFamily="34" charset="0"/>
              </a:rPr>
              <a:t> </a:t>
            </a:r>
            <a:r>
              <a:rPr lang="en-US" sz="2400" i="1" dirty="0" err="1">
                <a:latin typeface="Arial Narrow" pitchFamily="34" charset="0"/>
              </a:rPr>
              <a:t>đó</a:t>
            </a:r>
            <a:r>
              <a:rPr lang="en-US" sz="2400" i="1" dirty="0">
                <a:latin typeface="Arial Narrow" pitchFamily="34" charset="0"/>
              </a:rPr>
              <a:t>;</a:t>
            </a:r>
          </a:p>
          <a:p>
            <a:endParaRPr lang="en-US" sz="2400" dirty="0" smtClean="0">
              <a:latin typeface="Arial Narrow" pitchFamily="34" charset="0"/>
            </a:endParaRPr>
          </a:p>
        </p:txBody>
      </p:sp>
    </p:spTree>
    <p:extLst>
      <p:ext uri="{BB962C8B-B14F-4D97-AF65-F5344CB8AC3E}">
        <p14:creationId xmlns:p14="http://schemas.microsoft.com/office/powerpoint/2010/main" val="121538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a:t>Ví</a:t>
            </a:r>
            <a:r>
              <a:rPr lang="en-US" dirty="0"/>
              <a:t> </a:t>
            </a:r>
            <a:r>
              <a:rPr lang="en-US" dirty="0" err="1" smtClean="0"/>
              <a:t>dụ</a:t>
            </a:r>
            <a:r>
              <a:rPr lang="en-US" dirty="0" smtClean="0"/>
              <a:t> 2: </a:t>
            </a:r>
            <a:r>
              <a:rPr lang="en-US" dirty="0" err="1"/>
              <a:t>Tìm</a:t>
            </a:r>
            <a:r>
              <a:rPr lang="en-US" dirty="0"/>
              <a:t> </a:t>
            </a:r>
            <a:r>
              <a:rPr lang="en-US" dirty="0" err="1"/>
              <a:t>hiểu</a:t>
            </a:r>
            <a:r>
              <a:rPr lang="en-US" dirty="0"/>
              <a:t> </a:t>
            </a:r>
            <a:r>
              <a:rPr lang="en-US" dirty="0" err="1"/>
              <a:t>điều</a:t>
            </a:r>
            <a:r>
              <a:rPr lang="en-US" dirty="0"/>
              <a:t> 8, </a:t>
            </a:r>
            <a:r>
              <a:rPr lang="en-US" dirty="0" err="1"/>
              <a:t>khoản</a:t>
            </a:r>
            <a:r>
              <a:rPr lang="en-US" dirty="0"/>
              <a:t> </a:t>
            </a:r>
            <a:r>
              <a:rPr lang="en-US" dirty="0" smtClean="0"/>
              <a:t>1, </a:t>
            </a:r>
            <a:r>
              <a:rPr lang="en-US" dirty="0" err="1" smtClean="0"/>
              <a:t>mục</a:t>
            </a:r>
            <a:r>
              <a:rPr lang="en-US" dirty="0" smtClean="0"/>
              <a:t> đ</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5"/>
            <a:ext cx="10335490" cy="259080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smtClean="0">
                <a:solidFill>
                  <a:srgbClr val="0000CC"/>
                </a:solidFill>
              </a:rPr>
              <a:t>Điều 8.</a:t>
            </a:r>
            <a:r>
              <a:rPr lang="vi-VN" sz="2400" b="1" i="1" dirty="0" smtClean="0">
                <a:solidFill>
                  <a:srgbClr val="0000CC"/>
                </a:solidFill>
              </a:rPr>
              <a:t> Quyền của tổ chức, cá nhân tham gia hoạt động ứng dụng và phát triển công nghệ thông tin</a:t>
            </a:r>
            <a:endParaRPr lang="en-US" sz="2400" b="1" i="1" dirty="0" smtClean="0">
              <a:solidFill>
                <a:srgbClr val="0000CC"/>
              </a:solidFill>
              <a:latin typeface="Arial Narrow" pitchFamily="34" charset="0"/>
            </a:endParaRPr>
          </a:p>
          <a:p>
            <a:pPr marL="457200" indent="-457200">
              <a:buAutoNum type="arabicPeriod"/>
            </a:pPr>
            <a:r>
              <a:rPr lang="vi-VN" sz="2400" i="1" dirty="0" smtClean="0">
                <a:latin typeface="Arial Narrow" pitchFamily="34" charset="0"/>
              </a:rPr>
              <a:t>Tổ </a:t>
            </a:r>
            <a:r>
              <a:rPr lang="vi-VN" sz="2400" i="1" dirty="0">
                <a:latin typeface="Arial Narrow" pitchFamily="34" charset="0"/>
              </a:rPr>
              <a:t>chức, cá nhân tham gia hoạt động ứng dụng công nghệ thông tin có các quyền sau đây</a:t>
            </a:r>
            <a:r>
              <a:rPr lang="vi-VN" sz="2400" i="1" dirty="0" smtClean="0">
                <a:latin typeface="Arial Narrow" pitchFamily="34" charset="0"/>
              </a:rPr>
              <a:t>:</a:t>
            </a:r>
            <a:endParaRPr lang="en-US" sz="2400" i="1" dirty="0" smtClean="0">
              <a:latin typeface="Arial Narrow" pitchFamily="34" charset="0"/>
            </a:endParaRPr>
          </a:p>
          <a:p>
            <a:pPr lvl="1"/>
            <a:r>
              <a:rPr lang="en-US" sz="2400" i="1" dirty="0">
                <a:latin typeface="Arial Narrow" pitchFamily="34" charset="0"/>
              </a:rPr>
              <a:t>đ) </a:t>
            </a:r>
            <a:r>
              <a:rPr lang="en-US" sz="2400" i="1" dirty="0" err="1">
                <a:latin typeface="Arial Narrow" pitchFamily="34" charset="0"/>
              </a:rPr>
              <a:t>Từ</a:t>
            </a:r>
            <a:r>
              <a:rPr lang="en-US" sz="2400" i="1" dirty="0">
                <a:latin typeface="Arial Narrow" pitchFamily="34" charset="0"/>
              </a:rPr>
              <a:t> </a:t>
            </a:r>
            <a:r>
              <a:rPr lang="en-US" sz="2400" i="1" dirty="0" err="1">
                <a:latin typeface="Arial Narrow" pitchFamily="34" charset="0"/>
              </a:rPr>
              <a:t>chối</a:t>
            </a:r>
            <a:r>
              <a:rPr lang="en-US" sz="2400" i="1" dirty="0">
                <a:latin typeface="Arial Narrow" pitchFamily="34" charset="0"/>
              </a:rPr>
              <a:t> </a:t>
            </a:r>
            <a:r>
              <a:rPr lang="en-US" sz="2400" i="1" dirty="0" err="1">
                <a:latin typeface="Arial Narrow" pitchFamily="34" charset="0"/>
              </a:rPr>
              <a:t>cung</a:t>
            </a:r>
            <a:r>
              <a:rPr lang="en-US" sz="2400" i="1" dirty="0">
                <a:latin typeface="Arial Narrow" pitchFamily="34" charset="0"/>
              </a:rPr>
              <a:t> </a:t>
            </a:r>
            <a:r>
              <a:rPr lang="en-US" sz="2400" i="1" dirty="0" err="1">
                <a:latin typeface="Arial Narrow" pitchFamily="34" charset="0"/>
              </a:rPr>
              <a:t>cấp</a:t>
            </a:r>
            <a:r>
              <a:rPr lang="en-US" sz="2400" i="1" dirty="0">
                <a:latin typeface="Arial Narrow" pitchFamily="34" charset="0"/>
              </a:rPr>
              <a:t> </a:t>
            </a:r>
            <a:r>
              <a:rPr lang="en-US" sz="2400" i="1" dirty="0" err="1">
                <a:latin typeface="Arial Narrow" pitchFamily="34" charset="0"/>
              </a:rPr>
              <a:t>hoặc</a:t>
            </a:r>
            <a:r>
              <a:rPr lang="en-US" sz="2400" i="1" dirty="0">
                <a:latin typeface="Arial Narrow" pitchFamily="34" charset="0"/>
              </a:rPr>
              <a:t> </a:t>
            </a:r>
            <a:r>
              <a:rPr lang="en-US" sz="2400" i="1" dirty="0" err="1">
                <a:latin typeface="Arial Narrow" pitchFamily="34" charset="0"/>
              </a:rPr>
              <a:t>nhận</a:t>
            </a:r>
            <a:r>
              <a:rPr lang="en-US" sz="2400" i="1" dirty="0">
                <a:latin typeface="Arial Narrow" pitchFamily="34" charset="0"/>
              </a:rPr>
              <a:t> </a:t>
            </a:r>
            <a:r>
              <a:rPr lang="en-US" sz="2400" i="1" dirty="0" err="1">
                <a:latin typeface="Arial Narrow" pitchFamily="34" charset="0"/>
              </a:rPr>
              <a:t>trên</a:t>
            </a:r>
            <a:r>
              <a:rPr lang="en-US" sz="2400" i="1" dirty="0">
                <a:latin typeface="Arial Narrow" pitchFamily="34" charset="0"/>
              </a:rPr>
              <a:t> </a:t>
            </a:r>
            <a:r>
              <a:rPr lang="en-US" sz="2400" i="1" dirty="0" err="1">
                <a:latin typeface="Arial Narrow" pitchFamily="34" charset="0"/>
              </a:rPr>
              <a:t>môi</a:t>
            </a:r>
            <a:r>
              <a:rPr lang="en-US" sz="2400" i="1" dirty="0">
                <a:latin typeface="Arial Narrow" pitchFamily="34" charset="0"/>
              </a:rPr>
              <a:t> </a:t>
            </a:r>
            <a:r>
              <a:rPr lang="en-US" sz="2400" i="1" dirty="0" err="1">
                <a:latin typeface="Arial Narrow" pitchFamily="34" charset="0"/>
              </a:rPr>
              <a:t>trường</a:t>
            </a:r>
            <a:r>
              <a:rPr lang="en-US" sz="2400" i="1" dirty="0">
                <a:latin typeface="Arial Narrow" pitchFamily="34" charset="0"/>
              </a:rPr>
              <a:t> </a:t>
            </a:r>
            <a:r>
              <a:rPr lang="en-US" sz="2400" i="1" dirty="0" err="1">
                <a:latin typeface="Arial Narrow" pitchFamily="34" charset="0"/>
              </a:rPr>
              <a:t>mạng</a:t>
            </a:r>
            <a:r>
              <a:rPr lang="en-US" sz="2400" i="1" dirty="0">
                <a:latin typeface="Arial Narrow" pitchFamily="34" charset="0"/>
              </a:rPr>
              <a:t> </a:t>
            </a:r>
            <a:r>
              <a:rPr lang="en-US" sz="2400" i="1" dirty="0" err="1">
                <a:latin typeface="Arial Narrow" pitchFamily="34" charset="0"/>
              </a:rPr>
              <a:t>sản</a:t>
            </a:r>
            <a:r>
              <a:rPr lang="en-US" sz="2400" i="1" dirty="0">
                <a:latin typeface="Arial Narrow" pitchFamily="34" charset="0"/>
              </a:rPr>
              <a:t> </a:t>
            </a:r>
            <a:r>
              <a:rPr lang="en-US" sz="2400" i="1" dirty="0" err="1">
                <a:latin typeface="Arial Narrow" pitchFamily="34" charset="0"/>
              </a:rPr>
              <a:t>phẩm</a:t>
            </a:r>
            <a:r>
              <a:rPr lang="en-US" sz="2400" i="1" dirty="0">
                <a:latin typeface="Arial Narrow" pitchFamily="34" charset="0"/>
              </a:rPr>
              <a:t>, </a:t>
            </a:r>
            <a:r>
              <a:rPr lang="en-US" sz="2400" i="1" dirty="0" err="1">
                <a:latin typeface="Arial Narrow" pitchFamily="34" charset="0"/>
              </a:rPr>
              <a:t>dịch</a:t>
            </a:r>
            <a:r>
              <a:rPr lang="en-US" sz="2400" i="1" dirty="0">
                <a:latin typeface="Arial Narrow" pitchFamily="34" charset="0"/>
              </a:rPr>
              <a:t> </a:t>
            </a:r>
            <a:r>
              <a:rPr lang="en-US" sz="2400" i="1" dirty="0" err="1">
                <a:latin typeface="Arial Narrow" pitchFamily="34" charset="0"/>
              </a:rPr>
              <a:t>vụ</a:t>
            </a:r>
            <a:r>
              <a:rPr lang="en-US" sz="2400" i="1" dirty="0">
                <a:latin typeface="Arial Narrow" pitchFamily="34" charset="0"/>
              </a:rPr>
              <a:t> </a:t>
            </a:r>
            <a:r>
              <a:rPr lang="en-US" sz="2400" i="1" dirty="0" err="1">
                <a:latin typeface="Arial Narrow" pitchFamily="34" charset="0"/>
              </a:rPr>
              <a:t>trái</a:t>
            </a:r>
            <a:r>
              <a:rPr lang="en-US" sz="2400" i="1" dirty="0">
                <a:latin typeface="Arial Narrow" pitchFamily="34" charset="0"/>
              </a:rPr>
              <a:t> </a:t>
            </a:r>
            <a:r>
              <a:rPr lang="en-US" sz="2400" i="1" dirty="0" err="1">
                <a:latin typeface="Arial Narrow" pitchFamily="34" charset="0"/>
              </a:rPr>
              <a:t>với</a:t>
            </a:r>
            <a:r>
              <a:rPr lang="en-US" sz="2400" i="1" dirty="0">
                <a:latin typeface="Arial Narrow" pitchFamily="34" charset="0"/>
              </a:rPr>
              <a:t> </a:t>
            </a:r>
            <a:r>
              <a:rPr lang="en-US" sz="2400" i="1" dirty="0" err="1">
                <a:latin typeface="Arial Narrow" pitchFamily="34" charset="0"/>
              </a:rPr>
              <a:t>quy</a:t>
            </a:r>
            <a:r>
              <a:rPr lang="en-US" sz="2400" i="1" dirty="0">
                <a:latin typeface="Arial Narrow" pitchFamily="34" charset="0"/>
              </a:rPr>
              <a:t> </a:t>
            </a:r>
            <a:r>
              <a:rPr lang="en-US" sz="2400" i="1" dirty="0" err="1">
                <a:latin typeface="Arial Narrow" pitchFamily="34" charset="0"/>
              </a:rPr>
              <a:t>định</a:t>
            </a:r>
            <a:r>
              <a:rPr lang="en-US" sz="2400" i="1" dirty="0">
                <a:latin typeface="Arial Narrow" pitchFamily="34" charset="0"/>
              </a:rPr>
              <a:t> </a:t>
            </a:r>
            <a:r>
              <a:rPr lang="en-US" sz="2400" i="1" dirty="0" err="1">
                <a:latin typeface="Arial Narrow" pitchFamily="34" charset="0"/>
              </a:rPr>
              <a:t>của</a:t>
            </a:r>
            <a:r>
              <a:rPr lang="en-US" sz="2400" i="1" dirty="0">
                <a:latin typeface="Arial Narrow" pitchFamily="34" charset="0"/>
              </a:rPr>
              <a:t> </a:t>
            </a:r>
            <a:r>
              <a:rPr lang="en-US" sz="2400" i="1" dirty="0" err="1">
                <a:latin typeface="Arial Narrow" pitchFamily="34" charset="0"/>
              </a:rPr>
              <a:t>pháp</a:t>
            </a:r>
            <a:r>
              <a:rPr lang="en-US" sz="2400" i="1" dirty="0">
                <a:latin typeface="Arial Narrow" pitchFamily="34" charset="0"/>
              </a:rPr>
              <a:t> </a:t>
            </a:r>
            <a:r>
              <a:rPr lang="en-US" sz="2400" i="1" dirty="0" err="1">
                <a:latin typeface="Arial Narrow" pitchFamily="34" charset="0"/>
              </a:rPr>
              <a:t>luật</a:t>
            </a:r>
            <a:r>
              <a:rPr lang="en-US" sz="2400" i="1" dirty="0">
                <a:latin typeface="Arial Narrow" pitchFamily="34" charset="0"/>
              </a:rPr>
              <a:t> </a:t>
            </a:r>
            <a:r>
              <a:rPr lang="en-US" sz="2400" i="1" dirty="0" err="1">
                <a:latin typeface="Arial Narrow" pitchFamily="34" charset="0"/>
              </a:rPr>
              <a:t>và</a:t>
            </a:r>
            <a:r>
              <a:rPr lang="en-US" sz="2400" i="1" dirty="0">
                <a:latin typeface="Arial Narrow" pitchFamily="34" charset="0"/>
              </a:rPr>
              <a:t> </a:t>
            </a:r>
            <a:r>
              <a:rPr lang="en-US" sz="2400" i="1" dirty="0" err="1">
                <a:latin typeface="Arial Narrow" pitchFamily="34" charset="0"/>
              </a:rPr>
              <a:t>phải</a:t>
            </a:r>
            <a:r>
              <a:rPr lang="en-US" sz="2400" i="1" dirty="0">
                <a:latin typeface="Arial Narrow" pitchFamily="34" charset="0"/>
              </a:rPr>
              <a:t> </a:t>
            </a:r>
            <a:r>
              <a:rPr lang="en-US" sz="2400" i="1" dirty="0" err="1">
                <a:latin typeface="Arial Narrow" pitchFamily="34" charset="0"/>
              </a:rPr>
              <a:t>chịu</a:t>
            </a:r>
            <a:r>
              <a:rPr lang="en-US" sz="2400" i="1" dirty="0">
                <a:latin typeface="Arial Narrow" pitchFamily="34" charset="0"/>
              </a:rPr>
              <a:t> </a:t>
            </a:r>
            <a:r>
              <a:rPr lang="en-US" sz="2400" i="1" dirty="0" err="1">
                <a:latin typeface="Arial Narrow" pitchFamily="34" charset="0"/>
              </a:rPr>
              <a:t>trách</a:t>
            </a:r>
            <a:r>
              <a:rPr lang="en-US" sz="2400" i="1" dirty="0">
                <a:latin typeface="Arial Narrow" pitchFamily="34" charset="0"/>
              </a:rPr>
              <a:t> </a:t>
            </a:r>
            <a:r>
              <a:rPr lang="en-US" sz="2400" i="1" dirty="0" err="1">
                <a:latin typeface="Arial Narrow" pitchFamily="34" charset="0"/>
              </a:rPr>
              <a:t>nhiệm</a:t>
            </a:r>
            <a:r>
              <a:rPr lang="en-US" sz="2400" i="1" dirty="0">
                <a:latin typeface="Arial Narrow" pitchFamily="34" charset="0"/>
              </a:rPr>
              <a:t> </a:t>
            </a:r>
            <a:r>
              <a:rPr lang="en-US" sz="2400" i="1" dirty="0" err="1">
                <a:latin typeface="Arial Narrow" pitchFamily="34" charset="0"/>
              </a:rPr>
              <a:t>về</a:t>
            </a:r>
            <a:r>
              <a:rPr lang="en-US" sz="2400" i="1" dirty="0">
                <a:latin typeface="Arial Narrow" pitchFamily="34" charset="0"/>
              </a:rPr>
              <a:t> </a:t>
            </a:r>
            <a:r>
              <a:rPr lang="en-US" sz="2400" i="1" dirty="0" err="1">
                <a:latin typeface="Arial Narrow" pitchFamily="34" charset="0"/>
              </a:rPr>
              <a:t>việc</a:t>
            </a:r>
            <a:r>
              <a:rPr lang="en-US" sz="2400" i="1" dirty="0">
                <a:latin typeface="Arial Narrow" pitchFamily="34" charset="0"/>
              </a:rPr>
              <a:t> </a:t>
            </a:r>
            <a:r>
              <a:rPr lang="en-US" sz="2400" i="1" dirty="0" err="1">
                <a:latin typeface="Arial Narrow" pitchFamily="34" charset="0"/>
              </a:rPr>
              <a:t>đó</a:t>
            </a:r>
            <a:r>
              <a:rPr lang="en-US" sz="2400" i="1" dirty="0">
                <a:latin typeface="Arial Narrow" pitchFamily="34" charset="0"/>
              </a:rPr>
              <a:t>.</a:t>
            </a:r>
          </a:p>
          <a:p>
            <a:endParaRPr lang="en-US" sz="2400" dirty="0" smtClean="0">
              <a:latin typeface="Arial Narrow" pitchFamily="34" charset="0"/>
            </a:endParaRPr>
          </a:p>
        </p:txBody>
      </p:sp>
    </p:spTree>
    <p:extLst>
      <p:ext uri="{BB962C8B-B14F-4D97-AF65-F5344CB8AC3E}">
        <p14:creationId xmlns:p14="http://schemas.microsoft.com/office/powerpoint/2010/main" val="408823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0" indent="0">
              <a:buNone/>
            </a:pPr>
            <a:r>
              <a:rPr lang="en-US" dirty="0" err="1" smtClean="0"/>
              <a:t>Bài</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9, </a:t>
            </a:r>
            <a:r>
              <a:rPr lang="en-US" dirty="0" err="1"/>
              <a:t>khoản</a:t>
            </a:r>
            <a:r>
              <a:rPr lang="en-US" dirty="0"/>
              <a:t> 2</a:t>
            </a:r>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4"/>
            <a:ext cx="10335490" cy="3726872"/>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a:solidFill>
                  <a:srgbClr val="0000CC"/>
                </a:solidFill>
              </a:rPr>
              <a:t>Điều 9. Trách nhiệm của tổ chức, cá nhân tham gia hoạt động ứng dụng và phát triển công nghệ thông tin</a:t>
            </a:r>
          </a:p>
          <a:p>
            <a:r>
              <a:rPr lang="en-US" sz="2400" i="1" dirty="0" smtClean="0">
                <a:latin typeface="Arial Narrow" pitchFamily="34" charset="0"/>
              </a:rPr>
              <a:t>2</a:t>
            </a:r>
            <a:r>
              <a:rPr lang="en-US" sz="2400" i="1" dirty="0">
                <a:latin typeface="Arial Narrow" pitchFamily="34" charset="0"/>
              </a:rPr>
              <a:t>. </a:t>
            </a:r>
            <a:r>
              <a:rPr lang="en-US" sz="2400" i="1" dirty="0" err="1">
                <a:latin typeface="Arial Narrow" pitchFamily="34" charset="0"/>
              </a:rPr>
              <a:t>Tổ</a:t>
            </a:r>
            <a:r>
              <a:rPr lang="en-US" sz="2400" i="1" dirty="0">
                <a:latin typeface="Arial Narrow" pitchFamily="34" charset="0"/>
              </a:rPr>
              <a:t> </a:t>
            </a:r>
            <a:r>
              <a:rPr lang="en-US" sz="2400" i="1" dirty="0" err="1">
                <a:latin typeface="Arial Narrow" pitchFamily="34" charset="0"/>
              </a:rPr>
              <a:t>chức</a:t>
            </a:r>
            <a:r>
              <a:rPr lang="en-US" sz="2400" i="1" dirty="0">
                <a:latin typeface="Arial Narrow" pitchFamily="34" charset="0"/>
              </a:rPr>
              <a:t>, </a:t>
            </a:r>
            <a:r>
              <a:rPr lang="en-US" sz="2400" i="1" dirty="0" err="1">
                <a:latin typeface="Arial Narrow" pitchFamily="34" charset="0"/>
              </a:rPr>
              <a:t>cá</a:t>
            </a:r>
            <a:r>
              <a:rPr lang="en-US" sz="2400" i="1" dirty="0">
                <a:latin typeface="Arial Narrow" pitchFamily="34" charset="0"/>
              </a:rPr>
              <a:t> </a:t>
            </a:r>
            <a:r>
              <a:rPr lang="en-US" sz="2400" i="1" dirty="0" err="1">
                <a:latin typeface="Arial Narrow" pitchFamily="34" charset="0"/>
              </a:rPr>
              <a:t>nhân</a:t>
            </a:r>
            <a:r>
              <a:rPr lang="en-US" sz="2400" i="1" dirty="0">
                <a:latin typeface="Arial Narrow" pitchFamily="34" charset="0"/>
              </a:rPr>
              <a:t> </a:t>
            </a:r>
            <a:r>
              <a:rPr lang="en-US" sz="2400" i="1" dirty="0" err="1">
                <a:latin typeface="Arial Narrow" pitchFamily="34" charset="0"/>
              </a:rPr>
              <a:t>khi</a:t>
            </a:r>
            <a:r>
              <a:rPr lang="en-US" sz="2400" i="1" dirty="0">
                <a:latin typeface="Arial Narrow" pitchFamily="34" charset="0"/>
              </a:rPr>
              <a:t> </a:t>
            </a:r>
            <a:r>
              <a:rPr lang="en-US" sz="2400" i="1" dirty="0" err="1">
                <a:latin typeface="Arial Narrow" pitchFamily="34" charset="0"/>
              </a:rPr>
              <a:t>hoạt</a:t>
            </a:r>
            <a:r>
              <a:rPr lang="en-US" sz="2400" i="1" dirty="0">
                <a:latin typeface="Arial Narrow" pitchFamily="34" charset="0"/>
              </a:rPr>
              <a:t> </a:t>
            </a:r>
            <a:r>
              <a:rPr lang="en-US" sz="2400" i="1" dirty="0" err="1">
                <a:latin typeface="Arial Narrow" pitchFamily="34" charset="0"/>
              </a:rPr>
              <a:t>động</a:t>
            </a:r>
            <a:r>
              <a:rPr lang="en-US" sz="2400" i="1" dirty="0">
                <a:latin typeface="Arial Narrow" pitchFamily="34" charset="0"/>
              </a:rPr>
              <a:t> </a:t>
            </a:r>
            <a:r>
              <a:rPr lang="en-US" sz="2400" i="1" dirty="0" err="1">
                <a:latin typeface="Arial Narrow" pitchFamily="34" charset="0"/>
              </a:rPr>
              <a:t>kinh</a:t>
            </a:r>
            <a:r>
              <a:rPr lang="en-US" sz="2400" i="1" dirty="0">
                <a:latin typeface="Arial Narrow" pitchFamily="34" charset="0"/>
              </a:rPr>
              <a:t> </a:t>
            </a:r>
            <a:r>
              <a:rPr lang="en-US" sz="2400" i="1" dirty="0" err="1">
                <a:latin typeface="Arial Narrow" pitchFamily="34" charset="0"/>
              </a:rPr>
              <a:t>doanh</a:t>
            </a:r>
            <a:r>
              <a:rPr lang="en-US" sz="2400" i="1" dirty="0">
                <a:latin typeface="Arial Narrow" pitchFamily="34" charset="0"/>
              </a:rPr>
              <a:t> </a:t>
            </a:r>
            <a:r>
              <a:rPr lang="en-US" sz="2400" i="1" dirty="0" err="1">
                <a:latin typeface="Arial Narrow" pitchFamily="34" charset="0"/>
              </a:rPr>
              <a:t>trên</a:t>
            </a:r>
            <a:r>
              <a:rPr lang="en-US" sz="2400" i="1" dirty="0">
                <a:latin typeface="Arial Narrow" pitchFamily="34" charset="0"/>
              </a:rPr>
              <a:t> </a:t>
            </a:r>
            <a:r>
              <a:rPr lang="en-US" sz="2400" i="1" dirty="0" err="1">
                <a:latin typeface="Arial Narrow" pitchFamily="34" charset="0"/>
              </a:rPr>
              <a:t>môi</a:t>
            </a:r>
            <a:r>
              <a:rPr lang="en-US" sz="2400" i="1" dirty="0">
                <a:latin typeface="Arial Narrow" pitchFamily="34" charset="0"/>
              </a:rPr>
              <a:t> </a:t>
            </a:r>
            <a:r>
              <a:rPr lang="en-US" sz="2400" i="1" dirty="0" err="1">
                <a:latin typeface="Arial Narrow" pitchFamily="34" charset="0"/>
              </a:rPr>
              <a:t>trường</a:t>
            </a:r>
            <a:r>
              <a:rPr lang="en-US" sz="2400" i="1" dirty="0">
                <a:latin typeface="Arial Narrow" pitchFamily="34" charset="0"/>
              </a:rPr>
              <a:t> </a:t>
            </a:r>
            <a:r>
              <a:rPr lang="en-US" sz="2400" i="1" dirty="0" err="1">
                <a:latin typeface="Arial Narrow" pitchFamily="34" charset="0"/>
              </a:rPr>
              <a:t>mạng</a:t>
            </a:r>
            <a:r>
              <a:rPr lang="en-US" sz="2400" i="1" dirty="0">
                <a:latin typeface="Arial Narrow" pitchFamily="34" charset="0"/>
              </a:rPr>
              <a:t> </a:t>
            </a:r>
            <a:r>
              <a:rPr lang="en-US" sz="2400" i="1" dirty="0" err="1">
                <a:latin typeface="Arial Narrow" pitchFamily="34" charset="0"/>
              </a:rPr>
              <a:t>phải</a:t>
            </a:r>
            <a:r>
              <a:rPr lang="en-US" sz="2400" i="1" dirty="0">
                <a:latin typeface="Arial Narrow" pitchFamily="34" charset="0"/>
              </a:rPr>
              <a:t> </a:t>
            </a:r>
            <a:r>
              <a:rPr lang="en-US" sz="2400" i="1" dirty="0" err="1">
                <a:latin typeface="Arial Narrow" pitchFamily="34" charset="0"/>
              </a:rPr>
              <a:t>thông</a:t>
            </a:r>
            <a:r>
              <a:rPr lang="en-US" sz="2400" i="1" dirty="0">
                <a:latin typeface="Arial Narrow" pitchFamily="34" charset="0"/>
              </a:rPr>
              <a:t> </a:t>
            </a:r>
            <a:r>
              <a:rPr lang="en-US" sz="2400" i="1" dirty="0" err="1">
                <a:latin typeface="Arial Narrow" pitchFamily="34" charset="0"/>
              </a:rPr>
              <a:t>báo</a:t>
            </a:r>
            <a:r>
              <a:rPr lang="en-US" sz="2400" i="1" dirty="0">
                <a:latin typeface="Arial Narrow" pitchFamily="34" charset="0"/>
              </a:rPr>
              <a:t> </a:t>
            </a:r>
            <a:r>
              <a:rPr lang="en-US" sz="2400" i="1" dirty="0" err="1">
                <a:latin typeface="Arial Narrow" pitchFamily="34" charset="0"/>
              </a:rPr>
              <a:t>công</a:t>
            </a:r>
            <a:r>
              <a:rPr lang="en-US" sz="2400" i="1" dirty="0">
                <a:latin typeface="Arial Narrow" pitchFamily="34" charset="0"/>
              </a:rPr>
              <a:t> </a:t>
            </a:r>
            <a:r>
              <a:rPr lang="en-US" sz="2400" i="1" dirty="0" err="1">
                <a:latin typeface="Arial Narrow" pitchFamily="34" charset="0"/>
              </a:rPr>
              <a:t>khai</a:t>
            </a:r>
            <a:r>
              <a:rPr lang="en-US" sz="2400" i="1" dirty="0">
                <a:latin typeface="Arial Narrow" pitchFamily="34" charset="0"/>
              </a:rPr>
              <a:t> </a:t>
            </a:r>
            <a:r>
              <a:rPr lang="en-US" sz="2400" i="1" dirty="0" err="1">
                <a:latin typeface="Arial Narrow" pitchFamily="34" charset="0"/>
              </a:rPr>
              <a:t>trên</a:t>
            </a:r>
            <a:r>
              <a:rPr lang="en-US" sz="2400" i="1" dirty="0">
                <a:latin typeface="Arial Narrow" pitchFamily="34" charset="0"/>
              </a:rPr>
              <a:t> </a:t>
            </a:r>
            <a:r>
              <a:rPr lang="en-US" sz="2400" i="1" dirty="0" err="1">
                <a:latin typeface="Arial Narrow" pitchFamily="34" charset="0"/>
              </a:rPr>
              <a:t>môi</a:t>
            </a:r>
            <a:r>
              <a:rPr lang="en-US" sz="2400" i="1" dirty="0">
                <a:latin typeface="Arial Narrow" pitchFamily="34" charset="0"/>
              </a:rPr>
              <a:t> </a:t>
            </a:r>
            <a:r>
              <a:rPr lang="en-US" sz="2400" i="1" dirty="0" err="1">
                <a:latin typeface="Arial Narrow" pitchFamily="34" charset="0"/>
              </a:rPr>
              <a:t>trường</a:t>
            </a:r>
            <a:r>
              <a:rPr lang="en-US" sz="2400" i="1" dirty="0">
                <a:latin typeface="Arial Narrow" pitchFamily="34" charset="0"/>
              </a:rPr>
              <a:t> </a:t>
            </a:r>
            <a:r>
              <a:rPr lang="en-US" sz="2400" i="1" dirty="0" err="1">
                <a:latin typeface="Arial Narrow" pitchFamily="34" charset="0"/>
              </a:rPr>
              <a:t>mạng</a:t>
            </a:r>
            <a:r>
              <a:rPr lang="en-US" sz="2400" i="1" dirty="0">
                <a:latin typeface="Arial Narrow" pitchFamily="34" charset="0"/>
              </a:rPr>
              <a:t> </a:t>
            </a:r>
            <a:r>
              <a:rPr lang="en-US" sz="2400" i="1" dirty="0" err="1">
                <a:latin typeface="Arial Narrow" pitchFamily="34" charset="0"/>
              </a:rPr>
              <a:t>những</a:t>
            </a:r>
            <a:r>
              <a:rPr lang="en-US" sz="2400" i="1" dirty="0">
                <a:latin typeface="Arial Narrow" pitchFamily="34" charset="0"/>
              </a:rPr>
              <a:t> </a:t>
            </a:r>
            <a:r>
              <a:rPr lang="en-US" sz="2400" i="1" dirty="0" err="1">
                <a:latin typeface="Arial Narrow" pitchFamily="34" charset="0"/>
              </a:rPr>
              <a:t>thông</a:t>
            </a:r>
            <a:r>
              <a:rPr lang="en-US" sz="2400" i="1" dirty="0">
                <a:latin typeface="Arial Narrow" pitchFamily="34" charset="0"/>
              </a:rPr>
              <a:t> tin </a:t>
            </a:r>
            <a:r>
              <a:rPr lang="en-US" sz="2400" i="1" dirty="0" err="1">
                <a:latin typeface="Arial Narrow" pitchFamily="34" charset="0"/>
              </a:rPr>
              <a:t>có</a:t>
            </a:r>
            <a:r>
              <a:rPr lang="en-US" sz="2400" i="1" dirty="0">
                <a:latin typeface="Arial Narrow" pitchFamily="34" charset="0"/>
              </a:rPr>
              <a:t> </a:t>
            </a:r>
            <a:r>
              <a:rPr lang="en-US" sz="2400" i="1" dirty="0" err="1">
                <a:latin typeface="Arial Narrow" pitchFamily="34" charset="0"/>
              </a:rPr>
              <a:t>liên</a:t>
            </a:r>
            <a:r>
              <a:rPr lang="en-US" sz="2400" i="1" dirty="0">
                <a:latin typeface="Arial Narrow" pitchFamily="34" charset="0"/>
              </a:rPr>
              <a:t> </a:t>
            </a:r>
            <a:r>
              <a:rPr lang="en-US" sz="2400" i="1" dirty="0" err="1">
                <a:latin typeface="Arial Narrow" pitchFamily="34" charset="0"/>
              </a:rPr>
              <a:t>quan</a:t>
            </a:r>
            <a:r>
              <a:rPr lang="en-US" sz="2400" i="1" dirty="0">
                <a:latin typeface="Arial Narrow" pitchFamily="34" charset="0"/>
              </a:rPr>
              <a:t>, </a:t>
            </a:r>
            <a:r>
              <a:rPr lang="en-US" sz="2400" i="1" dirty="0" err="1">
                <a:latin typeface="Arial Narrow" pitchFamily="34" charset="0"/>
              </a:rPr>
              <a:t>bao</a:t>
            </a:r>
            <a:r>
              <a:rPr lang="en-US" sz="2400" i="1" dirty="0">
                <a:latin typeface="Arial Narrow" pitchFamily="34" charset="0"/>
              </a:rPr>
              <a:t> </a:t>
            </a:r>
            <a:r>
              <a:rPr lang="en-US" sz="2400" i="1" dirty="0" err="1">
                <a:latin typeface="Arial Narrow" pitchFamily="34" charset="0"/>
              </a:rPr>
              <a:t>gồm</a:t>
            </a:r>
            <a:r>
              <a:rPr lang="en-US" sz="2400" i="1" dirty="0">
                <a:latin typeface="Arial Narrow" pitchFamily="34" charset="0"/>
              </a:rPr>
              <a:t>:</a:t>
            </a:r>
          </a:p>
          <a:p>
            <a:r>
              <a:rPr lang="en-US" sz="2400" i="1" dirty="0">
                <a:latin typeface="Arial Narrow" pitchFamily="34" charset="0"/>
              </a:rPr>
              <a:t>a. </a:t>
            </a:r>
            <a:r>
              <a:rPr lang="en-US" sz="2400" i="1" dirty="0" err="1">
                <a:latin typeface="Arial Narrow" pitchFamily="34" charset="0"/>
              </a:rPr>
              <a:t>Tên</a:t>
            </a:r>
            <a:r>
              <a:rPr lang="en-US" sz="2400" i="1" dirty="0">
                <a:latin typeface="Arial Narrow" pitchFamily="34" charset="0"/>
              </a:rPr>
              <a:t>, </a:t>
            </a:r>
            <a:r>
              <a:rPr lang="en-US" sz="2400" i="1" dirty="0" err="1">
                <a:latin typeface="Arial Narrow" pitchFamily="34" charset="0"/>
              </a:rPr>
              <a:t>địa</a:t>
            </a:r>
            <a:r>
              <a:rPr lang="en-US" sz="2400" i="1" dirty="0">
                <a:latin typeface="Arial Narrow" pitchFamily="34" charset="0"/>
              </a:rPr>
              <a:t> </a:t>
            </a:r>
            <a:r>
              <a:rPr lang="en-US" sz="2400" i="1" dirty="0" err="1">
                <a:latin typeface="Arial Narrow" pitchFamily="34" charset="0"/>
              </a:rPr>
              <a:t>chỉ</a:t>
            </a:r>
            <a:r>
              <a:rPr lang="en-US" sz="2400" i="1" dirty="0">
                <a:latin typeface="Arial Narrow" pitchFamily="34" charset="0"/>
              </a:rPr>
              <a:t> </a:t>
            </a:r>
            <a:r>
              <a:rPr lang="en-US" sz="2400" i="1" dirty="0" err="1">
                <a:latin typeface="Arial Narrow" pitchFamily="34" charset="0"/>
              </a:rPr>
              <a:t>địa</a:t>
            </a:r>
            <a:r>
              <a:rPr lang="en-US" sz="2400" i="1" dirty="0">
                <a:latin typeface="Arial Narrow" pitchFamily="34" charset="0"/>
              </a:rPr>
              <a:t> </a:t>
            </a:r>
            <a:r>
              <a:rPr lang="en-US" sz="2400" i="1" dirty="0" err="1">
                <a:latin typeface="Arial Narrow" pitchFamily="34" charset="0"/>
              </a:rPr>
              <a:t>lý</a:t>
            </a:r>
            <a:r>
              <a:rPr lang="en-US" sz="2400" i="1" dirty="0">
                <a:latin typeface="Arial Narrow" pitchFamily="34" charset="0"/>
              </a:rPr>
              <a:t>, </a:t>
            </a:r>
            <a:r>
              <a:rPr lang="en-US" sz="2400" i="1" dirty="0" err="1">
                <a:latin typeface="Arial Narrow" pitchFamily="34" charset="0"/>
              </a:rPr>
              <a:t>số</a:t>
            </a:r>
            <a:r>
              <a:rPr lang="en-US" sz="2400" i="1" dirty="0">
                <a:latin typeface="Arial Narrow" pitchFamily="34" charset="0"/>
              </a:rPr>
              <a:t> </a:t>
            </a:r>
            <a:r>
              <a:rPr lang="en-US" sz="2400" i="1" dirty="0" err="1">
                <a:latin typeface="Arial Narrow" pitchFamily="34" charset="0"/>
              </a:rPr>
              <a:t>điện</a:t>
            </a:r>
            <a:r>
              <a:rPr lang="en-US" sz="2400" i="1" dirty="0">
                <a:latin typeface="Arial Narrow" pitchFamily="34" charset="0"/>
              </a:rPr>
              <a:t> </a:t>
            </a:r>
            <a:r>
              <a:rPr lang="en-US" sz="2400" i="1" dirty="0" err="1">
                <a:latin typeface="Arial Narrow" pitchFamily="34" charset="0"/>
              </a:rPr>
              <a:t>thoại</a:t>
            </a:r>
            <a:r>
              <a:rPr lang="en-US" sz="2400" i="1" dirty="0">
                <a:latin typeface="Arial Narrow" pitchFamily="34" charset="0"/>
              </a:rPr>
              <a:t>, </a:t>
            </a:r>
            <a:r>
              <a:rPr lang="en-US" sz="2400" i="1" dirty="0" err="1">
                <a:latin typeface="Arial Narrow" pitchFamily="34" charset="0"/>
              </a:rPr>
              <a:t>địa</a:t>
            </a:r>
            <a:r>
              <a:rPr lang="en-US" sz="2400" i="1" dirty="0">
                <a:latin typeface="Arial Narrow" pitchFamily="34" charset="0"/>
              </a:rPr>
              <a:t> </a:t>
            </a:r>
            <a:r>
              <a:rPr lang="en-US" sz="2400" i="1" dirty="0" err="1">
                <a:latin typeface="Arial Narrow" pitchFamily="34" charset="0"/>
              </a:rPr>
              <a:t>chỉ</a:t>
            </a:r>
            <a:r>
              <a:rPr lang="en-US" sz="2400" i="1" dirty="0">
                <a:latin typeface="Arial Narrow" pitchFamily="34" charset="0"/>
              </a:rPr>
              <a:t> </a:t>
            </a:r>
            <a:r>
              <a:rPr lang="en-US" sz="2400" i="1" dirty="0" err="1">
                <a:latin typeface="Arial Narrow" pitchFamily="34" charset="0"/>
              </a:rPr>
              <a:t>thư</a:t>
            </a:r>
            <a:r>
              <a:rPr lang="en-US" sz="2400" i="1" dirty="0">
                <a:latin typeface="Arial Narrow" pitchFamily="34" charset="0"/>
              </a:rPr>
              <a:t> </a:t>
            </a:r>
            <a:r>
              <a:rPr lang="en-US" sz="2400" i="1" dirty="0" err="1">
                <a:latin typeface="Arial Narrow" pitchFamily="34" charset="0"/>
              </a:rPr>
              <a:t>điện</a:t>
            </a:r>
            <a:r>
              <a:rPr lang="en-US" sz="2400" i="1" dirty="0">
                <a:latin typeface="Arial Narrow" pitchFamily="34" charset="0"/>
              </a:rPr>
              <a:t> </a:t>
            </a:r>
            <a:r>
              <a:rPr lang="en-US" sz="2400" i="1" dirty="0" err="1">
                <a:latin typeface="Arial Narrow" pitchFamily="34" charset="0"/>
              </a:rPr>
              <a:t>tử</a:t>
            </a:r>
            <a:r>
              <a:rPr lang="en-US" sz="2400" i="1" dirty="0">
                <a:latin typeface="Arial Narrow" pitchFamily="34" charset="0"/>
              </a:rPr>
              <a:t>;</a:t>
            </a:r>
          </a:p>
          <a:p>
            <a:r>
              <a:rPr lang="en-US" sz="2400" i="1" dirty="0">
                <a:latin typeface="Arial Narrow" pitchFamily="34" charset="0"/>
              </a:rPr>
              <a:t>b. </a:t>
            </a:r>
            <a:r>
              <a:rPr lang="en-US" sz="2400" i="1" dirty="0" err="1">
                <a:latin typeface="Arial Narrow" pitchFamily="34" charset="0"/>
              </a:rPr>
              <a:t>Thông</a:t>
            </a:r>
            <a:r>
              <a:rPr lang="en-US" sz="2400" i="1" dirty="0">
                <a:latin typeface="Arial Narrow" pitchFamily="34" charset="0"/>
              </a:rPr>
              <a:t> tin </a:t>
            </a:r>
            <a:r>
              <a:rPr lang="en-US" sz="2400" i="1" dirty="0" err="1">
                <a:latin typeface="Arial Narrow" pitchFamily="34" charset="0"/>
              </a:rPr>
              <a:t>về</a:t>
            </a:r>
            <a:r>
              <a:rPr lang="en-US" sz="2400" i="1" dirty="0">
                <a:latin typeface="Arial Narrow" pitchFamily="34" charset="0"/>
              </a:rPr>
              <a:t> </a:t>
            </a:r>
            <a:r>
              <a:rPr lang="en-US" sz="2400" i="1" dirty="0" err="1">
                <a:latin typeface="Arial Narrow" pitchFamily="34" charset="0"/>
              </a:rPr>
              <a:t>quyết</a:t>
            </a:r>
            <a:r>
              <a:rPr lang="en-US" sz="2400" i="1" dirty="0">
                <a:latin typeface="Arial Narrow" pitchFamily="34" charset="0"/>
              </a:rPr>
              <a:t> </a:t>
            </a:r>
            <a:r>
              <a:rPr lang="en-US" sz="2400" i="1" dirty="0" err="1">
                <a:latin typeface="Arial Narrow" pitchFamily="34" charset="0"/>
              </a:rPr>
              <a:t>định</a:t>
            </a:r>
            <a:r>
              <a:rPr lang="en-US" sz="2400" i="1" dirty="0">
                <a:latin typeface="Arial Narrow" pitchFamily="34" charset="0"/>
              </a:rPr>
              <a:t> </a:t>
            </a:r>
            <a:r>
              <a:rPr lang="en-US" sz="2400" i="1" dirty="0" err="1">
                <a:latin typeface="Arial Narrow" pitchFamily="34" charset="0"/>
              </a:rPr>
              <a:t>thành</a:t>
            </a:r>
            <a:r>
              <a:rPr lang="en-US" sz="2400" i="1" dirty="0">
                <a:latin typeface="Arial Narrow" pitchFamily="34" charset="0"/>
              </a:rPr>
              <a:t> </a:t>
            </a:r>
            <a:r>
              <a:rPr lang="en-US" sz="2400" i="1" dirty="0" err="1">
                <a:latin typeface="Arial Narrow" pitchFamily="34" charset="0"/>
              </a:rPr>
              <a:t>lập</a:t>
            </a:r>
            <a:r>
              <a:rPr lang="en-US" sz="2400" i="1" dirty="0">
                <a:latin typeface="Arial Narrow" pitchFamily="34" charset="0"/>
              </a:rPr>
              <a:t>, </a:t>
            </a:r>
            <a:r>
              <a:rPr lang="en-US" sz="2400" i="1" dirty="0" err="1">
                <a:latin typeface="Arial Narrow" pitchFamily="34" charset="0"/>
              </a:rPr>
              <a:t>giấy</a:t>
            </a:r>
            <a:r>
              <a:rPr lang="en-US" sz="2400" i="1" dirty="0">
                <a:latin typeface="Arial Narrow" pitchFamily="34" charset="0"/>
              </a:rPr>
              <a:t> </a:t>
            </a:r>
            <a:r>
              <a:rPr lang="en-US" sz="2400" i="1" dirty="0" err="1">
                <a:latin typeface="Arial Narrow" pitchFamily="34" charset="0"/>
              </a:rPr>
              <a:t>phép</a:t>
            </a:r>
            <a:r>
              <a:rPr lang="en-US" sz="2400" i="1" dirty="0">
                <a:latin typeface="Arial Narrow" pitchFamily="34" charset="0"/>
              </a:rPr>
              <a:t> </a:t>
            </a:r>
            <a:r>
              <a:rPr lang="en-US" sz="2400" i="1" dirty="0" err="1">
                <a:latin typeface="Arial Narrow" pitchFamily="34" charset="0"/>
              </a:rPr>
              <a:t>hoạt</a:t>
            </a:r>
            <a:r>
              <a:rPr lang="en-US" sz="2400" i="1" dirty="0">
                <a:latin typeface="Arial Narrow" pitchFamily="34" charset="0"/>
              </a:rPr>
              <a:t> </a:t>
            </a:r>
            <a:r>
              <a:rPr lang="en-US" sz="2400" i="1" dirty="0" err="1">
                <a:latin typeface="Arial Narrow" pitchFamily="34" charset="0"/>
              </a:rPr>
              <a:t>động</a:t>
            </a:r>
            <a:r>
              <a:rPr lang="en-US" sz="2400" i="1" dirty="0">
                <a:latin typeface="Arial Narrow" pitchFamily="34" charset="0"/>
              </a:rPr>
              <a:t> </a:t>
            </a:r>
            <a:r>
              <a:rPr lang="en-US" sz="2400" i="1" dirty="0" err="1">
                <a:latin typeface="Arial Narrow" pitchFamily="34" charset="0"/>
              </a:rPr>
              <a:t>hoặc</a:t>
            </a:r>
            <a:r>
              <a:rPr lang="en-US" sz="2400" i="1" dirty="0">
                <a:latin typeface="Arial Narrow" pitchFamily="34" charset="0"/>
              </a:rPr>
              <a:t> </a:t>
            </a:r>
            <a:r>
              <a:rPr lang="en-US" sz="2400" i="1" dirty="0" err="1">
                <a:latin typeface="Arial Narrow" pitchFamily="34" charset="0"/>
              </a:rPr>
              <a:t>giấy</a:t>
            </a:r>
            <a:r>
              <a:rPr lang="en-US" sz="2400" i="1" dirty="0">
                <a:latin typeface="Arial Narrow" pitchFamily="34" charset="0"/>
              </a:rPr>
              <a:t> </a:t>
            </a:r>
            <a:r>
              <a:rPr lang="en-US" sz="2400" i="1" dirty="0" err="1">
                <a:latin typeface="Arial Narrow" pitchFamily="34" charset="0"/>
              </a:rPr>
              <a:t>chứng</a:t>
            </a:r>
            <a:r>
              <a:rPr lang="en-US" sz="2400" i="1" dirty="0">
                <a:latin typeface="Arial Narrow" pitchFamily="34" charset="0"/>
              </a:rPr>
              <a:t> </a:t>
            </a:r>
            <a:r>
              <a:rPr lang="en-US" sz="2400" i="1" dirty="0" err="1">
                <a:latin typeface="Arial Narrow" pitchFamily="34" charset="0"/>
              </a:rPr>
              <a:t>nhận</a:t>
            </a:r>
            <a:r>
              <a:rPr lang="en-US" sz="2400" i="1" dirty="0">
                <a:latin typeface="Arial Narrow" pitchFamily="34" charset="0"/>
              </a:rPr>
              <a:t> </a:t>
            </a:r>
            <a:r>
              <a:rPr lang="en-US" sz="2400" i="1" dirty="0" err="1">
                <a:latin typeface="Arial Narrow" pitchFamily="34" charset="0"/>
              </a:rPr>
              <a:t>đăng</a:t>
            </a:r>
            <a:r>
              <a:rPr lang="en-US" sz="2400" i="1" dirty="0">
                <a:latin typeface="Arial Narrow" pitchFamily="34" charset="0"/>
              </a:rPr>
              <a:t> </a:t>
            </a:r>
            <a:r>
              <a:rPr lang="en-US" sz="2400" i="1" dirty="0" err="1">
                <a:latin typeface="Arial Narrow" pitchFamily="34" charset="0"/>
              </a:rPr>
              <a:t>ký</a:t>
            </a:r>
            <a:r>
              <a:rPr lang="en-US" sz="2400" i="1" dirty="0">
                <a:latin typeface="Arial Narrow" pitchFamily="34" charset="0"/>
              </a:rPr>
              <a:t> </a:t>
            </a:r>
            <a:r>
              <a:rPr lang="en-US" sz="2400" i="1" dirty="0" err="1">
                <a:latin typeface="Arial Narrow" pitchFamily="34" charset="0"/>
              </a:rPr>
              <a:t>kinh</a:t>
            </a:r>
            <a:r>
              <a:rPr lang="en-US" sz="2400" i="1" dirty="0">
                <a:latin typeface="Arial Narrow" pitchFamily="34" charset="0"/>
              </a:rPr>
              <a:t> </a:t>
            </a:r>
            <a:r>
              <a:rPr lang="en-US" sz="2400" i="1" dirty="0" err="1">
                <a:latin typeface="Arial Narrow" pitchFamily="34" charset="0"/>
              </a:rPr>
              <a:t>doanh</a:t>
            </a:r>
            <a:r>
              <a:rPr lang="en-US" sz="2400" i="1" dirty="0">
                <a:latin typeface="Arial Narrow" pitchFamily="34" charset="0"/>
              </a:rPr>
              <a:t> (</a:t>
            </a:r>
            <a:r>
              <a:rPr lang="en-US" sz="2400" i="1" dirty="0" err="1">
                <a:latin typeface="Arial Narrow" pitchFamily="34" charset="0"/>
              </a:rPr>
              <a:t>nếu</a:t>
            </a:r>
            <a:r>
              <a:rPr lang="en-US" sz="2400" i="1" dirty="0">
                <a:latin typeface="Arial Narrow" pitchFamily="34" charset="0"/>
              </a:rPr>
              <a:t> </a:t>
            </a:r>
            <a:r>
              <a:rPr lang="en-US" sz="2400" i="1" dirty="0" err="1">
                <a:latin typeface="Arial Narrow" pitchFamily="34" charset="0"/>
              </a:rPr>
              <a:t>có</a:t>
            </a:r>
            <a:r>
              <a:rPr lang="en-US" sz="2400" i="1" dirty="0">
                <a:latin typeface="Arial Narrow" pitchFamily="34" charset="0"/>
              </a:rPr>
              <a:t>);</a:t>
            </a:r>
          </a:p>
          <a:p>
            <a:r>
              <a:rPr lang="en-US" sz="2400" i="1" dirty="0">
                <a:latin typeface="Arial Narrow" pitchFamily="34" charset="0"/>
              </a:rPr>
              <a:t>c. </a:t>
            </a:r>
            <a:r>
              <a:rPr lang="en-US" sz="2400" i="1" dirty="0" err="1">
                <a:latin typeface="Arial Narrow" pitchFamily="34" charset="0"/>
              </a:rPr>
              <a:t>Tên</a:t>
            </a:r>
            <a:r>
              <a:rPr lang="en-US" sz="2400" i="1" dirty="0">
                <a:latin typeface="Arial Narrow" pitchFamily="34" charset="0"/>
              </a:rPr>
              <a:t> </a:t>
            </a:r>
            <a:r>
              <a:rPr lang="en-US" sz="2400" i="1" dirty="0" err="1">
                <a:latin typeface="Arial Narrow" pitchFamily="34" charset="0"/>
              </a:rPr>
              <a:t>cơ</a:t>
            </a:r>
            <a:r>
              <a:rPr lang="en-US" sz="2400" i="1" dirty="0">
                <a:latin typeface="Arial Narrow" pitchFamily="34" charset="0"/>
              </a:rPr>
              <a:t> </a:t>
            </a:r>
            <a:r>
              <a:rPr lang="en-US" sz="2400" i="1" dirty="0" err="1">
                <a:latin typeface="Arial Narrow" pitchFamily="34" charset="0"/>
              </a:rPr>
              <a:t>quan</a:t>
            </a:r>
            <a:r>
              <a:rPr lang="en-US" sz="2400" i="1" dirty="0">
                <a:latin typeface="Arial Narrow" pitchFamily="34" charset="0"/>
              </a:rPr>
              <a:t> </a:t>
            </a:r>
            <a:r>
              <a:rPr lang="en-US" sz="2400" i="1" dirty="0" err="1">
                <a:latin typeface="Arial Narrow" pitchFamily="34" charset="0"/>
              </a:rPr>
              <a:t>quản</a:t>
            </a:r>
            <a:r>
              <a:rPr lang="en-US" sz="2400" i="1" dirty="0">
                <a:latin typeface="Arial Narrow" pitchFamily="34" charset="0"/>
              </a:rPr>
              <a:t> </a:t>
            </a:r>
            <a:r>
              <a:rPr lang="en-US" sz="2400" i="1" dirty="0" err="1">
                <a:latin typeface="Arial Narrow" pitchFamily="34" charset="0"/>
              </a:rPr>
              <a:t>lý</a:t>
            </a:r>
            <a:r>
              <a:rPr lang="en-US" sz="2400" i="1" dirty="0">
                <a:latin typeface="Arial Narrow" pitchFamily="34" charset="0"/>
              </a:rPr>
              <a:t> </a:t>
            </a:r>
            <a:r>
              <a:rPr lang="en-US" sz="2400" i="1" dirty="0" err="1">
                <a:latin typeface="Arial Narrow" pitchFamily="34" charset="0"/>
              </a:rPr>
              <a:t>nhà</a:t>
            </a:r>
            <a:r>
              <a:rPr lang="en-US" sz="2400" i="1" dirty="0">
                <a:latin typeface="Arial Narrow" pitchFamily="34" charset="0"/>
              </a:rPr>
              <a:t> </a:t>
            </a:r>
            <a:r>
              <a:rPr lang="en-US" sz="2400" i="1" dirty="0" err="1">
                <a:latin typeface="Arial Narrow" pitchFamily="34" charset="0"/>
              </a:rPr>
              <a:t>cung</a:t>
            </a:r>
            <a:r>
              <a:rPr lang="en-US" sz="2400" i="1" dirty="0">
                <a:latin typeface="Arial Narrow" pitchFamily="34" charset="0"/>
              </a:rPr>
              <a:t> </a:t>
            </a:r>
            <a:r>
              <a:rPr lang="en-US" sz="2400" i="1" dirty="0" err="1">
                <a:latin typeface="Arial Narrow" pitchFamily="34" charset="0"/>
              </a:rPr>
              <a:t>cấp</a:t>
            </a:r>
            <a:r>
              <a:rPr lang="en-US" sz="2400" i="1" dirty="0">
                <a:latin typeface="Arial Narrow" pitchFamily="34" charset="0"/>
              </a:rPr>
              <a:t> (</a:t>
            </a:r>
            <a:r>
              <a:rPr lang="en-US" sz="2400" i="1" dirty="0" err="1">
                <a:latin typeface="Arial Narrow" pitchFamily="34" charset="0"/>
              </a:rPr>
              <a:t>nếu</a:t>
            </a:r>
            <a:r>
              <a:rPr lang="en-US" sz="2400" i="1" dirty="0">
                <a:latin typeface="Arial Narrow" pitchFamily="34" charset="0"/>
              </a:rPr>
              <a:t> </a:t>
            </a:r>
            <a:r>
              <a:rPr lang="en-US" sz="2400" i="1" dirty="0" err="1">
                <a:latin typeface="Arial Narrow" pitchFamily="34" charset="0"/>
              </a:rPr>
              <a:t>có</a:t>
            </a:r>
            <a:r>
              <a:rPr lang="en-US" sz="2400" i="1" dirty="0">
                <a:latin typeface="Arial Narrow" pitchFamily="34" charset="0"/>
              </a:rPr>
              <a:t>);</a:t>
            </a:r>
          </a:p>
          <a:p>
            <a:r>
              <a:rPr lang="en-US" sz="2400" i="1" dirty="0">
                <a:latin typeface="Arial Narrow" pitchFamily="34" charset="0"/>
              </a:rPr>
              <a:t>d. </a:t>
            </a:r>
            <a:r>
              <a:rPr lang="en-US" sz="2400" i="1" dirty="0" err="1">
                <a:latin typeface="Arial Narrow" pitchFamily="34" charset="0"/>
              </a:rPr>
              <a:t>Thông</a:t>
            </a:r>
            <a:r>
              <a:rPr lang="en-US" sz="2400" i="1" dirty="0">
                <a:latin typeface="Arial Narrow" pitchFamily="34" charset="0"/>
              </a:rPr>
              <a:t> tin </a:t>
            </a:r>
            <a:r>
              <a:rPr lang="en-US" sz="2400" i="1" dirty="0" err="1">
                <a:latin typeface="Arial Narrow" pitchFamily="34" charset="0"/>
              </a:rPr>
              <a:t>về</a:t>
            </a:r>
            <a:r>
              <a:rPr lang="en-US" sz="2400" i="1" dirty="0">
                <a:latin typeface="Arial Narrow" pitchFamily="34" charset="0"/>
              </a:rPr>
              <a:t> </a:t>
            </a:r>
            <a:r>
              <a:rPr lang="en-US" sz="2400" i="1" dirty="0" err="1">
                <a:latin typeface="Arial Narrow" pitchFamily="34" charset="0"/>
              </a:rPr>
              <a:t>giá</a:t>
            </a:r>
            <a:r>
              <a:rPr lang="en-US" sz="2400" i="1" dirty="0">
                <a:latin typeface="Arial Narrow" pitchFamily="34" charset="0"/>
              </a:rPr>
              <a:t>, </a:t>
            </a:r>
            <a:r>
              <a:rPr lang="en-US" sz="2400" i="1" dirty="0" err="1">
                <a:latin typeface="Arial Narrow" pitchFamily="34" charset="0"/>
              </a:rPr>
              <a:t>thuế</a:t>
            </a:r>
            <a:r>
              <a:rPr lang="en-US" sz="2400" i="1" dirty="0">
                <a:latin typeface="Arial Narrow" pitchFamily="34" charset="0"/>
              </a:rPr>
              <a:t>, chi </a:t>
            </a:r>
            <a:r>
              <a:rPr lang="en-US" sz="2400" i="1" dirty="0" err="1">
                <a:latin typeface="Arial Narrow" pitchFamily="34" charset="0"/>
              </a:rPr>
              <a:t>phí</a:t>
            </a:r>
            <a:r>
              <a:rPr lang="en-US" sz="2400" i="1" dirty="0">
                <a:latin typeface="Arial Narrow" pitchFamily="34" charset="0"/>
              </a:rPr>
              <a:t> </a:t>
            </a:r>
            <a:r>
              <a:rPr lang="en-US" sz="2400" i="1" dirty="0" err="1">
                <a:latin typeface="Arial Narrow" pitchFamily="34" charset="0"/>
              </a:rPr>
              <a:t>vận</a:t>
            </a:r>
            <a:r>
              <a:rPr lang="en-US" sz="2400" i="1" dirty="0">
                <a:latin typeface="Arial Narrow" pitchFamily="34" charset="0"/>
              </a:rPr>
              <a:t> </a:t>
            </a:r>
            <a:r>
              <a:rPr lang="en-US" sz="2400" i="1" dirty="0" err="1">
                <a:latin typeface="Arial Narrow" pitchFamily="34" charset="0"/>
              </a:rPr>
              <a:t>chuyển</a:t>
            </a:r>
            <a:r>
              <a:rPr lang="en-US" sz="2400" i="1" dirty="0">
                <a:latin typeface="Arial Narrow" pitchFamily="34" charset="0"/>
              </a:rPr>
              <a:t> (</a:t>
            </a:r>
            <a:r>
              <a:rPr lang="en-US" sz="2400" i="1" dirty="0" err="1">
                <a:latin typeface="Arial Narrow" pitchFamily="34" charset="0"/>
              </a:rPr>
              <a:t>nếu</a:t>
            </a:r>
            <a:r>
              <a:rPr lang="en-US" sz="2400" i="1" dirty="0">
                <a:latin typeface="Arial Narrow" pitchFamily="34" charset="0"/>
              </a:rPr>
              <a:t> </a:t>
            </a:r>
            <a:r>
              <a:rPr lang="en-US" sz="2400" i="1" dirty="0" err="1">
                <a:latin typeface="Arial Narrow" pitchFamily="34" charset="0"/>
              </a:rPr>
              <a:t>có</a:t>
            </a:r>
            <a:r>
              <a:rPr lang="en-US" sz="2400" i="1" dirty="0">
                <a:latin typeface="Arial Narrow" pitchFamily="34" charset="0"/>
              </a:rPr>
              <a:t>) </a:t>
            </a:r>
            <a:r>
              <a:rPr lang="en-US" sz="2400" i="1" dirty="0" err="1">
                <a:latin typeface="Arial Narrow" pitchFamily="34" charset="0"/>
              </a:rPr>
              <a:t>của</a:t>
            </a:r>
            <a:r>
              <a:rPr lang="en-US" sz="2400" i="1" dirty="0">
                <a:latin typeface="Arial Narrow" pitchFamily="34" charset="0"/>
              </a:rPr>
              <a:t> </a:t>
            </a:r>
            <a:r>
              <a:rPr lang="en-US" sz="2400" i="1" dirty="0" err="1">
                <a:latin typeface="Arial Narrow" pitchFamily="34" charset="0"/>
              </a:rPr>
              <a:t>hàng</a:t>
            </a:r>
            <a:r>
              <a:rPr lang="en-US" sz="2400" i="1" dirty="0">
                <a:latin typeface="Arial Narrow" pitchFamily="34" charset="0"/>
              </a:rPr>
              <a:t> </a:t>
            </a:r>
            <a:r>
              <a:rPr lang="en-US" sz="2400" i="1" dirty="0" err="1">
                <a:latin typeface="Arial Narrow" pitchFamily="34" charset="0"/>
              </a:rPr>
              <a:t>hóa</a:t>
            </a:r>
            <a:r>
              <a:rPr lang="en-US" sz="2400" i="1" dirty="0">
                <a:latin typeface="Arial Narrow" pitchFamily="34" charset="0"/>
              </a:rPr>
              <a:t>, </a:t>
            </a:r>
            <a:r>
              <a:rPr lang="en-US" sz="2400" i="1" dirty="0" err="1">
                <a:latin typeface="Arial Narrow" pitchFamily="34" charset="0"/>
              </a:rPr>
              <a:t>dịch</a:t>
            </a:r>
            <a:r>
              <a:rPr lang="en-US" sz="2400" i="1" dirty="0">
                <a:latin typeface="Arial Narrow" pitchFamily="34" charset="0"/>
              </a:rPr>
              <a:t> </a:t>
            </a:r>
            <a:r>
              <a:rPr lang="en-US" sz="2400" i="1" dirty="0" err="1">
                <a:latin typeface="Arial Narrow" pitchFamily="34" charset="0"/>
              </a:rPr>
              <a:t>vụ</a:t>
            </a:r>
            <a:r>
              <a:rPr lang="en-US" sz="2400" i="1" dirty="0">
                <a:latin typeface="Arial Narrow"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096019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a:t>Bài</a:t>
            </a:r>
            <a:r>
              <a:rPr lang="en-US" dirty="0"/>
              <a:t> </a:t>
            </a:r>
            <a:r>
              <a:rPr lang="en-US" dirty="0" smtClean="0"/>
              <a:t>2a: </a:t>
            </a:r>
            <a:r>
              <a:rPr lang="en-US" dirty="0" err="1"/>
              <a:t>Tìm</a:t>
            </a:r>
            <a:r>
              <a:rPr lang="en-US" dirty="0"/>
              <a:t> </a:t>
            </a:r>
            <a:r>
              <a:rPr lang="en-US" dirty="0" err="1"/>
              <a:t>hiểu</a:t>
            </a:r>
            <a:r>
              <a:rPr lang="en-US" dirty="0"/>
              <a:t> </a:t>
            </a:r>
            <a:r>
              <a:rPr lang="en-US" dirty="0" err="1"/>
              <a:t>điều</a:t>
            </a:r>
            <a:r>
              <a:rPr lang="en-US" dirty="0"/>
              <a:t> 12, </a:t>
            </a:r>
            <a:r>
              <a:rPr lang="en-US" dirty="0" err="1"/>
              <a:t>khoản</a:t>
            </a:r>
            <a:r>
              <a:rPr lang="en-US" dirty="0"/>
              <a:t> 2, </a:t>
            </a:r>
            <a:r>
              <a:rPr lang="en-US" dirty="0" err="1"/>
              <a:t>mục</a:t>
            </a:r>
            <a:r>
              <a:rPr lang="en-US" dirty="0"/>
              <a:t> c</a:t>
            </a:r>
          </a:p>
          <a:p>
            <a:pPr marL="400050" lvl="1" indent="0">
              <a:buNone/>
            </a:pPr>
            <a:r>
              <a:rPr lang="en-US" dirty="0" err="1"/>
              <a:t>Bài</a:t>
            </a:r>
            <a:r>
              <a:rPr lang="en-US" dirty="0"/>
              <a:t> </a:t>
            </a:r>
            <a:r>
              <a:rPr lang="en-US" dirty="0" smtClean="0"/>
              <a:t>2b: </a:t>
            </a:r>
            <a:r>
              <a:rPr lang="en-US" dirty="0" err="1"/>
              <a:t>Tìm</a:t>
            </a:r>
            <a:r>
              <a:rPr lang="en-US" dirty="0"/>
              <a:t> </a:t>
            </a:r>
            <a:r>
              <a:rPr lang="en-US" dirty="0" err="1"/>
              <a:t>hiểu</a:t>
            </a:r>
            <a:r>
              <a:rPr lang="en-US" dirty="0"/>
              <a:t> </a:t>
            </a:r>
            <a:r>
              <a:rPr lang="en-US" dirty="0" err="1"/>
              <a:t>điều</a:t>
            </a:r>
            <a:r>
              <a:rPr lang="en-US" dirty="0"/>
              <a:t> 12, </a:t>
            </a:r>
            <a:r>
              <a:rPr lang="en-US" dirty="0" err="1"/>
              <a:t>khoản</a:t>
            </a:r>
            <a:r>
              <a:rPr lang="en-US" dirty="0"/>
              <a:t> 2, </a:t>
            </a:r>
            <a:r>
              <a:rPr lang="en-US" dirty="0" err="1"/>
              <a:t>mục</a:t>
            </a:r>
            <a:r>
              <a:rPr lang="en-US" dirty="0"/>
              <a:t> d</a:t>
            </a:r>
          </a:p>
          <a:p>
            <a:pPr marL="400050" lvl="1" indent="0">
              <a:buNone/>
            </a:pPr>
            <a:r>
              <a:rPr lang="en-US" dirty="0" err="1"/>
              <a:t>Bài</a:t>
            </a:r>
            <a:r>
              <a:rPr lang="en-US" dirty="0"/>
              <a:t> </a:t>
            </a:r>
            <a:r>
              <a:rPr lang="en-US" dirty="0" smtClean="0"/>
              <a:t>2c: </a:t>
            </a:r>
            <a:r>
              <a:rPr lang="en-US" dirty="0" err="1"/>
              <a:t>Tìm</a:t>
            </a:r>
            <a:r>
              <a:rPr lang="en-US" dirty="0"/>
              <a:t> </a:t>
            </a:r>
            <a:r>
              <a:rPr lang="en-US" dirty="0" err="1"/>
              <a:t>hiểu</a:t>
            </a:r>
            <a:r>
              <a:rPr lang="en-US" dirty="0"/>
              <a:t> </a:t>
            </a:r>
            <a:r>
              <a:rPr lang="en-US" dirty="0" err="1"/>
              <a:t>điều</a:t>
            </a:r>
            <a:r>
              <a:rPr lang="en-US" dirty="0"/>
              <a:t> 12, </a:t>
            </a:r>
            <a:r>
              <a:rPr lang="en-US" dirty="0" err="1"/>
              <a:t>khoản</a:t>
            </a:r>
            <a:r>
              <a:rPr lang="en-US" dirty="0"/>
              <a:t> 2, </a:t>
            </a:r>
            <a:r>
              <a:rPr lang="en-US" dirty="0" err="1"/>
              <a:t>mục</a:t>
            </a:r>
            <a:r>
              <a:rPr lang="en-US" dirty="0"/>
              <a:t> đ</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07" y="3144981"/>
            <a:ext cx="10695709" cy="3366654"/>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a:solidFill>
                  <a:srgbClr val="0000CC"/>
                </a:solidFill>
              </a:rPr>
              <a:t>Điều 12. Các hành vi bị nghiêm cấm</a:t>
            </a:r>
          </a:p>
          <a:p>
            <a:r>
              <a:rPr lang="en-US" sz="2400" dirty="0" smtClean="0">
                <a:latin typeface="Arial Narrow" pitchFamily="34" charset="0"/>
              </a:rPr>
              <a:t>2</a:t>
            </a:r>
            <a:r>
              <a:rPr lang="en-US" sz="2400" dirty="0">
                <a:latin typeface="Arial Narrow" pitchFamily="34" charset="0"/>
              </a:rPr>
              <a:t>. </a:t>
            </a:r>
            <a:r>
              <a:rPr lang="en-US" sz="2400" dirty="0" err="1">
                <a:latin typeface="Arial Narrow" pitchFamily="34" charset="0"/>
              </a:rPr>
              <a:t>Cung</a:t>
            </a:r>
            <a:r>
              <a:rPr lang="en-US" sz="2400" dirty="0">
                <a:latin typeface="Arial Narrow" pitchFamily="34" charset="0"/>
              </a:rPr>
              <a:t> </a:t>
            </a:r>
            <a:r>
              <a:rPr lang="en-US" sz="2400" dirty="0" err="1">
                <a:latin typeface="Arial Narrow" pitchFamily="34" charset="0"/>
              </a:rPr>
              <a:t>cấp</a:t>
            </a:r>
            <a:r>
              <a:rPr lang="en-US" sz="2400" dirty="0">
                <a:latin typeface="Arial Narrow" pitchFamily="34" charset="0"/>
              </a:rPr>
              <a:t>, </a:t>
            </a:r>
            <a:r>
              <a:rPr lang="en-US" sz="2400" dirty="0" err="1">
                <a:latin typeface="Arial Narrow" pitchFamily="34" charset="0"/>
              </a:rPr>
              <a:t>trao</a:t>
            </a:r>
            <a:r>
              <a:rPr lang="en-US" sz="2400" dirty="0">
                <a:latin typeface="Arial Narrow" pitchFamily="34" charset="0"/>
              </a:rPr>
              <a:t> </a:t>
            </a:r>
            <a:r>
              <a:rPr lang="en-US" sz="2400" dirty="0" err="1">
                <a:latin typeface="Arial Narrow" pitchFamily="34" charset="0"/>
              </a:rPr>
              <a:t>đổi</a:t>
            </a:r>
            <a:r>
              <a:rPr lang="en-US" sz="2400" dirty="0">
                <a:latin typeface="Arial Narrow" pitchFamily="34" charset="0"/>
              </a:rPr>
              <a:t>, </a:t>
            </a:r>
            <a:r>
              <a:rPr lang="en-US" sz="2400" dirty="0" err="1">
                <a:latin typeface="Arial Narrow" pitchFamily="34" charset="0"/>
              </a:rPr>
              <a:t>truyền</a:t>
            </a:r>
            <a:r>
              <a:rPr lang="en-US" sz="2400" dirty="0">
                <a:latin typeface="Arial Narrow" pitchFamily="34" charset="0"/>
              </a:rPr>
              <a:t> </a:t>
            </a:r>
            <a:r>
              <a:rPr lang="en-US" sz="2400" dirty="0" err="1">
                <a:latin typeface="Arial Narrow" pitchFamily="34" charset="0"/>
              </a:rPr>
              <a:t>đưa</a:t>
            </a:r>
            <a:r>
              <a:rPr lang="en-US" sz="2400" dirty="0">
                <a:latin typeface="Arial Narrow" pitchFamily="34" charset="0"/>
              </a:rPr>
              <a:t>, </a:t>
            </a:r>
            <a:r>
              <a:rPr lang="en-US" sz="2400" dirty="0" err="1">
                <a:latin typeface="Arial Narrow" pitchFamily="34" charset="0"/>
              </a:rPr>
              <a:t>lưu</a:t>
            </a:r>
            <a:r>
              <a:rPr lang="en-US" sz="2400" dirty="0">
                <a:latin typeface="Arial Narrow" pitchFamily="34" charset="0"/>
              </a:rPr>
              <a:t> </a:t>
            </a:r>
            <a:r>
              <a:rPr lang="en-US" sz="2400" dirty="0" err="1">
                <a:latin typeface="Arial Narrow" pitchFamily="34" charset="0"/>
              </a:rPr>
              <a:t>trữ</a:t>
            </a:r>
            <a:r>
              <a:rPr lang="en-US" sz="2400" dirty="0">
                <a:latin typeface="Arial Narrow" pitchFamily="34" charset="0"/>
              </a:rPr>
              <a:t>, </a:t>
            </a:r>
            <a:r>
              <a:rPr lang="en-US" sz="2400" dirty="0" err="1">
                <a:latin typeface="Arial Narrow" pitchFamily="34" charset="0"/>
              </a:rPr>
              <a:t>sử</a:t>
            </a:r>
            <a:r>
              <a:rPr lang="en-US" sz="2400" dirty="0">
                <a:latin typeface="Arial Narrow" pitchFamily="34" charset="0"/>
              </a:rPr>
              <a:t> </a:t>
            </a:r>
            <a:r>
              <a:rPr lang="en-US" sz="2400" dirty="0" err="1">
                <a:latin typeface="Arial Narrow" pitchFamily="34" charset="0"/>
              </a:rPr>
              <a:t>dụng</a:t>
            </a:r>
            <a:r>
              <a:rPr lang="en-US" sz="2400" dirty="0">
                <a:latin typeface="Arial Narrow" pitchFamily="34" charset="0"/>
              </a:rPr>
              <a:t> </a:t>
            </a:r>
            <a:r>
              <a:rPr lang="en-US" sz="2400" dirty="0" err="1">
                <a:latin typeface="Arial Narrow" pitchFamily="34" charset="0"/>
              </a:rPr>
              <a:t>thông</a:t>
            </a:r>
            <a:r>
              <a:rPr lang="en-US" sz="2400" dirty="0">
                <a:latin typeface="Arial Narrow" pitchFamily="34" charset="0"/>
              </a:rPr>
              <a:t> tin </a:t>
            </a:r>
            <a:r>
              <a:rPr lang="en-US" sz="2400" dirty="0" err="1">
                <a:latin typeface="Arial Narrow" pitchFamily="34" charset="0"/>
              </a:rPr>
              <a:t>số</a:t>
            </a:r>
            <a:r>
              <a:rPr lang="en-US" sz="2400" dirty="0">
                <a:latin typeface="Arial Narrow" pitchFamily="34" charset="0"/>
              </a:rPr>
              <a:t> </a:t>
            </a:r>
            <a:r>
              <a:rPr lang="en-US" sz="2400" dirty="0" err="1">
                <a:latin typeface="Arial Narrow" pitchFamily="34" charset="0"/>
              </a:rPr>
              <a:t>nhằm</a:t>
            </a:r>
            <a:r>
              <a:rPr lang="en-US" sz="2400" dirty="0">
                <a:latin typeface="Arial Narrow" pitchFamily="34" charset="0"/>
              </a:rPr>
              <a:t> </a:t>
            </a:r>
            <a:r>
              <a:rPr lang="en-US" sz="2400" dirty="0" err="1">
                <a:latin typeface="Arial Narrow" pitchFamily="34" charset="0"/>
              </a:rPr>
              <a:t>mục</a:t>
            </a:r>
            <a:r>
              <a:rPr lang="en-US" sz="2400" dirty="0">
                <a:latin typeface="Arial Narrow" pitchFamily="34" charset="0"/>
              </a:rPr>
              <a:t> </a:t>
            </a:r>
            <a:r>
              <a:rPr lang="en-US" sz="2400" dirty="0" err="1">
                <a:latin typeface="Arial Narrow" pitchFamily="34" charset="0"/>
              </a:rPr>
              <a:t>đích</a:t>
            </a:r>
            <a:r>
              <a:rPr lang="en-US" sz="2400" dirty="0">
                <a:latin typeface="Arial Narrow" pitchFamily="34" charset="0"/>
              </a:rPr>
              <a:t> </a:t>
            </a:r>
            <a:r>
              <a:rPr lang="en-US" sz="2400" dirty="0" err="1">
                <a:latin typeface="Arial Narrow" pitchFamily="34" charset="0"/>
              </a:rPr>
              <a:t>sau</a:t>
            </a:r>
            <a:r>
              <a:rPr lang="en-US" sz="2400" dirty="0">
                <a:latin typeface="Arial Narrow" pitchFamily="34" charset="0"/>
              </a:rPr>
              <a:t> </a:t>
            </a:r>
            <a:r>
              <a:rPr lang="en-US" sz="2400" dirty="0" err="1">
                <a:latin typeface="Arial Narrow" pitchFamily="34" charset="0"/>
              </a:rPr>
              <a:t>đây</a:t>
            </a:r>
            <a:r>
              <a:rPr lang="en-US" sz="2400" dirty="0"/>
              <a:t>:</a:t>
            </a:r>
          </a:p>
          <a:p>
            <a:r>
              <a:rPr lang="vi-VN" sz="2400" i="1" dirty="0" smtClean="0">
                <a:latin typeface="Arial Narrow" pitchFamily="34" charset="0"/>
              </a:rPr>
              <a:t>c</a:t>
            </a:r>
            <a:r>
              <a:rPr lang="vi-VN" sz="2400" i="1" dirty="0">
                <a:latin typeface="Arial Narrow" pitchFamily="34" charset="0"/>
              </a:rPr>
              <a:t>) Tiết lộ bí mật nhà nước, bí mật quân sự, an ninh, kinh tế, đối ngoại và những bí mật khác đã được pháp luật quy định;</a:t>
            </a:r>
          </a:p>
          <a:p>
            <a:r>
              <a:rPr lang="vi-VN" sz="2400" i="1" dirty="0">
                <a:latin typeface="Arial Narrow" pitchFamily="34" charset="0"/>
              </a:rPr>
              <a:t>d) Xuyên tạc, vu khống, xúc phạm uy tín của tổ chức, danh dự, nhân phẩm, uy tín của công dân;</a:t>
            </a:r>
          </a:p>
          <a:p>
            <a:r>
              <a:rPr lang="vi-VN" sz="2400" i="1" dirty="0">
                <a:latin typeface="Arial Narrow" pitchFamily="34" charset="0"/>
              </a:rPr>
              <a:t>đ) Quảng cáo, tuyên truyền hàng hoá, dịch vụ thuộc danh mục cấm đã được pháp luật quy định. </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93494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3: </a:t>
            </a:r>
            <a:r>
              <a:rPr lang="en-US" dirty="0" err="1"/>
              <a:t>Tìm</a:t>
            </a:r>
            <a:r>
              <a:rPr lang="en-US" dirty="0"/>
              <a:t> </a:t>
            </a:r>
            <a:r>
              <a:rPr lang="en-US" dirty="0" err="1"/>
              <a:t>hiểu</a:t>
            </a:r>
            <a:r>
              <a:rPr lang="en-US" dirty="0"/>
              <a:t> </a:t>
            </a:r>
            <a:r>
              <a:rPr lang="en-US" dirty="0" err="1"/>
              <a:t>điều</a:t>
            </a:r>
            <a:r>
              <a:rPr lang="en-US" dirty="0"/>
              <a:t> </a:t>
            </a:r>
            <a:r>
              <a:rPr lang="en-US" dirty="0" smtClean="0"/>
              <a:t>12, </a:t>
            </a:r>
            <a:r>
              <a:rPr lang="en-US" dirty="0" err="1"/>
              <a:t>khoản</a:t>
            </a:r>
            <a:r>
              <a:rPr lang="en-US" dirty="0"/>
              <a:t> </a:t>
            </a:r>
            <a:r>
              <a:rPr lang="en-US" dirty="0" smtClean="0"/>
              <a:t>2, </a:t>
            </a:r>
            <a:r>
              <a:rPr lang="en-US" dirty="0" err="1" smtClean="0"/>
              <a:t>mục</a:t>
            </a:r>
            <a:r>
              <a:rPr lang="en-US" dirty="0" smtClean="0"/>
              <a:t> c</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36072" y="2452255"/>
            <a:ext cx="10695709" cy="2355272"/>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a:solidFill>
                  <a:srgbClr val="0000CC"/>
                </a:solidFill>
              </a:rPr>
              <a:t>Điều 12. Các hành vi bị nghiêm cấm </a:t>
            </a:r>
            <a:endParaRPr lang="en-US" sz="2400" i="1" dirty="0" smtClean="0">
              <a:latin typeface="Arial Narrow" pitchFamily="34" charset="0"/>
            </a:endParaRPr>
          </a:p>
          <a:p>
            <a:r>
              <a:rPr lang="vi-VN" sz="2400" dirty="0">
                <a:latin typeface="Arial Narrow" pitchFamily="34" charset="0"/>
              </a:rPr>
              <a:t>3. Xâm phạm quyền sở hữu trí tuệ trong hoạt động công nghệ thông tin; sản xuất, lưu hành sản phẩm công nghệ thông tin trái pháp luật; giả mạo trang thông tin điện tử của tổ chức, cá nhân khác; tạo đường dẫn trái phép đối với tên miền của tổ chức, cá nhân sử dụng hợp pháp tên miền đó.</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183283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4: </a:t>
            </a:r>
            <a:r>
              <a:rPr lang="en-US" dirty="0" err="1"/>
              <a:t>Tìm</a:t>
            </a:r>
            <a:r>
              <a:rPr lang="en-US" dirty="0"/>
              <a:t> </a:t>
            </a:r>
            <a:r>
              <a:rPr lang="en-US" dirty="0" err="1"/>
              <a:t>hiểu</a:t>
            </a:r>
            <a:r>
              <a:rPr lang="en-US" dirty="0"/>
              <a:t> </a:t>
            </a:r>
            <a:r>
              <a:rPr lang="en-US" dirty="0" err="1"/>
              <a:t>điều</a:t>
            </a:r>
            <a:r>
              <a:rPr lang="en-US" dirty="0"/>
              <a:t> </a:t>
            </a:r>
            <a:r>
              <a:rPr lang="en-US" dirty="0" smtClean="0"/>
              <a:t>16, </a:t>
            </a:r>
            <a:r>
              <a:rPr lang="en-US" dirty="0" err="1"/>
              <a:t>khoản</a:t>
            </a:r>
            <a:r>
              <a:rPr lang="en-US" dirty="0"/>
              <a:t> </a:t>
            </a:r>
            <a:r>
              <a:rPr lang="en-US" dirty="0" smtClean="0"/>
              <a:t>4, </a:t>
            </a:r>
            <a:r>
              <a:rPr lang="en-US" dirty="0" err="1" smtClean="0"/>
              <a:t>mục</a:t>
            </a:r>
            <a:r>
              <a:rPr lang="en-US" dirty="0" smtClean="0"/>
              <a:t> c</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36072" y="2452255"/>
            <a:ext cx="10695709" cy="2355272"/>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a:solidFill>
                  <a:srgbClr val="0000CC"/>
                </a:solidFill>
              </a:rPr>
              <a:t>Điều 16. Truyền đưa thông tin số</a:t>
            </a:r>
          </a:p>
          <a:p>
            <a:r>
              <a:rPr lang="vi-VN" sz="2400" dirty="0">
                <a:latin typeface="Arial Narrow" pitchFamily="34" charset="0"/>
              </a:rPr>
              <a:t>4. Tổ chức, cá nhân truyền đưa thông tin số của tổ chức, cá nhân khác không phải chịu trách nhiệm về nội dung thông tin đó, trừ trường hợp thực hiện một trong các hành vi sau đây:</a:t>
            </a:r>
          </a:p>
          <a:p>
            <a:pPr marL="0" lvl="1"/>
            <a:r>
              <a:rPr lang="en-US" sz="2400" dirty="0" smtClean="0">
                <a:latin typeface="Arial Narrow" pitchFamily="34" charset="0"/>
              </a:rPr>
              <a:t>c</a:t>
            </a:r>
            <a:r>
              <a:rPr lang="en-US" sz="2400" dirty="0">
                <a:latin typeface="Arial Narrow" pitchFamily="34" charset="0"/>
              </a:rPr>
              <a:t>) </a:t>
            </a:r>
            <a:r>
              <a:rPr lang="en-US" sz="2400" dirty="0" err="1">
                <a:latin typeface="Arial Narrow" pitchFamily="34" charset="0"/>
              </a:rPr>
              <a:t>Lựa</a:t>
            </a:r>
            <a:r>
              <a:rPr lang="en-US" sz="2400" dirty="0">
                <a:latin typeface="Arial Narrow" pitchFamily="34" charset="0"/>
              </a:rPr>
              <a:t> </a:t>
            </a:r>
            <a:r>
              <a:rPr lang="en-US" sz="2400" dirty="0" err="1">
                <a:latin typeface="Arial Narrow" pitchFamily="34" charset="0"/>
              </a:rPr>
              <a:t>chọn</a:t>
            </a:r>
            <a:r>
              <a:rPr lang="en-US" sz="2400" dirty="0">
                <a:latin typeface="Arial Narrow" pitchFamily="34" charset="0"/>
              </a:rPr>
              <a:t> </a:t>
            </a:r>
            <a:r>
              <a:rPr lang="en-US" sz="2400" dirty="0" err="1">
                <a:latin typeface="Arial Narrow" pitchFamily="34" charset="0"/>
              </a:rPr>
              <a:t>và</a:t>
            </a:r>
            <a:r>
              <a:rPr lang="en-US" sz="2400" dirty="0">
                <a:latin typeface="Arial Narrow" pitchFamily="34" charset="0"/>
              </a:rPr>
              <a:t> </a:t>
            </a:r>
            <a:r>
              <a:rPr lang="en-US" sz="2400" dirty="0" err="1">
                <a:latin typeface="Arial Narrow" pitchFamily="34" charset="0"/>
              </a:rPr>
              <a:t>sửa</a:t>
            </a:r>
            <a:r>
              <a:rPr lang="en-US" sz="2400" dirty="0">
                <a:latin typeface="Arial Narrow" pitchFamily="34" charset="0"/>
              </a:rPr>
              <a:t> </a:t>
            </a:r>
            <a:r>
              <a:rPr lang="en-US" sz="2400" dirty="0" err="1">
                <a:latin typeface="Arial Narrow" pitchFamily="34" charset="0"/>
              </a:rPr>
              <a:t>đổi</a:t>
            </a:r>
            <a:r>
              <a:rPr lang="en-US" sz="2400" dirty="0">
                <a:latin typeface="Arial Narrow" pitchFamily="34" charset="0"/>
              </a:rPr>
              <a:t> </a:t>
            </a:r>
            <a:r>
              <a:rPr lang="en-US" sz="2400" dirty="0" err="1">
                <a:latin typeface="Arial Narrow" pitchFamily="34" charset="0"/>
              </a:rPr>
              <a:t>nội</a:t>
            </a:r>
            <a:r>
              <a:rPr lang="en-US" sz="2400" dirty="0">
                <a:latin typeface="Arial Narrow" pitchFamily="34" charset="0"/>
              </a:rPr>
              <a:t> dung </a:t>
            </a:r>
            <a:r>
              <a:rPr lang="en-US" sz="2400" dirty="0" err="1">
                <a:latin typeface="Arial Narrow" pitchFamily="34" charset="0"/>
              </a:rPr>
              <a:t>thông</a:t>
            </a:r>
            <a:r>
              <a:rPr lang="en-US" sz="2400" dirty="0">
                <a:latin typeface="Arial Narrow" pitchFamily="34" charset="0"/>
              </a:rPr>
              <a:t> tin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truyền</a:t>
            </a:r>
            <a:r>
              <a:rPr lang="en-US" sz="2400" dirty="0">
                <a:latin typeface="Arial Narrow" pitchFamily="34" charset="0"/>
              </a:rPr>
              <a:t> </a:t>
            </a:r>
            <a:r>
              <a:rPr lang="en-US" sz="2400" dirty="0" err="1">
                <a:latin typeface="Arial Narrow" pitchFamily="34" charset="0"/>
              </a:rPr>
              <a:t>đưa</a:t>
            </a:r>
            <a:r>
              <a:rPr lang="en-US" sz="2400" dirty="0">
                <a:latin typeface="Arial Narrow" pitchFamily="34" charset="0"/>
              </a:rPr>
              <a:t>.</a:t>
            </a:r>
          </a:p>
          <a:p>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44162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5: </a:t>
            </a:r>
            <a:r>
              <a:rPr lang="en-US" dirty="0" err="1"/>
              <a:t>Tìm</a:t>
            </a:r>
            <a:r>
              <a:rPr lang="en-US" dirty="0"/>
              <a:t> </a:t>
            </a:r>
            <a:r>
              <a:rPr lang="en-US" dirty="0" err="1"/>
              <a:t>hiểu</a:t>
            </a:r>
            <a:r>
              <a:rPr lang="en-US" dirty="0"/>
              <a:t> </a:t>
            </a:r>
            <a:r>
              <a:rPr lang="en-US" dirty="0" err="1"/>
              <a:t>điều</a:t>
            </a:r>
            <a:r>
              <a:rPr lang="en-US" dirty="0"/>
              <a:t> </a:t>
            </a:r>
            <a:r>
              <a:rPr lang="en-US" dirty="0" smtClean="0"/>
              <a:t>21, </a:t>
            </a:r>
            <a:r>
              <a:rPr lang="en-US" dirty="0" err="1"/>
              <a:t>khoản</a:t>
            </a:r>
            <a:r>
              <a:rPr lang="en-US" dirty="0"/>
              <a:t> </a:t>
            </a:r>
            <a:r>
              <a:rPr lang="en-US" dirty="0" smtClean="0"/>
              <a:t>4, </a:t>
            </a:r>
            <a:r>
              <a:rPr lang="en-US" dirty="0" err="1" smtClean="0"/>
              <a:t>mục</a:t>
            </a:r>
            <a:r>
              <a:rPr lang="en-US" dirty="0" smtClean="0"/>
              <a:t> c</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36072" y="2452255"/>
            <a:ext cx="10695709" cy="2355272"/>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b="1" dirty="0">
                <a:solidFill>
                  <a:srgbClr val="0000CC"/>
                </a:solidFill>
              </a:rPr>
              <a:t>Điều 21. Thu thập, xử lý và sử dụng thông tin cá nhân trên môi trường mạng </a:t>
            </a:r>
            <a:endParaRPr lang="en-US" sz="2400" b="1" dirty="0" smtClean="0">
              <a:solidFill>
                <a:srgbClr val="0000CC"/>
              </a:solidFill>
            </a:endParaRPr>
          </a:p>
          <a:p>
            <a:r>
              <a:rPr lang="vi-VN" sz="2400" dirty="0">
                <a:latin typeface="Arial Narrow" pitchFamily="34" charset="0"/>
              </a:rPr>
              <a:t>1. Tổ chức, cá nhân thu thập, xử lý và sử dụng thông tin cá nhân của người khác trên môi trường mạng phải được người đó đồng ý, trừ trường hợp pháp luật có quy định khác</a:t>
            </a:r>
            <a:endParaRPr kumimoji="0" lang="en-US" sz="2400" b="0" i="0" u="none" strike="noStrike" cap="none" normalizeH="0" baseline="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361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6a: </a:t>
            </a:r>
            <a:r>
              <a:rPr lang="en-US" dirty="0" err="1"/>
              <a:t>Tìm</a:t>
            </a:r>
            <a:r>
              <a:rPr lang="en-US" dirty="0"/>
              <a:t> </a:t>
            </a:r>
            <a:r>
              <a:rPr lang="en-US" dirty="0" err="1"/>
              <a:t>hiểu</a:t>
            </a:r>
            <a:r>
              <a:rPr lang="en-US" dirty="0"/>
              <a:t> </a:t>
            </a:r>
            <a:r>
              <a:rPr lang="en-US" dirty="0" err="1"/>
              <a:t>điều</a:t>
            </a:r>
            <a:r>
              <a:rPr lang="en-US" dirty="0"/>
              <a:t> </a:t>
            </a:r>
            <a:r>
              <a:rPr lang="en-US" dirty="0" smtClean="0"/>
              <a:t>21, </a:t>
            </a:r>
            <a:r>
              <a:rPr lang="en-US" dirty="0" err="1"/>
              <a:t>khoản</a:t>
            </a:r>
            <a:r>
              <a:rPr lang="en-US" dirty="0"/>
              <a:t> </a:t>
            </a:r>
            <a:r>
              <a:rPr lang="en-US" dirty="0" smtClean="0"/>
              <a:t>2, </a:t>
            </a:r>
            <a:r>
              <a:rPr lang="en-US" dirty="0" err="1" smtClean="0"/>
              <a:t>mục</a:t>
            </a:r>
            <a:r>
              <a:rPr lang="en-US" dirty="0" smtClean="0"/>
              <a:t> a</a:t>
            </a:r>
          </a:p>
          <a:p>
            <a:pPr marL="400050" lvl="1" indent="0">
              <a:buNone/>
            </a:pPr>
            <a:r>
              <a:rPr lang="en-US" dirty="0" err="1" smtClean="0"/>
              <a:t>Bài</a:t>
            </a:r>
            <a:r>
              <a:rPr lang="en-US" dirty="0" smtClean="0"/>
              <a:t> 6b: </a:t>
            </a:r>
            <a:r>
              <a:rPr lang="en-US" dirty="0" err="1"/>
              <a:t>Tìm</a:t>
            </a:r>
            <a:r>
              <a:rPr lang="en-US" dirty="0"/>
              <a:t> </a:t>
            </a:r>
            <a:r>
              <a:rPr lang="en-US" dirty="0" err="1"/>
              <a:t>hiểu</a:t>
            </a:r>
            <a:r>
              <a:rPr lang="en-US" dirty="0"/>
              <a:t> </a:t>
            </a:r>
            <a:r>
              <a:rPr lang="en-US" dirty="0" err="1"/>
              <a:t>điều</a:t>
            </a:r>
            <a:r>
              <a:rPr lang="en-US" dirty="0"/>
              <a:t> 21, </a:t>
            </a:r>
            <a:r>
              <a:rPr lang="en-US" dirty="0" err="1"/>
              <a:t>khoản</a:t>
            </a:r>
            <a:r>
              <a:rPr lang="en-US" dirty="0"/>
              <a:t> 2, </a:t>
            </a:r>
            <a:r>
              <a:rPr lang="en-US" dirty="0" err="1"/>
              <a:t>mục</a:t>
            </a:r>
            <a:r>
              <a:rPr lang="en-US" dirty="0"/>
              <a:t> </a:t>
            </a:r>
            <a:r>
              <a:rPr lang="en-US" dirty="0" smtClean="0"/>
              <a:t>b</a:t>
            </a:r>
            <a:endParaRPr lang="en-US" dirty="0"/>
          </a:p>
          <a:p>
            <a:pPr marL="400050" lvl="1" indent="0">
              <a:buNone/>
            </a:pPr>
            <a:r>
              <a:rPr lang="en-US" dirty="0" err="1"/>
              <a:t>Bài</a:t>
            </a:r>
            <a:r>
              <a:rPr lang="en-US" dirty="0"/>
              <a:t> </a:t>
            </a:r>
            <a:r>
              <a:rPr lang="en-US" dirty="0" smtClean="0"/>
              <a:t>6c: </a:t>
            </a:r>
            <a:r>
              <a:rPr lang="en-US" dirty="0" err="1"/>
              <a:t>Tìm</a:t>
            </a:r>
            <a:r>
              <a:rPr lang="en-US" dirty="0"/>
              <a:t> </a:t>
            </a:r>
            <a:r>
              <a:rPr lang="en-US" dirty="0" err="1"/>
              <a:t>hiểu</a:t>
            </a:r>
            <a:r>
              <a:rPr lang="en-US" dirty="0"/>
              <a:t> </a:t>
            </a:r>
            <a:r>
              <a:rPr lang="en-US" dirty="0" err="1"/>
              <a:t>điều</a:t>
            </a:r>
            <a:r>
              <a:rPr lang="en-US" dirty="0"/>
              <a:t> 21, </a:t>
            </a:r>
            <a:r>
              <a:rPr lang="en-US" dirty="0" err="1"/>
              <a:t>khoản</a:t>
            </a:r>
            <a:r>
              <a:rPr lang="en-US" dirty="0"/>
              <a:t> 2, </a:t>
            </a:r>
            <a:r>
              <a:rPr lang="en-US" dirty="0" err="1"/>
              <a:t>mục</a:t>
            </a:r>
            <a:r>
              <a:rPr lang="en-US" dirty="0"/>
              <a:t> </a:t>
            </a:r>
            <a:r>
              <a:rPr lang="en-US" dirty="0" smtClean="0"/>
              <a:t>c</a:t>
            </a:r>
            <a:endParaRPr lang="en-US" dirty="0"/>
          </a:p>
          <a:p>
            <a:pPr marL="400050" lvl="1"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36072" y="3117273"/>
            <a:ext cx="10834255" cy="358832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21. Thu thập, xử lý và sử dụng thông tin cá nhân trên môi trường mạng </a:t>
            </a:r>
            <a:endParaRPr lang="en-US" sz="2200" b="1" dirty="0" smtClean="0">
              <a:solidFill>
                <a:srgbClr val="0000CC"/>
              </a:solidFill>
            </a:endParaRPr>
          </a:p>
          <a:p>
            <a:r>
              <a:rPr lang="vi-VN" sz="2200" dirty="0">
                <a:latin typeface="Arial Narrow" pitchFamily="34" charset="0"/>
              </a:rPr>
              <a:t>2. Tổ chức, cá nhân thu thập, xử lý và sử dụng thông tin cá nhân của người khác có trách nhiệm sau đây</a:t>
            </a:r>
            <a:r>
              <a:rPr lang="vi-VN" sz="2200" dirty="0" smtClean="0">
                <a:latin typeface="Arial Narrow" pitchFamily="34" charset="0"/>
              </a:rPr>
              <a:t>:</a:t>
            </a:r>
            <a:endParaRPr lang="en-US" sz="2200" dirty="0" smtClean="0">
              <a:latin typeface="Arial Narrow" pitchFamily="34" charset="0"/>
            </a:endParaRPr>
          </a:p>
          <a:p>
            <a:pPr lvl="1"/>
            <a:r>
              <a:rPr lang="en-US" sz="2200" dirty="0">
                <a:latin typeface="Arial Narrow" pitchFamily="34" charset="0"/>
              </a:rPr>
              <a:t>a) </a:t>
            </a:r>
            <a:r>
              <a:rPr lang="en-US" sz="2200" dirty="0" err="1">
                <a:latin typeface="Arial Narrow" pitchFamily="34" charset="0"/>
              </a:rPr>
              <a:t>Thông</a:t>
            </a:r>
            <a:r>
              <a:rPr lang="en-US" sz="2200" dirty="0">
                <a:latin typeface="Arial Narrow" pitchFamily="34" charset="0"/>
              </a:rPr>
              <a:t> </a:t>
            </a:r>
            <a:r>
              <a:rPr lang="en-US" sz="2200" dirty="0" err="1">
                <a:latin typeface="Arial Narrow" pitchFamily="34" charset="0"/>
              </a:rPr>
              <a:t>báo</a:t>
            </a:r>
            <a:r>
              <a:rPr lang="en-US" sz="2200" dirty="0">
                <a:latin typeface="Arial Narrow" pitchFamily="34" charset="0"/>
              </a:rPr>
              <a:t> </a:t>
            </a:r>
            <a:r>
              <a:rPr lang="en-US" sz="2200" dirty="0" err="1">
                <a:latin typeface="Arial Narrow" pitchFamily="34" charset="0"/>
              </a:rPr>
              <a:t>cho</a:t>
            </a:r>
            <a:r>
              <a:rPr lang="en-US" sz="2200" dirty="0">
                <a:latin typeface="Arial Narrow" pitchFamily="34" charset="0"/>
              </a:rPr>
              <a:t> </a:t>
            </a:r>
            <a:r>
              <a:rPr lang="en-US" sz="2200" dirty="0" err="1">
                <a:latin typeface="Arial Narrow" pitchFamily="34" charset="0"/>
              </a:rPr>
              <a:t>người</a:t>
            </a:r>
            <a:r>
              <a:rPr lang="en-US" sz="2200" dirty="0">
                <a:latin typeface="Arial Narrow" pitchFamily="34" charset="0"/>
              </a:rPr>
              <a:t> </a:t>
            </a:r>
            <a:r>
              <a:rPr lang="en-US" sz="2200" dirty="0" err="1">
                <a:latin typeface="Arial Narrow" pitchFamily="34" charset="0"/>
              </a:rPr>
              <a:t>đó</a:t>
            </a:r>
            <a:r>
              <a:rPr lang="en-US" sz="2200" dirty="0">
                <a:latin typeface="Arial Narrow" pitchFamily="34" charset="0"/>
              </a:rPr>
              <a:t> </a:t>
            </a:r>
            <a:r>
              <a:rPr lang="en-US" sz="2200" dirty="0" err="1">
                <a:latin typeface="Arial Narrow" pitchFamily="34" charset="0"/>
              </a:rPr>
              <a:t>biết</a:t>
            </a:r>
            <a:r>
              <a:rPr lang="en-US" sz="2200" dirty="0">
                <a:latin typeface="Arial Narrow" pitchFamily="34" charset="0"/>
              </a:rPr>
              <a:t> </a:t>
            </a:r>
            <a:r>
              <a:rPr lang="en-US" sz="2200" dirty="0" err="1">
                <a:latin typeface="Arial Narrow" pitchFamily="34" charset="0"/>
              </a:rPr>
              <a:t>về</a:t>
            </a:r>
            <a:r>
              <a:rPr lang="en-US" sz="2200" dirty="0">
                <a:latin typeface="Arial Narrow" pitchFamily="34" charset="0"/>
              </a:rPr>
              <a:t> </a:t>
            </a:r>
            <a:r>
              <a:rPr lang="en-US" sz="2200" dirty="0" err="1">
                <a:latin typeface="Arial Narrow" pitchFamily="34" charset="0"/>
              </a:rPr>
              <a:t>hình</a:t>
            </a:r>
            <a:r>
              <a:rPr lang="en-US" sz="2200" dirty="0">
                <a:latin typeface="Arial Narrow" pitchFamily="34" charset="0"/>
              </a:rPr>
              <a:t> </a:t>
            </a:r>
            <a:r>
              <a:rPr lang="en-US" sz="2200" dirty="0" err="1">
                <a:latin typeface="Arial Narrow" pitchFamily="34" charset="0"/>
              </a:rPr>
              <a:t>thức</a:t>
            </a:r>
            <a:r>
              <a:rPr lang="en-US" sz="2200" dirty="0">
                <a:latin typeface="Arial Narrow" pitchFamily="34" charset="0"/>
              </a:rPr>
              <a:t>, </a:t>
            </a:r>
            <a:r>
              <a:rPr lang="en-US" sz="2200" dirty="0" err="1">
                <a:latin typeface="Arial Narrow" pitchFamily="34" charset="0"/>
              </a:rPr>
              <a:t>phạm</a:t>
            </a:r>
            <a:r>
              <a:rPr lang="en-US" sz="2200" dirty="0">
                <a:latin typeface="Arial Narrow" pitchFamily="34" charset="0"/>
              </a:rPr>
              <a:t> vi, </a:t>
            </a:r>
            <a:r>
              <a:rPr lang="en-US" sz="2200" dirty="0" err="1">
                <a:latin typeface="Arial Narrow" pitchFamily="34" charset="0"/>
              </a:rPr>
              <a:t>địa</a:t>
            </a:r>
            <a:r>
              <a:rPr lang="en-US" sz="2200" dirty="0">
                <a:latin typeface="Arial Narrow" pitchFamily="34" charset="0"/>
              </a:rPr>
              <a:t> </a:t>
            </a:r>
            <a:r>
              <a:rPr lang="en-US" sz="2200" dirty="0" err="1">
                <a:latin typeface="Arial Narrow" pitchFamily="34" charset="0"/>
              </a:rPr>
              <a:t>điểm</a:t>
            </a:r>
            <a:r>
              <a:rPr lang="en-US" sz="2200" dirty="0">
                <a:latin typeface="Arial Narrow" pitchFamily="34" charset="0"/>
              </a:rPr>
              <a:t> </a:t>
            </a:r>
            <a:r>
              <a:rPr lang="en-US" sz="2200" dirty="0" err="1">
                <a:latin typeface="Arial Narrow" pitchFamily="34" charset="0"/>
              </a:rPr>
              <a:t>và</a:t>
            </a:r>
            <a:r>
              <a:rPr lang="en-US" sz="2200" dirty="0">
                <a:latin typeface="Arial Narrow" pitchFamily="34" charset="0"/>
              </a:rPr>
              <a:t> </a:t>
            </a:r>
            <a:r>
              <a:rPr lang="en-US" sz="2200" dirty="0" err="1">
                <a:latin typeface="Arial Narrow" pitchFamily="34" charset="0"/>
              </a:rPr>
              <a:t>mục</a:t>
            </a:r>
            <a:r>
              <a:rPr lang="en-US" sz="2200" dirty="0">
                <a:latin typeface="Arial Narrow" pitchFamily="34" charset="0"/>
              </a:rPr>
              <a:t> </a:t>
            </a:r>
            <a:r>
              <a:rPr lang="en-US" sz="2200" dirty="0" err="1">
                <a:latin typeface="Arial Narrow" pitchFamily="34" charset="0"/>
              </a:rPr>
              <a:t>đích</a:t>
            </a:r>
            <a:r>
              <a:rPr lang="en-US" sz="2200" dirty="0">
                <a:latin typeface="Arial Narrow" pitchFamily="34" charset="0"/>
              </a:rPr>
              <a:t> </a:t>
            </a:r>
            <a:r>
              <a:rPr lang="en-US" sz="2200" dirty="0" err="1">
                <a:latin typeface="Arial Narrow" pitchFamily="34" charset="0"/>
              </a:rPr>
              <a:t>của</a:t>
            </a:r>
            <a:r>
              <a:rPr lang="en-US" sz="2200" dirty="0">
                <a:latin typeface="Arial Narrow" pitchFamily="34" charset="0"/>
              </a:rPr>
              <a:t> </a:t>
            </a:r>
            <a:r>
              <a:rPr lang="en-US" sz="2200" dirty="0" err="1">
                <a:latin typeface="Arial Narrow" pitchFamily="34" charset="0"/>
              </a:rPr>
              <a:t>việc</a:t>
            </a:r>
            <a:r>
              <a:rPr lang="en-US" sz="2200" dirty="0">
                <a:latin typeface="Arial Narrow" pitchFamily="34" charset="0"/>
              </a:rPr>
              <a:t> </a:t>
            </a:r>
            <a:r>
              <a:rPr lang="en-US" sz="2200" dirty="0" err="1">
                <a:latin typeface="Arial Narrow" pitchFamily="34" charset="0"/>
              </a:rPr>
              <a:t>thu</a:t>
            </a:r>
            <a:r>
              <a:rPr lang="en-US" sz="2200" dirty="0">
                <a:latin typeface="Arial Narrow" pitchFamily="34" charset="0"/>
              </a:rPr>
              <a:t> </a:t>
            </a:r>
            <a:r>
              <a:rPr lang="en-US" sz="2200" dirty="0" err="1">
                <a:latin typeface="Arial Narrow" pitchFamily="34" charset="0"/>
              </a:rPr>
              <a:t>thập</a:t>
            </a:r>
            <a:r>
              <a:rPr lang="en-US" sz="2200" dirty="0">
                <a:latin typeface="Arial Narrow" pitchFamily="34" charset="0"/>
              </a:rPr>
              <a:t>, </a:t>
            </a:r>
            <a:r>
              <a:rPr lang="en-US" sz="2200" dirty="0" err="1">
                <a:latin typeface="Arial Narrow" pitchFamily="34" charset="0"/>
              </a:rPr>
              <a:t>xử</a:t>
            </a:r>
            <a:r>
              <a:rPr lang="en-US" sz="2200" dirty="0">
                <a:latin typeface="Arial Narrow" pitchFamily="34" charset="0"/>
              </a:rPr>
              <a:t> </a:t>
            </a:r>
            <a:r>
              <a:rPr lang="en-US" sz="2200" dirty="0" err="1">
                <a:latin typeface="Arial Narrow" pitchFamily="34" charset="0"/>
              </a:rPr>
              <a:t>lý</a:t>
            </a:r>
            <a:r>
              <a:rPr lang="en-US" sz="2200" dirty="0">
                <a:latin typeface="Arial Narrow" pitchFamily="34" charset="0"/>
              </a:rPr>
              <a:t> </a:t>
            </a:r>
            <a:r>
              <a:rPr lang="en-US" sz="2200" dirty="0" err="1">
                <a:latin typeface="Arial Narrow" pitchFamily="34" charset="0"/>
              </a:rPr>
              <a:t>và</a:t>
            </a:r>
            <a:r>
              <a:rPr lang="en-US" sz="2200" dirty="0">
                <a:latin typeface="Arial Narrow" pitchFamily="34" charset="0"/>
              </a:rPr>
              <a:t> </a:t>
            </a:r>
            <a:r>
              <a:rPr lang="en-US" sz="2200" dirty="0" err="1">
                <a:latin typeface="Arial Narrow" pitchFamily="34" charset="0"/>
              </a:rPr>
              <a:t>sử</a:t>
            </a:r>
            <a:r>
              <a:rPr lang="en-US" sz="2200" dirty="0">
                <a:latin typeface="Arial Narrow" pitchFamily="34" charset="0"/>
              </a:rPr>
              <a:t> </a:t>
            </a:r>
            <a:r>
              <a:rPr lang="en-US" sz="2200" dirty="0" err="1">
                <a:latin typeface="Arial Narrow" pitchFamily="34" charset="0"/>
              </a:rPr>
              <a:t>dụng</a:t>
            </a:r>
            <a:r>
              <a:rPr lang="en-US" sz="2200" dirty="0">
                <a:latin typeface="Arial Narrow" pitchFamily="34" charset="0"/>
              </a:rPr>
              <a:t> </a:t>
            </a:r>
            <a:r>
              <a:rPr lang="en-US" sz="2200" dirty="0" err="1">
                <a:latin typeface="Arial Narrow" pitchFamily="34" charset="0"/>
              </a:rPr>
              <a:t>thông</a:t>
            </a:r>
            <a:r>
              <a:rPr lang="en-US" sz="2200" dirty="0">
                <a:latin typeface="Arial Narrow" pitchFamily="34" charset="0"/>
              </a:rPr>
              <a:t> tin </a:t>
            </a:r>
            <a:r>
              <a:rPr lang="en-US" sz="2200" dirty="0" err="1">
                <a:latin typeface="Arial Narrow" pitchFamily="34" charset="0"/>
              </a:rPr>
              <a:t>cá</a:t>
            </a:r>
            <a:r>
              <a:rPr lang="en-US" sz="2200" dirty="0">
                <a:latin typeface="Arial Narrow" pitchFamily="34" charset="0"/>
              </a:rPr>
              <a:t> </a:t>
            </a:r>
            <a:r>
              <a:rPr lang="en-US" sz="2200" dirty="0" err="1">
                <a:latin typeface="Arial Narrow" pitchFamily="34" charset="0"/>
              </a:rPr>
              <a:t>nhân</a:t>
            </a:r>
            <a:r>
              <a:rPr lang="en-US" sz="2200" dirty="0">
                <a:latin typeface="Arial Narrow" pitchFamily="34" charset="0"/>
              </a:rPr>
              <a:t> </a:t>
            </a:r>
            <a:r>
              <a:rPr lang="en-US" sz="2200" dirty="0" err="1">
                <a:latin typeface="Arial Narrow" pitchFamily="34" charset="0"/>
              </a:rPr>
              <a:t>của</a:t>
            </a:r>
            <a:r>
              <a:rPr lang="en-US" sz="2200" dirty="0">
                <a:latin typeface="Arial Narrow" pitchFamily="34" charset="0"/>
              </a:rPr>
              <a:t> </a:t>
            </a:r>
            <a:r>
              <a:rPr lang="en-US" sz="2200" dirty="0" err="1">
                <a:latin typeface="Arial Narrow" pitchFamily="34" charset="0"/>
              </a:rPr>
              <a:t>người</a:t>
            </a:r>
            <a:r>
              <a:rPr lang="en-US" sz="2200" dirty="0">
                <a:latin typeface="Arial Narrow" pitchFamily="34" charset="0"/>
              </a:rPr>
              <a:t> </a:t>
            </a:r>
            <a:r>
              <a:rPr lang="en-US" sz="2200" dirty="0" err="1">
                <a:latin typeface="Arial Narrow" pitchFamily="34" charset="0"/>
              </a:rPr>
              <a:t>đó</a:t>
            </a:r>
            <a:r>
              <a:rPr lang="en-US" sz="2200" dirty="0">
                <a:latin typeface="Arial Narrow" pitchFamily="34" charset="0"/>
              </a:rPr>
              <a:t>;</a:t>
            </a:r>
          </a:p>
          <a:p>
            <a:pPr lvl="1"/>
            <a:r>
              <a:rPr lang="en-US" sz="2200" dirty="0">
                <a:latin typeface="Arial Narrow" pitchFamily="34" charset="0"/>
              </a:rPr>
              <a:t>b) </a:t>
            </a:r>
            <a:r>
              <a:rPr lang="en-US" sz="2200" dirty="0" err="1">
                <a:latin typeface="Arial Narrow" pitchFamily="34" charset="0"/>
              </a:rPr>
              <a:t>Sử</a:t>
            </a:r>
            <a:r>
              <a:rPr lang="en-US" sz="2200" dirty="0">
                <a:latin typeface="Arial Narrow" pitchFamily="34" charset="0"/>
              </a:rPr>
              <a:t> </a:t>
            </a:r>
            <a:r>
              <a:rPr lang="en-US" sz="2200" dirty="0" err="1">
                <a:latin typeface="Arial Narrow" pitchFamily="34" charset="0"/>
              </a:rPr>
              <a:t>dụng</a:t>
            </a:r>
            <a:r>
              <a:rPr lang="en-US" sz="2200" dirty="0">
                <a:latin typeface="Arial Narrow" pitchFamily="34" charset="0"/>
              </a:rPr>
              <a:t> </a:t>
            </a:r>
            <a:r>
              <a:rPr lang="en-US" sz="2200" dirty="0" err="1">
                <a:latin typeface="Arial Narrow" pitchFamily="34" charset="0"/>
              </a:rPr>
              <a:t>đúng</a:t>
            </a:r>
            <a:r>
              <a:rPr lang="en-US" sz="2200" dirty="0">
                <a:latin typeface="Arial Narrow" pitchFamily="34" charset="0"/>
              </a:rPr>
              <a:t> </a:t>
            </a:r>
            <a:r>
              <a:rPr lang="en-US" sz="2200" dirty="0" err="1">
                <a:latin typeface="Arial Narrow" pitchFamily="34" charset="0"/>
              </a:rPr>
              <a:t>mục</a:t>
            </a:r>
            <a:r>
              <a:rPr lang="en-US" sz="2200" dirty="0">
                <a:latin typeface="Arial Narrow" pitchFamily="34" charset="0"/>
              </a:rPr>
              <a:t> </a:t>
            </a:r>
            <a:r>
              <a:rPr lang="en-US" sz="2200" dirty="0" err="1">
                <a:latin typeface="Arial Narrow" pitchFamily="34" charset="0"/>
              </a:rPr>
              <a:t>đích</a:t>
            </a:r>
            <a:r>
              <a:rPr lang="en-US" sz="2200" dirty="0">
                <a:latin typeface="Arial Narrow" pitchFamily="34" charset="0"/>
              </a:rPr>
              <a:t> </a:t>
            </a:r>
            <a:r>
              <a:rPr lang="en-US" sz="2200" dirty="0" err="1">
                <a:latin typeface="Arial Narrow" pitchFamily="34" charset="0"/>
              </a:rPr>
              <a:t>thông</a:t>
            </a:r>
            <a:r>
              <a:rPr lang="en-US" sz="2200" dirty="0">
                <a:latin typeface="Arial Narrow" pitchFamily="34" charset="0"/>
              </a:rPr>
              <a:t> tin </a:t>
            </a:r>
            <a:r>
              <a:rPr lang="en-US" sz="2200" dirty="0" err="1">
                <a:latin typeface="Arial Narrow" pitchFamily="34" charset="0"/>
              </a:rPr>
              <a:t>cá</a:t>
            </a:r>
            <a:r>
              <a:rPr lang="en-US" sz="2200" dirty="0">
                <a:latin typeface="Arial Narrow" pitchFamily="34" charset="0"/>
              </a:rPr>
              <a:t> </a:t>
            </a:r>
            <a:r>
              <a:rPr lang="en-US" sz="2200" dirty="0" err="1">
                <a:latin typeface="Arial Narrow" pitchFamily="34" charset="0"/>
              </a:rPr>
              <a:t>nhân</a:t>
            </a:r>
            <a:r>
              <a:rPr lang="en-US" sz="2200" dirty="0">
                <a:latin typeface="Arial Narrow" pitchFamily="34" charset="0"/>
              </a:rPr>
              <a:t> </a:t>
            </a:r>
            <a:r>
              <a:rPr lang="en-US" sz="2200" dirty="0" err="1">
                <a:latin typeface="Arial Narrow" pitchFamily="34" charset="0"/>
              </a:rPr>
              <a:t>thu</a:t>
            </a:r>
            <a:r>
              <a:rPr lang="en-US" sz="2200" dirty="0">
                <a:latin typeface="Arial Narrow" pitchFamily="34" charset="0"/>
              </a:rPr>
              <a:t> </a:t>
            </a:r>
            <a:r>
              <a:rPr lang="en-US" sz="2200" dirty="0" err="1">
                <a:latin typeface="Arial Narrow" pitchFamily="34" charset="0"/>
              </a:rPr>
              <a:t>thập</a:t>
            </a:r>
            <a:r>
              <a:rPr lang="en-US" sz="2200" dirty="0">
                <a:latin typeface="Arial Narrow" pitchFamily="34" charset="0"/>
              </a:rPr>
              <a:t> </a:t>
            </a:r>
            <a:r>
              <a:rPr lang="en-US" sz="2200" dirty="0" err="1">
                <a:latin typeface="Arial Narrow" pitchFamily="34" charset="0"/>
              </a:rPr>
              <a:t>được</a:t>
            </a:r>
            <a:r>
              <a:rPr lang="en-US" sz="2200" dirty="0">
                <a:latin typeface="Arial Narrow" pitchFamily="34" charset="0"/>
              </a:rPr>
              <a:t> </a:t>
            </a:r>
            <a:r>
              <a:rPr lang="en-US" sz="2200" dirty="0" err="1">
                <a:latin typeface="Arial Narrow" pitchFamily="34" charset="0"/>
              </a:rPr>
              <a:t>và</a:t>
            </a:r>
            <a:r>
              <a:rPr lang="en-US" sz="2200" dirty="0">
                <a:latin typeface="Arial Narrow" pitchFamily="34" charset="0"/>
              </a:rPr>
              <a:t> </a:t>
            </a:r>
            <a:r>
              <a:rPr lang="en-US" sz="2200" dirty="0" err="1">
                <a:latin typeface="Arial Narrow" pitchFamily="34" charset="0"/>
              </a:rPr>
              <a:t>chỉ</a:t>
            </a:r>
            <a:r>
              <a:rPr lang="en-US" sz="2200" dirty="0">
                <a:latin typeface="Arial Narrow" pitchFamily="34" charset="0"/>
              </a:rPr>
              <a:t> </a:t>
            </a:r>
            <a:r>
              <a:rPr lang="en-US" sz="2200" dirty="0" err="1">
                <a:latin typeface="Arial Narrow" pitchFamily="34" charset="0"/>
              </a:rPr>
              <a:t>lưu</a:t>
            </a:r>
            <a:r>
              <a:rPr lang="en-US" sz="2200" dirty="0">
                <a:latin typeface="Arial Narrow" pitchFamily="34" charset="0"/>
              </a:rPr>
              <a:t> </a:t>
            </a:r>
            <a:r>
              <a:rPr lang="en-US" sz="2200" dirty="0" err="1">
                <a:latin typeface="Arial Narrow" pitchFamily="34" charset="0"/>
              </a:rPr>
              <a:t>trữ</a:t>
            </a:r>
            <a:r>
              <a:rPr lang="en-US" sz="2200" dirty="0">
                <a:latin typeface="Arial Narrow" pitchFamily="34" charset="0"/>
              </a:rPr>
              <a:t> </a:t>
            </a:r>
            <a:r>
              <a:rPr lang="en-US" sz="2200" dirty="0" err="1">
                <a:latin typeface="Arial Narrow" pitchFamily="34" charset="0"/>
              </a:rPr>
              <a:t>những</a:t>
            </a:r>
            <a:r>
              <a:rPr lang="en-US" sz="2200" dirty="0">
                <a:latin typeface="Arial Narrow" pitchFamily="34" charset="0"/>
              </a:rPr>
              <a:t> </a:t>
            </a:r>
            <a:r>
              <a:rPr lang="en-US" sz="2200" dirty="0" err="1">
                <a:latin typeface="Arial Narrow" pitchFamily="34" charset="0"/>
              </a:rPr>
              <a:t>thông</a:t>
            </a:r>
            <a:r>
              <a:rPr lang="en-US" sz="2200" dirty="0">
                <a:latin typeface="Arial Narrow" pitchFamily="34" charset="0"/>
              </a:rPr>
              <a:t> tin </a:t>
            </a:r>
            <a:r>
              <a:rPr lang="en-US" sz="2200" dirty="0" err="1">
                <a:latin typeface="Arial Narrow" pitchFamily="34" charset="0"/>
              </a:rPr>
              <a:t>đó</a:t>
            </a:r>
            <a:r>
              <a:rPr lang="en-US" sz="2200" dirty="0">
                <a:latin typeface="Arial Narrow" pitchFamily="34" charset="0"/>
              </a:rPr>
              <a:t> </a:t>
            </a:r>
            <a:r>
              <a:rPr lang="en-US" sz="2200" dirty="0" err="1">
                <a:latin typeface="Arial Narrow" pitchFamily="34" charset="0"/>
              </a:rPr>
              <a:t>trong</a:t>
            </a:r>
            <a:r>
              <a:rPr lang="en-US" sz="2200" dirty="0">
                <a:latin typeface="Arial Narrow" pitchFamily="34" charset="0"/>
              </a:rPr>
              <a:t> </a:t>
            </a:r>
            <a:r>
              <a:rPr lang="en-US" sz="2200" dirty="0" err="1">
                <a:latin typeface="Arial Narrow" pitchFamily="34" charset="0"/>
              </a:rPr>
              <a:t>một</a:t>
            </a:r>
            <a:r>
              <a:rPr lang="en-US" sz="2200" dirty="0">
                <a:latin typeface="Arial Narrow" pitchFamily="34" charset="0"/>
              </a:rPr>
              <a:t> </a:t>
            </a:r>
            <a:r>
              <a:rPr lang="en-US" sz="2200" dirty="0" err="1">
                <a:latin typeface="Arial Narrow" pitchFamily="34" charset="0"/>
              </a:rPr>
              <a:t>khoảng</a:t>
            </a:r>
            <a:r>
              <a:rPr lang="en-US" sz="2200" dirty="0">
                <a:latin typeface="Arial Narrow" pitchFamily="34" charset="0"/>
              </a:rPr>
              <a:t> </a:t>
            </a:r>
            <a:r>
              <a:rPr lang="en-US" sz="2200" dirty="0" err="1">
                <a:latin typeface="Arial Narrow" pitchFamily="34" charset="0"/>
              </a:rPr>
              <a:t>thời</a:t>
            </a:r>
            <a:r>
              <a:rPr lang="en-US" sz="2200" dirty="0">
                <a:latin typeface="Arial Narrow" pitchFamily="34" charset="0"/>
              </a:rPr>
              <a:t> </a:t>
            </a:r>
            <a:r>
              <a:rPr lang="en-US" sz="2200" dirty="0" err="1">
                <a:latin typeface="Arial Narrow" pitchFamily="34" charset="0"/>
              </a:rPr>
              <a:t>gian</a:t>
            </a:r>
            <a:r>
              <a:rPr lang="en-US" sz="2200" dirty="0">
                <a:latin typeface="Arial Narrow" pitchFamily="34" charset="0"/>
              </a:rPr>
              <a:t> </a:t>
            </a:r>
            <a:r>
              <a:rPr lang="en-US" sz="2200" dirty="0" err="1">
                <a:latin typeface="Arial Narrow" pitchFamily="34" charset="0"/>
              </a:rPr>
              <a:t>nhất</a:t>
            </a:r>
            <a:r>
              <a:rPr lang="en-US" sz="2200" dirty="0">
                <a:latin typeface="Arial Narrow" pitchFamily="34" charset="0"/>
              </a:rPr>
              <a:t> </a:t>
            </a:r>
            <a:r>
              <a:rPr lang="en-US" sz="2200" dirty="0" err="1">
                <a:latin typeface="Arial Narrow" pitchFamily="34" charset="0"/>
              </a:rPr>
              <a:t>định</a:t>
            </a:r>
            <a:r>
              <a:rPr lang="en-US" sz="2200" dirty="0">
                <a:latin typeface="Arial Narrow" pitchFamily="34" charset="0"/>
              </a:rPr>
              <a:t> </a:t>
            </a:r>
            <a:r>
              <a:rPr lang="en-US" sz="2200" dirty="0" err="1">
                <a:latin typeface="Arial Narrow" pitchFamily="34" charset="0"/>
              </a:rPr>
              <a:t>theo</a:t>
            </a:r>
            <a:r>
              <a:rPr lang="en-US" sz="2200" dirty="0">
                <a:latin typeface="Arial Narrow" pitchFamily="34" charset="0"/>
              </a:rPr>
              <a:t> </a:t>
            </a:r>
            <a:r>
              <a:rPr lang="en-US" sz="2200" dirty="0" err="1">
                <a:latin typeface="Arial Narrow" pitchFamily="34" charset="0"/>
              </a:rPr>
              <a:t>quy</a:t>
            </a:r>
            <a:r>
              <a:rPr lang="en-US" sz="2200" dirty="0">
                <a:latin typeface="Arial Narrow" pitchFamily="34" charset="0"/>
              </a:rPr>
              <a:t> </a:t>
            </a:r>
            <a:r>
              <a:rPr lang="en-US" sz="2200" dirty="0" err="1">
                <a:latin typeface="Arial Narrow" pitchFamily="34" charset="0"/>
              </a:rPr>
              <a:t>định</a:t>
            </a:r>
            <a:r>
              <a:rPr lang="en-US" sz="2200" dirty="0">
                <a:latin typeface="Arial Narrow" pitchFamily="34" charset="0"/>
              </a:rPr>
              <a:t> </a:t>
            </a:r>
            <a:r>
              <a:rPr lang="en-US" sz="2200" dirty="0" err="1">
                <a:latin typeface="Arial Narrow" pitchFamily="34" charset="0"/>
              </a:rPr>
              <a:t>của</a:t>
            </a:r>
            <a:r>
              <a:rPr lang="en-US" sz="2200" dirty="0">
                <a:latin typeface="Arial Narrow" pitchFamily="34" charset="0"/>
              </a:rPr>
              <a:t> </a:t>
            </a:r>
            <a:r>
              <a:rPr lang="en-US" sz="2200" dirty="0" err="1">
                <a:latin typeface="Arial Narrow" pitchFamily="34" charset="0"/>
              </a:rPr>
              <a:t>pháp</a:t>
            </a:r>
            <a:r>
              <a:rPr lang="en-US" sz="2200" dirty="0">
                <a:latin typeface="Arial Narrow" pitchFamily="34" charset="0"/>
              </a:rPr>
              <a:t> </a:t>
            </a:r>
            <a:r>
              <a:rPr lang="en-US" sz="2200" dirty="0" err="1">
                <a:latin typeface="Arial Narrow" pitchFamily="34" charset="0"/>
              </a:rPr>
              <a:t>luật</a:t>
            </a:r>
            <a:r>
              <a:rPr lang="en-US" sz="2200" dirty="0">
                <a:latin typeface="Arial Narrow" pitchFamily="34" charset="0"/>
              </a:rPr>
              <a:t> </a:t>
            </a:r>
            <a:r>
              <a:rPr lang="en-US" sz="2200" dirty="0" err="1">
                <a:latin typeface="Arial Narrow" pitchFamily="34" charset="0"/>
              </a:rPr>
              <a:t>hoặc</a:t>
            </a:r>
            <a:r>
              <a:rPr lang="en-US" sz="2200" dirty="0">
                <a:latin typeface="Arial Narrow" pitchFamily="34" charset="0"/>
              </a:rPr>
              <a:t> </a:t>
            </a:r>
            <a:r>
              <a:rPr lang="en-US" sz="2200" dirty="0" err="1">
                <a:latin typeface="Arial Narrow" pitchFamily="34" charset="0"/>
              </a:rPr>
              <a:t>theo</a:t>
            </a:r>
            <a:r>
              <a:rPr lang="en-US" sz="2200" dirty="0">
                <a:latin typeface="Arial Narrow" pitchFamily="34" charset="0"/>
              </a:rPr>
              <a:t> </a:t>
            </a:r>
            <a:r>
              <a:rPr lang="en-US" sz="2200" dirty="0" err="1">
                <a:latin typeface="Arial Narrow" pitchFamily="34" charset="0"/>
              </a:rPr>
              <a:t>thoả</a:t>
            </a:r>
            <a:r>
              <a:rPr lang="en-US" sz="2200" dirty="0">
                <a:latin typeface="Arial Narrow" pitchFamily="34" charset="0"/>
              </a:rPr>
              <a:t> </a:t>
            </a:r>
            <a:r>
              <a:rPr lang="en-US" sz="2200" dirty="0" err="1">
                <a:latin typeface="Arial Narrow" pitchFamily="34" charset="0"/>
              </a:rPr>
              <a:t>thuận</a:t>
            </a:r>
            <a:r>
              <a:rPr lang="en-US" sz="2200" dirty="0">
                <a:latin typeface="Arial Narrow" pitchFamily="34" charset="0"/>
              </a:rPr>
              <a:t> </a:t>
            </a:r>
            <a:r>
              <a:rPr lang="en-US" sz="2200" dirty="0" err="1">
                <a:latin typeface="Arial Narrow" pitchFamily="34" charset="0"/>
              </a:rPr>
              <a:t>giữa</a:t>
            </a:r>
            <a:r>
              <a:rPr lang="en-US" sz="2200" dirty="0">
                <a:latin typeface="Arial Narrow" pitchFamily="34" charset="0"/>
              </a:rPr>
              <a:t> </a:t>
            </a:r>
            <a:r>
              <a:rPr lang="en-US" sz="2200" dirty="0" err="1">
                <a:latin typeface="Arial Narrow" pitchFamily="34" charset="0"/>
              </a:rPr>
              <a:t>hai</a:t>
            </a:r>
            <a:r>
              <a:rPr lang="en-US" sz="2200" dirty="0">
                <a:latin typeface="Arial Narrow" pitchFamily="34" charset="0"/>
              </a:rPr>
              <a:t> </a:t>
            </a:r>
            <a:r>
              <a:rPr lang="en-US" sz="2200" dirty="0" err="1">
                <a:latin typeface="Arial Narrow" pitchFamily="34" charset="0"/>
              </a:rPr>
              <a:t>bên</a:t>
            </a:r>
            <a:r>
              <a:rPr lang="en-US" sz="2200" dirty="0">
                <a:latin typeface="Arial Narrow" pitchFamily="34" charset="0"/>
              </a:rPr>
              <a:t>;</a:t>
            </a:r>
          </a:p>
          <a:p>
            <a:pPr lvl="1"/>
            <a:r>
              <a:rPr lang="en-US" sz="2200" dirty="0">
                <a:latin typeface="Arial Narrow" pitchFamily="34" charset="0"/>
              </a:rPr>
              <a:t>c) </a:t>
            </a:r>
            <a:r>
              <a:rPr lang="en-US" sz="2200" dirty="0" err="1">
                <a:latin typeface="Arial Narrow" pitchFamily="34" charset="0"/>
              </a:rPr>
              <a:t>Tiến</a:t>
            </a:r>
            <a:r>
              <a:rPr lang="en-US" sz="2200" dirty="0">
                <a:latin typeface="Arial Narrow" pitchFamily="34" charset="0"/>
              </a:rPr>
              <a:t> </a:t>
            </a:r>
            <a:r>
              <a:rPr lang="en-US" sz="2200" dirty="0" err="1">
                <a:latin typeface="Arial Narrow" pitchFamily="34" charset="0"/>
              </a:rPr>
              <a:t>hành</a:t>
            </a:r>
            <a:r>
              <a:rPr lang="en-US" sz="2200" dirty="0">
                <a:latin typeface="Arial Narrow" pitchFamily="34" charset="0"/>
              </a:rPr>
              <a:t> </a:t>
            </a:r>
            <a:r>
              <a:rPr lang="en-US" sz="2200" dirty="0" err="1">
                <a:latin typeface="Arial Narrow" pitchFamily="34" charset="0"/>
              </a:rPr>
              <a:t>các</a:t>
            </a:r>
            <a:r>
              <a:rPr lang="en-US" sz="2200" dirty="0">
                <a:latin typeface="Arial Narrow" pitchFamily="34" charset="0"/>
              </a:rPr>
              <a:t> </a:t>
            </a:r>
            <a:r>
              <a:rPr lang="en-US" sz="2200" dirty="0" err="1">
                <a:latin typeface="Arial Narrow" pitchFamily="34" charset="0"/>
              </a:rPr>
              <a:t>biện</a:t>
            </a:r>
            <a:r>
              <a:rPr lang="en-US" sz="2200" dirty="0">
                <a:latin typeface="Arial Narrow" pitchFamily="34" charset="0"/>
              </a:rPr>
              <a:t> </a:t>
            </a:r>
            <a:r>
              <a:rPr lang="en-US" sz="2200" dirty="0" err="1">
                <a:latin typeface="Arial Narrow" pitchFamily="34" charset="0"/>
              </a:rPr>
              <a:t>pháp</a:t>
            </a:r>
            <a:r>
              <a:rPr lang="en-US" sz="2200" dirty="0">
                <a:latin typeface="Arial Narrow" pitchFamily="34" charset="0"/>
              </a:rPr>
              <a:t> </a:t>
            </a:r>
            <a:r>
              <a:rPr lang="en-US" sz="2200" dirty="0" err="1">
                <a:latin typeface="Arial Narrow" pitchFamily="34" charset="0"/>
              </a:rPr>
              <a:t>quản</a:t>
            </a:r>
            <a:r>
              <a:rPr lang="en-US" sz="2200" dirty="0">
                <a:latin typeface="Arial Narrow" pitchFamily="34" charset="0"/>
              </a:rPr>
              <a:t> </a:t>
            </a:r>
            <a:r>
              <a:rPr lang="en-US" sz="2200" dirty="0" err="1">
                <a:latin typeface="Arial Narrow" pitchFamily="34" charset="0"/>
              </a:rPr>
              <a:t>lý</a:t>
            </a:r>
            <a:r>
              <a:rPr lang="en-US" sz="2200" dirty="0">
                <a:latin typeface="Arial Narrow" pitchFamily="34" charset="0"/>
              </a:rPr>
              <a:t>, </a:t>
            </a:r>
            <a:r>
              <a:rPr lang="en-US" sz="2200" dirty="0" err="1">
                <a:latin typeface="Arial Narrow" pitchFamily="34" charset="0"/>
              </a:rPr>
              <a:t>kỹ</a:t>
            </a:r>
            <a:r>
              <a:rPr lang="en-US" sz="2200" dirty="0">
                <a:latin typeface="Arial Narrow" pitchFamily="34" charset="0"/>
              </a:rPr>
              <a:t> </a:t>
            </a:r>
            <a:r>
              <a:rPr lang="en-US" sz="2200" dirty="0" err="1">
                <a:latin typeface="Arial Narrow" pitchFamily="34" charset="0"/>
              </a:rPr>
              <a:t>thuật</a:t>
            </a:r>
            <a:r>
              <a:rPr lang="en-US" sz="2200" dirty="0">
                <a:latin typeface="Arial Narrow" pitchFamily="34" charset="0"/>
              </a:rPr>
              <a:t> </a:t>
            </a:r>
            <a:r>
              <a:rPr lang="en-US" sz="2200" dirty="0" err="1">
                <a:latin typeface="Arial Narrow" pitchFamily="34" charset="0"/>
              </a:rPr>
              <a:t>cần</a:t>
            </a:r>
            <a:r>
              <a:rPr lang="en-US" sz="2200" dirty="0">
                <a:latin typeface="Arial Narrow" pitchFamily="34" charset="0"/>
              </a:rPr>
              <a:t> </a:t>
            </a:r>
            <a:r>
              <a:rPr lang="en-US" sz="2200" dirty="0" err="1">
                <a:latin typeface="Arial Narrow" pitchFamily="34" charset="0"/>
              </a:rPr>
              <a:t>thiết</a:t>
            </a:r>
            <a:r>
              <a:rPr lang="en-US" sz="2200" dirty="0">
                <a:latin typeface="Arial Narrow" pitchFamily="34" charset="0"/>
              </a:rPr>
              <a:t> </a:t>
            </a:r>
            <a:r>
              <a:rPr lang="en-US" sz="2200" dirty="0" err="1">
                <a:latin typeface="Arial Narrow" pitchFamily="34" charset="0"/>
              </a:rPr>
              <a:t>để</a:t>
            </a:r>
            <a:r>
              <a:rPr lang="en-US" sz="2200" dirty="0">
                <a:latin typeface="Arial Narrow" pitchFamily="34" charset="0"/>
              </a:rPr>
              <a:t> </a:t>
            </a:r>
            <a:r>
              <a:rPr lang="en-US" sz="2200" dirty="0" err="1">
                <a:latin typeface="Arial Narrow" pitchFamily="34" charset="0"/>
              </a:rPr>
              <a:t>bảo</a:t>
            </a:r>
            <a:r>
              <a:rPr lang="en-US" sz="2200" dirty="0">
                <a:latin typeface="Arial Narrow" pitchFamily="34" charset="0"/>
              </a:rPr>
              <a:t> </a:t>
            </a:r>
            <a:r>
              <a:rPr lang="en-US" sz="2200" dirty="0" err="1">
                <a:latin typeface="Arial Narrow" pitchFamily="34" charset="0"/>
              </a:rPr>
              <a:t>đảm</a:t>
            </a:r>
            <a:r>
              <a:rPr lang="en-US" sz="2200" dirty="0">
                <a:latin typeface="Arial Narrow" pitchFamily="34" charset="0"/>
              </a:rPr>
              <a:t> </a:t>
            </a:r>
            <a:r>
              <a:rPr lang="en-US" sz="2200" dirty="0" err="1">
                <a:latin typeface="Arial Narrow" pitchFamily="34" charset="0"/>
              </a:rPr>
              <a:t>thông</a:t>
            </a:r>
            <a:r>
              <a:rPr lang="en-US" sz="2200" dirty="0">
                <a:latin typeface="Arial Narrow" pitchFamily="34" charset="0"/>
              </a:rPr>
              <a:t> tin </a:t>
            </a:r>
            <a:r>
              <a:rPr lang="en-US" sz="2200" dirty="0" err="1">
                <a:latin typeface="Arial Narrow" pitchFamily="34" charset="0"/>
              </a:rPr>
              <a:t>cá</a:t>
            </a:r>
            <a:r>
              <a:rPr lang="en-US" sz="2200" dirty="0">
                <a:latin typeface="Arial Narrow" pitchFamily="34" charset="0"/>
              </a:rPr>
              <a:t> </a:t>
            </a:r>
            <a:r>
              <a:rPr lang="en-US" sz="2200" dirty="0" err="1">
                <a:latin typeface="Arial Narrow" pitchFamily="34" charset="0"/>
              </a:rPr>
              <a:t>nhân</a:t>
            </a:r>
            <a:r>
              <a:rPr lang="en-US" sz="2200" dirty="0">
                <a:latin typeface="Arial Narrow" pitchFamily="34" charset="0"/>
              </a:rPr>
              <a:t> </a:t>
            </a:r>
            <a:r>
              <a:rPr lang="en-US" sz="2200" dirty="0" err="1">
                <a:latin typeface="Arial Narrow" pitchFamily="34" charset="0"/>
              </a:rPr>
              <a:t>không</a:t>
            </a:r>
            <a:r>
              <a:rPr lang="en-US" sz="2200" dirty="0">
                <a:latin typeface="Arial Narrow" pitchFamily="34" charset="0"/>
              </a:rPr>
              <a:t> </a:t>
            </a:r>
            <a:r>
              <a:rPr lang="en-US" sz="2200" dirty="0" err="1">
                <a:latin typeface="Arial Narrow" pitchFamily="34" charset="0"/>
              </a:rPr>
              <a:t>bị</a:t>
            </a:r>
            <a:r>
              <a:rPr lang="en-US" sz="2200" dirty="0">
                <a:latin typeface="Arial Narrow" pitchFamily="34" charset="0"/>
              </a:rPr>
              <a:t> </a:t>
            </a:r>
            <a:r>
              <a:rPr lang="en-US" sz="2200" dirty="0" err="1">
                <a:latin typeface="Arial Narrow" pitchFamily="34" charset="0"/>
              </a:rPr>
              <a:t>mất</a:t>
            </a:r>
            <a:r>
              <a:rPr lang="en-US" sz="2200" dirty="0">
                <a:latin typeface="Arial Narrow" pitchFamily="34" charset="0"/>
              </a:rPr>
              <a:t>, </a:t>
            </a:r>
            <a:r>
              <a:rPr lang="en-US" sz="2200" dirty="0" err="1">
                <a:latin typeface="Arial Narrow" pitchFamily="34" charset="0"/>
              </a:rPr>
              <a:t>đánh</a:t>
            </a:r>
            <a:r>
              <a:rPr lang="en-US" sz="2200" dirty="0">
                <a:latin typeface="Arial Narrow" pitchFamily="34" charset="0"/>
              </a:rPr>
              <a:t> </a:t>
            </a:r>
            <a:r>
              <a:rPr lang="en-US" sz="2200" dirty="0" err="1">
                <a:latin typeface="Arial Narrow" pitchFamily="34" charset="0"/>
              </a:rPr>
              <a:t>cắp</a:t>
            </a:r>
            <a:r>
              <a:rPr lang="en-US" sz="2200" dirty="0">
                <a:latin typeface="Arial Narrow" pitchFamily="34" charset="0"/>
              </a:rPr>
              <a:t>, </a:t>
            </a:r>
            <a:r>
              <a:rPr lang="en-US" sz="2200" dirty="0" err="1">
                <a:latin typeface="Arial Narrow" pitchFamily="34" charset="0"/>
              </a:rPr>
              <a:t>tiết</a:t>
            </a:r>
            <a:r>
              <a:rPr lang="en-US" sz="2200" dirty="0">
                <a:latin typeface="Arial Narrow" pitchFamily="34" charset="0"/>
              </a:rPr>
              <a:t> </a:t>
            </a:r>
            <a:r>
              <a:rPr lang="en-US" sz="2200" dirty="0" err="1">
                <a:latin typeface="Arial Narrow" pitchFamily="34" charset="0"/>
              </a:rPr>
              <a:t>lộ</a:t>
            </a:r>
            <a:r>
              <a:rPr lang="en-US" sz="2200" dirty="0">
                <a:latin typeface="Arial Narrow" pitchFamily="34" charset="0"/>
              </a:rPr>
              <a:t>, </a:t>
            </a:r>
            <a:r>
              <a:rPr lang="en-US" sz="2200" dirty="0" err="1">
                <a:latin typeface="Arial Narrow" pitchFamily="34" charset="0"/>
              </a:rPr>
              <a:t>thay</a:t>
            </a:r>
            <a:r>
              <a:rPr lang="en-US" sz="2200" dirty="0">
                <a:latin typeface="Arial Narrow" pitchFamily="34" charset="0"/>
              </a:rPr>
              <a:t> </a:t>
            </a:r>
            <a:r>
              <a:rPr lang="en-US" sz="2200" dirty="0" err="1">
                <a:latin typeface="Arial Narrow" pitchFamily="34" charset="0"/>
              </a:rPr>
              <a:t>đổi</a:t>
            </a:r>
            <a:r>
              <a:rPr lang="en-US" sz="2200" dirty="0">
                <a:latin typeface="Arial Narrow" pitchFamily="34" charset="0"/>
              </a:rPr>
              <a:t> </a:t>
            </a:r>
            <a:r>
              <a:rPr lang="en-US" sz="2200" dirty="0" err="1">
                <a:latin typeface="Arial Narrow" pitchFamily="34" charset="0"/>
              </a:rPr>
              <a:t>hoặc</a:t>
            </a:r>
            <a:r>
              <a:rPr lang="en-US" sz="2200" dirty="0">
                <a:latin typeface="Arial Narrow" pitchFamily="34" charset="0"/>
              </a:rPr>
              <a:t> </a:t>
            </a:r>
            <a:r>
              <a:rPr lang="en-US" sz="2200" dirty="0" err="1">
                <a:latin typeface="Arial Narrow" pitchFamily="34" charset="0"/>
              </a:rPr>
              <a:t>phá</a:t>
            </a:r>
            <a:r>
              <a:rPr lang="en-US" sz="2200" dirty="0">
                <a:latin typeface="Arial Narrow" pitchFamily="34" charset="0"/>
              </a:rPr>
              <a:t> </a:t>
            </a:r>
            <a:r>
              <a:rPr lang="en-US" sz="2200" dirty="0" err="1">
                <a:latin typeface="Arial Narrow" pitchFamily="34" charset="0"/>
              </a:rPr>
              <a:t>huỷ</a:t>
            </a:r>
            <a:r>
              <a:rPr lang="en-US" sz="2200" dirty="0">
                <a:latin typeface="Arial Narrow" pitchFamily="34" charset="0"/>
              </a:rPr>
              <a:t>;</a:t>
            </a: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60585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dirty="0" smtClean="0"/>
              <a:t>1 </a:t>
            </a:r>
            <a:r>
              <a:rPr lang="en-US" altLang="vi-VN" dirty="0" err="1" smtClean="0"/>
              <a:t>Khái</a:t>
            </a:r>
            <a:r>
              <a:rPr lang="en-US" altLang="vi-VN" dirty="0" smtClean="0"/>
              <a:t> </a:t>
            </a:r>
            <a:r>
              <a:rPr lang="en-US" altLang="vi-VN" dirty="0" err="1"/>
              <a:t>niệm</a:t>
            </a:r>
            <a:r>
              <a:rPr lang="en-US" altLang="vi-VN" dirty="0"/>
              <a:t> </a:t>
            </a:r>
            <a:r>
              <a:rPr lang="en-US" altLang="vi-VN" dirty="0" err="1"/>
              <a:t>cơ</a:t>
            </a:r>
            <a:r>
              <a:rPr lang="en-US" altLang="vi-VN" dirty="0"/>
              <a:t> </a:t>
            </a:r>
            <a:r>
              <a:rPr lang="en-US" altLang="vi-VN" dirty="0" err="1"/>
              <a:t>bản</a:t>
            </a:r>
            <a:r>
              <a:rPr lang="en-US" altLang="vi-VN" dirty="0"/>
              <a:t/>
            </a:r>
            <a:br>
              <a:rPr lang="en-US" altLang="vi-VN" dirty="0"/>
            </a:br>
            <a:endParaRPr lang="en-US" dirty="0"/>
          </a:p>
        </p:txBody>
      </p:sp>
      <p:sp>
        <p:nvSpPr>
          <p:cNvPr id="3" name="Content Placeholder 2"/>
          <p:cNvSpPr>
            <a:spLocks noGrp="1"/>
          </p:cNvSpPr>
          <p:nvPr>
            <p:ph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pháp</a:t>
            </a:r>
            <a:r>
              <a:rPr lang="en-US" dirty="0" smtClean="0"/>
              <a:t> </a:t>
            </a:r>
            <a:r>
              <a:rPr lang="en-US" dirty="0" err="1" smtClean="0"/>
              <a:t>luật</a:t>
            </a:r>
            <a:endParaRPr lang="en-US" dirty="0" smtClean="0"/>
          </a:p>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quy</a:t>
            </a:r>
            <a:r>
              <a:rPr lang="en-US" dirty="0" smtClean="0"/>
              <a:t> </a:t>
            </a:r>
            <a:r>
              <a:rPr lang="en-US" dirty="0" err="1" smtClean="0"/>
              <a:t>phạm</a:t>
            </a:r>
            <a:r>
              <a:rPr lang="en-US" dirty="0" smtClean="0"/>
              <a:t> </a:t>
            </a:r>
            <a:r>
              <a:rPr lang="en-US" dirty="0" err="1" smtClean="0"/>
              <a:t>pháp</a:t>
            </a:r>
            <a:r>
              <a:rPr lang="en-US" dirty="0" smtClean="0"/>
              <a:t> </a:t>
            </a:r>
            <a:r>
              <a:rPr lang="en-US" dirty="0" err="1" smtClean="0"/>
              <a:t>luật</a:t>
            </a:r>
            <a:endParaRPr lang="en-US" dirty="0" smtClean="0"/>
          </a:p>
          <a:p>
            <a:pPr lvl="1"/>
            <a:r>
              <a:rPr lang="en-US" dirty="0" err="1" smtClean="0"/>
              <a:t>Hiến</a:t>
            </a:r>
            <a:r>
              <a:rPr lang="en-US" dirty="0" smtClean="0"/>
              <a:t> </a:t>
            </a:r>
            <a:r>
              <a:rPr lang="en-US" dirty="0" err="1" smtClean="0"/>
              <a:t>pháp</a:t>
            </a:r>
            <a:endParaRPr lang="en-US" dirty="0" smtClean="0"/>
          </a:p>
          <a:p>
            <a:pPr lvl="1"/>
            <a:r>
              <a:rPr lang="en-US" dirty="0" err="1" smtClean="0"/>
              <a:t>Luật</a:t>
            </a:r>
            <a:r>
              <a:rPr lang="en-US" dirty="0" smtClean="0"/>
              <a:t>, </a:t>
            </a:r>
            <a:r>
              <a:rPr lang="en-US" dirty="0" err="1" smtClean="0"/>
              <a:t>bộ</a:t>
            </a:r>
            <a:r>
              <a:rPr lang="en-US" dirty="0" smtClean="0"/>
              <a:t> </a:t>
            </a:r>
            <a:r>
              <a:rPr lang="en-US" dirty="0" err="1" smtClean="0"/>
              <a:t>luật</a:t>
            </a:r>
            <a:endParaRPr lang="en-US" dirty="0" smtClean="0"/>
          </a:p>
          <a:p>
            <a:pPr lvl="1"/>
            <a:r>
              <a:rPr lang="en-US" dirty="0" err="1" smtClean="0"/>
              <a:t>Nghị</a:t>
            </a:r>
            <a:r>
              <a:rPr lang="en-US" dirty="0" smtClean="0"/>
              <a:t> </a:t>
            </a:r>
            <a:r>
              <a:rPr lang="en-US" dirty="0" err="1" smtClean="0"/>
              <a:t>định</a:t>
            </a:r>
            <a:endParaRPr lang="en-US" dirty="0" smtClean="0"/>
          </a:p>
          <a:p>
            <a:pPr lvl="1"/>
            <a:r>
              <a:rPr lang="en-US" dirty="0" err="1" smtClean="0"/>
              <a:t>Thông</a:t>
            </a:r>
            <a:r>
              <a:rPr lang="en-US" dirty="0" smtClean="0"/>
              <a:t> </a:t>
            </a:r>
            <a:r>
              <a:rPr lang="en-US" dirty="0" err="1" smtClean="0"/>
              <a:t>tư</a:t>
            </a:r>
            <a:endParaRPr lang="en-US" dirty="0" smtClean="0"/>
          </a:p>
          <a:p>
            <a:r>
              <a:rPr lang="en-US" dirty="0" err="1"/>
              <a:t>Mục</a:t>
            </a:r>
            <a:r>
              <a:rPr lang="en-US" dirty="0"/>
              <a:t> </a:t>
            </a:r>
            <a:r>
              <a:rPr lang="en-US" dirty="0" err="1"/>
              <a:t>đích</a:t>
            </a:r>
            <a:r>
              <a:rPr lang="en-US" dirty="0"/>
              <a:t> </a:t>
            </a:r>
            <a:r>
              <a:rPr lang="en-US" dirty="0" err="1"/>
              <a:t>của</a:t>
            </a:r>
            <a:r>
              <a:rPr lang="en-US" dirty="0"/>
              <a:t> </a:t>
            </a:r>
            <a:r>
              <a:rPr lang="en-US" dirty="0" err="1"/>
              <a:t>văn</a:t>
            </a:r>
            <a:r>
              <a:rPr lang="en-US" dirty="0"/>
              <a:t> </a:t>
            </a:r>
            <a:r>
              <a:rPr lang="en-US" dirty="0" err="1"/>
              <a:t>bản</a:t>
            </a:r>
            <a:r>
              <a:rPr lang="en-US" dirty="0"/>
              <a:t> </a:t>
            </a:r>
            <a:r>
              <a:rPr lang="en-US" dirty="0" err="1"/>
              <a:t>quy</a:t>
            </a:r>
            <a:r>
              <a:rPr lang="en-US" dirty="0"/>
              <a:t> </a:t>
            </a:r>
            <a:r>
              <a:rPr lang="en-US" dirty="0" err="1"/>
              <a:t>phạm</a:t>
            </a:r>
            <a:r>
              <a:rPr lang="en-US" dirty="0"/>
              <a:t> </a:t>
            </a:r>
            <a:r>
              <a:rPr lang="en-US" dirty="0" err="1"/>
              <a:t>pháp</a:t>
            </a:r>
            <a:r>
              <a:rPr lang="en-US" dirty="0"/>
              <a:t> </a:t>
            </a:r>
            <a:r>
              <a:rPr lang="en-US" dirty="0" err="1"/>
              <a:t>luật</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021663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7: </a:t>
            </a:r>
            <a:r>
              <a:rPr lang="en-US" dirty="0" err="1"/>
              <a:t>Tìm</a:t>
            </a:r>
            <a:r>
              <a:rPr lang="en-US" dirty="0"/>
              <a:t> </a:t>
            </a:r>
            <a:r>
              <a:rPr lang="en-US" dirty="0" err="1"/>
              <a:t>hiểu</a:t>
            </a:r>
            <a:r>
              <a:rPr lang="en-US" dirty="0"/>
              <a:t> </a:t>
            </a:r>
            <a:r>
              <a:rPr lang="en-US" dirty="0" err="1"/>
              <a:t>điều</a:t>
            </a:r>
            <a:r>
              <a:rPr lang="en-US" dirty="0"/>
              <a:t> </a:t>
            </a:r>
            <a:r>
              <a:rPr lang="en-US" dirty="0" smtClean="0"/>
              <a:t>69, </a:t>
            </a:r>
            <a:r>
              <a:rPr lang="en-US" dirty="0" err="1"/>
              <a:t>khoản</a:t>
            </a:r>
            <a:r>
              <a:rPr lang="en-US" dirty="0"/>
              <a:t> </a:t>
            </a:r>
            <a:r>
              <a:rPr lang="en-US" dirty="0" smtClean="0"/>
              <a:t>2</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371600" y="2424546"/>
            <a:ext cx="9892146" cy="193963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 Điều 69. Bảo vệ quyền sở hữu trí tuệ trong lĩnh vực công nghệ thông tin </a:t>
            </a:r>
            <a:endParaRPr lang="en-US" sz="2200" b="1" dirty="0" smtClean="0">
              <a:solidFill>
                <a:srgbClr val="0000CC"/>
              </a:solidFill>
            </a:endParaRPr>
          </a:p>
          <a:p>
            <a:r>
              <a:rPr lang="vi-VN" sz="2200" dirty="0">
                <a:latin typeface="Arial Narrow" pitchFamily="34" charset="0"/>
              </a:rPr>
              <a:t>2. Người sử dụng hợp pháp phần mềm được bảo hộ có quyền sao chép phần mềm đó để lưu trữ dự phòng và thay thế phần mềm bị phá hỏng mà không phải xin phép, không phải trả tiền bản quyền.:</a:t>
            </a:r>
            <a:endParaRPr lang="en-US" sz="2200" dirty="0" smtClean="0">
              <a:latin typeface="Arial Narrow" pitchFamily="34" charset="0"/>
            </a:endParaRPr>
          </a:p>
          <a:p>
            <a:pPr lvl="1"/>
            <a:endParaRPr lang="en-US" sz="2200" dirty="0">
              <a:latin typeface="Arial Narrow" pitchFamily="34" charset="0"/>
            </a:endParaRP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42672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8a: </a:t>
            </a:r>
            <a:r>
              <a:rPr lang="en-US" dirty="0" err="1"/>
              <a:t>Tìm</a:t>
            </a:r>
            <a:r>
              <a:rPr lang="en-US" dirty="0"/>
              <a:t> </a:t>
            </a:r>
            <a:r>
              <a:rPr lang="en-US" dirty="0" err="1"/>
              <a:t>hiểu</a:t>
            </a:r>
            <a:r>
              <a:rPr lang="en-US" dirty="0"/>
              <a:t> </a:t>
            </a:r>
            <a:r>
              <a:rPr lang="en-US" dirty="0" err="1"/>
              <a:t>điều</a:t>
            </a:r>
            <a:r>
              <a:rPr lang="en-US" dirty="0"/>
              <a:t> </a:t>
            </a:r>
            <a:r>
              <a:rPr lang="en-US" dirty="0" smtClean="0"/>
              <a:t>71, </a:t>
            </a:r>
            <a:r>
              <a:rPr lang="en-US" dirty="0" err="1"/>
              <a:t>khoản</a:t>
            </a:r>
            <a:r>
              <a:rPr lang="en-US" dirty="0"/>
              <a:t> </a:t>
            </a:r>
            <a:r>
              <a:rPr lang="en-US" dirty="0" smtClean="0"/>
              <a:t>1</a:t>
            </a:r>
          </a:p>
          <a:p>
            <a:pPr marL="400050" lvl="1" indent="0">
              <a:buNone/>
            </a:pPr>
            <a:r>
              <a:rPr lang="en-US" dirty="0" err="1"/>
              <a:t>Bài</a:t>
            </a:r>
            <a:r>
              <a:rPr lang="en-US" dirty="0"/>
              <a:t> </a:t>
            </a:r>
            <a:r>
              <a:rPr lang="en-US" dirty="0" smtClean="0"/>
              <a:t>8b: </a:t>
            </a:r>
            <a:r>
              <a:rPr lang="en-US" dirty="0" err="1"/>
              <a:t>Tìm</a:t>
            </a:r>
            <a:r>
              <a:rPr lang="en-US" dirty="0"/>
              <a:t> </a:t>
            </a:r>
            <a:r>
              <a:rPr lang="en-US" dirty="0" err="1"/>
              <a:t>hiểu</a:t>
            </a:r>
            <a:r>
              <a:rPr lang="en-US" dirty="0"/>
              <a:t> </a:t>
            </a:r>
            <a:r>
              <a:rPr lang="en-US" dirty="0" err="1"/>
              <a:t>điều</a:t>
            </a:r>
            <a:r>
              <a:rPr lang="en-US" dirty="0"/>
              <a:t> 71, </a:t>
            </a:r>
            <a:r>
              <a:rPr lang="en-US" dirty="0" err="1"/>
              <a:t>khoản</a:t>
            </a:r>
            <a:r>
              <a:rPr lang="en-US" dirty="0"/>
              <a:t> 2</a:t>
            </a:r>
          </a:p>
          <a:p>
            <a:pPr marL="400050" lvl="1" indent="0">
              <a:buNone/>
            </a:pPr>
            <a:r>
              <a:rPr lang="en-US" dirty="0" err="1"/>
              <a:t>Bài</a:t>
            </a:r>
            <a:r>
              <a:rPr lang="en-US" dirty="0"/>
              <a:t> </a:t>
            </a:r>
            <a:r>
              <a:rPr lang="en-US" dirty="0" smtClean="0"/>
              <a:t>8c: </a:t>
            </a:r>
            <a:r>
              <a:rPr lang="en-US" dirty="0" err="1"/>
              <a:t>Tìm</a:t>
            </a:r>
            <a:r>
              <a:rPr lang="en-US" dirty="0"/>
              <a:t> </a:t>
            </a:r>
            <a:r>
              <a:rPr lang="en-US" dirty="0" err="1"/>
              <a:t>hiểu</a:t>
            </a:r>
            <a:r>
              <a:rPr lang="en-US" dirty="0"/>
              <a:t> </a:t>
            </a:r>
            <a:r>
              <a:rPr lang="en-US" dirty="0" err="1"/>
              <a:t>điều</a:t>
            </a:r>
            <a:r>
              <a:rPr lang="en-US" dirty="0"/>
              <a:t> 71, </a:t>
            </a:r>
            <a:r>
              <a:rPr lang="en-US" dirty="0" err="1"/>
              <a:t>khoản</a:t>
            </a:r>
            <a:r>
              <a:rPr lang="en-US" dirty="0"/>
              <a:t> </a:t>
            </a:r>
            <a:r>
              <a:rPr lang="en-US" dirty="0" smtClean="0"/>
              <a:t>3</a:t>
            </a:r>
            <a:endParaRPr lang="en-US" dirty="0"/>
          </a:p>
          <a:p>
            <a:pPr marL="400050" lvl="1"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371600" y="3075709"/>
            <a:ext cx="9892146" cy="2992581"/>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71. Chống vi rút máy tính và phần mềm gây hại</a:t>
            </a:r>
          </a:p>
          <a:p>
            <a:r>
              <a:rPr lang="vi-VN" sz="2200" dirty="0">
                <a:latin typeface="Arial Narrow" pitchFamily="34" charset="0"/>
              </a:rPr>
              <a:t>Tổ chức, cá nhân không được tạo ra, cài đặt, phát tán vi rút máy tính, phần mềm gây hại vào thiết bị số của người khác để thực hiện một trong những hành vi sau đây</a:t>
            </a:r>
            <a:r>
              <a:rPr lang="vi-VN" sz="2200" dirty="0" smtClean="0">
                <a:latin typeface="Arial Narrow" pitchFamily="34" charset="0"/>
              </a:rPr>
              <a:t>:</a:t>
            </a:r>
            <a:endParaRPr lang="en-US" sz="2200" dirty="0" smtClean="0">
              <a:latin typeface="Arial Narrow" pitchFamily="34" charset="0"/>
            </a:endParaRPr>
          </a:p>
          <a:p>
            <a:r>
              <a:rPr lang="vi-VN" sz="2200" dirty="0">
                <a:latin typeface="Arial Narrow" pitchFamily="34" charset="0"/>
              </a:rPr>
              <a:t>1. Thay đổi các tham số cài đặt của thiết bị số;</a:t>
            </a:r>
          </a:p>
          <a:p>
            <a:r>
              <a:rPr lang="vi-VN" sz="2200" dirty="0">
                <a:latin typeface="Arial Narrow" pitchFamily="34" charset="0"/>
              </a:rPr>
              <a:t>2. Thu thập thông tin của người khác;</a:t>
            </a:r>
          </a:p>
          <a:p>
            <a:r>
              <a:rPr lang="vi-VN" sz="2200" dirty="0">
                <a:latin typeface="Arial Narrow" pitchFamily="34" charset="0"/>
              </a:rPr>
              <a:t>3. Xóa bỏ, làm mất tác dụng của các phần mềm bảo đảm an toàn, an ninh thông tin được cài đặt trên thiết bị số;</a:t>
            </a:r>
          </a:p>
          <a:p>
            <a:endParaRPr lang="en-US" sz="2200" dirty="0">
              <a:latin typeface="Arial Narrow" pitchFamily="34" charset="0"/>
            </a:endParaRP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885169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9a: </a:t>
            </a:r>
            <a:r>
              <a:rPr lang="en-US" dirty="0" err="1"/>
              <a:t>Tìm</a:t>
            </a:r>
            <a:r>
              <a:rPr lang="en-US" dirty="0"/>
              <a:t> </a:t>
            </a:r>
            <a:r>
              <a:rPr lang="en-US" dirty="0" err="1"/>
              <a:t>hiểu</a:t>
            </a:r>
            <a:r>
              <a:rPr lang="en-US" dirty="0"/>
              <a:t> </a:t>
            </a:r>
            <a:r>
              <a:rPr lang="en-US" dirty="0" err="1"/>
              <a:t>điều</a:t>
            </a:r>
            <a:r>
              <a:rPr lang="en-US" dirty="0"/>
              <a:t> </a:t>
            </a:r>
            <a:r>
              <a:rPr lang="en-US" dirty="0" smtClean="0"/>
              <a:t>71, </a:t>
            </a:r>
            <a:r>
              <a:rPr lang="en-US" dirty="0" err="1"/>
              <a:t>khoản</a:t>
            </a:r>
            <a:r>
              <a:rPr lang="en-US" dirty="0"/>
              <a:t> </a:t>
            </a:r>
            <a:r>
              <a:rPr lang="en-US" dirty="0" smtClean="0"/>
              <a:t>2, </a:t>
            </a:r>
            <a:r>
              <a:rPr lang="en-US" dirty="0" err="1" smtClean="0"/>
              <a:t>mục</a:t>
            </a:r>
            <a:r>
              <a:rPr lang="en-US" dirty="0" smtClean="0"/>
              <a:t> a</a:t>
            </a:r>
          </a:p>
          <a:p>
            <a:pPr marL="400050" lvl="1" indent="0">
              <a:buNone/>
            </a:pPr>
            <a:r>
              <a:rPr lang="en-US" dirty="0" err="1"/>
              <a:t>Bài</a:t>
            </a:r>
            <a:r>
              <a:rPr lang="en-US" dirty="0"/>
              <a:t> </a:t>
            </a:r>
            <a:r>
              <a:rPr lang="en-US" dirty="0" smtClean="0"/>
              <a:t>9b: </a:t>
            </a:r>
            <a:r>
              <a:rPr lang="en-US" dirty="0" err="1"/>
              <a:t>Tìm</a:t>
            </a:r>
            <a:r>
              <a:rPr lang="en-US" dirty="0"/>
              <a:t> </a:t>
            </a:r>
            <a:r>
              <a:rPr lang="en-US" dirty="0" err="1"/>
              <a:t>hiểu</a:t>
            </a:r>
            <a:r>
              <a:rPr lang="en-US" dirty="0"/>
              <a:t> </a:t>
            </a:r>
            <a:r>
              <a:rPr lang="en-US" dirty="0" err="1"/>
              <a:t>điều</a:t>
            </a:r>
            <a:r>
              <a:rPr lang="en-US" dirty="0"/>
              <a:t> 71, </a:t>
            </a:r>
            <a:r>
              <a:rPr lang="en-US" dirty="0" err="1"/>
              <a:t>khoản</a:t>
            </a:r>
            <a:r>
              <a:rPr lang="en-US" dirty="0"/>
              <a:t> </a:t>
            </a:r>
            <a:r>
              <a:rPr lang="en-US" dirty="0" smtClean="0"/>
              <a:t>2, </a:t>
            </a:r>
            <a:r>
              <a:rPr lang="en-US" dirty="0" err="1" smtClean="0"/>
              <a:t>mục</a:t>
            </a:r>
            <a:r>
              <a:rPr lang="en-US" dirty="0" smtClean="0"/>
              <a:t> b</a:t>
            </a:r>
            <a:endParaRPr lang="en-US" dirty="0"/>
          </a:p>
          <a:p>
            <a:pPr marL="400050" lvl="1" indent="0">
              <a:buNone/>
            </a:pPr>
            <a:r>
              <a:rPr lang="en-US" dirty="0" err="1"/>
              <a:t>Bài</a:t>
            </a:r>
            <a:r>
              <a:rPr lang="en-US" dirty="0"/>
              <a:t> </a:t>
            </a:r>
            <a:r>
              <a:rPr lang="en-US" dirty="0" smtClean="0"/>
              <a:t>9c: </a:t>
            </a:r>
            <a:r>
              <a:rPr lang="en-US" dirty="0" err="1"/>
              <a:t>Tìm</a:t>
            </a:r>
            <a:r>
              <a:rPr lang="en-US" dirty="0"/>
              <a:t> </a:t>
            </a:r>
            <a:r>
              <a:rPr lang="en-US" dirty="0" err="1"/>
              <a:t>hiểu</a:t>
            </a:r>
            <a:r>
              <a:rPr lang="en-US" dirty="0"/>
              <a:t> </a:t>
            </a:r>
            <a:r>
              <a:rPr lang="en-US" dirty="0" err="1"/>
              <a:t>điều</a:t>
            </a:r>
            <a:r>
              <a:rPr lang="en-US" dirty="0"/>
              <a:t> </a:t>
            </a:r>
            <a:r>
              <a:rPr lang="en-US" dirty="0" smtClean="0"/>
              <a:t>72, </a:t>
            </a:r>
            <a:r>
              <a:rPr lang="en-US" dirty="0" err="1"/>
              <a:t>khoản</a:t>
            </a:r>
            <a:r>
              <a:rPr lang="en-US" dirty="0"/>
              <a:t> </a:t>
            </a:r>
            <a:r>
              <a:rPr lang="en-US" dirty="0" smtClean="0"/>
              <a:t>2, </a:t>
            </a:r>
            <a:r>
              <a:rPr lang="en-US" dirty="0" err="1" smtClean="0"/>
              <a:t>mục</a:t>
            </a:r>
            <a:r>
              <a:rPr lang="en-US" dirty="0" smtClean="0"/>
              <a:t> d</a:t>
            </a:r>
            <a:endParaRPr lang="en-US" dirty="0"/>
          </a:p>
          <a:p>
            <a:pPr marL="400050" lvl="1"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371600" y="3075709"/>
            <a:ext cx="9892146" cy="2992581"/>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72. Bảo đảm an toàn, bí mật thông tin </a:t>
            </a:r>
            <a:endParaRPr lang="en-US" sz="2200" b="1" dirty="0" smtClean="0">
              <a:solidFill>
                <a:srgbClr val="0000CC"/>
              </a:solidFill>
            </a:endParaRPr>
          </a:p>
          <a:p>
            <a:r>
              <a:rPr lang="vi-VN" sz="2200" dirty="0">
                <a:latin typeface="Arial Narrow" pitchFamily="34" charset="0"/>
              </a:rPr>
              <a:t>2. Tổ chức, cá nhân không được thực hiện một trong những hành vi sau đây:</a:t>
            </a:r>
          </a:p>
          <a:p>
            <a:r>
              <a:rPr lang="vi-VN" sz="2200" dirty="0">
                <a:latin typeface="Arial Narrow" pitchFamily="34" charset="0"/>
              </a:rPr>
              <a:t>a) Xâm nhập, sửa đổi, xóa bỏ nội dung thông tin của tổ chức, cá nhân khác trên môi trường mạng; </a:t>
            </a:r>
          </a:p>
          <a:p>
            <a:r>
              <a:rPr lang="vi-VN" sz="2200" dirty="0">
                <a:latin typeface="Arial Narrow" pitchFamily="34" charset="0"/>
              </a:rPr>
              <a:t>b) Cản trở hoạt động cung cấp dịch vụ của hệ thống thông tin;</a:t>
            </a:r>
          </a:p>
          <a:p>
            <a:r>
              <a:rPr lang="en-US" sz="2200" dirty="0">
                <a:latin typeface="Arial Narrow" pitchFamily="34" charset="0"/>
              </a:rPr>
              <a:t>d) </a:t>
            </a:r>
            <a:r>
              <a:rPr lang="en-US" sz="2200" dirty="0" err="1">
                <a:latin typeface="Arial Narrow" pitchFamily="34" charset="0"/>
              </a:rPr>
              <a:t>Bẻ</a:t>
            </a:r>
            <a:r>
              <a:rPr lang="en-US" sz="2200" dirty="0">
                <a:latin typeface="Arial Narrow" pitchFamily="34" charset="0"/>
              </a:rPr>
              <a:t> </a:t>
            </a:r>
            <a:r>
              <a:rPr lang="en-US" sz="2200" dirty="0" err="1">
                <a:latin typeface="Arial Narrow" pitchFamily="34" charset="0"/>
              </a:rPr>
              <a:t>khóa</a:t>
            </a:r>
            <a:r>
              <a:rPr lang="en-US" sz="2200" dirty="0">
                <a:latin typeface="Arial Narrow" pitchFamily="34" charset="0"/>
              </a:rPr>
              <a:t>, </a:t>
            </a:r>
            <a:r>
              <a:rPr lang="en-US" sz="2200" dirty="0" err="1">
                <a:latin typeface="Arial Narrow" pitchFamily="34" charset="0"/>
              </a:rPr>
              <a:t>trộm</a:t>
            </a:r>
            <a:r>
              <a:rPr lang="en-US" sz="2200" dirty="0">
                <a:latin typeface="Arial Narrow" pitchFamily="34" charset="0"/>
              </a:rPr>
              <a:t> </a:t>
            </a:r>
            <a:r>
              <a:rPr lang="en-US" sz="2200" dirty="0" err="1">
                <a:latin typeface="Arial Narrow" pitchFamily="34" charset="0"/>
              </a:rPr>
              <a:t>cắp</a:t>
            </a:r>
            <a:r>
              <a:rPr lang="en-US" sz="2200" dirty="0">
                <a:latin typeface="Arial Narrow" pitchFamily="34" charset="0"/>
              </a:rPr>
              <a:t>, </a:t>
            </a:r>
            <a:r>
              <a:rPr lang="en-US" sz="2200" dirty="0" err="1">
                <a:latin typeface="Arial Narrow" pitchFamily="34" charset="0"/>
              </a:rPr>
              <a:t>sử</a:t>
            </a:r>
            <a:r>
              <a:rPr lang="en-US" sz="2200" dirty="0">
                <a:latin typeface="Arial Narrow" pitchFamily="34" charset="0"/>
              </a:rPr>
              <a:t> </a:t>
            </a:r>
            <a:r>
              <a:rPr lang="en-US" sz="2200" dirty="0" err="1">
                <a:latin typeface="Arial Narrow" pitchFamily="34" charset="0"/>
              </a:rPr>
              <a:t>dụng</a:t>
            </a:r>
            <a:r>
              <a:rPr lang="en-US" sz="2200" dirty="0">
                <a:latin typeface="Arial Narrow" pitchFamily="34" charset="0"/>
              </a:rPr>
              <a:t> </a:t>
            </a:r>
            <a:r>
              <a:rPr lang="en-US" sz="2200" dirty="0" err="1">
                <a:latin typeface="Arial Narrow" pitchFamily="34" charset="0"/>
              </a:rPr>
              <a:t>mật</a:t>
            </a:r>
            <a:r>
              <a:rPr lang="en-US" sz="2200" dirty="0">
                <a:latin typeface="Arial Narrow" pitchFamily="34" charset="0"/>
              </a:rPr>
              <a:t> </a:t>
            </a:r>
            <a:r>
              <a:rPr lang="en-US" sz="2200" dirty="0" err="1">
                <a:latin typeface="Arial Narrow" pitchFamily="34" charset="0"/>
              </a:rPr>
              <a:t>khẩu</a:t>
            </a:r>
            <a:r>
              <a:rPr lang="en-US" sz="2200" dirty="0">
                <a:latin typeface="Arial Narrow" pitchFamily="34" charset="0"/>
              </a:rPr>
              <a:t>, </a:t>
            </a:r>
            <a:r>
              <a:rPr lang="en-US" sz="2200" dirty="0" err="1">
                <a:latin typeface="Arial Narrow" pitchFamily="34" charset="0"/>
              </a:rPr>
              <a:t>khóa</a:t>
            </a:r>
            <a:r>
              <a:rPr lang="en-US" sz="2200" dirty="0">
                <a:latin typeface="Arial Narrow" pitchFamily="34" charset="0"/>
              </a:rPr>
              <a:t> </a:t>
            </a:r>
            <a:r>
              <a:rPr lang="en-US" sz="2200" dirty="0" err="1">
                <a:latin typeface="Arial Narrow" pitchFamily="34" charset="0"/>
              </a:rPr>
              <a:t>mật</a:t>
            </a:r>
            <a:r>
              <a:rPr lang="en-US" sz="2200" dirty="0">
                <a:latin typeface="Arial Narrow" pitchFamily="34" charset="0"/>
              </a:rPr>
              <a:t> </a:t>
            </a:r>
            <a:r>
              <a:rPr lang="en-US" sz="2200" dirty="0" err="1">
                <a:latin typeface="Arial Narrow" pitchFamily="34" charset="0"/>
              </a:rPr>
              <a:t>mã</a:t>
            </a:r>
            <a:r>
              <a:rPr lang="en-US" sz="2200" dirty="0">
                <a:latin typeface="Arial Narrow" pitchFamily="34" charset="0"/>
              </a:rPr>
              <a:t> </a:t>
            </a:r>
            <a:r>
              <a:rPr lang="en-US" sz="2200" dirty="0" err="1">
                <a:latin typeface="Arial Narrow" pitchFamily="34" charset="0"/>
              </a:rPr>
              <a:t>và</a:t>
            </a:r>
            <a:r>
              <a:rPr lang="en-US" sz="2200" dirty="0">
                <a:latin typeface="Arial Narrow" pitchFamily="34" charset="0"/>
              </a:rPr>
              <a:t> </a:t>
            </a:r>
            <a:r>
              <a:rPr lang="en-US" sz="2200" dirty="0" err="1">
                <a:latin typeface="Arial Narrow" pitchFamily="34" charset="0"/>
              </a:rPr>
              <a:t>thông</a:t>
            </a:r>
            <a:r>
              <a:rPr lang="en-US" sz="2200" dirty="0">
                <a:latin typeface="Arial Narrow" pitchFamily="34" charset="0"/>
              </a:rPr>
              <a:t> tin </a:t>
            </a:r>
            <a:r>
              <a:rPr lang="en-US" sz="2200" dirty="0" err="1">
                <a:latin typeface="Arial Narrow" pitchFamily="34" charset="0"/>
              </a:rPr>
              <a:t>của</a:t>
            </a:r>
            <a:r>
              <a:rPr lang="en-US" sz="2200" dirty="0">
                <a:latin typeface="Arial Narrow" pitchFamily="34" charset="0"/>
              </a:rPr>
              <a:t> </a:t>
            </a:r>
            <a:r>
              <a:rPr lang="en-US" sz="2200" dirty="0" err="1">
                <a:latin typeface="Arial Narrow" pitchFamily="34" charset="0"/>
              </a:rPr>
              <a:t>tổ</a:t>
            </a:r>
            <a:r>
              <a:rPr lang="en-US" sz="2200" dirty="0">
                <a:latin typeface="Arial Narrow" pitchFamily="34" charset="0"/>
              </a:rPr>
              <a:t> </a:t>
            </a:r>
            <a:r>
              <a:rPr lang="en-US" sz="2200" dirty="0" err="1">
                <a:latin typeface="Arial Narrow" pitchFamily="34" charset="0"/>
              </a:rPr>
              <a:t>chức</a:t>
            </a:r>
            <a:r>
              <a:rPr lang="en-US" sz="2200" dirty="0">
                <a:latin typeface="Arial Narrow" pitchFamily="34" charset="0"/>
              </a:rPr>
              <a:t>, </a:t>
            </a:r>
            <a:r>
              <a:rPr lang="en-US" sz="2200" dirty="0" err="1">
                <a:latin typeface="Arial Narrow" pitchFamily="34" charset="0"/>
              </a:rPr>
              <a:t>cá</a:t>
            </a:r>
            <a:r>
              <a:rPr lang="en-US" sz="2200" dirty="0">
                <a:latin typeface="Arial Narrow" pitchFamily="34" charset="0"/>
              </a:rPr>
              <a:t> </a:t>
            </a:r>
            <a:r>
              <a:rPr lang="en-US" sz="2200" dirty="0" err="1">
                <a:latin typeface="Arial Narrow" pitchFamily="34" charset="0"/>
              </a:rPr>
              <a:t>nhân</a:t>
            </a:r>
            <a:r>
              <a:rPr lang="en-US" sz="2200" dirty="0">
                <a:latin typeface="Arial Narrow" pitchFamily="34" charset="0"/>
              </a:rPr>
              <a:t> </a:t>
            </a:r>
            <a:r>
              <a:rPr lang="en-US" sz="2200" dirty="0" err="1">
                <a:latin typeface="Arial Narrow" pitchFamily="34" charset="0"/>
              </a:rPr>
              <a:t>khác</a:t>
            </a:r>
            <a:r>
              <a:rPr lang="en-US" sz="2200" dirty="0">
                <a:latin typeface="Arial Narrow" pitchFamily="34" charset="0"/>
              </a:rPr>
              <a:t> </a:t>
            </a:r>
            <a:r>
              <a:rPr lang="en-US" sz="2200" dirty="0" err="1">
                <a:latin typeface="Arial Narrow" pitchFamily="34" charset="0"/>
              </a:rPr>
              <a:t>trên</a:t>
            </a:r>
            <a:r>
              <a:rPr lang="en-US" sz="2200" dirty="0">
                <a:latin typeface="Arial Narrow" pitchFamily="34" charset="0"/>
              </a:rPr>
              <a:t> </a:t>
            </a:r>
            <a:r>
              <a:rPr lang="en-US" sz="2200" dirty="0" err="1">
                <a:latin typeface="Arial Narrow" pitchFamily="34" charset="0"/>
              </a:rPr>
              <a:t>môi</a:t>
            </a:r>
            <a:r>
              <a:rPr lang="en-US" sz="2200" dirty="0">
                <a:latin typeface="Arial Narrow" pitchFamily="34" charset="0"/>
              </a:rPr>
              <a:t> </a:t>
            </a:r>
            <a:r>
              <a:rPr lang="en-US" sz="2200" dirty="0" err="1">
                <a:latin typeface="Arial Narrow" pitchFamily="34" charset="0"/>
              </a:rPr>
              <a:t>trường</a:t>
            </a:r>
            <a:r>
              <a:rPr lang="en-US" sz="2200" dirty="0">
                <a:latin typeface="Arial Narrow" pitchFamily="34" charset="0"/>
              </a:rPr>
              <a:t> </a:t>
            </a:r>
            <a:r>
              <a:rPr lang="en-US" sz="2200" dirty="0" err="1">
                <a:latin typeface="Arial Narrow" pitchFamily="34" charset="0"/>
              </a:rPr>
              <a:t>mạng</a:t>
            </a:r>
            <a:r>
              <a:rPr lang="en-US" sz="2200" dirty="0">
                <a:latin typeface="Arial Narrow" pitchFamily="34" charset="0"/>
              </a:rPr>
              <a:t>;</a:t>
            </a:r>
          </a:p>
          <a:p>
            <a:endParaRPr lang="en-US" sz="2200" dirty="0">
              <a:latin typeface="Arial Narrow" pitchFamily="34" charset="0"/>
            </a:endParaRP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03118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7: </a:t>
            </a:r>
            <a:r>
              <a:rPr lang="en-US" dirty="0" err="1"/>
              <a:t>Tìm</a:t>
            </a:r>
            <a:r>
              <a:rPr lang="en-US" dirty="0"/>
              <a:t> </a:t>
            </a:r>
            <a:r>
              <a:rPr lang="en-US" dirty="0" err="1"/>
              <a:t>hiểu</a:t>
            </a:r>
            <a:r>
              <a:rPr lang="en-US" dirty="0"/>
              <a:t> </a:t>
            </a:r>
            <a:r>
              <a:rPr lang="en-US" dirty="0" err="1"/>
              <a:t>điều</a:t>
            </a:r>
            <a:r>
              <a:rPr lang="en-US" dirty="0"/>
              <a:t> </a:t>
            </a:r>
            <a:r>
              <a:rPr lang="en-US" dirty="0" smtClean="0"/>
              <a:t>69, </a:t>
            </a:r>
            <a:r>
              <a:rPr lang="en-US" dirty="0" err="1"/>
              <a:t>khoản</a:t>
            </a:r>
            <a:r>
              <a:rPr lang="en-US" dirty="0"/>
              <a:t> </a:t>
            </a:r>
            <a:r>
              <a:rPr lang="en-US" dirty="0" smtClean="0"/>
              <a:t>2</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371600" y="2424546"/>
            <a:ext cx="9892146" cy="193963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 Điều 69. Bảo vệ quyền sở hữu trí tuệ trong lĩnh vực công nghệ thông tin </a:t>
            </a:r>
            <a:endParaRPr lang="en-US" sz="2200" b="1" dirty="0" smtClean="0">
              <a:solidFill>
                <a:srgbClr val="0000CC"/>
              </a:solidFill>
            </a:endParaRPr>
          </a:p>
          <a:p>
            <a:r>
              <a:rPr lang="vi-VN" sz="2200" dirty="0">
                <a:latin typeface="Arial Narrow" pitchFamily="34" charset="0"/>
              </a:rPr>
              <a:t>2. Người sử dụng hợp pháp phần mềm được bảo hộ có quyền sao chép phần mềm đó để lưu trữ dự phòng và thay thế phần mềm bị phá hỏng mà không phải xin phép, không phải trả tiền bản quyền.:</a:t>
            </a:r>
            <a:endParaRPr lang="en-US" sz="2200" dirty="0" smtClean="0">
              <a:latin typeface="Arial Narrow" pitchFamily="34" charset="0"/>
            </a:endParaRPr>
          </a:p>
          <a:p>
            <a:pPr lvl="1"/>
            <a:endParaRPr lang="en-US" sz="2200" dirty="0">
              <a:latin typeface="Arial Narrow" pitchFamily="34" charset="0"/>
            </a:endParaRP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1620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Luật</a:t>
            </a:r>
            <a:r>
              <a:rPr lang="en-US" dirty="0"/>
              <a:t> CNTT</a:t>
            </a:r>
            <a:endParaRPr lang="vi-VN" dirty="0"/>
          </a:p>
        </p:txBody>
      </p:sp>
      <p:sp>
        <p:nvSpPr>
          <p:cNvPr id="3" name="Content Placeholder 2"/>
          <p:cNvSpPr>
            <a:spLocks noGrp="1"/>
          </p:cNvSpPr>
          <p:nvPr>
            <p:ph idx="1"/>
          </p:nvPr>
        </p:nvSpPr>
        <p:spPr/>
        <p:txBody>
          <a:bodyPr/>
          <a:lstStyle/>
          <a:p>
            <a:pPr marL="0" indent="0">
              <a:buNone/>
            </a:pPr>
            <a:r>
              <a:rPr lang="vi-VN" b="1" dirty="0">
                <a:solidFill>
                  <a:srgbClr val="0000CC"/>
                </a:solidFill>
              </a:rPr>
              <a:t>Tình hình vi phạm luật CNTT</a:t>
            </a:r>
            <a:endParaRPr lang="en-US" b="1" dirty="0">
              <a:solidFill>
                <a:srgbClr val="0000CC"/>
              </a:solidFill>
            </a:endParaRPr>
          </a:p>
          <a:p>
            <a:r>
              <a:rPr lang="vi-VN" dirty="0"/>
              <a:t>Bẻ khóa, trộm cắp, sử dụng mật khẩu xâm nhập vào Facebook của người khác và giả mạo danh nghĩa để chiếm đoạt tài sản của người khác</a:t>
            </a:r>
          </a:p>
          <a:p>
            <a:r>
              <a:rPr lang="vi-VN" dirty="0"/>
              <a:t>Xúc phạm người khác trên Facebook/trang mạng XH</a:t>
            </a:r>
          </a:p>
          <a:p>
            <a:r>
              <a:rPr lang="vi-VN" dirty="0"/>
              <a:t>Tung tin sao Việt qua đời để câu like (nạn nhân có quyền yêu cầu bồi thường thiệt hại không?)</a:t>
            </a:r>
          </a:p>
          <a:p>
            <a:r>
              <a:rPr lang="vi-VN" dirty="0"/>
              <a:t>Tung tin ảnh nhạy cảm của người khác lên mạng </a:t>
            </a:r>
          </a:p>
          <a:p>
            <a:r>
              <a:rPr lang="vi-VN" dirty="0"/>
              <a:t>Mua bán thông tin cá nhân trái phép</a:t>
            </a:r>
          </a:p>
          <a:p>
            <a:endParaRPr lang="vi-VN" sz="2400" b="1" dirty="0"/>
          </a:p>
          <a:p>
            <a:endParaRPr lang="vi-VN" sz="2400" dirty="0"/>
          </a:p>
        </p:txBody>
      </p:sp>
    </p:spTree>
    <p:extLst>
      <p:ext uri="{BB962C8B-B14F-4D97-AF65-F5344CB8AC3E}">
        <p14:creationId xmlns:p14="http://schemas.microsoft.com/office/powerpoint/2010/main" val="780628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 </a:t>
            </a:r>
            <a:r>
              <a:rPr lang="vi-VN" dirty="0"/>
              <a:t>Luật Giao dịch Điện tử</a:t>
            </a:r>
            <a:endParaRPr lang="en-US" dirty="0"/>
          </a:p>
        </p:txBody>
      </p:sp>
      <p:sp>
        <p:nvSpPr>
          <p:cNvPr id="3" name="Content Placeholder 2"/>
          <p:cNvSpPr>
            <a:spLocks noGrp="1"/>
          </p:cNvSpPr>
          <p:nvPr>
            <p:ph idx="1"/>
          </p:nvPr>
        </p:nvSpPr>
        <p:spPr/>
        <p:txBody>
          <a:bodyPr/>
          <a:lstStyle/>
          <a:p>
            <a:r>
              <a:rPr lang="vi-VN" dirty="0"/>
              <a:t>Quốc hội thông qua </a:t>
            </a:r>
            <a:r>
              <a:rPr lang="vi-VN" b="1" i="1" dirty="0">
                <a:solidFill>
                  <a:srgbClr val="000099"/>
                </a:solidFill>
              </a:rPr>
              <a:t>29/11/2005</a:t>
            </a:r>
            <a:r>
              <a:rPr lang="vi-VN" dirty="0" smtClean="0"/>
              <a:t>, </a:t>
            </a:r>
            <a:r>
              <a:rPr lang="vi-VN" dirty="0"/>
              <a:t>có hiệu lực </a:t>
            </a:r>
            <a:r>
              <a:rPr lang="vi-VN" b="1" i="1" dirty="0" smtClean="0">
                <a:solidFill>
                  <a:srgbClr val="000099"/>
                </a:solidFill>
              </a:rPr>
              <a:t>01/0</a:t>
            </a:r>
            <a:r>
              <a:rPr lang="en-US" b="1" i="1" dirty="0" smtClean="0">
                <a:solidFill>
                  <a:srgbClr val="000099"/>
                </a:solidFill>
              </a:rPr>
              <a:t>3</a:t>
            </a:r>
            <a:r>
              <a:rPr lang="vi-VN" b="1" i="1" dirty="0" smtClean="0">
                <a:solidFill>
                  <a:srgbClr val="000099"/>
                </a:solidFill>
              </a:rPr>
              <a:t>/200</a:t>
            </a:r>
            <a:r>
              <a:rPr lang="en-US" b="1" i="1" dirty="0" smtClean="0">
                <a:solidFill>
                  <a:srgbClr val="000099"/>
                </a:solidFill>
              </a:rPr>
              <a:t>6</a:t>
            </a:r>
            <a:r>
              <a:rPr lang="vi-VN" dirty="0" smtClean="0"/>
              <a:t>.</a:t>
            </a:r>
            <a:endParaRPr lang="vi-VN" dirty="0"/>
          </a:p>
          <a:p>
            <a:r>
              <a:rPr lang="vi-VN" dirty="0"/>
              <a:t>Luật này quy định về giao dịch điện tử trong hoạt động của các cơ quan nhà nước; trong lĩnh vực dân sự, kinh doanh, thương mại và các lĩnh vực khác do pháp luật quy định. </a:t>
            </a:r>
          </a:p>
          <a:p>
            <a:r>
              <a:rPr lang="vi-VN" dirty="0"/>
              <a:t>Luật này áp dụng đối với cơ quan, tổ chức, cá nhân lựa chọn </a:t>
            </a:r>
            <a:r>
              <a:rPr lang="vi-VN" b="1" dirty="0">
                <a:solidFill>
                  <a:srgbClr val="000099"/>
                </a:solidFill>
              </a:rPr>
              <a:t>giao dịch bằng phương tiện điện tử</a:t>
            </a:r>
            <a:r>
              <a:rPr lang="vi-VN" dirty="0"/>
              <a:t>.</a:t>
            </a:r>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607116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a:t>
            </a:r>
            <a:r>
              <a:rPr lang="en-US" dirty="0" smtClean="0"/>
              <a:t> </a:t>
            </a:r>
            <a:r>
              <a:rPr lang="vi-VN" dirty="0" smtClean="0"/>
              <a:t>Luật </a:t>
            </a:r>
            <a:r>
              <a:rPr lang="vi-VN" dirty="0"/>
              <a:t>Giao dịch Điện tử</a:t>
            </a:r>
          </a:p>
        </p:txBody>
      </p:sp>
      <p:sp>
        <p:nvSpPr>
          <p:cNvPr id="3" name="Content Placeholder 2"/>
          <p:cNvSpPr>
            <a:spLocks noGrp="1"/>
          </p:cNvSpPr>
          <p:nvPr>
            <p:ph idx="1"/>
          </p:nvPr>
        </p:nvSpPr>
        <p:spPr/>
        <p:txBody>
          <a:bodyPr/>
          <a:lstStyle/>
          <a:p>
            <a:r>
              <a:rPr lang="vi-VN" dirty="0"/>
              <a:t>Luật này bao gồm nhiều các quy định về:</a:t>
            </a:r>
          </a:p>
          <a:p>
            <a:pPr lvl="1"/>
            <a:r>
              <a:rPr lang="vi-VN" dirty="0" smtClean="0"/>
              <a:t>Thông </a:t>
            </a:r>
            <a:r>
              <a:rPr lang="vi-VN" dirty="0"/>
              <a:t>điệp dữ liệu, chữ ký điện tử và chứng thực chữ ký điện tử</a:t>
            </a:r>
          </a:p>
          <a:p>
            <a:pPr lvl="1"/>
            <a:r>
              <a:rPr lang="vi-VN" dirty="0" smtClean="0"/>
              <a:t>Giao </a:t>
            </a:r>
            <a:r>
              <a:rPr lang="vi-VN" dirty="0"/>
              <a:t>kết và thực hiện hợp đồng điện tử</a:t>
            </a:r>
          </a:p>
          <a:p>
            <a:pPr lvl="1"/>
            <a:r>
              <a:rPr lang="vi-VN" dirty="0" smtClean="0"/>
              <a:t>An </a:t>
            </a:r>
            <a:r>
              <a:rPr lang="vi-VN" dirty="0"/>
              <a:t>ninh, an toàn, bảo vệ, bảo mật trong giao dịch điện tử</a:t>
            </a:r>
          </a:p>
          <a:p>
            <a:pPr lvl="1"/>
            <a:r>
              <a:rPr lang="vi-VN" dirty="0" smtClean="0"/>
              <a:t>Giải </a:t>
            </a:r>
            <a:r>
              <a:rPr lang="vi-VN" dirty="0"/>
              <a:t>quyết tranh chấp và xử lý vi phạm trong giao dịch điện tử</a:t>
            </a:r>
          </a:p>
          <a:p>
            <a:r>
              <a:rPr lang="vi-VN" b="1" dirty="0" smtClean="0">
                <a:solidFill>
                  <a:srgbClr val="000099"/>
                </a:solidFill>
              </a:rPr>
              <a:t>http</a:t>
            </a:r>
            <a:r>
              <a:rPr lang="vi-VN" b="1" dirty="0">
                <a:solidFill>
                  <a:srgbClr val="000099"/>
                </a:solidFill>
              </a:rPr>
              <a:t>://www.moj.gov.vn/vbpq/lists/vn%20bn%20php%20lut/view_detail.aspx?itemid=17085</a:t>
            </a:r>
          </a:p>
        </p:txBody>
      </p:sp>
    </p:spTree>
    <p:extLst>
      <p:ext uri="{BB962C8B-B14F-4D97-AF65-F5344CB8AC3E}">
        <p14:creationId xmlns:p14="http://schemas.microsoft.com/office/powerpoint/2010/main" val="3893739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 </a:t>
            </a:r>
            <a:r>
              <a:rPr lang="vi-VN" dirty="0"/>
              <a:t>Luật Giao dịch Điện tử</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Giải</a:t>
            </a:r>
            <a:r>
              <a:rPr lang="en-US" b="1" dirty="0">
                <a:solidFill>
                  <a:srgbClr val="0000CC"/>
                </a:solidFill>
              </a:rPr>
              <a:t> </a:t>
            </a:r>
            <a:r>
              <a:rPr lang="en-US" b="1" dirty="0" err="1">
                <a:solidFill>
                  <a:srgbClr val="0000CC"/>
                </a:solidFill>
              </a:rPr>
              <a:t>thích</a:t>
            </a:r>
            <a:r>
              <a:rPr lang="en-US" b="1" dirty="0">
                <a:solidFill>
                  <a:srgbClr val="0000CC"/>
                </a:solidFill>
              </a:rPr>
              <a:t> </a:t>
            </a:r>
            <a:r>
              <a:rPr lang="en-US" b="1" dirty="0" err="1">
                <a:solidFill>
                  <a:srgbClr val="0000CC"/>
                </a:solidFill>
              </a:rPr>
              <a:t>từ</a:t>
            </a:r>
            <a:r>
              <a:rPr lang="en-US" b="1" dirty="0">
                <a:solidFill>
                  <a:srgbClr val="0000CC"/>
                </a:solidFill>
              </a:rPr>
              <a:t> </a:t>
            </a:r>
            <a:r>
              <a:rPr lang="en-US" b="1" dirty="0" err="1">
                <a:solidFill>
                  <a:srgbClr val="0000CC"/>
                </a:solidFill>
              </a:rPr>
              <a:t>ngữ</a:t>
            </a:r>
            <a:r>
              <a:rPr lang="en-US" b="1" dirty="0">
                <a:solidFill>
                  <a:srgbClr val="0000CC"/>
                </a:solidFill>
              </a:rPr>
              <a:t> (</a:t>
            </a:r>
            <a:r>
              <a:rPr lang="en-US" b="1" dirty="0" err="1">
                <a:solidFill>
                  <a:srgbClr val="0000CC"/>
                </a:solidFill>
              </a:rPr>
              <a:t>Điều</a:t>
            </a:r>
            <a:r>
              <a:rPr lang="en-US" b="1" dirty="0">
                <a:solidFill>
                  <a:srgbClr val="0000CC"/>
                </a:solidFill>
              </a:rPr>
              <a:t> 4)</a:t>
            </a:r>
          </a:p>
          <a:p>
            <a:pPr marL="457200" lvl="1" indent="0">
              <a:buNone/>
            </a:pPr>
            <a:r>
              <a:rPr lang="en-US" dirty="0">
                <a:latin typeface="Arial Narrow" pitchFamily="34" charset="0"/>
              </a:rPr>
              <a:t>1. </a:t>
            </a:r>
            <a:r>
              <a:rPr lang="en-US" b="1" dirty="0" err="1">
                <a:solidFill>
                  <a:srgbClr val="0000CC"/>
                </a:solidFill>
                <a:latin typeface="Arial Narrow" pitchFamily="34" charset="0"/>
              </a:rPr>
              <a:t>Chứng</a:t>
            </a:r>
            <a:r>
              <a:rPr lang="en-US" b="1" dirty="0">
                <a:solidFill>
                  <a:srgbClr val="0000CC"/>
                </a:solidFill>
                <a:latin typeface="Arial Narrow" pitchFamily="34" charset="0"/>
              </a:rPr>
              <a:t> </a:t>
            </a:r>
            <a:r>
              <a:rPr lang="en-US" b="1" dirty="0" err="1">
                <a:solidFill>
                  <a:srgbClr val="0000CC"/>
                </a:solidFill>
                <a:latin typeface="Arial Narrow" pitchFamily="34" charset="0"/>
              </a:rPr>
              <a:t>thư</a:t>
            </a:r>
            <a:r>
              <a:rPr lang="en-US" b="1" dirty="0">
                <a:solidFill>
                  <a:srgbClr val="0000CC"/>
                </a:solidFill>
                <a:latin typeface="Arial Narrow" pitchFamily="34" charset="0"/>
              </a:rPr>
              <a:t> </a:t>
            </a:r>
            <a:r>
              <a:rPr lang="en-US" b="1" dirty="0" err="1">
                <a:solidFill>
                  <a:srgbClr val="0000CC"/>
                </a:solidFill>
                <a:latin typeface="Arial Narrow" pitchFamily="34" charset="0"/>
              </a:rPr>
              <a:t>điện</a:t>
            </a:r>
            <a:r>
              <a:rPr lang="en-US" b="1" dirty="0">
                <a:solidFill>
                  <a:srgbClr val="0000CC"/>
                </a:solidFill>
                <a:latin typeface="Arial Narrow" pitchFamily="34" charset="0"/>
              </a:rPr>
              <a:t> </a:t>
            </a:r>
            <a:r>
              <a:rPr lang="en-US" b="1" dirty="0" err="1">
                <a:solidFill>
                  <a:srgbClr val="0000CC"/>
                </a:solidFill>
                <a:latin typeface="Arial Narrow" pitchFamily="34" charset="0"/>
              </a:rPr>
              <a:t>tử</a:t>
            </a:r>
            <a:r>
              <a:rPr lang="en-US" dirty="0">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thông</a:t>
            </a:r>
            <a:r>
              <a:rPr lang="en-US" dirty="0">
                <a:latin typeface="Arial Narrow" pitchFamily="34" charset="0"/>
              </a:rPr>
              <a:t> </a:t>
            </a:r>
            <a:r>
              <a:rPr lang="en-US" dirty="0" err="1">
                <a:latin typeface="Arial Narrow" pitchFamily="34" charset="0"/>
              </a:rPr>
              <a:t>điệp</a:t>
            </a:r>
            <a:r>
              <a:rPr lang="en-US" dirty="0">
                <a:latin typeface="Arial Narrow" pitchFamily="34" charset="0"/>
              </a:rPr>
              <a:t> </a:t>
            </a:r>
            <a:r>
              <a:rPr lang="en-US" dirty="0" err="1">
                <a:latin typeface="Arial Narrow" pitchFamily="34" charset="0"/>
              </a:rPr>
              <a:t>dữ</a:t>
            </a:r>
            <a:r>
              <a:rPr lang="en-US" dirty="0">
                <a:latin typeface="Arial Narrow" pitchFamily="34" charset="0"/>
              </a:rPr>
              <a:t> </a:t>
            </a:r>
            <a:r>
              <a:rPr lang="en-US" dirty="0" err="1">
                <a:latin typeface="Arial Narrow" pitchFamily="34" charset="0"/>
              </a:rPr>
              <a:t>liệu</a:t>
            </a:r>
            <a:r>
              <a:rPr lang="en-US" dirty="0">
                <a:latin typeface="Arial Narrow" pitchFamily="34" charset="0"/>
              </a:rPr>
              <a:t> do </a:t>
            </a:r>
            <a:r>
              <a:rPr lang="en-US" dirty="0" err="1">
                <a:latin typeface="Arial Narrow" pitchFamily="34" charset="0"/>
              </a:rPr>
              <a:t>tổ</a:t>
            </a:r>
            <a:r>
              <a:rPr lang="en-US" dirty="0">
                <a:latin typeface="Arial Narrow" pitchFamily="34" charset="0"/>
              </a:rPr>
              <a:t> </a:t>
            </a:r>
            <a:r>
              <a:rPr lang="en-US" dirty="0" err="1">
                <a:latin typeface="Arial Narrow" pitchFamily="34" charset="0"/>
              </a:rPr>
              <a:t>chức</a:t>
            </a:r>
            <a:r>
              <a:rPr lang="en-US" dirty="0">
                <a:latin typeface="Arial Narrow" pitchFamily="34" charset="0"/>
              </a:rPr>
              <a:t> </a:t>
            </a:r>
            <a:r>
              <a:rPr lang="en-US" dirty="0" err="1">
                <a:latin typeface="Arial Narrow" pitchFamily="34" charset="0"/>
              </a:rPr>
              <a:t>cung</a:t>
            </a:r>
            <a:r>
              <a:rPr lang="en-US" dirty="0">
                <a:latin typeface="Arial Narrow" pitchFamily="34" charset="0"/>
              </a:rPr>
              <a:t> </a:t>
            </a:r>
            <a:r>
              <a:rPr lang="en-US" dirty="0" err="1">
                <a:latin typeface="Arial Narrow" pitchFamily="34" charset="0"/>
              </a:rPr>
              <a:t>cấp</a:t>
            </a:r>
            <a:r>
              <a:rPr lang="en-US" dirty="0">
                <a:latin typeface="Arial Narrow" pitchFamily="34" charset="0"/>
              </a:rPr>
              <a:t> </a:t>
            </a:r>
            <a:r>
              <a:rPr lang="en-US" dirty="0" err="1">
                <a:latin typeface="Arial Narrow" pitchFamily="34" charset="0"/>
              </a:rPr>
              <a:t>dịch</a:t>
            </a:r>
            <a:r>
              <a:rPr lang="en-US" dirty="0">
                <a:latin typeface="Arial Narrow" pitchFamily="34" charset="0"/>
              </a:rPr>
              <a:t> </a:t>
            </a:r>
            <a:r>
              <a:rPr lang="en-US" dirty="0" err="1">
                <a:latin typeface="Arial Narrow" pitchFamily="34" charset="0"/>
              </a:rPr>
              <a:t>vụ</a:t>
            </a:r>
            <a:r>
              <a:rPr lang="en-US" dirty="0">
                <a:latin typeface="Arial Narrow" pitchFamily="34" charset="0"/>
              </a:rPr>
              <a:t> </a:t>
            </a:r>
            <a:r>
              <a:rPr lang="en-US" dirty="0" err="1">
                <a:latin typeface="Arial Narrow" pitchFamily="34" charset="0"/>
              </a:rPr>
              <a:t>chứng</a:t>
            </a:r>
            <a:r>
              <a:rPr lang="en-US" dirty="0">
                <a:latin typeface="Arial Narrow" pitchFamily="34" charset="0"/>
              </a:rPr>
              <a:t> </a:t>
            </a:r>
            <a:r>
              <a:rPr lang="en-US" dirty="0" err="1">
                <a:latin typeface="Arial Narrow" pitchFamily="34" charset="0"/>
              </a:rPr>
              <a:t>thực</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 </a:t>
            </a:r>
            <a:r>
              <a:rPr lang="en-US" dirty="0" err="1">
                <a:latin typeface="Arial Narrow" pitchFamily="34" charset="0"/>
              </a:rPr>
              <a:t>phát</a:t>
            </a:r>
            <a:r>
              <a:rPr lang="en-US" dirty="0">
                <a:latin typeface="Arial Narrow" pitchFamily="34" charset="0"/>
              </a:rPr>
              <a:t> </a:t>
            </a:r>
            <a:r>
              <a:rPr lang="en-US" dirty="0" err="1">
                <a:latin typeface="Arial Narrow" pitchFamily="34" charset="0"/>
              </a:rPr>
              <a:t>hành</a:t>
            </a:r>
            <a:r>
              <a:rPr lang="en-US" dirty="0">
                <a:latin typeface="Arial Narrow" pitchFamily="34" charset="0"/>
              </a:rPr>
              <a:t> </a:t>
            </a:r>
            <a:r>
              <a:rPr lang="en-US" dirty="0" err="1">
                <a:latin typeface="Arial Narrow" pitchFamily="34" charset="0"/>
              </a:rPr>
              <a:t>nhằm</a:t>
            </a:r>
            <a:r>
              <a:rPr lang="en-US" dirty="0">
                <a:latin typeface="Arial Narrow" pitchFamily="34" charset="0"/>
              </a:rPr>
              <a:t> </a:t>
            </a:r>
            <a:r>
              <a:rPr lang="en-US" dirty="0" err="1">
                <a:latin typeface="Arial Narrow" pitchFamily="34" charset="0"/>
              </a:rPr>
              <a:t>xác</a:t>
            </a:r>
            <a:r>
              <a:rPr lang="en-US" dirty="0">
                <a:latin typeface="Arial Narrow" pitchFamily="34" charset="0"/>
              </a:rPr>
              <a:t> </a:t>
            </a:r>
            <a:r>
              <a:rPr lang="en-US" dirty="0" err="1">
                <a:latin typeface="Arial Narrow" pitchFamily="34" charset="0"/>
              </a:rPr>
              <a:t>nhận</a:t>
            </a:r>
            <a:r>
              <a:rPr lang="en-US" dirty="0">
                <a:latin typeface="Arial Narrow" pitchFamily="34" charset="0"/>
              </a:rPr>
              <a:t> </a:t>
            </a:r>
            <a:r>
              <a:rPr lang="en-US" dirty="0" err="1">
                <a:latin typeface="Arial Narrow" pitchFamily="34" charset="0"/>
              </a:rPr>
              <a:t>cơ</a:t>
            </a:r>
            <a:r>
              <a:rPr lang="en-US" dirty="0">
                <a:latin typeface="Arial Narrow" pitchFamily="34" charset="0"/>
              </a:rPr>
              <a:t> </a:t>
            </a:r>
            <a:r>
              <a:rPr lang="en-US" dirty="0" err="1">
                <a:latin typeface="Arial Narrow" pitchFamily="34" charset="0"/>
              </a:rPr>
              <a:t>quan</a:t>
            </a:r>
            <a:r>
              <a:rPr lang="en-US" dirty="0">
                <a:latin typeface="Arial Narrow" pitchFamily="34" charset="0"/>
              </a:rPr>
              <a:t>, </a:t>
            </a:r>
            <a:r>
              <a:rPr lang="en-US" dirty="0" err="1">
                <a:latin typeface="Arial Narrow" pitchFamily="34" charset="0"/>
              </a:rPr>
              <a:t>tổ</a:t>
            </a:r>
            <a:r>
              <a:rPr lang="en-US" dirty="0">
                <a:latin typeface="Arial Narrow" pitchFamily="34" charset="0"/>
              </a:rPr>
              <a:t> </a:t>
            </a:r>
            <a:r>
              <a:rPr lang="en-US" dirty="0" err="1">
                <a:latin typeface="Arial Narrow" pitchFamily="34" charset="0"/>
              </a:rPr>
              <a:t>chức</a:t>
            </a:r>
            <a:r>
              <a:rPr lang="en-US" dirty="0">
                <a:latin typeface="Arial Narrow" pitchFamily="34" charset="0"/>
              </a:rPr>
              <a:t>, </a:t>
            </a:r>
            <a:r>
              <a:rPr lang="en-US" dirty="0" err="1">
                <a:latin typeface="Arial Narrow" pitchFamily="34" charset="0"/>
              </a:rPr>
              <a:t>cá</a:t>
            </a:r>
            <a:r>
              <a:rPr lang="en-US" dirty="0">
                <a:latin typeface="Arial Narrow" pitchFamily="34" charset="0"/>
              </a:rPr>
              <a:t> </a:t>
            </a:r>
            <a:r>
              <a:rPr lang="en-US" dirty="0" err="1">
                <a:latin typeface="Arial Narrow" pitchFamily="34" charset="0"/>
              </a:rPr>
              <a:t>nhân</a:t>
            </a:r>
            <a:r>
              <a:rPr lang="en-US" dirty="0">
                <a:latin typeface="Arial Narrow" pitchFamily="34" charset="0"/>
              </a:rPr>
              <a:t> </a:t>
            </a:r>
            <a:r>
              <a:rPr lang="en-US" dirty="0" err="1">
                <a:latin typeface="Arial Narrow" pitchFamily="34" charset="0"/>
              </a:rPr>
              <a:t>được</a:t>
            </a:r>
            <a:r>
              <a:rPr lang="en-US" dirty="0">
                <a:latin typeface="Arial Narrow" pitchFamily="34" charset="0"/>
              </a:rPr>
              <a:t> </a:t>
            </a:r>
            <a:r>
              <a:rPr lang="en-US" dirty="0" err="1">
                <a:latin typeface="Arial Narrow" pitchFamily="34" charset="0"/>
              </a:rPr>
              <a:t>chứng</a:t>
            </a:r>
            <a:r>
              <a:rPr lang="en-US" dirty="0">
                <a:latin typeface="Arial Narrow" pitchFamily="34" charset="0"/>
              </a:rPr>
              <a:t> </a:t>
            </a:r>
            <a:r>
              <a:rPr lang="en-US" dirty="0" err="1">
                <a:latin typeface="Arial Narrow" pitchFamily="34" charset="0"/>
              </a:rPr>
              <a:t>thực</a:t>
            </a:r>
            <a:r>
              <a:rPr lang="en-US" dirty="0">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người</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a:t>
            </a:r>
          </a:p>
          <a:p>
            <a:pPr marL="457200" lvl="1" indent="0">
              <a:buNone/>
            </a:pPr>
            <a:r>
              <a:rPr lang="en-US" dirty="0">
                <a:latin typeface="Arial Narrow" pitchFamily="34" charset="0"/>
              </a:rPr>
              <a:t>2</a:t>
            </a:r>
            <a:r>
              <a:rPr lang="en-US" b="1" dirty="0">
                <a:solidFill>
                  <a:srgbClr val="0000CC"/>
                </a:solidFill>
                <a:latin typeface="Arial Narrow" pitchFamily="34" charset="0"/>
              </a:rPr>
              <a:t>. </a:t>
            </a:r>
            <a:r>
              <a:rPr lang="en-US" b="1" dirty="0" err="1">
                <a:solidFill>
                  <a:srgbClr val="0000CC"/>
                </a:solidFill>
                <a:latin typeface="Arial Narrow" pitchFamily="34" charset="0"/>
              </a:rPr>
              <a:t>Chứng</a:t>
            </a:r>
            <a:r>
              <a:rPr lang="en-US" b="1" dirty="0">
                <a:solidFill>
                  <a:srgbClr val="0000CC"/>
                </a:solidFill>
                <a:latin typeface="Arial Narrow" pitchFamily="34" charset="0"/>
              </a:rPr>
              <a:t> </a:t>
            </a:r>
            <a:r>
              <a:rPr lang="en-US" b="1" dirty="0" err="1">
                <a:solidFill>
                  <a:srgbClr val="0000CC"/>
                </a:solidFill>
                <a:latin typeface="Arial Narrow" pitchFamily="34" charset="0"/>
              </a:rPr>
              <a:t>thực</a:t>
            </a:r>
            <a:r>
              <a:rPr lang="en-US" b="1" dirty="0">
                <a:solidFill>
                  <a:srgbClr val="0000CC"/>
                </a:solidFill>
                <a:latin typeface="Arial Narrow" pitchFamily="34" charset="0"/>
              </a:rPr>
              <a:t> </a:t>
            </a:r>
            <a:r>
              <a:rPr lang="en-US" b="1" dirty="0" err="1">
                <a:solidFill>
                  <a:srgbClr val="0000CC"/>
                </a:solidFill>
                <a:latin typeface="Arial Narrow" pitchFamily="34" charset="0"/>
              </a:rPr>
              <a:t>chữ</a:t>
            </a:r>
            <a:r>
              <a:rPr lang="en-US" b="1" dirty="0">
                <a:solidFill>
                  <a:srgbClr val="0000CC"/>
                </a:solidFill>
                <a:latin typeface="Arial Narrow" pitchFamily="34" charset="0"/>
              </a:rPr>
              <a:t> </a:t>
            </a:r>
            <a:r>
              <a:rPr lang="en-US" b="1" dirty="0" err="1">
                <a:solidFill>
                  <a:srgbClr val="0000CC"/>
                </a:solidFill>
                <a:latin typeface="Arial Narrow" pitchFamily="34" charset="0"/>
              </a:rPr>
              <a:t>ký</a:t>
            </a:r>
            <a:r>
              <a:rPr lang="en-US" b="1" dirty="0">
                <a:solidFill>
                  <a:srgbClr val="0000CC"/>
                </a:solidFill>
                <a:latin typeface="Arial Narrow" pitchFamily="34" charset="0"/>
              </a:rPr>
              <a:t> </a:t>
            </a:r>
            <a:r>
              <a:rPr lang="en-US" b="1" dirty="0" err="1">
                <a:solidFill>
                  <a:srgbClr val="0000CC"/>
                </a:solidFill>
                <a:latin typeface="Arial Narrow" pitchFamily="34" charset="0"/>
              </a:rPr>
              <a:t>điện</a:t>
            </a:r>
            <a:r>
              <a:rPr lang="en-US" b="1" dirty="0">
                <a:solidFill>
                  <a:srgbClr val="0000CC"/>
                </a:solidFill>
                <a:latin typeface="Arial Narrow" pitchFamily="34" charset="0"/>
              </a:rPr>
              <a:t> </a:t>
            </a:r>
            <a:r>
              <a:rPr lang="en-US" b="1" dirty="0" err="1">
                <a:solidFill>
                  <a:srgbClr val="0000CC"/>
                </a:solidFill>
                <a:latin typeface="Arial Narrow" pitchFamily="34" charset="0"/>
              </a:rPr>
              <a:t>tử</a:t>
            </a:r>
            <a:r>
              <a:rPr lang="en-US" b="1" dirty="0">
                <a:solidFill>
                  <a:srgbClr val="0000CC"/>
                </a:solidFill>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việc</a:t>
            </a:r>
            <a:r>
              <a:rPr lang="en-US" dirty="0">
                <a:latin typeface="Arial Narrow" pitchFamily="34" charset="0"/>
              </a:rPr>
              <a:t> </a:t>
            </a:r>
            <a:r>
              <a:rPr lang="en-US" dirty="0" err="1">
                <a:latin typeface="Arial Narrow" pitchFamily="34" charset="0"/>
              </a:rPr>
              <a:t>xác</a:t>
            </a:r>
            <a:r>
              <a:rPr lang="en-US" dirty="0">
                <a:latin typeface="Arial Narrow" pitchFamily="34" charset="0"/>
              </a:rPr>
              <a:t> </a:t>
            </a:r>
            <a:r>
              <a:rPr lang="en-US" dirty="0" err="1">
                <a:latin typeface="Arial Narrow" pitchFamily="34" charset="0"/>
              </a:rPr>
              <a:t>nhận</a:t>
            </a:r>
            <a:r>
              <a:rPr lang="en-US" dirty="0">
                <a:latin typeface="Arial Narrow" pitchFamily="34" charset="0"/>
              </a:rPr>
              <a:t> </a:t>
            </a:r>
            <a:r>
              <a:rPr lang="en-US" dirty="0" err="1">
                <a:latin typeface="Arial Narrow" pitchFamily="34" charset="0"/>
              </a:rPr>
              <a:t>cơ</a:t>
            </a:r>
            <a:r>
              <a:rPr lang="en-US" dirty="0">
                <a:latin typeface="Arial Narrow" pitchFamily="34" charset="0"/>
              </a:rPr>
              <a:t> </a:t>
            </a:r>
            <a:r>
              <a:rPr lang="en-US" dirty="0" err="1">
                <a:latin typeface="Arial Narrow" pitchFamily="34" charset="0"/>
              </a:rPr>
              <a:t>quan</a:t>
            </a:r>
            <a:r>
              <a:rPr lang="en-US" dirty="0">
                <a:latin typeface="Arial Narrow" pitchFamily="34" charset="0"/>
              </a:rPr>
              <a:t>, </a:t>
            </a:r>
            <a:r>
              <a:rPr lang="en-US" dirty="0" err="1">
                <a:latin typeface="Arial Narrow" pitchFamily="34" charset="0"/>
              </a:rPr>
              <a:t>tổ</a:t>
            </a:r>
            <a:r>
              <a:rPr lang="en-US" dirty="0">
                <a:latin typeface="Arial Narrow" pitchFamily="34" charset="0"/>
              </a:rPr>
              <a:t> </a:t>
            </a:r>
            <a:r>
              <a:rPr lang="en-US" dirty="0" err="1">
                <a:latin typeface="Arial Narrow" pitchFamily="34" charset="0"/>
              </a:rPr>
              <a:t>chức</a:t>
            </a:r>
            <a:r>
              <a:rPr lang="en-US" dirty="0">
                <a:latin typeface="Arial Narrow" pitchFamily="34" charset="0"/>
              </a:rPr>
              <a:t>, </a:t>
            </a:r>
            <a:r>
              <a:rPr lang="en-US" dirty="0" err="1">
                <a:latin typeface="Arial Narrow" pitchFamily="34" charset="0"/>
              </a:rPr>
              <a:t>cá</a:t>
            </a:r>
            <a:r>
              <a:rPr lang="en-US" dirty="0">
                <a:latin typeface="Arial Narrow" pitchFamily="34" charset="0"/>
              </a:rPr>
              <a:t> </a:t>
            </a:r>
            <a:r>
              <a:rPr lang="en-US" dirty="0" err="1">
                <a:latin typeface="Arial Narrow" pitchFamily="34" charset="0"/>
              </a:rPr>
              <a:t>nhân</a:t>
            </a:r>
            <a:r>
              <a:rPr lang="en-US" dirty="0">
                <a:latin typeface="Arial Narrow" pitchFamily="34" charset="0"/>
              </a:rPr>
              <a:t> </a:t>
            </a:r>
            <a:r>
              <a:rPr lang="en-US" dirty="0" err="1">
                <a:latin typeface="Arial Narrow" pitchFamily="34" charset="0"/>
              </a:rPr>
              <a:t>được</a:t>
            </a:r>
            <a:r>
              <a:rPr lang="en-US" dirty="0">
                <a:latin typeface="Arial Narrow" pitchFamily="34" charset="0"/>
              </a:rPr>
              <a:t> </a:t>
            </a:r>
            <a:r>
              <a:rPr lang="en-US" dirty="0" err="1">
                <a:latin typeface="Arial Narrow" pitchFamily="34" charset="0"/>
              </a:rPr>
              <a:t>chứng</a:t>
            </a:r>
            <a:r>
              <a:rPr lang="en-US" dirty="0">
                <a:latin typeface="Arial Narrow" pitchFamily="34" charset="0"/>
              </a:rPr>
              <a:t> </a:t>
            </a:r>
            <a:r>
              <a:rPr lang="en-US" dirty="0" err="1">
                <a:latin typeface="Arial Narrow" pitchFamily="34" charset="0"/>
              </a:rPr>
              <a:t>thực</a:t>
            </a:r>
            <a:r>
              <a:rPr lang="en-US" dirty="0">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người</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 </a:t>
            </a:r>
          </a:p>
          <a:p>
            <a:pPr marL="457200" lvl="1" indent="0">
              <a:buNone/>
            </a:pPr>
            <a:r>
              <a:rPr lang="en-US" dirty="0">
                <a:latin typeface="Arial Narrow" pitchFamily="34" charset="0"/>
              </a:rPr>
              <a:t>3. </a:t>
            </a:r>
            <a:r>
              <a:rPr lang="en-US" b="1" dirty="0" err="1">
                <a:solidFill>
                  <a:srgbClr val="0000CC"/>
                </a:solidFill>
                <a:latin typeface="Arial Narrow" pitchFamily="34" charset="0"/>
              </a:rPr>
              <a:t>Chương</a:t>
            </a:r>
            <a:r>
              <a:rPr lang="en-US" b="1" dirty="0">
                <a:solidFill>
                  <a:srgbClr val="0000CC"/>
                </a:solidFill>
                <a:latin typeface="Arial Narrow" pitchFamily="34" charset="0"/>
              </a:rPr>
              <a:t> </a:t>
            </a:r>
            <a:r>
              <a:rPr lang="en-US" b="1" dirty="0" err="1">
                <a:solidFill>
                  <a:srgbClr val="0000CC"/>
                </a:solidFill>
                <a:latin typeface="Arial Narrow" pitchFamily="34" charset="0"/>
              </a:rPr>
              <a:t>trình</a:t>
            </a:r>
            <a:r>
              <a:rPr lang="en-US" b="1" dirty="0">
                <a:solidFill>
                  <a:srgbClr val="0000CC"/>
                </a:solidFill>
                <a:latin typeface="Arial Narrow" pitchFamily="34" charset="0"/>
              </a:rPr>
              <a:t> </a:t>
            </a:r>
            <a:r>
              <a:rPr lang="en-US" b="1" dirty="0" err="1">
                <a:solidFill>
                  <a:srgbClr val="0000CC"/>
                </a:solidFill>
                <a:latin typeface="Arial Narrow" pitchFamily="34" charset="0"/>
              </a:rPr>
              <a:t>ký</a:t>
            </a:r>
            <a:r>
              <a:rPr lang="en-US" b="1" dirty="0">
                <a:solidFill>
                  <a:srgbClr val="0000CC"/>
                </a:solidFill>
                <a:latin typeface="Arial Narrow" pitchFamily="34" charset="0"/>
              </a:rPr>
              <a:t> </a:t>
            </a:r>
            <a:r>
              <a:rPr lang="en-US" b="1" dirty="0" err="1">
                <a:solidFill>
                  <a:srgbClr val="0000CC"/>
                </a:solidFill>
                <a:latin typeface="Arial Narrow" pitchFamily="34" charset="0"/>
              </a:rPr>
              <a:t>điện</a:t>
            </a:r>
            <a:r>
              <a:rPr lang="en-US" b="1" dirty="0">
                <a:solidFill>
                  <a:srgbClr val="0000CC"/>
                </a:solidFill>
                <a:latin typeface="Arial Narrow" pitchFamily="34" charset="0"/>
              </a:rPr>
              <a:t> </a:t>
            </a:r>
            <a:r>
              <a:rPr lang="en-US" b="1" dirty="0" err="1">
                <a:solidFill>
                  <a:srgbClr val="0000CC"/>
                </a:solidFill>
                <a:latin typeface="Arial Narrow" pitchFamily="34" charset="0"/>
              </a:rPr>
              <a:t>tử</a:t>
            </a:r>
            <a:r>
              <a:rPr lang="en-US" b="1" dirty="0">
                <a:solidFill>
                  <a:srgbClr val="0000CC"/>
                </a:solidFill>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chương</a:t>
            </a:r>
            <a:r>
              <a:rPr lang="en-US" dirty="0">
                <a:latin typeface="Arial Narrow" pitchFamily="34" charset="0"/>
              </a:rPr>
              <a:t> </a:t>
            </a:r>
            <a:r>
              <a:rPr lang="en-US" dirty="0" err="1">
                <a:latin typeface="Arial Narrow" pitchFamily="34" charset="0"/>
              </a:rPr>
              <a:t>trình</a:t>
            </a:r>
            <a:r>
              <a:rPr lang="en-US" dirty="0">
                <a:latin typeface="Arial Narrow" pitchFamily="34" charset="0"/>
              </a:rPr>
              <a:t> </a:t>
            </a:r>
            <a:r>
              <a:rPr lang="en-US" dirty="0" err="1">
                <a:latin typeface="Arial Narrow" pitchFamily="34" charset="0"/>
              </a:rPr>
              <a:t>máy</a:t>
            </a:r>
            <a:r>
              <a:rPr lang="en-US" dirty="0">
                <a:latin typeface="Arial Narrow" pitchFamily="34" charset="0"/>
              </a:rPr>
              <a:t> </a:t>
            </a:r>
            <a:r>
              <a:rPr lang="en-US" dirty="0" err="1">
                <a:latin typeface="Arial Narrow" pitchFamily="34" charset="0"/>
              </a:rPr>
              <a:t>tính</a:t>
            </a:r>
            <a:r>
              <a:rPr lang="en-US" dirty="0">
                <a:latin typeface="Arial Narrow" pitchFamily="34" charset="0"/>
              </a:rPr>
              <a:t> </a:t>
            </a:r>
            <a:r>
              <a:rPr lang="en-US" dirty="0" err="1">
                <a:latin typeface="Arial Narrow" pitchFamily="34" charset="0"/>
              </a:rPr>
              <a:t>được</a:t>
            </a:r>
            <a:r>
              <a:rPr lang="en-US" dirty="0">
                <a:latin typeface="Arial Narrow" pitchFamily="34" charset="0"/>
              </a:rPr>
              <a:t> </a:t>
            </a:r>
            <a:r>
              <a:rPr lang="en-US" dirty="0" err="1">
                <a:latin typeface="Arial Narrow" pitchFamily="34" charset="0"/>
              </a:rPr>
              <a:t>thiết</a:t>
            </a:r>
            <a:r>
              <a:rPr lang="en-US" dirty="0">
                <a:latin typeface="Arial Narrow" pitchFamily="34" charset="0"/>
              </a:rPr>
              <a:t> </a:t>
            </a:r>
            <a:r>
              <a:rPr lang="en-US" dirty="0" err="1">
                <a:latin typeface="Arial Narrow" pitchFamily="34" charset="0"/>
              </a:rPr>
              <a:t>lập</a:t>
            </a:r>
            <a:r>
              <a:rPr lang="en-US" dirty="0">
                <a:latin typeface="Arial Narrow" pitchFamily="34" charset="0"/>
              </a:rPr>
              <a:t> </a:t>
            </a:r>
            <a:r>
              <a:rPr lang="en-US" dirty="0" err="1">
                <a:latin typeface="Arial Narrow" pitchFamily="34" charset="0"/>
              </a:rPr>
              <a:t>để</a:t>
            </a:r>
            <a:r>
              <a:rPr lang="en-US" dirty="0">
                <a:latin typeface="Arial Narrow" pitchFamily="34" charset="0"/>
              </a:rPr>
              <a:t> </a:t>
            </a:r>
            <a:r>
              <a:rPr lang="en-US" dirty="0" err="1">
                <a:latin typeface="Arial Narrow" pitchFamily="34" charset="0"/>
              </a:rPr>
              <a:t>hoạt</a:t>
            </a:r>
            <a:r>
              <a:rPr lang="en-US" dirty="0">
                <a:latin typeface="Arial Narrow" pitchFamily="34" charset="0"/>
              </a:rPr>
              <a:t> </a:t>
            </a:r>
            <a:r>
              <a:rPr lang="en-US" dirty="0" err="1">
                <a:latin typeface="Arial Narrow" pitchFamily="34" charset="0"/>
              </a:rPr>
              <a:t>động</a:t>
            </a:r>
            <a:r>
              <a:rPr lang="en-US" dirty="0">
                <a:latin typeface="Arial Narrow" pitchFamily="34" charset="0"/>
              </a:rPr>
              <a:t> </a:t>
            </a:r>
            <a:r>
              <a:rPr lang="en-US" dirty="0" err="1">
                <a:latin typeface="Arial Narrow" pitchFamily="34" charset="0"/>
              </a:rPr>
              <a:t>độc</a:t>
            </a:r>
            <a:r>
              <a:rPr lang="en-US" dirty="0">
                <a:latin typeface="Arial Narrow" pitchFamily="34" charset="0"/>
              </a:rPr>
              <a:t> </a:t>
            </a:r>
            <a:r>
              <a:rPr lang="en-US" dirty="0" err="1">
                <a:latin typeface="Arial Narrow" pitchFamily="34" charset="0"/>
              </a:rPr>
              <a:t>lập</a:t>
            </a:r>
            <a:r>
              <a:rPr lang="en-US" dirty="0">
                <a:latin typeface="Arial Narrow" pitchFamily="34" charset="0"/>
              </a:rPr>
              <a:t> </a:t>
            </a:r>
            <a:r>
              <a:rPr lang="en-US" dirty="0" err="1">
                <a:latin typeface="Arial Narrow" pitchFamily="34" charset="0"/>
              </a:rPr>
              <a:t>hoặc</a:t>
            </a:r>
            <a:r>
              <a:rPr lang="en-US" dirty="0">
                <a:latin typeface="Arial Narrow" pitchFamily="34" charset="0"/>
              </a:rPr>
              <a:t> </a:t>
            </a:r>
            <a:r>
              <a:rPr lang="en-US" dirty="0" err="1">
                <a:latin typeface="Arial Narrow" pitchFamily="34" charset="0"/>
              </a:rPr>
              <a:t>thông</a:t>
            </a:r>
            <a:r>
              <a:rPr lang="en-US" dirty="0">
                <a:latin typeface="Arial Narrow" pitchFamily="34" charset="0"/>
              </a:rPr>
              <a:t> qua </a:t>
            </a:r>
            <a:r>
              <a:rPr lang="en-US" dirty="0" err="1">
                <a:latin typeface="Arial Narrow" pitchFamily="34" charset="0"/>
              </a:rPr>
              <a:t>thiết</a:t>
            </a:r>
            <a:r>
              <a:rPr lang="en-US" dirty="0">
                <a:latin typeface="Arial Narrow" pitchFamily="34" charset="0"/>
              </a:rPr>
              <a:t> </a:t>
            </a:r>
            <a:r>
              <a:rPr lang="en-US" dirty="0" err="1">
                <a:latin typeface="Arial Narrow" pitchFamily="34" charset="0"/>
              </a:rPr>
              <a:t>bị</a:t>
            </a:r>
            <a:r>
              <a:rPr lang="en-US" dirty="0">
                <a:latin typeface="Arial Narrow" pitchFamily="34" charset="0"/>
              </a:rPr>
              <a:t>, </a:t>
            </a:r>
            <a:r>
              <a:rPr lang="en-US" dirty="0" err="1">
                <a:latin typeface="Arial Narrow" pitchFamily="34" charset="0"/>
              </a:rPr>
              <a:t>hệ</a:t>
            </a:r>
            <a:r>
              <a:rPr lang="en-US" dirty="0">
                <a:latin typeface="Arial Narrow" pitchFamily="34" charset="0"/>
              </a:rPr>
              <a:t> </a:t>
            </a:r>
            <a:r>
              <a:rPr lang="en-US" dirty="0" err="1">
                <a:latin typeface="Arial Narrow" pitchFamily="34" charset="0"/>
              </a:rPr>
              <a:t>thống</a:t>
            </a:r>
            <a:r>
              <a:rPr lang="en-US" dirty="0">
                <a:latin typeface="Arial Narrow" pitchFamily="34" charset="0"/>
              </a:rPr>
              <a:t> </a:t>
            </a:r>
            <a:r>
              <a:rPr lang="en-US" dirty="0" err="1">
                <a:latin typeface="Arial Narrow" pitchFamily="34" charset="0"/>
              </a:rPr>
              <a:t>thông</a:t>
            </a:r>
            <a:r>
              <a:rPr lang="en-US" dirty="0">
                <a:latin typeface="Arial Narrow" pitchFamily="34" charset="0"/>
              </a:rPr>
              <a:t> tin, </a:t>
            </a:r>
            <a:r>
              <a:rPr lang="en-US" dirty="0" err="1">
                <a:latin typeface="Arial Narrow" pitchFamily="34" charset="0"/>
              </a:rPr>
              <a:t>chương</a:t>
            </a:r>
            <a:r>
              <a:rPr lang="en-US" dirty="0">
                <a:latin typeface="Arial Narrow" pitchFamily="34" charset="0"/>
              </a:rPr>
              <a:t> </a:t>
            </a:r>
            <a:r>
              <a:rPr lang="en-US" dirty="0" err="1">
                <a:latin typeface="Arial Narrow" pitchFamily="34" charset="0"/>
              </a:rPr>
              <a:t>trình</a:t>
            </a:r>
            <a:r>
              <a:rPr lang="en-US" dirty="0">
                <a:latin typeface="Arial Narrow" pitchFamily="34" charset="0"/>
              </a:rPr>
              <a:t> </a:t>
            </a:r>
            <a:r>
              <a:rPr lang="en-US" dirty="0" err="1">
                <a:latin typeface="Arial Narrow" pitchFamily="34" charset="0"/>
              </a:rPr>
              <a:t>máy</a:t>
            </a:r>
            <a:r>
              <a:rPr lang="en-US" dirty="0">
                <a:latin typeface="Arial Narrow" pitchFamily="34" charset="0"/>
              </a:rPr>
              <a:t> </a:t>
            </a:r>
            <a:r>
              <a:rPr lang="en-US" dirty="0" err="1">
                <a:latin typeface="Arial Narrow" pitchFamily="34" charset="0"/>
              </a:rPr>
              <a:t>tính</a:t>
            </a:r>
            <a:r>
              <a:rPr lang="en-US" dirty="0">
                <a:latin typeface="Arial Narrow" pitchFamily="34" charset="0"/>
              </a:rPr>
              <a:t> </a:t>
            </a:r>
            <a:r>
              <a:rPr lang="en-US" dirty="0" err="1">
                <a:latin typeface="Arial Narrow" pitchFamily="34" charset="0"/>
              </a:rPr>
              <a:t>khác</a:t>
            </a:r>
            <a:r>
              <a:rPr lang="en-US" dirty="0">
                <a:latin typeface="Arial Narrow" pitchFamily="34" charset="0"/>
              </a:rPr>
              <a:t> </a:t>
            </a:r>
            <a:r>
              <a:rPr lang="en-US" dirty="0" err="1">
                <a:latin typeface="Arial Narrow" pitchFamily="34" charset="0"/>
              </a:rPr>
              <a:t>nhằm</a:t>
            </a:r>
            <a:r>
              <a:rPr lang="en-US" dirty="0">
                <a:latin typeface="Arial Narrow" pitchFamily="34" charset="0"/>
              </a:rPr>
              <a:t> </a:t>
            </a:r>
            <a:r>
              <a:rPr lang="en-US" dirty="0" err="1">
                <a:latin typeface="Arial Narrow" pitchFamily="34" charset="0"/>
              </a:rPr>
              <a:t>tạo</a:t>
            </a:r>
            <a:r>
              <a:rPr lang="en-US" dirty="0">
                <a:latin typeface="Arial Narrow" pitchFamily="34" charset="0"/>
              </a:rPr>
              <a:t> </a:t>
            </a:r>
            <a:r>
              <a:rPr lang="en-US" dirty="0" err="1">
                <a:latin typeface="Arial Narrow" pitchFamily="34" charset="0"/>
              </a:rPr>
              <a:t>ra</a:t>
            </a:r>
            <a:r>
              <a:rPr lang="en-US" dirty="0">
                <a:latin typeface="Arial Narrow" pitchFamily="34" charset="0"/>
              </a:rPr>
              <a:t> </a:t>
            </a:r>
            <a:r>
              <a:rPr lang="en-US" dirty="0" err="1">
                <a:latin typeface="Arial Narrow" pitchFamily="34" charset="0"/>
              </a:rPr>
              <a:t>một</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 </a:t>
            </a:r>
            <a:r>
              <a:rPr lang="en-US" dirty="0" err="1">
                <a:latin typeface="Arial Narrow" pitchFamily="34" charset="0"/>
              </a:rPr>
              <a:t>đặc</a:t>
            </a:r>
            <a:r>
              <a:rPr lang="en-US" dirty="0">
                <a:latin typeface="Arial Narrow" pitchFamily="34" charset="0"/>
              </a:rPr>
              <a:t> </a:t>
            </a:r>
            <a:r>
              <a:rPr lang="en-US" dirty="0" err="1">
                <a:latin typeface="Arial Narrow" pitchFamily="34" charset="0"/>
              </a:rPr>
              <a:t>trưng</a:t>
            </a:r>
            <a:r>
              <a:rPr lang="en-US" dirty="0">
                <a:latin typeface="Arial Narrow" pitchFamily="34" charset="0"/>
              </a:rPr>
              <a:t> </a:t>
            </a:r>
            <a:r>
              <a:rPr lang="en-US" dirty="0" err="1">
                <a:latin typeface="Arial Narrow" pitchFamily="34" charset="0"/>
              </a:rPr>
              <a:t>cho</a:t>
            </a:r>
            <a:r>
              <a:rPr lang="en-US" dirty="0">
                <a:latin typeface="Arial Narrow" pitchFamily="34" charset="0"/>
              </a:rPr>
              <a:t> </a:t>
            </a:r>
            <a:r>
              <a:rPr lang="en-US" dirty="0" err="1">
                <a:latin typeface="Arial Narrow" pitchFamily="34" charset="0"/>
              </a:rPr>
              <a:t>người</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thông</a:t>
            </a:r>
            <a:r>
              <a:rPr lang="en-US" dirty="0">
                <a:latin typeface="Arial Narrow" pitchFamily="34" charset="0"/>
              </a:rPr>
              <a:t> </a:t>
            </a:r>
            <a:r>
              <a:rPr lang="en-US" dirty="0" err="1">
                <a:latin typeface="Arial Narrow" pitchFamily="34" charset="0"/>
              </a:rPr>
              <a:t>điệp</a:t>
            </a:r>
            <a:r>
              <a:rPr lang="en-US" dirty="0">
                <a:latin typeface="Arial Narrow" pitchFamily="34" charset="0"/>
              </a:rPr>
              <a:t> </a:t>
            </a:r>
            <a:r>
              <a:rPr lang="en-US" dirty="0" err="1">
                <a:latin typeface="Arial Narrow" pitchFamily="34" charset="0"/>
              </a:rPr>
              <a:t>dữ</a:t>
            </a:r>
            <a:r>
              <a:rPr lang="en-US" dirty="0">
                <a:latin typeface="Arial Narrow" pitchFamily="34" charset="0"/>
              </a:rPr>
              <a:t> </a:t>
            </a:r>
            <a:r>
              <a:rPr lang="en-US" dirty="0" err="1">
                <a:latin typeface="Arial Narrow" pitchFamily="34" charset="0"/>
              </a:rPr>
              <a:t>liệu</a:t>
            </a:r>
            <a:r>
              <a:rPr lang="en-US" dirty="0"/>
              <a:t>. </a:t>
            </a:r>
          </a:p>
          <a:p>
            <a:pPr marL="457200" lvl="1" indent="0">
              <a:buNone/>
            </a:pPr>
            <a:r>
              <a:rPr lang="en-US" sz="2400" dirty="0">
                <a:latin typeface="Arial Narrow" pitchFamily="34" charset="0"/>
              </a:rPr>
              <a:t>4</a:t>
            </a:r>
            <a:r>
              <a:rPr lang="en-US" dirty="0">
                <a:latin typeface="Arial Narrow" pitchFamily="34" charset="0"/>
              </a:rPr>
              <a:t>. </a:t>
            </a:r>
            <a:r>
              <a:rPr lang="en-US" b="1" dirty="0" err="1">
                <a:solidFill>
                  <a:srgbClr val="0000CC"/>
                </a:solidFill>
                <a:latin typeface="Arial Narrow" pitchFamily="34" charset="0"/>
              </a:rPr>
              <a:t>Cơ</a:t>
            </a:r>
            <a:r>
              <a:rPr lang="en-US" b="1" dirty="0">
                <a:solidFill>
                  <a:srgbClr val="0000CC"/>
                </a:solidFill>
                <a:latin typeface="Arial Narrow" pitchFamily="34" charset="0"/>
              </a:rPr>
              <a:t> </a:t>
            </a:r>
            <a:r>
              <a:rPr lang="en-US" b="1" dirty="0" err="1">
                <a:solidFill>
                  <a:srgbClr val="0000CC"/>
                </a:solidFill>
                <a:latin typeface="Arial Narrow" pitchFamily="34" charset="0"/>
              </a:rPr>
              <a:t>sở</a:t>
            </a:r>
            <a:r>
              <a:rPr lang="en-US" b="1" dirty="0">
                <a:solidFill>
                  <a:srgbClr val="0000CC"/>
                </a:solidFill>
                <a:latin typeface="Arial Narrow" pitchFamily="34" charset="0"/>
              </a:rPr>
              <a:t> </a:t>
            </a:r>
            <a:r>
              <a:rPr lang="en-US" b="1" dirty="0" err="1">
                <a:solidFill>
                  <a:srgbClr val="0000CC"/>
                </a:solidFill>
                <a:latin typeface="Arial Narrow" pitchFamily="34" charset="0"/>
              </a:rPr>
              <a:t>dữ</a:t>
            </a:r>
            <a:r>
              <a:rPr lang="en-US" b="1" dirty="0">
                <a:solidFill>
                  <a:srgbClr val="0000CC"/>
                </a:solidFill>
                <a:latin typeface="Arial Narrow" pitchFamily="34" charset="0"/>
              </a:rPr>
              <a:t> </a:t>
            </a:r>
            <a:r>
              <a:rPr lang="en-US" b="1" dirty="0" err="1">
                <a:solidFill>
                  <a:srgbClr val="0000CC"/>
                </a:solidFill>
                <a:latin typeface="Arial Narrow" pitchFamily="34" charset="0"/>
              </a:rPr>
              <a:t>liệu</a:t>
            </a:r>
            <a:r>
              <a:rPr lang="en-US" dirty="0">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tập</a:t>
            </a:r>
            <a:r>
              <a:rPr lang="en-US" dirty="0">
                <a:latin typeface="Arial Narrow" pitchFamily="34" charset="0"/>
              </a:rPr>
              <a:t> </a:t>
            </a:r>
            <a:r>
              <a:rPr lang="en-US" dirty="0" err="1">
                <a:latin typeface="Arial Narrow" pitchFamily="34" charset="0"/>
              </a:rPr>
              <a:t>hợp</a:t>
            </a:r>
            <a:r>
              <a:rPr lang="en-US" dirty="0">
                <a:latin typeface="Arial Narrow" pitchFamily="34" charset="0"/>
              </a:rPr>
              <a:t> </a:t>
            </a:r>
            <a:r>
              <a:rPr lang="en-US" dirty="0" err="1">
                <a:latin typeface="Arial Narrow" pitchFamily="34" charset="0"/>
              </a:rPr>
              <a:t>các</a:t>
            </a:r>
            <a:r>
              <a:rPr lang="en-US" dirty="0">
                <a:latin typeface="Arial Narrow" pitchFamily="34" charset="0"/>
              </a:rPr>
              <a:t> </a:t>
            </a:r>
            <a:r>
              <a:rPr lang="en-US" dirty="0" err="1">
                <a:latin typeface="Arial Narrow" pitchFamily="34" charset="0"/>
              </a:rPr>
              <a:t>dữ</a:t>
            </a:r>
            <a:r>
              <a:rPr lang="en-US" dirty="0">
                <a:latin typeface="Arial Narrow" pitchFamily="34" charset="0"/>
              </a:rPr>
              <a:t> </a:t>
            </a:r>
            <a:r>
              <a:rPr lang="en-US" dirty="0" err="1">
                <a:latin typeface="Arial Narrow" pitchFamily="34" charset="0"/>
              </a:rPr>
              <a:t>liệu</a:t>
            </a:r>
            <a:r>
              <a:rPr lang="en-US" dirty="0">
                <a:latin typeface="Arial Narrow" pitchFamily="34" charset="0"/>
              </a:rPr>
              <a:t> </a:t>
            </a:r>
            <a:r>
              <a:rPr lang="en-US" dirty="0" err="1">
                <a:latin typeface="Arial Narrow" pitchFamily="34" charset="0"/>
              </a:rPr>
              <a:t>được</a:t>
            </a:r>
            <a:r>
              <a:rPr lang="en-US" dirty="0">
                <a:latin typeface="Arial Narrow" pitchFamily="34" charset="0"/>
              </a:rPr>
              <a:t> </a:t>
            </a:r>
            <a:r>
              <a:rPr lang="en-US" dirty="0" err="1">
                <a:latin typeface="Arial Narrow" pitchFamily="34" charset="0"/>
              </a:rPr>
              <a:t>sắp</a:t>
            </a:r>
            <a:r>
              <a:rPr lang="en-US" dirty="0">
                <a:latin typeface="Arial Narrow" pitchFamily="34" charset="0"/>
              </a:rPr>
              <a:t> </a:t>
            </a:r>
            <a:r>
              <a:rPr lang="en-US" dirty="0" err="1">
                <a:latin typeface="Arial Narrow" pitchFamily="34" charset="0"/>
              </a:rPr>
              <a:t>xếp</a:t>
            </a:r>
            <a:r>
              <a:rPr lang="en-US" dirty="0">
                <a:latin typeface="Arial Narrow" pitchFamily="34" charset="0"/>
              </a:rPr>
              <a:t>, </a:t>
            </a:r>
            <a:r>
              <a:rPr lang="en-US" dirty="0" err="1">
                <a:latin typeface="Arial Narrow" pitchFamily="34" charset="0"/>
              </a:rPr>
              <a:t>tổ</a:t>
            </a:r>
            <a:r>
              <a:rPr lang="en-US" dirty="0">
                <a:latin typeface="Arial Narrow" pitchFamily="34" charset="0"/>
              </a:rPr>
              <a:t> </a:t>
            </a:r>
            <a:r>
              <a:rPr lang="en-US" dirty="0" err="1">
                <a:latin typeface="Arial Narrow" pitchFamily="34" charset="0"/>
              </a:rPr>
              <a:t>chức</a:t>
            </a:r>
            <a:r>
              <a:rPr lang="en-US" dirty="0">
                <a:latin typeface="Arial Narrow" pitchFamily="34" charset="0"/>
              </a:rPr>
              <a:t> </a:t>
            </a:r>
            <a:r>
              <a:rPr lang="en-US" dirty="0" err="1">
                <a:latin typeface="Arial Narrow" pitchFamily="34" charset="0"/>
              </a:rPr>
              <a:t>để</a:t>
            </a:r>
            <a:r>
              <a:rPr lang="en-US" dirty="0">
                <a:latin typeface="Arial Narrow" pitchFamily="34" charset="0"/>
              </a:rPr>
              <a:t> </a:t>
            </a:r>
            <a:r>
              <a:rPr lang="en-US" dirty="0" err="1">
                <a:latin typeface="Arial Narrow" pitchFamily="34" charset="0"/>
              </a:rPr>
              <a:t>truy</a:t>
            </a:r>
            <a:r>
              <a:rPr lang="en-US" dirty="0">
                <a:latin typeface="Arial Narrow" pitchFamily="34" charset="0"/>
              </a:rPr>
              <a:t> </a:t>
            </a:r>
            <a:r>
              <a:rPr lang="en-US" dirty="0" err="1">
                <a:latin typeface="Arial Narrow" pitchFamily="34" charset="0"/>
              </a:rPr>
              <a:t>cập</a:t>
            </a:r>
            <a:r>
              <a:rPr lang="en-US" dirty="0">
                <a:latin typeface="Arial Narrow" pitchFamily="34" charset="0"/>
              </a:rPr>
              <a:t>, </a:t>
            </a:r>
            <a:r>
              <a:rPr lang="en-US" dirty="0" err="1">
                <a:latin typeface="Arial Narrow" pitchFamily="34" charset="0"/>
              </a:rPr>
              <a:t>khai</a:t>
            </a:r>
            <a:r>
              <a:rPr lang="en-US" dirty="0">
                <a:latin typeface="Arial Narrow" pitchFamily="34" charset="0"/>
              </a:rPr>
              <a:t> </a:t>
            </a:r>
            <a:r>
              <a:rPr lang="en-US" dirty="0" err="1">
                <a:latin typeface="Arial Narrow" pitchFamily="34" charset="0"/>
              </a:rPr>
              <a:t>thác</a:t>
            </a:r>
            <a:r>
              <a:rPr lang="en-US" dirty="0">
                <a:latin typeface="Arial Narrow" pitchFamily="34" charset="0"/>
              </a:rPr>
              <a:t>, </a:t>
            </a:r>
            <a:r>
              <a:rPr lang="en-US" dirty="0" err="1">
                <a:latin typeface="Arial Narrow" pitchFamily="34" charset="0"/>
              </a:rPr>
              <a:t>quản</a:t>
            </a:r>
            <a:r>
              <a:rPr lang="en-US" dirty="0">
                <a:latin typeface="Arial Narrow" pitchFamily="34" charset="0"/>
              </a:rPr>
              <a:t> </a:t>
            </a:r>
            <a:r>
              <a:rPr lang="en-US" dirty="0" err="1">
                <a:latin typeface="Arial Narrow" pitchFamily="34" charset="0"/>
              </a:rPr>
              <a:t>lý</a:t>
            </a:r>
            <a:r>
              <a:rPr lang="en-US" dirty="0">
                <a:latin typeface="Arial Narrow" pitchFamily="34" charset="0"/>
              </a:rPr>
              <a:t> </a:t>
            </a:r>
            <a:r>
              <a:rPr lang="en-US" dirty="0" err="1">
                <a:latin typeface="Arial Narrow" pitchFamily="34" charset="0"/>
              </a:rPr>
              <a:t>và</a:t>
            </a:r>
            <a:r>
              <a:rPr lang="en-US" dirty="0">
                <a:latin typeface="Arial Narrow" pitchFamily="34" charset="0"/>
              </a:rPr>
              <a:t> </a:t>
            </a:r>
            <a:r>
              <a:rPr lang="en-US" dirty="0" err="1">
                <a:latin typeface="Arial Narrow" pitchFamily="34" charset="0"/>
              </a:rPr>
              <a:t>cập</a:t>
            </a:r>
            <a:r>
              <a:rPr lang="en-US" dirty="0">
                <a:latin typeface="Arial Narrow" pitchFamily="34" charset="0"/>
              </a:rPr>
              <a:t> </a:t>
            </a:r>
            <a:r>
              <a:rPr lang="en-US" dirty="0" err="1">
                <a:latin typeface="Arial Narrow" pitchFamily="34" charset="0"/>
              </a:rPr>
              <a:t>nhật</a:t>
            </a:r>
            <a:r>
              <a:rPr lang="en-US" dirty="0">
                <a:latin typeface="Arial Narrow" pitchFamily="34" charset="0"/>
              </a:rPr>
              <a:t> </a:t>
            </a:r>
            <a:r>
              <a:rPr lang="en-US" dirty="0" err="1">
                <a:latin typeface="Arial Narrow" pitchFamily="34" charset="0"/>
              </a:rPr>
              <a:t>thông</a:t>
            </a:r>
            <a:r>
              <a:rPr lang="en-US" dirty="0">
                <a:latin typeface="Arial Narrow" pitchFamily="34" charset="0"/>
              </a:rPr>
              <a:t> qua </a:t>
            </a:r>
            <a:r>
              <a:rPr lang="en-US" dirty="0" err="1">
                <a:latin typeface="Arial Narrow" pitchFamily="34" charset="0"/>
              </a:rPr>
              <a:t>phương</a:t>
            </a:r>
            <a:r>
              <a:rPr lang="en-US" dirty="0">
                <a:latin typeface="Arial Narrow" pitchFamily="34" charset="0"/>
              </a:rPr>
              <a:t> </a:t>
            </a:r>
            <a:r>
              <a:rPr lang="en-US" dirty="0" err="1">
                <a:latin typeface="Arial Narrow" pitchFamily="34" charset="0"/>
              </a:rPr>
              <a:t>tiện</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smtClean="0">
                <a:latin typeface="Arial Narrow" pitchFamily="34" charset="0"/>
              </a:rPr>
              <a:t>.</a:t>
            </a:r>
            <a:endParaRPr lang="en-US" dirty="0">
              <a:latin typeface="Arial Narrow" pitchFamily="34" charset="0"/>
            </a:endParaRPr>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28558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 </a:t>
            </a:r>
            <a:r>
              <a:rPr lang="vi-VN" dirty="0"/>
              <a:t>Luật Giao dịch Điện tử</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Giải</a:t>
            </a:r>
            <a:r>
              <a:rPr lang="en-US" b="1" dirty="0">
                <a:solidFill>
                  <a:srgbClr val="0000CC"/>
                </a:solidFill>
              </a:rPr>
              <a:t> </a:t>
            </a:r>
            <a:r>
              <a:rPr lang="en-US" b="1" dirty="0" err="1">
                <a:solidFill>
                  <a:srgbClr val="0000CC"/>
                </a:solidFill>
              </a:rPr>
              <a:t>thích</a:t>
            </a:r>
            <a:r>
              <a:rPr lang="en-US" b="1" dirty="0">
                <a:solidFill>
                  <a:srgbClr val="0000CC"/>
                </a:solidFill>
              </a:rPr>
              <a:t> </a:t>
            </a:r>
            <a:r>
              <a:rPr lang="en-US" b="1" dirty="0" err="1">
                <a:solidFill>
                  <a:srgbClr val="0000CC"/>
                </a:solidFill>
              </a:rPr>
              <a:t>từ</a:t>
            </a:r>
            <a:r>
              <a:rPr lang="en-US" b="1" dirty="0">
                <a:solidFill>
                  <a:srgbClr val="0000CC"/>
                </a:solidFill>
              </a:rPr>
              <a:t> </a:t>
            </a:r>
            <a:r>
              <a:rPr lang="en-US" b="1" dirty="0" err="1">
                <a:solidFill>
                  <a:srgbClr val="0000CC"/>
                </a:solidFill>
              </a:rPr>
              <a:t>ngữ</a:t>
            </a:r>
            <a:r>
              <a:rPr lang="en-US" b="1" dirty="0">
                <a:solidFill>
                  <a:srgbClr val="0000CC"/>
                </a:solidFill>
              </a:rPr>
              <a:t> (</a:t>
            </a:r>
            <a:r>
              <a:rPr lang="en-US" b="1" dirty="0" err="1">
                <a:solidFill>
                  <a:srgbClr val="0000CC"/>
                </a:solidFill>
              </a:rPr>
              <a:t>Điều</a:t>
            </a:r>
            <a:r>
              <a:rPr lang="en-US" b="1" dirty="0">
                <a:solidFill>
                  <a:srgbClr val="0000CC"/>
                </a:solidFill>
              </a:rPr>
              <a:t> 4)</a:t>
            </a:r>
          </a:p>
          <a:p>
            <a:pPr marL="280988" lvl="1" indent="0">
              <a:buClr>
                <a:schemeClr val="tx1"/>
              </a:buClr>
              <a:buNone/>
            </a:pPr>
            <a:r>
              <a:rPr lang="en-US" dirty="0">
                <a:latin typeface="Arial Narrow" pitchFamily="34" charset="0"/>
              </a:rPr>
              <a:t>5</a:t>
            </a:r>
            <a:r>
              <a:rPr lang="en-US" b="1" dirty="0">
                <a:solidFill>
                  <a:srgbClr val="0000CC"/>
                </a:solidFill>
                <a:latin typeface="Arial Narrow" pitchFamily="34" charset="0"/>
              </a:rPr>
              <a:t>. </a:t>
            </a:r>
            <a:r>
              <a:rPr lang="en-US" b="1" dirty="0" err="1">
                <a:solidFill>
                  <a:srgbClr val="0000CC"/>
                </a:solidFill>
                <a:latin typeface="Arial Narrow" pitchFamily="34" charset="0"/>
              </a:rPr>
              <a:t>Dữ</a:t>
            </a:r>
            <a:r>
              <a:rPr lang="en-US" b="1" dirty="0">
                <a:solidFill>
                  <a:srgbClr val="0000CC"/>
                </a:solidFill>
                <a:latin typeface="Arial Narrow" pitchFamily="34" charset="0"/>
              </a:rPr>
              <a:t> </a:t>
            </a:r>
            <a:r>
              <a:rPr lang="en-US" b="1" dirty="0" err="1">
                <a:solidFill>
                  <a:srgbClr val="0000CC"/>
                </a:solidFill>
                <a:latin typeface="Arial Narrow" pitchFamily="34" charset="0"/>
              </a:rPr>
              <a:t>liệu</a:t>
            </a:r>
            <a:r>
              <a:rPr lang="en-US" b="1" dirty="0">
                <a:solidFill>
                  <a:srgbClr val="0000CC"/>
                </a:solidFill>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thông</a:t>
            </a:r>
            <a:r>
              <a:rPr lang="en-US" dirty="0">
                <a:latin typeface="Arial Narrow" pitchFamily="34" charset="0"/>
              </a:rPr>
              <a:t> tin </a:t>
            </a:r>
            <a:r>
              <a:rPr lang="en-US" dirty="0" err="1">
                <a:latin typeface="Arial Narrow" pitchFamily="34" charset="0"/>
              </a:rPr>
              <a:t>dưới</a:t>
            </a:r>
            <a:r>
              <a:rPr lang="en-US" dirty="0">
                <a:latin typeface="Arial Narrow" pitchFamily="34" charset="0"/>
              </a:rPr>
              <a:t> </a:t>
            </a:r>
            <a:r>
              <a:rPr lang="en-US" dirty="0" err="1">
                <a:latin typeface="Arial Narrow" pitchFamily="34" charset="0"/>
              </a:rPr>
              <a:t>dạng</a:t>
            </a:r>
            <a:r>
              <a:rPr lang="en-US" dirty="0">
                <a:latin typeface="Arial Narrow" pitchFamily="34" charset="0"/>
              </a:rPr>
              <a:t> </a:t>
            </a:r>
            <a:r>
              <a:rPr lang="en-US" dirty="0" err="1">
                <a:latin typeface="Arial Narrow" pitchFamily="34" charset="0"/>
              </a:rPr>
              <a:t>ký</a:t>
            </a:r>
            <a:r>
              <a:rPr lang="en-US" dirty="0">
                <a:latin typeface="Arial Narrow" pitchFamily="34" charset="0"/>
              </a:rPr>
              <a:t> </a:t>
            </a:r>
            <a:r>
              <a:rPr lang="en-US" dirty="0" err="1">
                <a:latin typeface="Arial Narrow" pitchFamily="34" charset="0"/>
              </a:rPr>
              <a:t>hiệu</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viết</a:t>
            </a:r>
            <a:r>
              <a:rPr lang="en-US" dirty="0">
                <a:latin typeface="Arial Narrow" pitchFamily="34" charset="0"/>
              </a:rPr>
              <a:t>, </a:t>
            </a:r>
            <a:r>
              <a:rPr lang="en-US" dirty="0" err="1">
                <a:latin typeface="Arial Narrow" pitchFamily="34" charset="0"/>
              </a:rPr>
              <a:t>chữ</a:t>
            </a:r>
            <a:r>
              <a:rPr lang="en-US" dirty="0">
                <a:latin typeface="Arial Narrow" pitchFamily="34" charset="0"/>
              </a:rPr>
              <a:t> </a:t>
            </a:r>
            <a:r>
              <a:rPr lang="en-US" dirty="0" err="1">
                <a:latin typeface="Arial Narrow" pitchFamily="34" charset="0"/>
              </a:rPr>
              <a:t>số</a:t>
            </a:r>
            <a:r>
              <a:rPr lang="en-US" dirty="0">
                <a:latin typeface="Arial Narrow" pitchFamily="34" charset="0"/>
              </a:rPr>
              <a:t>, </a:t>
            </a:r>
            <a:r>
              <a:rPr lang="en-US" dirty="0" err="1">
                <a:latin typeface="Arial Narrow" pitchFamily="34" charset="0"/>
              </a:rPr>
              <a:t>hình</a:t>
            </a:r>
            <a:r>
              <a:rPr lang="en-US" dirty="0">
                <a:latin typeface="Arial Narrow" pitchFamily="34" charset="0"/>
              </a:rPr>
              <a:t> </a:t>
            </a:r>
            <a:r>
              <a:rPr lang="en-US" dirty="0" err="1">
                <a:latin typeface="Arial Narrow" pitchFamily="34" charset="0"/>
              </a:rPr>
              <a:t>ảnh</a:t>
            </a:r>
            <a:r>
              <a:rPr lang="en-US" dirty="0">
                <a:latin typeface="Arial Narrow" pitchFamily="34" charset="0"/>
              </a:rPr>
              <a:t>, </a:t>
            </a:r>
            <a:r>
              <a:rPr lang="en-US" dirty="0" err="1">
                <a:latin typeface="Arial Narrow" pitchFamily="34" charset="0"/>
              </a:rPr>
              <a:t>âm</a:t>
            </a:r>
            <a:r>
              <a:rPr lang="en-US" dirty="0">
                <a:latin typeface="Arial Narrow" pitchFamily="34" charset="0"/>
              </a:rPr>
              <a:t> </a:t>
            </a:r>
            <a:r>
              <a:rPr lang="en-US" dirty="0" err="1">
                <a:latin typeface="Arial Narrow" pitchFamily="34" charset="0"/>
              </a:rPr>
              <a:t>thanh</a:t>
            </a:r>
            <a:r>
              <a:rPr lang="en-US" dirty="0">
                <a:latin typeface="Arial Narrow" pitchFamily="34" charset="0"/>
              </a:rPr>
              <a:t> </a:t>
            </a:r>
            <a:r>
              <a:rPr lang="en-US" dirty="0" err="1">
                <a:latin typeface="Arial Narrow" pitchFamily="34" charset="0"/>
              </a:rPr>
              <a:t>hoặc</a:t>
            </a:r>
            <a:r>
              <a:rPr lang="en-US" dirty="0">
                <a:latin typeface="Arial Narrow" pitchFamily="34" charset="0"/>
              </a:rPr>
              <a:t> </a:t>
            </a:r>
            <a:r>
              <a:rPr lang="en-US" dirty="0" err="1">
                <a:latin typeface="Arial Narrow" pitchFamily="34" charset="0"/>
              </a:rPr>
              <a:t>dạng</a:t>
            </a:r>
            <a:r>
              <a:rPr lang="en-US" dirty="0">
                <a:latin typeface="Arial Narrow" pitchFamily="34" charset="0"/>
              </a:rPr>
              <a:t> </a:t>
            </a:r>
            <a:r>
              <a:rPr lang="en-US" dirty="0" err="1">
                <a:latin typeface="Arial Narrow" pitchFamily="34" charset="0"/>
              </a:rPr>
              <a:t>tương</a:t>
            </a:r>
            <a:r>
              <a:rPr lang="en-US" dirty="0">
                <a:latin typeface="Arial Narrow" pitchFamily="34" charset="0"/>
              </a:rPr>
              <a:t> </a:t>
            </a:r>
            <a:r>
              <a:rPr lang="en-US" dirty="0" err="1">
                <a:latin typeface="Arial Narrow" pitchFamily="34" charset="0"/>
              </a:rPr>
              <a:t>tự</a:t>
            </a:r>
            <a:r>
              <a:rPr lang="en-US" dirty="0">
                <a:latin typeface="Arial Narrow" pitchFamily="34" charset="0"/>
              </a:rPr>
              <a:t>.</a:t>
            </a:r>
          </a:p>
          <a:p>
            <a:pPr marL="280988" indent="0">
              <a:buNone/>
            </a:pPr>
            <a:r>
              <a:rPr lang="en-US" sz="2400" dirty="0" smtClean="0">
                <a:latin typeface="Arial Narrow" pitchFamily="34" charset="0"/>
              </a:rPr>
              <a:t>6</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Giao</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dịch</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điện</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tử</a:t>
            </a:r>
            <a:r>
              <a:rPr lang="en-US" sz="2400" b="1" dirty="0">
                <a:solidFill>
                  <a:srgbClr val="0000CC"/>
                </a:solidFill>
                <a:latin typeface="Arial Narrow" pitchFamily="34" charset="0"/>
              </a:rPr>
              <a:t> </a:t>
            </a:r>
            <a:r>
              <a:rPr lang="en-US" sz="2400" dirty="0" err="1">
                <a:latin typeface="Arial Narrow" pitchFamily="34" charset="0"/>
              </a:rPr>
              <a:t>là</a:t>
            </a:r>
            <a:r>
              <a:rPr lang="en-US" sz="2400" dirty="0">
                <a:latin typeface="Arial Narrow" pitchFamily="34" charset="0"/>
              </a:rPr>
              <a:t> </a:t>
            </a:r>
            <a:r>
              <a:rPr lang="en-US" sz="2400" dirty="0" err="1">
                <a:latin typeface="Arial Narrow" pitchFamily="34" charset="0"/>
              </a:rPr>
              <a:t>giao</a:t>
            </a:r>
            <a:r>
              <a:rPr lang="en-US" sz="2400" dirty="0">
                <a:latin typeface="Arial Narrow" pitchFamily="34" charset="0"/>
              </a:rPr>
              <a:t> </a:t>
            </a:r>
            <a:r>
              <a:rPr lang="en-US" sz="2400" dirty="0" err="1">
                <a:latin typeface="Arial Narrow" pitchFamily="34" charset="0"/>
              </a:rPr>
              <a:t>dịch</a:t>
            </a:r>
            <a:r>
              <a:rPr lang="en-US" sz="2400" dirty="0">
                <a:latin typeface="Arial Narrow" pitchFamily="34" charset="0"/>
              </a:rPr>
              <a:t>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thực</a:t>
            </a:r>
            <a:r>
              <a:rPr lang="en-US" sz="2400" dirty="0">
                <a:latin typeface="Arial Narrow" pitchFamily="34" charset="0"/>
              </a:rPr>
              <a:t> </a:t>
            </a:r>
            <a:r>
              <a:rPr lang="en-US" sz="2400" dirty="0" err="1">
                <a:latin typeface="Arial Narrow" pitchFamily="34" charset="0"/>
              </a:rPr>
              <a:t>hiện</a:t>
            </a:r>
            <a:r>
              <a:rPr lang="en-US" sz="2400" dirty="0">
                <a:latin typeface="Arial Narrow" pitchFamily="34" charset="0"/>
              </a:rPr>
              <a:t> </a:t>
            </a:r>
            <a:r>
              <a:rPr lang="en-US" sz="2400" dirty="0" err="1">
                <a:latin typeface="Arial Narrow" pitchFamily="34" charset="0"/>
              </a:rPr>
              <a:t>bằng</a:t>
            </a:r>
            <a:r>
              <a:rPr lang="en-US" sz="2400" dirty="0">
                <a:latin typeface="Arial Narrow" pitchFamily="34" charset="0"/>
              </a:rPr>
              <a:t> </a:t>
            </a:r>
            <a:r>
              <a:rPr lang="en-US" sz="2400" dirty="0" err="1">
                <a:latin typeface="Arial Narrow" pitchFamily="34" charset="0"/>
              </a:rPr>
              <a:t>phương</a:t>
            </a:r>
            <a:r>
              <a:rPr lang="en-US" sz="2400" dirty="0">
                <a:latin typeface="Arial Narrow" pitchFamily="34" charset="0"/>
              </a:rPr>
              <a:t> </a:t>
            </a:r>
            <a:r>
              <a:rPr lang="en-US" sz="2400" dirty="0" err="1">
                <a:latin typeface="Arial Narrow" pitchFamily="34" charset="0"/>
              </a:rPr>
              <a:t>tiện</a:t>
            </a:r>
            <a:r>
              <a:rPr lang="en-US" sz="2400" dirty="0">
                <a:latin typeface="Arial Narrow" pitchFamily="34" charset="0"/>
              </a:rPr>
              <a:t> </a:t>
            </a:r>
            <a:r>
              <a:rPr lang="en-US" sz="2400" dirty="0" err="1">
                <a:latin typeface="Arial Narrow" pitchFamily="34" charset="0"/>
              </a:rPr>
              <a:t>điện</a:t>
            </a:r>
            <a:r>
              <a:rPr lang="en-US" sz="2400" dirty="0">
                <a:latin typeface="Arial Narrow" pitchFamily="34" charset="0"/>
              </a:rPr>
              <a:t> </a:t>
            </a:r>
            <a:r>
              <a:rPr lang="en-US" sz="2400" dirty="0" err="1">
                <a:latin typeface="Arial Narrow" pitchFamily="34" charset="0"/>
              </a:rPr>
              <a:t>tử</a:t>
            </a:r>
            <a:r>
              <a:rPr lang="en-US" sz="2400" dirty="0">
                <a:latin typeface="Arial Narrow" pitchFamily="34" charset="0"/>
              </a:rPr>
              <a:t>.</a:t>
            </a:r>
          </a:p>
          <a:p>
            <a:pPr marL="280988" indent="0">
              <a:buNone/>
            </a:pPr>
            <a:r>
              <a:rPr lang="en-US" sz="2400" dirty="0" smtClean="0">
                <a:latin typeface="Arial Narrow" pitchFamily="34" charset="0"/>
              </a:rPr>
              <a:t>12</a:t>
            </a:r>
            <a:r>
              <a:rPr lang="en-US" sz="2400" dirty="0">
                <a:latin typeface="Arial Narrow" pitchFamily="34" charset="0"/>
              </a:rPr>
              <a:t>. </a:t>
            </a:r>
            <a:r>
              <a:rPr lang="en-US" sz="2400" b="1" dirty="0" err="1">
                <a:solidFill>
                  <a:srgbClr val="0000CC"/>
                </a:solidFill>
                <a:latin typeface="Arial Narrow" pitchFamily="34" charset="0"/>
              </a:rPr>
              <a:t>Thông</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điệp</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dữ</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liệu</a:t>
            </a:r>
            <a:r>
              <a:rPr lang="en-US" sz="2400" b="1" dirty="0">
                <a:solidFill>
                  <a:srgbClr val="0000CC"/>
                </a:solidFill>
                <a:latin typeface="Arial Narrow" pitchFamily="34" charset="0"/>
              </a:rPr>
              <a:t> </a:t>
            </a:r>
            <a:r>
              <a:rPr lang="en-US" sz="2400" dirty="0" err="1">
                <a:latin typeface="Arial Narrow" pitchFamily="34" charset="0"/>
              </a:rPr>
              <a:t>là</a:t>
            </a:r>
            <a:r>
              <a:rPr lang="en-US" sz="2400" dirty="0">
                <a:latin typeface="Arial Narrow" pitchFamily="34" charset="0"/>
              </a:rPr>
              <a:t> </a:t>
            </a:r>
            <a:r>
              <a:rPr lang="en-US" sz="2400" dirty="0" err="1">
                <a:latin typeface="Arial Narrow" pitchFamily="34" charset="0"/>
              </a:rPr>
              <a:t>thông</a:t>
            </a:r>
            <a:r>
              <a:rPr lang="en-US" sz="2400" dirty="0">
                <a:latin typeface="Arial Narrow" pitchFamily="34" charset="0"/>
              </a:rPr>
              <a:t> tin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tạo</a:t>
            </a:r>
            <a:r>
              <a:rPr lang="en-US" sz="2400" dirty="0">
                <a:latin typeface="Arial Narrow" pitchFamily="34" charset="0"/>
              </a:rPr>
              <a:t> </a:t>
            </a:r>
            <a:r>
              <a:rPr lang="en-US" sz="2400" dirty="0" err="1">
                <a:latin typeface="Arial Narrow" pitchFamily="34" charset="0"/>
              </a:rPr>
              <a:t>ra</a:t>
            </a:r>
            <a:r>
              <a:rPr lang="en-US" sz="2400" dirty="0">
                <a:latin typeface="Arial Narrow" pitchFamily="34" charset="0"/>
              </a:rPr>
              <a:t>,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gửi</a:t>
            </a:r>
            <a:r>
              <a:rPr lang="en-US" sz="2400" dirty="0">
                <a:latin typeface="Arial Narrow" pitchFamily="34" charset="0"/>
              </a:rPr>
              <a:t> </a:t>
            </a:r>
            <a:r>
              <a:rPr lang="en-US" sz="2400" dirty="0" err="1">
                <a:latin typeface="Arial Narrow" pitchFamily="34" charset="0"/>
              </a:rPr>
              <a:t>đi</a:t>
            </a:r>
            <a:r>
              <a:rPr lang="en-US" sz="2400" dirty="0">
                <a:latin typeface="Arial Narrow" pitchFamily="34" charset="0"/>
              </a:rPr>
              <a:t>,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nhận</a:t>
            </a:r>
            <a:r>
              <a:rPr lang="en-US" sz="2400" dirty="0">
                <a:latin typeface="Arial Narrow" pitchFamily="34" charset="0"/>
              </a:rPr>
              <a:t> </a:t>
            </a:r>
            <a:r>
              <a:rPr lang="en-US" sz="2400" dirty="0" err="1">
                <a:latin typeface="Arial Narrow" pitchFamily="34" charset="0"/>
              </a:rPr>
              <a:t>và</a:t>
            </a:r>
            <a:r>
              <a:rPr lang="en-US" sz="2400" dirty="0">
                <a:latin typeface="Arial Narrow" pitchFamily="34" charset="0"/>
              </a:rPr>
              <a:t> </a:t>
            </a:r>
            <a:r>
              <a:rPr lang="en-US" sz="2400" dirty="0" err="1">
                <a:latin typeface="Arial Narrow" pitchFamily="34" charset="0"/>
              </a:rPr>
              <a:t>được</a:t>
            </a:r>
            <a:r>
              <a:rPr lang="en-US" sz="2400" dirty="0">
                <a:latin typeface="Arial Narrow" pitchFamily="34" charset="0"/>
              </a:rPr>
              <a:t> </a:t>
            </a:r>
            <a:r>
              <a:rPr lang="en-US" sz="2400" dirty="0" err="1">
                <a:latin typeface="Arial Narrow" pitchFamily="34" charset="0"/>
              </a:rPr>
              <a:t>lưu</a:t>
            </a:r>
            <a:r>
              <a:rPr lang="en-US" sz="2400" dirty="0">
                <a:latin typeface="Arial Narrow" pitchFamily="34" charset="0"/>
              </a:rPr>
              <a:t> </a:t>
            </a:r>
            <a:r>
              <a:rPr lang="en-US" sz="2400" dirty="0" err="1">
                <a:latin typeface="Arial Narrow" pitchFamily="34" charset="0"/>
              </a:rPr>
              <a:t>trữ</a:t>
            </a:r>
            <a:r>
              <a:rPr lang="en-US" sz="2400" dirty="0">
                <a:latin typeface="Arial Narrow" pitchFamily="34" charset="0"/>
              </a:rPr>
              <a:t> </a:t>
            </a:r>
            <a:r>
              <a:rPr lang="en-US" sz="2400" dirty="0" err="1">
                <a:latin typeface="Arial Narrow" pitchFamily="34" charset="0"/>
              </a:rPr>
              <a:t>bằng</a:t>
            </a:r>
            <a:r>
              <a:rPr lang="en-US" sz="2400" dirty="0">
                <a:latin typeface="Arial Narrow" pitchFamily="34" charset="0"/>
              </a:rPr>
              <a:t> </a:t>
            </a:r>
            <a:r>
              <a:rPr lang="en-US" sz="2400" dirty="0" err="1">
                <a:latin typeface="Arial Narrow" pitchFamily="34" charset="0"/>
              </a:rPr>
              <a:t>phương</a:t>
            </a:r>
            <a:r>
              <a:rPr lang="en-US" sz="2400" dirty="0">
                <a:latin typeface="Arial Narrow" pitchFamily="34" charset="0"/>
              </a:rPr>
              <a:t> </a:t>
            </a:r>
            <a:r>
              <a:rPr lang="en-US" sz="2400" dirty="0" err="1">
                <a:latin typeface="Arial Narrow" pitchFamily="34" charset="0"/>
              </a:rPr>
              <a:t>tiện</a:t>
            </a:r>
            <a:r>
              <a:rPr lang="en-US" sz="2400" dirty="0">
                <a:latin typeface="Arial Narrow" pitchFamily="34" charset="0"/>
              </a:rPr>
              <a:t> </a:t>
            </a:r>
            <a:r>
              <a:rPr lang="en-US" sz="2400" dirty="0" err="1">
                <a:latin typeface="Arial Narrow" pitchFamily="34" charset="0"/>
              </a:rPr>
              <a:t>điện</a:t>
            </a:r>
            <a:r>
              <a:rPr lang="en-US" sz="2400" dirty="0">
                <a:latin typeface="Arial Narrow" pitchFamily="34" charset="0"/>
              </a:rPr>
              <a:t> </a:t>
            </a:r>
            <a:r>
              <a:rPr lang="en-US" sz="2400" dirty="0" err="1">
                <a:latin typeface="Arial Narrow" pitchFamily="34" charset="0"/>
              </a:rPr>
              <a:t>tử</a:t>
            </a:r>
            <a:r>
              <a:rPr lang="en-US" sz="2400" dirty="0">
                <a:latin typeface="Arial Narrow" pitchFamily="34" charset="0"/>
              </a:rPr>
              <a:t>.</a:t>
            </a:r>
          </a:p>
          <a:p>
            <a:pPr marL="280988" indent="0">
              <a:buNone/>
            </a:pPr>
            <a:r>
              <a:rPr lang="en-US" sz="2400" dirty="0">
                <a:latin typeface="Arial Narrow" pitchFamily="34" charset="0"/>
              </a:rPr>
              <a:t>13. </a:t>
            </a:r>
            <a:r>
              <a:rPr lang="en-US" sz="2400" b="1" dirty="0" err="1">
                <a:solidFill>
                  <a:srgbClr val="0000CC"/>
                </a:solidFill>
                <a:latin typeface="Arial Narrow" pitchFamily="34" charset="0"/>
              </a:rPr>
              <a:t>Tổ</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chức</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cung</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cấp</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dịch</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vụ</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chứng</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thực</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chữ</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ký</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điện</a:t>
            </a:r>
            <a:r>
              <a:rPr lang="en-US" sz="2400" b="1" dirty="0">
                <a:solidFill>
                  <a:srgbClr val="0000CC"/>
                </a:solidFill>
                <a:latin typeface="Arial Narrow" pitchFamily="34" charset="0"/>
              </a:rPr>
              <a:t> </a:t>
            </a:r>
            <a:r>
              <a:rPr lang="en-US" sz="2400" b="1" dirty="0" err="1">
                <a:solidFill>
                  <a:srgbClr val="0000CC"/>
                </a:solidFill>
                <a:latin typeface="Arial Narrow" pitchFamily="34" charset="0"/>
              </a:rPr>
              <a:t>tử</a:t>
            </a:r>
            <a:r>
              <a:rPr lang="en-US" sz="2400" b="1" dirty="0">
                <a:solidFill>
                  <a:srgbClr val="0000CC"/>
                </a:solidFill>
                <a:latin typeface="Arial Narrow" pitchFamily="34" charset="0"/>
              </a:rPr>
              <a:t> </a:t>
            </a:r>
            <a:r>
              <a:rPr lang="en-US" sz="2400" dirty="0" err="1">
                <a:latin typeface="Arial Narrow" pitchFamily="34" charset="0"/>
              </a:rPr>
              <a:t>là</a:t>
            </a:r>
            <a:r>
              <a:rPr lang="en-US" sz="2400" dirty="0">
                <a:latin typeface="Arial Narrow" pitchFamily="34" charset="0"/>
              </a:rPr>
              <a:t> </a:t>
            </a:r>
            <a:r>
              <a:rPr lang="en-US" sz="2400" dirty="0" err="1">
                <a:latin typeface="Arial Narrow" pitchFamily="34" charset="0"/>
              </a:rPr>
              <a:t>tổ</a:t>
            </a:r>
            <a:r>
              <a:rPr lang="en-US" sz="2400" dirty="0">
                <a:latin typeface="Arial Narrow" pitchFamily="34" charset="0"/>
              </a:rPr>
              <a:t> </a:t>
            </a:r>
            <a:r>
              <a:rPr lang="en-US" sz="2400" dirty="0" err="1">
                <a:latin typeface="Arial Narrow" pitchFamily="34" charset="0"/>
              </a:rPr>
              <a:t>chức</a:t>
            </a:r>
            <a:r>
              <a:rPr lang="en-US" sz="2400" dirty="0">
                <a:latin typeface="Arial Narrow" pitchFamily="34" charset="0"/>
              </a:rPr>
              <a:t> </a:t>
            </a:r>
            <a:r>
              <a:rPr lang="en-US" sz="2400" dirty="0" err="1">
                <a:latin typeface="Arial Narrow" pitchFamily="34" charset="0"/>
              </a:rPr>
              <a:t>thực</a:t>
            </a:r>
            <a:r>
              <a:rPr lang="en-US" sz="2400" dirty="0">
                <a:latin typeface="Arial Narrow" pitchFamily="34" charset="0"/>
              </a:rPr>
              <a:t> </a:t>
            </a:r>
            <a:r>
              <a:rPr lang="en-US" sz="2400" dirty="0" err="1">
                <a:latin typeface="Arial Narrow" pitchFamily="34" charset="0"/>
              </a:rPr>
              <a:t>hiện</a:t>
            </a:r>
            <a:r>
              <a:rPr lang="en-US" sz="2400" dirty="0">
                <a:latin typeface="Arial Narrow" pitchFamily="34" charset="0"/>
              </a:rPr>
              <a:t> </a:t>
            </a:r>
            <a:r>
              <a:rPr lang="en-US" sz="2400" dirty="0" err="1">
                <a:latin typeface="Arial Narrow" pitchFamily="34" charset="0"/>
              </a:rPr>
              <a:t>hoạt</a:t>
            </a:r>
            <a:r>
              <a:rPr lang="en-US" sz="2400" dirty="0">
                <a:latin typeface="Arial Narrow" pitchFamily="34" charset="0"/>
              </a:rPr>
              <a:t> </a:t>
            </a:r>
            <a:r>
              <a:rPr lang="en-US" sz="2400" dirty="0" err="1">
                <a:latin typeface="Arial Narrow" pitchFamily="34" charset="0"/>
              </a:rPr>
              <a:t>động</a:t>
            </a:r>
            <a:r>
              <a:rPr lang="en-US" sz="2400" dirty="0">
                <a:latin typeface="Arial Narrow" pitchFamily="34" charset="0"/>
              </a:rPr>
              <a:t> </a:t>
            </a:r>
            <a:r>
              <a:rPr lang="en-US" sz="2400" dirty="0" err="1">
                <a:latin typeface="Arial Narrow" pitchFamily="34" charset="0"/>
              </a:rPr>
              <a:t>chứng</a:t>
            </a:r>
            <a:r>
              <a:rPr lang="en-US" sz="2400" dirty="0">
                <a:latin typeface="Arial Narrow" pitchFamily="34" charset="0"/>
              </a:rPr>
              <a:t> </a:t>
            </a:r>
            <a:r>
              <a:rPr lang="en-US" sz="2400" dirty="0" err="1">
                <a:latin typeface="Arial Narrow" pitchFamily="34" charset="0"/>
              </a:rPr>
              <a:t>thực</a:t>
            </a:r>
            <a:r>
              <a:rPr lang="en-US" sz="2400" dirty="0">
                <a:latin typeface="Arial Narrow" pitchFamily="34" charset="0"/>
              </a:rPr>
              <a:t> </a:t>
            </a:r>
            <a:r>
              <a:rPr lang="en-US" sz="2400" dirty="0" err="1">
                <a:latin typeface="Arial Narrow" pitchFamily="34" charset="0"/>
              </a:rPr>
              <a:t>chữ</a:t>
            </a:r>
            <a:r>
              <a:rPr lang="en-US" sz="2400" dirty="0">
                <a:latin typeface="Arial Narrow" pitchFamily="34" charset="0"/>
              </a:rPr>
              <a:t> </a:t>
            </a:r>
            <a:r>
              <a:rPr lang="en-US" sz="2400" dirty="0" err="1">
                <a:latin typeface="Arial Narrow" pitchFamily="34" charset="0"/>
              </a:rPr>
              <a:t>ký</a:t>
            </a:r>
            <a:r>
              <a:rPr lang="en-US" sz="2400" dirty="0">
                <a:latin typeface="Arial Narrow" pitchFamily="34" charset="0"/>
              </a:rPr>
              <a:t> </a:t>
            </a:r>
            <a:r>
              <a:rPr lang="en-US" sz="2400" dirty="0" err="1">
                <a:latin typeface="Arial Narrow" pitchFamily="34" charset="0"/>
              </a:rPr>
              <a:t>điện</a:t>
            </a:r>
            <a:r>
              <a:rPr lang="en-US" sz="2400" dirty="0">
                <a:latin typeface="Arial Narrow" pitchFamily="34" charset="0"/>
              </a:rPr>
              <a:t> </a:t>
            </a:r>
            <a:r>
              <a:rPr lang="en-US" sz="2400" dirty="0" err="1">
                <a:latin typeface="Arial Narrow" pitchFamily="34" charset="0"/>
              </a:rPr>
              <a:t>tử</a:t>
            </a:r>
            <a:r>
              <a:rPr lang="en-US" sz="2400" dirty="0">
                <a:latin typeface="Arial Narrow" pitchFamily="34" charset="0"/>
              </a:rPr>
              <a:t> </a:t>
            </a:r>
            <a:r>
              <a:rPr lang="en-US" sz="2400" dirty="0" err="1">
                <a:latin typeface="Arial Narrow" pitchFamily="34" charset="0"/>
              </a:rPr>
              <a:t>theo</a:t>
            </a:r>
            <a:r>
              <a:rPr lang="en-US" sz="2400" dirty="0">
                <a:latin typeface="Arial Narrow" pitchFamily="34" charset="0"/>
              </a:rPr>
              <a:t> </a:t>
            </a:r>
            <a:r>
              <a:rPr lang="en-US" sz="2400" dirty="0" err="1">
                <a:latin typeface="Arial Narrow" pitchFamily="34" charset="0"/>
              </a:rPr>
              <a:t>quy</a:t>
            </a:r>
            <a:r>
              <a:rPr lang="en-US" sz="2400" dirty="0">
                <a:latin typeface="Arial Narrow" pitchFamily="34" charset="0"/>
              </a:rPr>
              <a:t> </a:t>
            </a:r>
            <a:r>
              <a:rPr lang="en-US" sz="2400" dirty="0" err="1">
                <a:latin typeface="Arial Narrow" pitchFamily="34" charset="0"/>
              </a:rPr>
              <a:t>định</a:t>
            </a:r>
            <a:r>
              <a:rPr lang="en-US" sz="2400" dirty="0">
                <a:latin typeface="Arial Narrow" pitchFamily="34" charset="0"/>
              </a:rPr>
              <a:t> </a:t>
            </a:r>
            <a:r>
              <a:rPr lang="en-US" sz="2400" dirty="0" err="1">
                <a:latin typeface="Arial Narrow" pitchFamily="34" charset="0"/>
              </a:rPr>
              <a:t>của</a:t>
            </a:r>
            <a:r>
              <a:rPr lang="en-US" sz="2400" dirty="0">
                <a:latin typeface="Arial Narrow" pitchFamily="34" charset="0"/>
              </a:rPr>
              <a:t> </a:t>
            </a:r>
            <a:r>
              <a:rPr lang="en-US" sz="2400" dirty="0" err="1">
                <a:latin typeface="Arial Narrow" pitchFamily="34" charset="0"/>
              </a:rPr>
              <a:t>pháp</a:t>
            </a:r>
            <a:r>
              <a:rPr lang="en-US" sz="2400" dirty="0">
                <a:latin typeface="Arial Narrow" pitchFamily="34" charset="0"/>
              </a:rPr>
              <a:t> </a:t>
            </a:r>
            <a:r>
              <a:rPr lang="en-US" sz="2400" dirty="0" err="1">
                <a:latin typeface="Arial Narrow" pitchFamily="34" charset="0"/>
              </a:rPr>
              <a:t>luật</a:t>
            </a:r>
            <a:r>
              <a:rPr lang="en-US" sz="2400" dirty="0">
                <a:latin typeface="Arial Narrow" pitchFamily="34" charset="0"/>
              </a:rPr>
              <a:t>. </a:t>
            </a:r>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566190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Luật </a:t>
            </a:r>
            <a:r>
              <a:rPr lang="vi-VN" dirty="0"/>
              <a:t>Giao dịch Điện tử</a:t>
            </a:r>
          </a:p>
        </p:txBody>
      </p:sp>
      <p:sp>
        <p:nvSpPr>
          <p:cNvPr id="3" name="Content Placeholder 2"/>
          <p:cNvSpPr>
            <a:spLocks noGrp="1"/>
          </p:cNvSpPr>
          <p:nvPr>
            <p:ph idx="1"/>
          </p:nvPr>
        </p:nvSpPr>
        <p:spPr/>
        <p:txBody>
          <a:bodyPr/>
          <a:lstStyle/>
          <a:p>
            <a:pPr marL="0" indent="0">
              <a:buNone/>
            </a:pPr>
            <a:r>
              <a:rPr lang="vi-VN" b="1" dirty="0" smtClean="0">
                <a:solidFill>
                  <a:srgbClr val="0000CC"/>
                </a:solidFill>
              </a:rPr>
              <a:t>Nguyên </a:t>
            </a:r>
            <a:r>
              <a:rPr lang="vi-VN" b="1" dirty="0">
                <a:solidFill>
                  <a:srgbClr val="0000CC"/>
                </a:solidFill>
              </a:rPr>
              <a:t>tắc chung tiến hành giao dịch điện </a:t>
            </a:r>
            <a:r>
              <a:rPr lang="vi-VN" b="1" dirty="0" smtClean="0">
                <a:solidFill>
                  <a:srgbClr val="0000CC"/>
                </a:solidFill>
              </a:rPr>
              <a:t>tử</a:t>
            </a:r>
            <a:r>
              <a:rPr lang="en-US" b="1" dirty="0" smtClean="0">
                <a:solidFill>
                  <a:srgbClr val="0000CC"/>
                </a:solidFill>
              </a:rPr>
              <a:t> (</a:t>
            </a:r>
            <a:r>
              <a:rPr lang="vi-VN" b="1" dirty="0" smtClean="0">
                <a:solidFill>
                  <a:srgbClr val="0000CC"/>
                </a:solidFill>
              </a:rPr>
              <a:t>Điều 5</a:t>
            </a:r>
            <a:r>
              <a:rPr lang="en-US" b="1" dirty="0" smtClean="0">
                <a:solidFill>
                  <a:srgbClr val="0000CC"/>
                </a:solidFill>
              </a:rPr>
              <a:t>)</a:t>
            </a:r>
            <a:endParaRPr lang="vi-VN" b="1" dirty="0">
              <a:solidFill>
                <a:srgbClr val="0000CC"/>
              </a:solidFill>
            </a:endParaRPr>
          </a:p>
          <a:p>
            <a:pPr marL="457200" lvl="1" indent="0">
              <a:buNone/>
            </a:pPr>
            <a:r>
              <a:rPr lang="en-US" dirty="0">
                <a:latin typeface="Arial Narrow" pitchFamily="34" charset="0"/>
              </a:rPr>
              <a:t>1. </a:t>
            </a:r>
            <a:r>
              <a:rPr lang="en-US" dirty="0" err="1">
                <a:latin typeface="Arial Narrow" pitchFamily="34" charset="0"/>
              </a:rPr>
              <a:t>Tự</a:t>
            </a:r>
            <a:r>
              <a:rPr lang="en-US" dirty="0">
                <a:latin typeface="Arial Narrow" pitchFamily="34" charset="0"/>
              </a:rPr>
              <a:t> </a:t>
            </a:r>
            <a:r>
              <a:rPr lang="en-US" dirty="0" err="1">
                <a:latin typeface="Arial Narrow" pitchFamily="34" charset="0"/>
              </a:rPr>
              <a:t>nguyện</a:t>
            </a:r>
            <a:r>
              <a:rPr lang="en-US" dirty="0">
                <a:latin typeface="Arial Narrow" pitchFamily="34" charset="0"/>
              </a:rPr>
              <a:t> </a:t>
            </a:r>
            <a:r>
              <a:rPr lang="en-US" dirty="0" err="1">
                <a:latin typeface="Arial Narrow" pitchFamily="34" charset="0"/>
              </a:rPr>
              <a:t>lựa</a:t>
            </a:r>
            <a:r>
              <a:rPr lang="en-US" dirty="0">
                <a:latin typeface="Arial Narrow" pitchFamily="34" charset="0"/>
              </a:rPr>
              <a:t> </a:t>
            </a:r>
            <a:r>
              <a:rPr lang="en-US" dirty="0" err="1">
                <a:latin typeface="Arial Narrow" pitchFamily="34" charset="0"/>
              </a:rPr>
              <a:t>chọn</a:t>
            </a:r>
            <a:r>
              <a:rPr lang="en-US" dirty="0">
                <a:latin typeface="Arial Narrow" pitchFamily="34" charset="0"/>
              </a:rPr>
              <a:t> </a:t>
            </a:r>
            <a:r>
              <a:rPr lang="en-US" dirty="0" err="1">
                <a:latin typeface="Arial Narrow" pitchFamily="34" charset="0"/>
              </a:rPr>
              <a:t>sử</a:t>
            </a:r>
            <a:r>
              <a:rPr lang="en-US" dirty="0">
                <a:latin typeface="Arial Narrow" pitchFamily="34" charset="0"/>
              </a:rPr>
              <a:t> </a:t>
            </a:r>
            <a:r>
              <a:rPr lang="en-US" dirty="0" err="1">
                <a:latin typeface="Arial Narrow" pitchFamily="34" charset="0"/>
              </a:rPr>
              <a:t>dụng</a:t>
            </a:r>
            <a:r>
              <a:rPr lang="en-US" dirty="0">
                <a:latin typeface="Arial Narrow" pitchFamily="34" charset="0"/>
              </a:rPr>
              <a:t> </a:t>
            </a:r>
            <a:r>
              <a:rPr lang="en-US" dirty="0" err="1">
                <a:latin typeface="Arial Narrow" pitchFamily="34" charset="0"/>
              </a:rPr>
              <a:t>phương</a:t>
            </a:r>
            <a:r>
              <a:rPr lang="en-US" dirty="0">
                <a:latin typeface="Arial Narrow" pitchFamily="34" charset="0"/>
              </a:rPr>
              <a:t> </a:t>
            </a:r>
            <a:r>
              <a:rPr lang="en-US" dirty="0" err="1">
                <a:latin typeface="Arial Narrow" pitchFamily="34" charset="0"/>
              </a:rPr>
              <a:t>tiện</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 </a:t>
            </a:r>
            <a:r>
              <a:rPr lang="en-US" dirty="0" err="1">
                <a:latin typeface="Arial Narrow" pitchFamily="34" charset="0"/>
              </a:rPr>
              <a:t>để</a:t>
            </a:r>
            <a:r>
              <a:rPr lang="en-US" dirty="0">
                <a:latin typeface="Arial Narrow" pitchFamily="34" charset="0"/>
              </a:rPr>
              <a:t> </a:t>
            </a:r>
            <a:r>
              <a:rPr lang="en-US" dirty="0" err="1">
                <a:latin typeface="Arial Narrow" pitchFamily="34" charset="0"/>
              </a:rPr>
              <a:t>thực</a:t>
            </a:r>
            <a:r>
              <a:rPr lang="en-US" dirty="0">
                <a:latin typeface="Arial Narrow" pitchFamily="34" charset="0"/>
              </a:rPr>
              <a:t> </a:t>
            </a:r>
            <a:r>
              <a:rPr lang="en-US" dirty="0" err="1">
                <a:latin typeface="Arial Narrow" pitchFamily="34" charset="0"/>
              </a:rPr>
              <a:t>hiện</a:t>
            </a:r>
            <a:r>
              <a:rPr lang="en-US" dirty="0">
                <a:latin typeface="Arial Narrow" pitchFamily="34" charset="0"/>
              </a:rPr>
              <a:t> </a:t>
            </a:r>
            <a:r>
              <a:rPr lang="en-US" dirty="0" err="1">
                <a:latin typeface="Arial Narrow" pitchFamily="34" charset="0"/>
              </a:rPr>
              <a:t>giao</a:t>
            </a:r>
            <a:r>
              <a:rPr lang="en-US" dirty="0">
                <a:latin typeface="Arial Narrow" pitchFamily="34" charset="0"/>
              </a:rPr>
              <a:t> </a:t>
            </a:r>
            <a:r>
              <a:rPr lang="en-US" dirty="0" err="1">
                <a:latin typeface="Arial Narrow" pitchFamily="34" charset="0"/>
              </a:rPr>
              <a:t>dịch</a:t>
            </a:r>
            <a:r>
              <a:rPr lang="en-US" dirty="0">
                <a:latin typeface="Arial Narrow" pitchFamily="34" charset="0"/>
              </a:rPr>
              <a:t>.</a:t>
            </a:r>
          </a:p>
          <a:p>
            <a:pPr marL="457200" lvl="1" indent="0">
              <a:buNone/>
            </a:pPr>
            <a:r>
              <a:rPr lang="en-US" dirty="0">
                <a:latin typeface="Arial Narrow" pitchFamily="34" charset="0"/>
              </a:rPr>
              <a:t>2. </a:t>
            </a:r>
            <a:r>
              <a:rPr lang="en-US" dirty="0" err="1">
                <a:latin typeface="Arial Narrow" pitchFamily="34" charset="0"/>
              </a:rPr>
              <a:t>Tự</a:t>
            </a:r>
            <a:r>
              <a:rPr lang="en-US" dirty="0">
                <a:latin typeface="Arial Narrow" pitchFamily="34" charset="0"/>
              </a:rPr>
              <a:t> </a:t>
            </a:r>
            <a:r>
              <a:rPr lang="en-US" dirty="0" err="1">
                <a:latin typeface="Arial Narrow" pitchFamily="34" charset="0"/>
              </a:rPr>
              <a:t>thỏa</a:t>
            </a:r>
            <a:r>
              <a:rPr lang="en-US" dirty="0">
                <a:latin typeface="Arial Narrow" pitchFamily="34" charset="0"/>
              </a:rPr>
              <a:t> </a:t>
            </a:r>
            <a:r>
              <a:rPr lang="en-US" dirty="0" err="1">
                <a:latin typeface="Arial Narrow" pitchFamily="34" charset="0"/>
              </a:rPr>
              <a:t>thuận</a:t>
            </a:r>
            <a:r>
              <a:rPr lang="en-US" dirty="0">
                <a:latin typeface="Arial Narrow" pitchFamily="34" charset="0"/>
              </a:rPr>
              <a:t> </a:t>
            </a:r>
            <a:r>
              <a:rPr lang="en-US" dirty="0" err="1">
                <a:latin typeface="Arial Narrow" pitchFamily="34" charset="0"/>
              </a:rPr>
              <a:t>về</a:t>
            </a:r>
            <a:r>
              <a:rPr lang="en-US" dirty="0">
                <a:latin typeface="Arial Narrow" pitchFamily="34" charset="0"/>
              </a:rPr>
              <a:t> </a:t>
            </a:r>
            <a:r>
              <a:rPr lang="en-US" dirty="0" err="1">
                <a:latin typeface="Arial Narrow" pitchFamily="34" charset="0"/>
              </a:rPr>
              <a:t>việc</a:t>
            </a:r>
            <a:r>
              <a:rPr lang="en-US" dirty="0">
                <a:latin typeface="Arial Narrow" pitchFamily="34" charset="0"/>
              </a:rPr>
              <a:t> </a:t>
            </a:r>
            <a:r>
              <a:rPr lang="en-US" dirty="0" err="1">
                <a:latin typeface="Arial Narrow" pitchFamily="34" charset="0"/>
              </a:rPr>
              <a:t>lựa</a:t>
            </a:r>
            <a:r>
              <a:rPr lang="en-US" dirty="0">
                <a:latin typeface="Arial Narrow" pitchFamily="34" charset="0"/>
              </a:rPr>
              <a:t> </a:t>
            </a:r>
            <a:r>
              <a:rPr lang="en-US" dirty="0" err="1">
                <a:latin typeface="Arial Narrow" pitchFamily="34" charset="0"/>
              </a:rPr>
              <a:t>chọn</a:t>
            </a:r>
            <a:r>
              <a:rPr lang="en-US" dirty="0">
                <a:latin typeface="Arial Narrow" pitchFamily="34" charset="0"/>
              </a:rPr>
              <a:t> </a:t>
            </a:r>
            <a:r>
              <a:rPr lang="en-US" dirty="0" err="1">
                <a:latin typeface="Arial Narrow" pitchFamily="34" charset="0"/>
              </a:rPr>
              <a:t>loại</a:t>
            </a:r>
            <a:r>
              <a:rPr lang="en-US" dirty="0">
                <a:latin typeface="Arial Narrow" pitchFamily="34" charset="0"/>
              </a:rPr>
              <a:t> </a:t>
            </a:r>
            <a:r>
              <a:rPr lang="en-US" dirty="0" err="1">
                <a:latin typeface="Arial Narrow" pitchFamily="34" charset="0"/>
              </a:rPr>
              <a:t>công</a:t>
            </a:r>
            <a:r>
              <a:rPr lang="en-US" dirty="0">
                <a:latin typeface="Arial Narrow" pitchFamily="34" charset="0"/>
              </a:rPr>
              <a:t> </a:t>
            </a:r>
            <a:r>
              <a:rPr lang="en-US" dirty="0" err="1">
                <a:latin typeface="Arial Narrow" pitchFamily="34" charset="0"/>
              </a:rPr>
              <a:t>nghệ</a:t>
            </a:r>
            <a:r>
              <a:rPr lang="en-US" dirty="0">
                <a:latin typeface="Arial Narrow" pitchFamily="34" charset="0"/>
              </a:rPr>
              <a:t> </a:t>
            </a:r>
            <a:r>
              <a:rPr lang="en-US" dirty="0" err="1">
                <a:latin typeface="Arial Narrow" pitchFamily="34" charset="0"/>
              </a:rPr>
              <a:t>để</a:t>
            </a:r>
            <a:r>
              <a:rPr lang="en-US" dirty="0">
                <a:latin typeface="Arial Narrow" pitchFamily="34" charset="0"/>
              </a:rPr>
              <a:t> </a:t>
            </a:r>
            <a:r>
              <a:rPr lang="en-US" dirty="0" err="1">
                <a:latin typeface="Arial Narrow" pitchFamily="34" charset="0"/>
              </a:rPr>
              <a:t>thực</a:t>
            </a:r>
            <a:r>
              <a:rPr lang="en-US" dirty="0">
                <a:latin typeface="Arial Narrow" pitchFamily="34" charset="0"/>
              </a:rPr>
              <a:t> </a:t>
            </a:r>
            <a:r>
              <a:rPr lang="en-US" dirty="0" err="1">
                <a:latin typeface="Arial Narrow" pitchFamily="34" charset="0"/>
              </a:rPr>
              <a:t>hiện</a:t>
            </a:r>
            <a:r>
              <a:rPr lang="en-US" dirty="0">
                <a:latin typeface="Arial Narrow" pitchFamily="34" charset="0"/>
              </a:rPr>
              <a:t> </a:t>
            </a:r>
            <a:r>
              <a:rPr lang="en-US" dirty="0" err="1">
                <a:latin typeface="Arial Narrow" pitchFamily="34" charset="0"/>
              </a:rPr>
              <a:t>giao</a:t>
            </a:r>
            <a:r>
              <a:rPr lang="en-US" dirty="0">
                <a:latin typeface="Arial Narrow" pitchFamily="34" charset="0"/>
              </a:rPr>
              <a:t> </a:t>
            </a:r>
            <a:r>
              <a:rPr lang="en-US" dirty="0" err="1">
                <a:latin typeface="Arial Narrow" pitchFamily="34" charset="0"/>
              </a:rPr>
              <a:t>dịch</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a:t>
            </a:r>
          </a:p>
          <a:p>
            <a:pPr marL="457200" lvl="1" indent="0">
              <a:buNone/>
            </a:pPr>
            <a:r>
              <a:rPr lang="en-US" dirty="0">
                <a:latin typeface="Arial Narrow" pitchFamily="34" charset="0"/>
              </a:rPr>
              <a:t>3. </a:t>
            </a:r>
            <a:r>
              <a:rPr lang="en-US" dirty="0" err="1">
                <a:latin typeface="Arial Narrow" pitchFamily="34" charset="0"/>
              </a:rPr>
              <a:t>Không</a:t>
            </a:r>
            <a:r>
              <a:rPr lang="en-US" dirty="0">
                <a:latin typeface="Arial Narrow" pitchFamily="34" charset="0"/>
              </a:rPr>
              <a:t> </a:t>
            </a:r>
            <a:r>
              <a:rPr lang="en-US" dirty="0" err="1">
                <a:latin typeface="Arial Narrow" pitchFamily="34" charset="0"/>
              </a:rPr>
              <a:t>một</a:t>
            </a:r>
            <a:r>
              <a:rPr lang="en-US" dirty="0">
                <a:latin typeface="Arial Narrow" pitchFamily="34" charset="0"/>
              </a:rPr>
              <a:t> </a:t>
            </a:r>
            <a:r>
              <a:rPr lang="en-US" dirty="0" err="1">
                <a:latin typeface="Arial Narrow" pitchFamily="34" charset="0"/>
              </a:rPr>
              <a:t>loại</a:t>
            </a:r>
            <a:r>
              <a:rPr lang="en-US" dirty="0">
                <a:latin typeface="Arial Narrow" pitchFamily="34" charset="0"/>
              </a:rPr>
              <a:t> </a:t>
            </a:r>
            <a:r>
              <a:rPr lang="en-US" dirty="0" err="1">
                <a:latin typeface="Arial Narrow" pitchFamily="34" charset="0"/>
              </a:rPr>
              <a:t>công</a:t>
            </a:r>
            <a:r>
              <a:rPr lang="en-US" dirty="0">
                <a:latin typeface="Arial Narrow" pitchFamily="34" charset="0"/>
              </a:rPr>
              <a:t> </a:t>
            </a:r>
            <a:r>
              <a:rPr lang="en-US" dirty="0" err="1">
                <a:latin typeface="Arial Narrow" pitchFamily="34" charset="0"/>
              </a:rPr>
              <a:t>nghệ</a:t>
            </a:r>
            <a:r>
              <a:rPr lang="en-US" dirty="0">
                <a:latin typeface="Arial Narrow" pitchFamily="34" charset="0"/>
              </a:rPr>
              <a:t> </a:t>
            </a:r>
            <a:r>
              <a:rPr lang="en-US" dirty="0" err="1">
                <a:latin typeface="Arial Narrow" pitchFamily="34" charset="0"/>
              </a:rPr>
              <a:t>nào</a:t>
            </a:r>
            <a:r>
              <a:rPr lang="en-US" dirty="0">
                <a:latin typeface="Arial Narrow" pitchFamily="34" charset="0"/>
              </a:rPr>
              <a:t> </a:t>
            </a:r>
            <a:r>
              <a:rPr lang="en-US" dirty="0" err="1">
                <a:latin typeface="Arial Narrow" pitchFamily="34" charset="0"/>
              </a:rPr>
              <a:t>được</a:t>
            </a:r>
            <a:r>
              <a:rPr lang="en-US" dirty="0">
                <a:latin typeface="Arial Narrow" pitchFamily="34" charset="0"/>
              </a:rPr>
              <a:t> </a:t>
            </a:r>
            <a:r>
              <a:rPr lang="en-US" dirty="0" err="1">
                <a:latin typeface="Arial Narrow" pitchFamily="34" charset="0"/>
              </a:rPr>
              <a:t>xem</a:t>
            </a:r>
            <a:r>
              <a:rPr lang="en-US" dirty="0">
                <a:latin typeface="Arial Narrow" pitchFamily="34" charset="0"/>
              </a:rPr>
              <a:t> </a:t>
            </a:r>
            <a:r>
              <a:rPr lang="en-US" dirty="0" err="1">
                <a:latin typeface="Arial Narrow" pitchFamily="34" charset="0"/>
              </a:rPr>
              <a:t>là</a:t>
            </a:r>
            <a:r>
              <a:rPr lang="en-US" dirty="0">
                <a:latin typeface="Arial Narrow" pitchFamily="34" charset="0"/>
              </a:rPr>
              <a:t> </a:t>
            </a:r>
            <a:r>
              <a:rPr lang="en-US" dirty="0" err="1">
                <a:latin typeface="Arial Narrow" pitchFamily="34" charset="0"/>
              </a:rPr>
              <a:t>duy</a:t>
            </a:r>
            <a:r>
              <a:rPr lang="en-US" dirty="0">
                <a:latin typeface="Arial Narrow" pitchFamily="34" charset="0"/>
              </a:rPr>
              <a:t> </a:t>
            </a:r>
            <a:r>
              <a:rPr lang="en-US" dirty="0" err="1">
                <a:latin typeface="Arial Narrow" pitchFamily="34" charset="0"/>
              </a:rPr>
              <a:t>nhất</a:t>
            </a:r>
            <a:r>
              <a:rPr lang="en-US" dirty="0">
                <a:latin typeface="Arial Narrow" pitchFamily="34" charset="0"/>
              </a:rPr>
              <a:t> </a:t>
            </a:r>
            <a:r>
              <a:rPr lang="en-US" dirty="0" err="1">
                <a:latin typeface="Arial Narrow" pitchFamily="34" charset="0"/>
              </a:rPr>
              <a:t>trong</a:t>
            </a:r>
            <a:r>
              <a:rPr lang="en-US" dirty="0">
                <a:latin typeface="Arial Narrow" pitchFamily="34" charset="0"/>
              </a:rPr>
              <a:t> </a:t>
            </a:r>
            <a:r>
              <a:rPr lang="en-US" dirty="0" err="1">
                <a:latin typeface="Arial Narrow" pitchFamily="34" charset="0"/>
              </a:rPr>
              <a:t>giao</a:t>
            </a:r>
            <a:r>
              <a:rPr lang="en-US" dirty="0">
                <a:latin typeface="Arial Narrow" pitchFamily="34" charset="0"/>
              </a:rPr>
              <a:t> </a:t>
            </a:r>
            <a:r>
              <a:rPr lang="en-US" dirty="0" err="1">
                <a:latin typeface="Arial Narrow" pitchFamily="34" charset="0"/>
              </a:rPr>
              <a:t>dịch</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a:t>
            </a:r>
          </a:p>
          <a:p>
            <a:pPr marL="457200" lvl="1" indent="0">
              <a:buNone/>
            </a:pPr>
            <a:r>
              <a:rPr lang="en-US" dirty="0">
                <a:latin typeface="Arial Narrow" pitchFamily="34" charset="0"/>
              </a:rPr>
              <a:t>4. </a:t>
            </a:r>
            <a:r>
              <a:rPr lang="en-US" dirty="0" err="1">
                <a:latin typeface="Arial Narrow" pitchFamily="34" charset="0"/>
              </a:rPr>
              <a:t>Bảo</a:t>
            </a:r>
            <a:r>
              <a:rPr lang="en-US" dirty="0">
                <a:latin typeface="Arial Narrow" pitchFamily="34" charset="0"/>
              </a:rPr>
              <a:t> </a:t>
            </a:r>
            <a:r>
              <a:rPr lang="en-US" dirty="0" err="1">
                <a:latin typeface="Arial Narrow" pitchFamily="34" charset="0"/>
              </a:rPr>
              <a:t>đảm</a:t>
            </a:r>
            <a:r>
              <a:rPr lang="en-US" dirty="0">
                <a:latin typeface="Arial Narrow" pitchFamily="34" charset="0"/>
              </a:rPr>
              <a:t> </a:t>
            </a:r>
            <a:r>
              <a:rPr lang="en-US" dirty="0" err="1">
                <a:latin typeface="Arial Narrow" pitchFamily="34" charset="0"/>
              </a:rPr>
              <a:t>sự</a:t>
            </a:r>
            <a:r>
              <a:rPr lang="en-US" dirty="0">
                <a:latin typeface="Arial Narrow" pitchFamily="34" charset="0"/>
              </a:rPr>
              <a:t> </a:t>
            </a:r>
            <a:r>
              <a:rPr lang="en-US" dirty="0" err="1">
                <a:latin typeface="Arial Narrow" pitchFamily="34" charset="0"/>
              </a:rPr>
              <a:t>bình</a:t>
            </a:r>
            <a:r>
              <a:rPr lang="en-US" dirty="0">
                <a:latin typeface="Arial Narrow" pitchFamily="34" charset="0"/>
              </a:rPr>
              <a:t> </a:t>
            </a:r>
            <a:r>
              <a:rPr lang="en-US" dirty="0" err="1">
                <a:latin typeface="Arial Narrow" pitchFamily="34" charset="0"/>
              </a:rPr>
              <a:t>đẳng</a:t>
            </a:r>
            <a:r>
              <a:rPr lang="en-US" dirty="0">
                <a:latin typeface="Arial Narrow" pitchFamily="34" charset="0"/>
              </a:rPr>
              <a:t> </a:t>
            </a:r>
            <a:r>
              <a:rPr lang="en-US" dirty="0" err="1">
                <a:latin typeface="Arial Narrow" pitchFamily="34" charset="0"/>
              </a:rPr>
              <a:t>và</a:t>
            </a:r>
            <a:r>
              <a:rPr lang="en-US" dirty="0">
                <a:latin typeface="Arial Narrow" pitchFamily="34" charset="0"/>
              </a:rPr>
              <a:t> an </a:t>
            </a:r>
            <a:r>
              <a:rPr lang="en-US" dirty="0" err="1">
                <a:latin typeface="Arial Narrow" pitchFamily="34" charset="0"/>
              </a:rPr>
              <a:t>toàn</a:t>
            </a:r>
            <a:r>
              <a:rPr lang="en-US" dirty="0">
                <a:latin typeface="Arial Narrow" pitchFamily="34" charset="0"/>
              </a:rPr>
              <a:t> </a:t>
            </a:r>
            <a:r>
              <a:rPr lang="en-US" dirty="0" err="1">
                <a:latin typeface="Arial Narrow" pitchFamily="34" charset="0"/>
              </a:rPr>
              <a:t>trong</a:t>
            </a:r>
            <a:r>
              <a:rPr lang="en-US" dirty="0">
                <a:latin typeface="Arial Narrow" pitchFamily="34" charset="0"/>
              </a:rPr>
              <a:t> </a:t>
            </a:r>
            <a:r>
              <a:rPr lang="en-US" dirty="0" err="1">
                <a:latin typeface="Arial Narrow" pitchFamily="34" charset="0"/>
              </a:rPr>
              <a:t>giao</a:t>
            </a:r>
            <a:r>
              <a:rPr lang="en-US" dirty="0">
                <a:latin typeface="Arial Narrow" pitchFamily="34" charset="0"/>
              </a:rPr>
              <a:t> </a:t>
            </a:r>
            <a:r>
              <a:rPr lang="en-US" dirty="0" err="1">
                <a:latin typeface="Arial Narrow" pitchFamily="34" charset="0"/>
              </a:rPr>
              <a:t>dịch</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a:t>
            </a:r>
          </a:p>
          <a:p>
            <a:pPr marL="457200" lvl="1" indent="0">
              <a:buNone/>
            </a:pPr>
            <a:r>
              <a:rPr lang="en-US" dirty="0">
                <a:latin typeface="Arial Narrow" pitchFamily="34" charset="0"/>
              </a:rPr>
              <a:t>5. </a:t>
            </a:r>
            <a:r>
              <a:rPr lang="en-US" dirty="0" err="1">
                <a:latin typeface="Arial Narrow" pitchFamily="34" charset="0"/>
              </a:rPr>
              <a:t>Bảo</a:t>
            </a:r>
            <a:r>
              <a:rPr lang="en-US" dirty="0">
                <a:latin typeface="Arial Narrow" pitchFamily="34" charset="0"/>
              </a:rPr>
              <a:t> </a:t>
            </a:r>
            <a:r>
              <a:rPr lang="en-US" dirty="0" err="1">
                <a:latin typeface="Arial Narrow" pitchFamily="34" charset="0"/>
              </a:rPr>
              <a:t>vệ</a:t>
            </a:r>
            <a:r>
              <a:rPr lang="en-US" dirty="0">
                <a:latin typeface="Arial Narrow" pitchFamily="34" charset="0"/>
              </a:rPr>
              <a:t> </a:t>
            </a:r>
            <a:r>
              <a:rPr lang="en-US" dirty="0" err="1">
                <a:latin typeface="Arial Narrow" pitchFamily="34" charset="0"/>
              </a:rPr>
              <a:t>quyền</a:t>
            </a:r>
            <a:r>
              <a:rPr lang="en-US" dirty="0">
                <a:latin typeface="Arial Narrow" pitchFamily="34" charset="0"/>
              </a:rPr>
              <a:t> </a:t>
            </a:r>
            <a:r>
              <a:rPr lang="en-US" dirty="0" err="1">
                <a:latin typeface="Arial Narrow" pitchFamily="34" charset="0"/>
              </a:rPr>
              <a:t>và</a:t>
            </a:r>
            <a:r>
              <a:rPr lang="en-US" dirty="0">
                <a:latin typeface="Arial Narrow" pitchFamily="34" charset="0"/>
              </a:rPr>
              <a:t> </a:t>
            </a:r>
            <a:r>
              <a:rPr lang="en-US" dirty="0" err="1">
                <a:latin typeface="Arial Narrow" pitchFamily="34" charset="0"/>
              </a:rPr>
              <a:t>lợi</a:t>
            </a:r>
            <a:r>
              <a:rPr lang="en-US" dirty="0">
                <a:latin typeface="Arial Narrow" pitchFamily="34" charset="0"/>
              </a:rPr>
              <a:t> </a:t>
            </a:r>
            <a:r>
              <a:rPr lang="en-US" dirty="0" err="1">
                <a:latin typeface="Arial Narrow" pitchFamily="34" charset="0"/>
              </a:rPr>
              <a:t>ích</a:t>
            </a:r>
            <a:r>
              <a:rPr lang="en-US" dirty="0">
                <a:latin typeface="Arial Narrow" pitchFamily="34" charset="0"/>
              </a:rPr>
              <a:t> </a:t>
            </a:r>
            <a:r>
              <a:rPr lang="en-US" dirty="0" err="1">
                <a:latin typeface="Arial Narrow" pitchFamily="34" charset="0"/>
              </a:rPr>
              <a:t>hợp</a:t>
            </a:r>
            <a:r>
              <a:rPr lang="en-US" dirty="0">
                <a:latin typeface="Arial Narrow" pitchFamily="34" charset="0"/>
              </a:rPr>
              <a:t> </a:t>
            </a:r>
            <a:r>
              <a:rPr lang="en-US" dirty="0" err="1">
                <a:latin typeface="Arial Narrow" pitchFamily="34" charset="0"/>
              </a:rPr>
              <a:t>pháp</a:t>
            </a:r>
            <a:r>
              <a:rPr lang="en-US" dirty="0">
                <a:latin typeface="Arial Narrow" pitchFamily="34" charset="0"/>
              </a:rPr>
              <a:t> </a:t>
            </a:r>
            <a:r>
              <a:rPr lang="en-US" dirty="0" err="1">
                <a:latin typeface="Arial Narrow" pitchFamily="34" charset="0"/>
              </a:rPr>
              <a:t>của</a:t>
            </a:r>
            <a:r>
              <a:rPr lang="en-US" dirty="0">
                <a:latin typeface="Arial Narrow" pitchFamily="34" charset="0"/>
              </a:rPr>
              <a:t> </a:t>
            </a:r>
            <a:r>
              <a:rPr lang="en-US" dirty="0" err="1">
                <a:latin typeface="Arial Narrow" pitchFamily="34" charset="0"/>
              </a:rPr>
              <a:t>cơ</a:t>
            </a:r>
            <a:r>
              <a:rPr lang="en-US" dirty="0">
                <a:latin typeface="Arial Narrow" pitchFamily="34" charset="0"/>
              </a:rPr>
              <a:t> </a:t>
            </a:r>
            <a:r>
              <a:rPr lang="en-US" dirty="0" err="1">
                <a:latin typeface="Arial Narrow" pitchFamily="34" charset="0"/>
              </a:rPr>
              <a:t>quan</a:t>
            </a:r>
            <a:r>
              <a:rPr lang="en-US" dirty="0">
                <a:latin typeface="Arial Narrow" pitchFamily="34" charset="0"/>
              </a:rPr>
              <a:t>, </a:t>
            </a:r>
            <a:r>
              <a:rPr lang="en-US" dirty="0" err="1">
                <a:latin typeface="Arial Narrow" pitchFamily="34" charset="0"/>
              </a:rPr>
              <a:t>tổ</a:t>
            </a:r>
            <a:r>
              <a:rPr lang="en-US" dirty="0">
                <a:latin typeface="Arial Narrow" pitchFamily="34" charset="0"/>
              </a:rPr>
              <a:t> </a:t>
            </a:r>
            <a:r>
              <a:rPr lang="en-US" dirty="0" err="1">
                <a:latin typeface="Arial Narrow" pitchFamily="34" charset="0"/>
              </a:rPr>
              <a:t>chức</a:t>
            </a:r>
            <a:r>
              <a:rPr lang="en-US" dirty="0">
                <a:latin typeface="Arial Narrow" pitchFamily="34" charset="0"/>
              </a:rPr>
              <a:t>, </a:t>
            </a:r>
            <a:r>
              <a:rPr lang="en-US" dirty="0" err="1">
                <a:latin typeface="Arial Narrow" pitchFamily="34" charset="0"/>
              </a:rPr>
              <a:t>cá</a:t>
            </a:r>
            <a:r>
              <a:rPr lang="en-US" dirty="0">
                <a:latin typeface="Arial Narrow" pitchFamily="34" charset="0"/>
              </a:rPr>
              <a:t> </a:t>
            </a:r>
            <a:r>
              <a:rPr lang="en-US" dirty="0" err="1">
                <a:latin typeface="Arial Narrow" pitchFamily="34" charset="0"/>
              </a:rPr>
              <a:t>nhân</a:t>
            </a:r>
            <a:r>
              <a:rPr lang="en-US" dirty="0">
                <a:latin typeface="Arial Narrow" pitchFamily="34" charset="0"/>
              </a:rPr>
              <a:t>, </a:t>
            </a:r>
            <a:r>
              <a:rPr lang="en-US" dirty="0" err="1">
                <a:latin typeface="Arial Narrow" pitchFamily="34" charset="0"/>
              </a:rPr>
              <a:t>lợi</a:t>
            </a:r>
            <a:r>
              <a:rPr lang="en-US" dirty="0">
                <a:latin typeface="Arial Narrow" pitchFamily="34" charset="0"/>
              </a:rPr>
              <a:t> </a:t>
            </a:r>
            <a:r>
              <a:rPr lang="en-US" dirty="0" err="1">
                <a:latin typeface="Arial Narrow" pitchFamily="34" charset="0"/>
              </a:rPr>
              <a:t>ích</a:t>
            </a:r>
            <a:r>
              <a:rPr lang="en-US" dirty="0">
                <a:latin typeface="Arial Narrow" pitchFamily="34" charset="0"/>
              </a:rPr>
              <a:t> </a:t>
            </a:r>
            <a:r>
              <a:rPr lang="en-US" dirty="0" err="1">
                <a:latin typeface="Arial Narrow" pitchFamily="34" charset="0"/>
              </a:rPr>
              <a:t>của</a:t>
            </a:r>
            <a:r>
              <a:rPr lang="en-US" dirty="0">
                <a:latin typeface="Arial Narrow" pitchFamily="34" charset="0"/>
              </a:rPr>
              <a:t> </a:t>
            </a:r>
            <a:r>
              <a:rPr lang="en-US" dirty="0" err="1">
                <a:latin typeface="Arial Narrow" pitchFamily="34" charset="0"/>
              </a:rPr>
              <a:t>Nhà</a:t>
            </a:r>
            <a:r>
              <a:rPr lang="en-US" dirty="0">
                <a:latin typeface="Arial Narrow" pitchFamily="34" charset="0"/>
              </a:rPr>
              <a:t> </a:t>
            </a:r>
            <a:r>
              <a:rPr lang="en-US" dirty="0" err="1">
                <a:latin typeface="Arial Narrow" pitchFamily="34" charset="0"/>
              </a:rPr>
              <a:t>nước</a:t>
            </a:r>
            <a:r>
              <a:rPr lang="en-US" dirty="0">
                <a:latin typeface="Arial Narrow" pitchFamily="34" charset="0"/>
              </a:rPr>
              <a:t>, </a:t>
            </a:r>
            <a:r>
              <a:rPr lang="en-US" dirty="0" err="1">
                <a:latin typeface="Arial Narrow" pitchFamily="34" charset="0"/>
              </a:rPr>
              <a:t>lợi</a:t>
            </a:r>
            <a:r>
              <a:rPr lang="en-US" dirty="0">
                <a:latin typeface="Arial Narrow" pitchFamily="34" charset="0"/>
              </a:rPr>
              <a:t> </a:t>
            </a:r>
            <a:r>
              <a:rPr lang="en-US" dirty="0" err="1">
                <a:latin typeface="Arial Narrow" pitchFamily="34" charset="0"/>
              </a:rPr>
              <a:t>ích</a:t>
            </a:r>
            <a:r>
              <a:rPr lang="en-US" dirty="0">
                <a:latin typeface="Arial Narrow" pitchFamily="34" charset="0"/>
              </a:rPr>
              <a:t> </a:t>
            </a:r>
            <a:r>
              <a:rPr lang="en-US" dirty="0" err="1">
                <a:latin typeface="Arial Narrow" pitchFamily="34" charset="0"/>
              </a:rPr>
              <a:t>công</a:t>
            </a:r>
            <a:r>
              <a:rPr lang="en-US" dirty="0">
                <a:latin typeface="Arial Narrow" pitchFamily="34" charset="0"/>
              </a:rPr>
              <a:t> </a:t>
            </a:r>
            <a:r>
              <a:rPr lang="en-US" dirty="0" err="1">
                <a:latin typeface="Arial Narrow" pitchFamily="34" charset="0"/>
              </a:rPr>
              <a:t>cộng</a:t>
            </a:r>
            <a:r>
              <a:rPr lang="en-US" dirty="0">
                <a:latin typeface="Arial Narrow" pitchFamily="34" charset="0"/>
              </a:rPr>
              <a:t>.</a:t>
            </a:r>
          </a:p>
          <a:p>
            <a:pPr marL="457200" lvl="1" indent="0">
              <a:buNone/>
            </a:pPr>
            <a:r>
              <a:rPr lang="en-US" dirty="0">
                <a:latin typeface="Arial Narrow" pitchFamily="34" charset="0"/>
              </a:rPr>
              <a:t>6. </a:t>
            </a:r>
            <a:r>
              <a:rPr lang="en-US" dirty="0" err="1">
                <a:latin typeface="Arial Narrow" pitchFamily="34" charset="0"/>
              </a:rPr>
              <a:t>Giao</a:t>
            </a:r>
            <a:r>
              <a:rPr lang="en-US" dirty="0">
                <a:latin typeface="Arial Narrow" pitchFamily="34" charset="0"/>
              </a:rPr>
              <a:t> </a:t>
            </a:r>
            <a:r>
              <a:rPr lang="en-US" dirty="0" err="1">
                <a:latin typeface="Arial Narrow" pitchFamily="34" charset="0"/>
              </a:rPr>
              <a:t>dịch</a:t>
            </a:r>
            <a:r>
              <a:rPr lang="en-US" dirty="0">
                <a:latin typeface="Arial Narrow" pitchFamily="34" charset="0"/>
              </a:rPr>
              <a:t> </a:t>
            </a:r>
            <a:r>
              <a:rPr lang="en-US" dirty="0" err="1">
                <a:latin typeface="Arial Narrow" pitchFamily="34" charset="0"/>
              </a:rPr>
              <a:t>điện</a:t>
            </a:r>
            <a:r>
              <a:rPr lang="en-US" dirty="0">
                <a:latin typeface="Arial Narrow" pitchFamily="34" charset="0"/>
              </a:rPr>
              <a:t> </a:t>
            </a:r>
            <a:r>
              <a:rPr lang="en-US" dirty="0" err="1">
                <a:latin typeface="Arial Narrow" pitchFamily="34" charset="0"/>
              </a:rPr>
              <a:t>tử</a:t>
            </a:r>
            <a:r>
              <a:rPr lang="en-US" dirty="0">
                <a:latin typeface="Arial Narrow" pitchFamily="34" charset="0"/>
              </a:rPr>
              <a:t> </a:t>
            </a:r>
            <a:r>
              <a:rPr lang="en-US" dirty="0" err="1">
                <a:latin typeface="Arial Narrow" pitchFamily="34" charset="0"/>
              </a:rPr>
              <a:t>của</a:t>
            </a:r>
            <a:r>
              <a:rPr lang="en-US" dirty="0">
                <a:latin typeface="Arial Narrow" pitchFamily="34" charset="0"/>
              </a:rPr>
              <a:t> </a:t>
            </a:r>
            <a:r>
              <a:rPr lang="en-US" dirty="0" err="1">
                <a:latin typeface="Arial Narrow" pitchFamily="34" charset="0"/>
              </a:rPr>
              <a:t>cơ</a:t>
            </a:r>
            <a:r>
              <a:rPr lang="en-US" dirty="0">
                <a:latin typeface="Arial Narrow" pitchFamily="34" charset="0"/>
              </a:rPr>
              <a:t> </a:t>
            </a:r>
            <a:r>
              <a:rPr lang="en-US" dirty="0" err="1">
                <a:latin typeface="Arial Narrow" pitchFamily="34" charset="0"/>
              </a:rPr>
              <a:t>quan</a:t>
            </a:r>
            <a:r>
              <a:rPr lang="en-US" dirty="0">
                <a:latin typeface="Arial Narrow" pitchFamily="34" charset="0"/>
              </a:rPr>
              <a:t> </a:t>
            </a:r>
            <a:r>
              <a:rPr lang="en-US" dirty="0" err="1">
                <a:latin typeface="Arial Narrow" pitchFamily="34" charset="0"/>
              </a:rPr>
              <a:t>nhà</a:t>
            </a:r>
            <a:r>
              <a:rPr lang="en-US" dirty="0">
                <a:latin typeface="Arial Narrow" pitchFamily="34" charset="0"/>
              </a:rPr>
              <a:t> </a:t>
            </a:r>
            <a:r>
              <a:rPr lang="en-US" dirty="0" err="1">
                <a:latin typeface="Arial Narrow" pitchFamily="34" charset="0"/>
              </a:rPr>
              <a:t>nước</a:t>
            </a:r>
            <a:r>
              <a:rPr lang="en-US" dirty="0">
                <a:latin typeface="Arial Narrow" pitchFamily="34" charset="0"/>
              </a:rPr>
              <a:t> </a:t>
            </a:r>
            <a:r>
              <a:rPr lang="en-US" dirty="0" err="1">
                <a:latin typeface="Arial Narrow" pitchFamily="34" charset="0"/>
              </a:rPr>
              <a:t>phải</a:t>
            </a:r>
            <a:r>
              <a:rPr lang="en-US" dirty="0">
                <a:latin typeface="Arial Narrow" pitchFamily="34" charset="0"/>
              </a:rPr>
              <a:t> </a:t>
            </a:r>
            <a:r>
              <a:rPr lang="en-US" dirty="0" err="1">
                <a:latin typeface="Arial Narrow" pitchFamily="34" charset="0"/>
              </a:rPr>
              <a:t>tuân</a:t>
            </a:r>
            <a:r>
              <a:rPr lang="en-US" dirty="0">
                <a:latin typeface="Arial Narrow" pitchFamily="34" charset="0"/>
              </a:rPr>
              <a:t> </a:t>
            </a:r>
            <a:r>
              <a:rPr lang="en-US" dirty="0" err="1">
                <a:latin typeface="Arial Narrow" pitchFamily="34" charset="0"/>
              </a:rPr>
              <a:t>thủ</a:t>
            </a:r>
            <a:r>
              <a:rPr lang="en-US" dirty="0">
                <a:latin typeface="Arial Narrow" pitchFamily="34" charset="0"/>
              </a:rPr>
              <a:t> </a:t>
            </a:r>
            <a:r>
              <a:rPr lang="en-US" dirty="0" err="1">
                <a:latin typeface="Arial Narrow" pitchFamily="34" charset="0"/>
              </a:rPr>
              <a:t>các</a:t>
            </a:r>
            <a:r>
              <a:rPr lang="en-US" dirty="0">
                <a:latin typeface="Arial Narrow" pitchFamily="34" charset="0"/>
              </a:rPr>
              <a:t> </a:t>
            </a:r>
            <a:r>
              <a:rPr lang="en-US" dirty="0" err="1">
                <a:latin typeface="Arial Narrow" pitchFamily="34" charset="0"/>
              </a:rPr>
              <a:t>nguyên</a:t>
            </a:r>
            <a:r>
              <a:rPr lang="en-US" dirty="0">
                <a:latin typeface="Arial Narrow" pitchFamily="34" charset="0"/>
              </a:rPr>
              <a:t> </a:t>
            </a:r>
            <a:r>
              <a:rPr lang="en-US" dirty="0" err="1">
                <a:latin typeface="Arial Narrow" pitchFamily="34" charset="0"/>
              </a:rPr>
              <a:t>tắc</a:t>
            </a:r>
            <a:r>
              <a:rPr lang="en-US" dirty="0">
                <a:latin typeface="Arial Narrow" pitchFamily="34" charset="0"/>
              </a:rPr>
              <a:t> </a:t>
            </a:r>
            <a:r>
              <a:rPr lang="en-US" dirty="0" err="1">
                <a:latin typeface="Arial Narrow" pitchFamily="34" charset="0"/>
              </a:rPr>
              <a:t>quy</a:t>
            </a:r>
            <a:r>
              <a:rPr lang="en-US" dirty="0">
                <a:latin typeface="Arial Narrow" pitchFamily="34" charset="0"/>
              </a:rPr>
              <a:t> </a:t>
            </a:r>
            <a:r>
              <a:rPr lang="en-US" dirty="0" err="1">
                <a:latin typeface="Arial Narrow" pitchFamily="34" charset="0"/>
              </a:rPr>
              <a:t>định</a:t>
            </a:r>
            <a:r>
              <a:rPr lang="en-US" dirty="0">
                <a:latin typeface="Arial Narrow" pitchFamily="34" charset="0"/>
              </a:rPr>
              <a:t> </a:t>
            </a:r>
            <a:r>
              <a:rPr lang="en-US" dirty="0" err="1">
                <a:latin typeface="Arial Narrow" pitchFamily="34" charset="0"/>
              </a:rPr>
              <a:t>tại</a:t>
            </a:r>
            <a:r>
              <a:rPr lang="en-US" dirty="0">
                <a:latin typeface="Arial Narrow" pitchFamily="34" charset="0"/>
              </a:rPr>
              <a:t> </a:t>
            </a:r>
            <a:r>
              <a:rPr lang="en-US" dirty="0" err="1">
                <a:latin typeface="Arial Narrow" pitchFamily="34" charset="0"/>
              </a:rPr>
              <a:t>Điều</a:t>
            </a:r>
            <a:r>
              <a:rPr lang="en-US" dirty="0">
                <a:latin typeface="Arial Narrow" pitchFamily="34" charset="0"/>
              </a:rPr>
              <a:t> 40 </a:t>
            </a:r>
            <a:r>
              <a:rPr lang="en-US" dirty="0" err="1">
                <a:latin typeface="Arial Narrow" pitchFamily="34" charset="0"/>
              </a:rPr>
              <a:t>của</a:t>
            </a:r>
            <a:r>
              <a:rPr lang="en-US" dirty="0">
                <a:latin typeface="Arial Narrow" pitchFamily="34" charset="0"/>
              </a:rPr>
              <a:t> </a:t>
            </a:r>
            <a:r>
              <a:rPr lang="en-US" dirty="0" err="1">
                <a:latin typeface="Arial Narrow" pitchFamily="34" charset="0"/>
              </a:rPr>
              <a:t>Luật</a:t>
            </a:r>
            <a:r>
              <a:rPr lang="en-US" dirty="0">
                <a:latin typeface="Arial Narrow" pitchFamily="34" charset="0"/>
              </a:rPr>
              <a:t> </a:t>
            </a:r>
            <a:r>
              <a:rPr lang="en-US" dirty="0" err="1">
                <a:latin typeface="Arial Narrow" pitchFamily="34" charset="0"/>
              </a:rPr>
              <a:t>này</a:t>
            </a:r>
            <a:r>
              <a:rPr lang="en-US" dirty="0">
                <a:latin typeface="Arial Narrow" pitchFamily="34" charset="0"/>
              </a:rPr>
              <a:t>.</a:t>
            </a:r>
          </a:p>
          <a:p>
            <a:pPr lvl="1"/>
            <a:endParaRPr lang="vi-VN" dirty="0"/>
          </a:p>
          <a:p>
            <a:pPr lvl="1"/>
            <a:endParaRPr lang="vi-VN" dirty="0"/>
          </a:p>
        </p:txBody>
      </p:sp>
    </p:spTree>
    <p:extLst>
      <p:ext uri="{BB962C8B-B14F-4D97-AF65-F5344CB8AC3E}">
        <p14:creationId xmlns:p14="http://schemas.microsoft.com/office/powerpoint/2010/main" val="138612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err="1"/>
              <a:t>Hệ</a:t>
            </a:r>
            <a:r>
              <a:rPr lang="en-US" dirty="0"/>
              <a:t> </a:t>
            </a:r>
            <a:r>
              <a:rPr lang="en-US" dirty="0" err="1"/>
              <a:t>thống</a:t>
            </a:r>
            <a:r>
              <a:rPr lang="en-US" dirty="0"/>
              <a:t> </a:t>
            </a:r>
            <a:r>
              <a:rPr lang="en-US" dirty="0" err="1"/>
              <a:t>pháp</a:t>
            </a:r>
            <a:r>
              <a:rPr lang="en-US" dirty="0"/>
              <a:t> </a:t>
            </a:r>
            <a:r>
              <a:rPr lang="en-US" dirty="0" err="1"/>
              <a:t>luật</a:t>
            </a:r>
            <a:endParaRPr lang="en-US" dirty="0"/>
          </a:p>
        </p:txBody>
      </p:sp>
      <p:sp>
        <p:nvSpPr>
          <p:cNvPr id="3" name="Content Placeholder 2"/>
          <p:cNvSpPr>
            <a:spLocks noGrp="1"/>
          </p:cNvSpPr>
          <p:nvPr>
            <p:ph idx="1"/>
          </p:nvPr>
        </p:nvSpPr>
        <p:spPr/>
        <p:txBody>
          <a:bodyPr/>
          <a:lstStyle/>
          <a:p>
            <a:r>
              <a:rPr lang="en-US" dirty="0" smtClean="0"/>
              <a:t>L</a:t>
            </a:r>
            <a:r>
              <a:rPr lang="vi-VN" dirty="0" smtClean="0"/>
              <a:t>à </a:t>
            </a:r>
            <a:r>
              <a:rPr lang="vi-VN" dirty="0"/>
              <a:t>tổng thể các quy phạm pháp luật, các nguyên tắc, định hướng và mục đích của pháp luật có mối liên hệ mật thiết và thống nhất với nhau, được phân định thành các ngành luật, các chế định pháp luật và được thể hiện trong các văn bản do cơ quan nhà nước Việt Nam có thẩm quyền ban hành theo những hình thức, thủ tục nhất định để điều chỉnh các quan hệ xã hội phát sinh trên lãnh thổ Việt Nam</a:t>
            </a:r>
            <a:r>
              <a:rPr lang="vi-VN" dirty="0" smtClean="0"/>
              <a:t>.</a:t>
            </a:r>
            <a:endParaRPr lang="en-US" dirty="0" smtClean="0"/>
          </a:p>
          <a:p>
            <a:r>
              <a:rPr lang="en-US" dirty="0" smtClean="0"/>
              <a:t>L</a:t>
            </a:r>
            <a:r>
              <a:rPr lang="vi-VN" dirty="0" smtClean="0"/>
              <a:t>à </a:t>
            </a:r>
            <a:r>
              <a:rPr lang="vi-VN" dirty="0"/>
              <a:t>một khái niệm chung bao gồm hai mặt cụ thể là: </a:t>
            </a:r>
            <a:r>
              <a:rPr lang="vi-VN" b="1" dirty="0">
                <a:solidFill>
                  <a:srgbClr val="0000CC"/>
                </a:solidFill>
              </a:rPr>
              <a:t>Hệ thống cấu trúc của pháp luật</a:t>
            </a:r>
            <a:r>
              <a:rPr lang="vi-VN" dirty="0"/>
              <a:t> và </a:t>
            </a:r>
            <a:r>
              <a:rPr lang="vi-VN" b="1" dirty="0">
                <a:solidFill>
                  <a:srgbClr val="0000CC"/>
                </a:solidFill>
              </a:rPr>
              <a:t>hệ thống văn bản pháp luật</a:t>
            </a:r>
            <a:endParaRPr lang="en-US" b="1" dirty="0" smtClean="0">
              <a:solidFill>
                <a:srgbClr val="0000CC"/>
              </a:solidFill>
            </a:endParaRPr>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895138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Luật </a:t>
            </a:r>
            <a:r>
              <a:rPr lang="vi-VN" dirty="0"/>
              <a:t>Giao dịch Điện tử</a:t>
            </a:r>
          </a:p>
        </p:txBody>
      </p:sp>
      <p:sp>
        <p:nvSpPr>
          <p:cNvPr id="3" name="Content Placeholder 2"/>
          <p:cNvSpPr>
            <a:spLocks noGrp="1"/>
          </p:cNvSpPr>
          <p:nvPr>
            <p:ph idx="1"/>
          </p:nvPr>
        </p:nvSpPr>
        <p:spPr/>
        <p:txBody>
          <a:bodyPr/>
          <a:lstStyle/>
          <a:p>
            <a:pPr marL="0" indent="0">
              <a:buNone/>
            </a:pPr>
            <a:r>
              <a:rPr lang="vi-VN" b="1" dirty="0">
                <a:solidFill>
                  <a:srgbClr val="0000CC"/>
                </a:solidFill>
              </a:rPr>
              <a:t>Điều 9. Các hành vi bị nghiêm cấm trong giao dịch điện tử</a:t>
            </a:r>
          </a:p>
          <a:p>
            <a:pPr marL="400050" lvl="1" indent="0">
              <a:buNone/>
            </a:pPr>
            <a:r>
              <a:rPr lang="vi-VN" dirty="0"/>
              <a:t>1. Cản trở việc lựa chọn sử dụng giao dịch điện tử.</a:t>
            </a:r>
          </a:p>
          <a:p>
            <a:pPr marL="400050" lvl="1" indent="0">
              <a:buNone/>
            </a:pPr>
            <a:r>
              <a:rPr lang="vi-VN" dirty="0"/>
              <a:t>2. Cản trở hoặc ngăn chặn trái phép quá trình truyền, gửi, nhận thông điệp dữ liệu.</a:t>
            </a:r>
          </a:p>
          <a:p>
            <a:pPr marL="400050" lvl="1" indent="0">
              <a:buNone/>
            </a:pPr>
            <a:r>
              <a:rPr lang="vi-VN" dirty="0"/>
              <a:t>3. Thay đổi, xoá, huỷ, giả mạo, sao chép, tiết lộ, hiển thị, di chuyển trái phép một phần hoặc toàn bộ thông điệp dữ liệu.</a:t>
            </a:r>
          </a:p>
          <a:p>
            <a:pPr marL="400050" lvl="1" indent="0">
              <a:buNone/>
            </a:pPr>
            <a:r>
              <a:rPr lang="vi-VN" dirty="0"/>
              <a:t>4. Tạo ra hoặc phát tán chương trình phần mềm làm rối loạn, thay đổi, phá hoại hệ thống điều hành hoặc có hành vi khác nhằm phá hoại hạ tầng công nghệ về giao dịch điện tử.</a:t>
            </a:r>
          </a:p>
          <a:p>
            <a:pPr marL="400050" lvl="1" indent="0">
              <a:buNone/>
            </a:pPr>
            <a:r>
              <a:rPr lang="vi-VN" dirty="0"/>
              <a:t>5. Tạo ra thông điệp dữ liệu nhằm thực hiện hành vi trái pháp luật.</a:t>
            </a:r>
          </a:p>
          <a:p>
            <a:pPr marL="400050" lvl="1" indent="0">
              <a:buNone/>
            </a:pPr>
            <a:r>
              <a:rPr lang="vi-VN" dirty="0"/>
              <a:t>6. Gian lận, mạo nhận, chiếm đoạt hoặc sử dụng trái phép chữ ký điện tử của người khác.</a:t>
            </a:r>
          </a:p>
          <a:p>
            <a:endParaRPr lang="vi-VN" dirty="0"/>
          </a:p>
        </p:txBody>
      </p:sp>
    </p:spTree>
    <p:extLst>
      <p:ext uri="{BB962C8B-B14F-4D97-AF65-F5344CB8AC3E}">
        <p14:creationId xmlns:p14="http://schemas.microsoft.com/office/powerpoint/2010/main" val="1452463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Luật </a:t>
            </a:r>
            <a:r>
              <a:rPr lang="vi-VN" dirty="0"/>
              <a:t>Giao dịch Điện tử</a:t>
            </a:r>
          </a:p>
        </p:txBody>
      </p:sp>
      <p:sp>
        <p:nvSpPr>
          <p:cNvPr id="3" name="Content Placeholder 2"/>
          <p:cNvSpPr>
            <a:spLocks noGrp="1"/>
          </p:cNvSpPr>
          <p:nvPr>
            <p:ph idx="1"/>
          </p:nvPr>
        </p:nvSpPr>
        <p:spPr/>
        <p:txBody>
          <a:bodyPr/>
          <a:lstStyle/>
          <a:p>
            <a:pPr marL="400050" lvl="1" indent="0">
              <a:buNone/>
            </a:pPr>
            <a:r>
              <a:rPr lang="vi-VN" b="1" dirty="0">
                <a:solidFill>
                  <a:srgbClr val="0000CC"/>
                </a:solidFill>
              </a:rPr>
              <a:t>Điều 22. Điều kiện để bảo đảm an toàn cho chữ ký điện </a:t>
            </a:r>
            <a:r>
              <a:rPr lang="vi-VN" b="1" dirty="0" smtClean="0">
                <a:solidFill>
                  <a:srgbClr val="0000CC"/>
                </a:solidFill>
              </a:rPr>
              <a:t>tử</a:t>
            </a:r>
            <a:endParaRPr lang="en-US" dirty="0" smtClean="0"/>
          </a:p>
          <a:p>
            <a:pPr marL="400050" lvl="1" indent="0">
              <a:buNone/>
            </a:pPr>
            <a:r>
              <a:rPr lang="vi-VN" dirty="0" smtClean="0"/>
              <a:t>1</a:t>
            </a:r>
            <a:r>
              <a:rPr lang="vi-VN" dirty="0"/>
              <a:t>. Chữ ký điện tử được xem là bảo đảm an toàn nếu được kiểm chứng bằng một quy trình kiểm tra an toàn do các bên giao dịch thỏa thuận và đáp ứng được các điều kiện sau đây:</a:t>
            </a:r>
          </a:p>
          <a:p>
            <a:pPr marL="400050" lvl="1" indent="0">
              <a:buNone/>
            </a:pPr>
            <a:r>
              <a:rPr lang="vi-VN" dirty="0"/>
              <a:t>a) Dữ liệu tạo chữ ký điện tử chỉ gắn duy nhất với người ký trong bối cảnh dữ liệu đó được sử dụng;</a:t>
            </a:r>
          </a:p>
          <a:p>
            <a:pPr marL="400050" lvl="1" indent="0">
              <a:buNone/>
            </a:pPr>
            <a:r>
              <a:rPr lang="vi-VN" dirty="0"/>
              <a:t>b) Dữ liệu tạo chữ ký điện tử chỉ thuộc sự kiểm soát của người ký tại thời điểm ký;</a:t>
            </a:r>
          </a:p>
          <a:p>
            <a:pPr marL="400050" lvl="1" indent="0">
              <a:buNone/>
            </a:pPr>
            <a:r>
              <a:rPr lang="vi-VN" dirty="0"/>
              <a:t>c) Mọi thay đổi đối với chữ ký điện tử sau thời điểm ký đều có thể bị phát hiện;</a:t>
            </a:r>
          </a:p>
          <a:p>
            <a:pPr marL="400050" lvl="1" indent="0">
              <a:buNone/>
            </a:pPr>
            <a:r>
              <a:rPr lang="vi-VN" dirty="0"/>
              <a:t>d) Mọi thay đổi đối với nội dung của thông điệp dữ liệu sau thời điểm ký đều có thể bị phát hiện.</a:t>
            </a:r>
          </a:p>
          <a:p>
            <a:pPr marL="800100" lvl="2" indent="0">
              <a:buNone/>
            </a:pPr>
            <a:r>
              <a:rPr lang="vi-VN" dirty="0" smtClean="0"/>
              <a:t>.</a:t>
            </a:r>
            <a:endParaRPr lang="vi-VN" dirty="0"/>
          </a:p>
          <a:p>
            <a:pPr lvl="1"/>
            <a:endParaRPr lang="vi-VN" dirty="0"/>
          </a:p>
        </p:txBody>
      </p:sp>
    </p:spTree>
    <p:extLst>
      <p:ext uri="{BB962C8B-B14F-4D97-AF65-F5344CB8AC3E}">
        <p14:creationId xmlns:p14="http://schemas.microsoft.com/office/powerpoint/2010/main" val="1920785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Luật </a:t>
            </a:r>
            <a:r>
              <a:rPr lang="vi-VN" dirty="0"/>
              <a:t>Giao dịch Điện tử</a:t>
            </a:r>
          </a:p>
        </p:txBody>
      </p:sp>
      <p:sp>
        <p:nvSpPr>
          <p:cNvPr id="3" name="Content Placeholder 2"/>
          <p:cNvSpPr>
            <a:spLocks noGrp="1"/>
          </p:cNvSpPr>
          <p:nvPr>
            <p:ph idx="1"/>
          </p:nvPr>
        </p:nvSpPr>
        <p:spPr/>
        <p:txBody>
          <a:bodyPr/>
          <a:lstStyle/>
          <a:p>
            <a:pPr marL="400050" lvl="1" indent="0">
              <a:buNone/>
            </a:pPr>
            <a:r>
              <a:rPr lang="vi-VN" b="1" dirty="0">
                <a:solidFill>
                  <a:srgbClr val="0000CC"/>
                </a:solidFill>
              </a:rPr>
              <a:t>Điều 45. Bảo vệ thông điệp dữ liệu</a:t>
            </a:r>
          </a:p>
          <a:p>
            <a:pPr marL="400050" lvl="1" indent="0">
              <a:buNone/>
            </a:pPr>
            <a:r>
              <a:rPr lang="vi-VN" dirty="0"/>
              <a:t>Cơ quan, tổ chức, cá nhân không được thực hiện bất kỳ hành vi nào gây phương hại đến sự toàn vẹn của thông điệp dữ liệu của cơ quan, tổ chức, cá nhân khác.</a:t>
            </a:r>
          </a:p>
          <a:p>
            <a:pPr marL="400050" lvl="1" indent="0">
              <a:buNone/>
            </a:pPr>
            <a:endParaRPr lang="vi-VN" dirty="0"/>
          </a:p>
          <a:p>
            <a:pPr marL="800100" lvl="2" indent="0">
              <a:buNone/>
            </a:pPr>
            <a:r>
              <a:rPr lang="vi-VN" dirty="0" smtClean="0"/>
              <a:t>.</a:t>
            </a:r>
            <a:endParaRPr lang="vi-VN" dirty="0"/>
          </a:p>
          <a:p>
            <a:pPr lvl="1"/>
            <a:endParaRPr lang="vi-VN" dirty="0"/>
          </a:p>
        </p:txBody>
      </p:sp>
    </p:spTree>
    <p:extLst>
      <p:ext uri="{BB962C8B-B14F-4D97-AF65-F5344CB8AC3E}">
        <p14:creationId xmlns:p14="http://schemas.microsoft.com/office/powerpoint/2010/main" val="3436365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vi-VN" dirty="0" smtClean="0"/>
              <a:t>. Luật </a:t>
            </a:r>
            <a:r>
              <a:rPr lang="vi-VN" dirty="0"/>
              <a:t>Giao dịch Điện tử</a:t>
            </a:r>
          </a:p>
        </p:txBody>
      </p:sp>
      <p:sp>
        <p:nvSpPr>
          <p:cNvPr id="3" name="Content Placeholder 2"/>
          <p:cNvSpPr>
            <a:spLocks noGrp="1"/>
          </p:cNvSpPr>
          <p:nvPr>
            <p:ph idx="1"/>
          </p:nvPr>
        </p:nvSpPr>
        <p:spPr/>
        <p:txBody>
          <a:bodyPr/>
          <a:lstStyle/>
          <a:p>
            <a:pPr marL="0" indent="0">
              <a:buNone/>
            </a:pPr>
            <a:r>
              <a:rPr lang="en-US" dirty="0" err="1" smtClean="0"/>
              <a:t>Một</a:t>
            </a:r>
            <a:r>
              <a:rPr lang="en-US" dirty="0" smtClean="0"/>
              <a:t> </a:t>
            </a:r>
            <a:r>
              <a:rPr lang="en-US" dirty="0" err="1" smtClean="0"/>
              <a:t>số</a:t>
            </a:r>
            <a:r>
              <a:rPr lang="en-US" dirty="0" smtClean="0"/>
              <a:t> </a:t>
            </a:r>
            <a:r>
              <a:rPr lang="en-US" dirty="0" err="1" smtClean="0"/>
              <a:t>nghị</a:t>
            </a:r>
            <a:r>
              <a:rPr lang="en-US" dirty="0" smtClean="0"/>
              <a:t> </a:t>
            </a:r>
            <a:r>
              <a:rPr lang="en-US" dirty="0" err="1" smtClean="0"/>
              <a:t>định</a:t>
            </a:r>
            <a:r>
              <a:rPr lang="en-US" dirty="0" smtClean="0"/>
              <a:t> </a:t>
            </a:r>
            <a:r>
              <a:rPr lang="en-US" dirty="0" err="1" smtClean="0"/>
              <a:t>đính</a:t>
            </a:r>
            <a:r>
              <a:rPr lang="en-US" dirty="0" smtClean="0"/>
              <a:t> </a:t>
            </a:r>
            <a:r>
              <a:rPr lang="en-US" dirty="0" err="1" smtClean="0"/>
              <a:t>kèm</a:t>
            </a:r>
            <a:r>
              <a:rPr lang="en-US" dirty="0" smtClean="0"/>
              <a:t> </a:t>
            </a:r>
            <a:r>
              <a:rPr lang="en-US" dirty="0" err="1" smtClean="0"/>
              <a:t>Luật</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điện</a:t>
            </a:r>
            <a:r>
              <a:rPr lang="en-US" dirty="0" smtClean="0"/>
              <a:t> </a:t>
            </a:r>
            <a:r>
              <a:rPr lang="en-US" dirty="0" err="1" smtClean="0"/>
              <a:t>tử</a:t>
            </a:r>
            <a:endParaRPr lang="en-US" dirty="0" smtClean="0"/>
          </a:p>
          <a:p>
            <a:r>
              <a:rPr lang="vi-VN" dirty="0" smtClean="0"/>
              <a:t>Số</a:t>
            </a:r>
            <a:r>
              <a:rPr lang="vi-VN" dirty="0"/>
              <a:t>: </a:t>
            </a:r>
            <a:r>
              <a:rPr lang="vi-VN" b="1" dirty="0">
                <a:solidFill>
                  <a:srgbClr val="0000CC"/>
                </a:solidFill>
              </a:rPr>
              <a:t>26/2007/NĐ-CP</a:t>
            </a:r>
            <a:r>
              <a:rPr lang="vi-VN" dirty="0"/>
              <a:t>, </a:t>
            </a:r>
            <a:r>
              <a:rPr lang="en-US" dirty="0"/>
              <a:t>t</a:t>
            </a:r>
            <a:r>
              <a:rPr lang="vi-VN" dirty="0"/>
              <a:t>hông qua ngày </a:t>
            </a:r>
            <a:r>
              <a:rPr lang="vi-VN" b="1" dirty="0">
                <a:solidFill>
                  <a:srgbClr val="0000CC"/>
                </a:solidFill>
              </a:rPr>
              <a:t>1</a:t>
            </a:r>
            <a:r>
              <a:rPr lang="en-US" b="1" dirty="0">
                <a:solidFill>
                  <a:srgbClr val="0000CC"/>
                </a:solidFill>
              </a:rPr>
              <a:t>5</a:t>
            </a:r>
            <a:r>
              <a:rPr lang="vi-VN" b="1" dirty="0">
                <a:solidFill>
                  <a:srgbClr val="0000CC"/>
                </a:solidFill>
              </a:rPr>
              <a:t>/</a:t>
            </a:r>
            <a:r>
              <a:rPr lang="en-US" b="1" dirty="0">
                <a:solidFill>
                  <a:srgbClr val="0000CC"/>
                </a:solidFill>
              </a:rPr>
              <a:t>2</a:t>
            </a:r>
            <a:r>
              <a:rPr lang="vi-VN" b="1" dirty="0">
                <a:solidFill>
                  <a:srgbClr val="0000CC"/>
                </a:solidFill>
              </a:rPr>
              <a:t>/20</a:t>
            </a:r>
            <a:r>
              <a:rPr lang="en-US" b="1" dirty="0">
                <a:solidFill>
                  <a:srgbClr val="0000CC"/>
                </a:solidFill>
              </a:rPr>
              <a:t>07</a:t>
            </a:r>
            <a:endParaRPr lang="vi-VN" b="1" dirty="0">
              <a:solidFill>
                <a:srgbClr val="0000CC"/>
              </a:solidFill>
            </a:endParaRPr>
          </a:p>
          <a:p>
            <a:pPr marL="398463" indent="0">
              <a:buNone/>
            </a:pPr>
            <a:r>
              <a:rPr lang="en-US" dirty="0"/>
              <a:t>N</a:t>
            </a:r>
            <a:r>
              <a:rPr lang="vi-VN" dirty="0"/>
              <a:t>ghị định</a:t>
            </a:r>
            <a:r>
              <a:rPr lang="en-US" dirty="0"/>
              <a:t> q</a:t>
            </a:r>
            <a:r>
              <a:rPr lang="vi-VN" dirty="0"/>
              <a:t>uy định chi tiết thi hành Luật Giao dịch điện tử</a:t>
            </a:r>
            <a:r>
              <a:rPr lang="en-US" dirty="0"/>
              <a:t> </a:t>
            </a:r>
            <a:r>
              <a:rPr lang="vi-VN" dirty="0"/>
              <a:t>về </a:t>
            </a:r>
            <a:r>
              <a:rPr lang="vi-VN" b="1" dirty="0">
                <a:solidFill>
                  <a:srgbClr val="0000CC"/>
                </a:solidFill>
              </a:rPr>
              <a:t>chữ ký số và dịch vụ chứng thực chữ ký số</a:t>
            </a:r>
            <a:endParaRPr lang="en-US" b="1" dirty="0">
              <a:solidFill>
                <a:srgbClr val="0000CC"/>
              </a:solidFill>
            </a:endParaRPr>
          </a:p>
          <a:p>
            <a:r>
              <a:rPr lang="vi-VN" dirty="0"/>
              <a:t>Số: </a:t>
            </a:r>
            <a:r>
              <a:rPr lang="vi-VN" b="1" dirty="0">
                <a:solidFill>
                  <a:srgbClr val="0000CC"/>
                </a:solidFill>
              </a:rPr>
              <a:t>35/2007/NĐ-CP</a:t>
            </a:r>
            <a:r>
              <a:rPr lang="vi-VN" dirty="0"/>
              <a:t>, </a:t>
            </a:r>
            <a:r>
              <a:rPr lang="en-US" dirty="0"/>
              <a:t>t</a:t>
            </a:r>
            <a:r>
              <a:rPr lang="vi-VN" dirty="0"/>
              <a:t>hông qua ngày </a:t>
            </a:r>
            <a:r>
              <a:rPr lang="en-US" b="1" dirty="0">
                <a:solidFill>
                  <a:srgbClr val="0000CC"/>
                </a:solidFill>
              </a:rPr>
              <a:t>08</a:t>
            </a:r>
            <a:r>
              <a:rPr lang="vi-VN" b="1" dirty="0">
                <a:solidFill>
                  <a:srgbClr val="0000CC"/>
                </a:solidFill>
              </a:rPr>
              <a:t>/</a:t>
            </a:r>
            <a:r>
              <a:rPr lang="en-US" b="1" dirty="0">
                <a:solidFill>
                  <a:srgbClr val="0000CC"/>
                </a:solidFill>
              </a:rPr>
              <a:t>03</a:t>
            </a:r>
            <a:r>
              <a:rPr lang="vi-VN" b="1" dirty="0">
                <a:solidFill>
                  <a:srgbClr val="0000CC"/>
                </a:solidFill>
              </a:rPr>
              <a:t>/20</a:t>
            </a:r>
            <a:r>
              <a:rPr lang="en-US" b="1" dirty="0">
                <a:solidFill>
                  <a:srgbClr val="0000CC"/>
                </a:solidFill>
              </a:rPr>
              <a:t>07</a:t>
            </a:r>
            <a:endParaRPr lang="vi-VN" b="1" dirty="0">
              <a:solidFill>
                <a:srgbClr val="0000CC"/>
              </a:solidFill>
            </a:endParaRPr>
          </a:p>
          <a:p>
            <a:pPr marL="457200" indent="0">
              <a:buNone/>
            </a:pPr>
            <a:r>
              <a:rPr lang="en-US" dirty="0"/>
              <a:t>N</a:t>
            </a:r>
            <a:r>
              <a:rPr lang="vi-VN" dirty="0"/>
              <a:t>ghị định</a:t>
            </a:r>
            <a:r>
              <a:rPr lang="en-US" dirty="0"/>
              <a:t> q</a:t>
            </a:r>
            <a:r>
              <a:rPr lang="vi-VN" dirty="0"/>
              <a:t>uy định chi tiết thi hành Luật Giao dịch điện tử</a:t>
            </a:r>
            <a:r>
              <a:rPr lang="en-US" dirty="0"/>
              <a:t> </a:t>
            </a:r>
            <a:r>
              <a:rPr lang="vi-VN" dirty="0"/>
              <a:t>về </a:t>
            </a:r>
            <a:r>
              <a:rPr lang="vi-VN" b="1" dirty="0">
                <a:solidFill>
                  <a:srgbClr val="0000CC"/>
                </a:solidFill>
              </a:rPr>
              <a:t>giao dịch điện tử trong hoạt động ngân hàng</a:t>
            </a:r>
            <a:endParaRPr lang="en-US" dirty="0"/>
          </a:p>
          <a:p>
            <a:r>
              <a:rPr lang="vi-VN" dirty="0"/>
              <a:t>Số: </a:t>
            </a:r>
            <a:r>
              <a:rPr lang="en-US" b="1" dirty="0">
                <a:solidFill>
                  <a:srgbClr val="0000CC"/>
                </a:solidFill>
              </a:rPr>
              <a:t>52/2013/NĐ-CP</a:t>
            </a:r>
            <a:r>
              <a:rPr lang="vi-VN" dirty="0"/>
              <a:t>, </a:t>
            </a:r>
            <a:r>
              <a:rPr lang="en-US" dirty="0"/>
              <a:t>t</a:t>
            </a:r>
            <a:r>
              <a:rPr lang="vi-VN" dirty="0"/>
              <a:t>hông qua ngày </a:t>
            </a:r>
            <a:r>
              <a:rPr lang="en-US" b="1" dirty="0">
                <a:solidFill>
                  <a:srgbClr val="0000CC"/>
                </a:solidFill>
              </a:rPr>
              <a:t>16</a:t>
            </a:r>
            <a:r>
              <a:rPr lang="vi-VN" b="1" dirty="0">
                <a:solidFill>
                  <a:srgbClr val="0000CC"/>
                </a:solidFill>
              </a:rPr>
              <a:t>/</a:t>
            </a:r>
            <a:r>
              <a:rPr lang="en-US" b="1" dirty="0">
                <a:solidFill>
                  <a:srgbClr val="0000CC"/>
                </a:solidFill>
              </a:rPr>
              <a:t>05</a:t>
            </a:r>
            <a:r>
              <a:rPr lang="vi-VN" b="1" dirty="0">
                <a:solidFill>
                  <a:srgbClr val="0000CC"/>
                </a:solidFill>
              </a:rPr>
              <a:t>/20</a:t>
            </a:r>
            <a:r>
              <a:rPr lang="en-US" b="1" dirty="0">
                <a:solidFill>
                  <a:srgbClr val="0000CC"/>
                </a:solidFill>
              </a:rPr>
              <a:t>13</a:t>
            </a:r>
            <a:endParaRPr lang="vi-VN" b="1" dirty="0">
              <a:solidFill>
                <a:srgbClr val="0000CC"/>
              </a:solidFill>
            </a:endParaRPr>
          </a:p>
          <a:p>
            <a:pPr marL="457200" indent="0">
              <a:buNone/>
            </a:pPr>
            <a:r>
              <a:rPr lang="en-US" dirty="0"/>
              <a:t>N</a:t>
            </a:r>
            <a:r>
              <a:rPr lang="vi-VN" dirty="0"/>
              <a:t>ghị định</a:t>
            </a:r>
            <a:r>
              <a:rPr lang="en-US" dirty="0"/>
              <a:t> q</a:t>
            </a:r>
            <a:r>
              <a:rPr lang="vi-VN" dirty="0"/>
              <a:t>uy định chi tiết thi hành Luật Giao dịch điện tử</a:t>
            </a:r>
            <a:r>
              <a:rPr lang="en-US" dirty="0"/>
              <a:t> </a:t>
            </a:r>
            <a:r>
              <a:rPr lang="vi-VN" dirty="0"/>
              <a:t>về </a:t>
            </a:r>
            <a:r>
              <a:rPr lang="en-US" b="1" dirty="0" err="1">
                <a:solidFill>
                  <a:srgbClr val="0000CC"/>
                </a:solidFill>
              </a:rPr>
              <a:t>thương</a:t>
            </a:r>
            <a:r>
              <a:rPr lang="en-US" b="1" dirty="0">
                <a:solidFill>
                  <a:srgbClr val="0000CC"/>
                </a:solidFill>
              </a:rPr>
              <a:t> </a:t>
            </a:r>
            <a:r>
              <a:rPr lang="en-US" b="1" dirty="0" err="1">
                <a:solidFill>
                  <a:srgbClr val="0000CC"/>
                </a:solidFill>
              </a:rPr>
              <a:t>mại</a:t>
            </a:r>
            <a:r>
              <a:rPr lang="en-US" b="1" dirty="0">
                <a:solidFill>
                  <a:srgbClr val="0000CC"/>
                </a:solidFill>
              </a:rPr>
              <a:t> </a:t>
            </a:r>
            <a:r>
              <a:rPr lang="en-US" b="1" dirty="0" err="1">
                <a:solidFill>
                  <a:srgbClr val="0000CC"/>
                </a:solidFill>
              </a:rPr>
              <a:t>điện</a:t>
            </a:r>
            <a:r>
              <a:rPr lang="en-US" b="1" dirty="0">
                <a:solidFill>
                  <a:srgbClr val="0000CC"/>
                </a:solidFill>
              </a:rPr>
              <a:t> </a:t>
            </a:r>
            <a:r>
              <a:rPr lang="en-US" b="1" dirty="0" err="1">
                <a:solidFill>
                  <a:srgbClr val="0000CC"/>
                </a:solidFill>
              </a:rPr>
              <a:t>tử</a:t>
            </a:r>
            <a:endParaRPr lang="en-US" dirty="0"/>
          </a:p>
          <a:p>
            <a:pPr marL="400050" lvl="1" indent="0">
              <a:buNone/>
            </a:pPr>
            <a:endParaRPr lang="vi-VN" dirty="0"/>
          </a:p>
          <a:p>
            <a:pPr marL="800100" lvl="2" indent="0">
              <a:buNone/>
            </a:pPr>
            <a:r>
              <a:rPr lang="vi-VN" dirty="0" smtClean="0"/>
              <a:t>.</a:t>
            </a:r>
            <a:endParaRPr lang="vi-VN" dirty="0"/>
          </a:p>
          <a:p>
            <a:pPr lvl="1"/>
            <a:endParaRPr lang="vi-VN" dirty="0"/>
          </a:p>
        </p:txBody>
      </p:sp>
    </p:spTree>
    <p:extLst>
      <p:ext uri="{BB962C8B-B14F-4D97-AF65-F5344CB8AC3E}">
        <p14:creationId xmlns:p14="http://schemas.microsoft.com/office/powerpoint/2010/main" val="39509279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smtClean="0"/>
              <a:t>về</a:t>
            </a:r>
            <a:r>
              <a:rPr lang="en-US" dirty="0" smtClean="0"/>
              <a:t> </a:t>
            </a:r>
            <a:r>
              <a:rPr lang="en-US" dirty="0" err="1" smtClean="0"/>
              <a:t>chữ</a:t>
            </a:r>
            <a:r>
              <a:rPr lang="en-US" dirty="0" smtClean="0"/>
              <a:t> </a:t>
            </a:r>
            <a:r>
              <a:rPr lang="en-US" dirty="0" err="1" smtClean="0"/>
              <a:t>ký</a:t>
            </a:r>
            <a:r>
              <a:rPr lang="en-US" dirty="0" smtClean="0"/>
              <a:t> </a:t>
            </a:r>
            <a:r>
              <a:rPr lang="en-US" dirty="0" err="1" smtClean="0"/>
              <a:t>số</a:t>
            </a:r>
            <a:r>
              <a:rPr lang="en-US" dirty="0" smtClean="0"/>
              <a:t> </a:t>
            </a:r>
            <a:r>
              <a:rPr lang="en-US" dirty="0" err="1" smtClean="0"/>
              <a:t>và</a:t>
            </a:r>
            <a:r>
              <a:rPr lang="en-US" dirty="0" smtClean="0"/>
              <a:t> </a:t>
            </a:r>
            <a:r>
              <a:rPr lang="en-US" dirty="0" err="1" smtClean="0"/>
              <a:t>chứng</a:t>
            </a:r>
            <a:r>
              <a:rPr lang="en-US" dirty="0" smtClean="0"/>
              <a:t> </a:t>
            </a:r>
            <a:r>
              <a:rPr lang="en-US" dirty="0" err="1" smtClean="0"/>
              <a:t>thư</a:t>
            </a:r>
            <a:r>
              <a:rPr lang="en-US" dirty="0" smtClean="0"/>
              <a:t> </a:t>
            </a:r>
            <a:r>
              <a:rPr lang="en-US" dirty="0" err="1" smtClean="0"/>
              <a:t>số</a:t>
            </a:r>
            <a:endParaRPr lang="vi-VN" dirty="0"/>
          </a:p>
        </p:txBody>
      </p:sp>
      <p:sp>
        <p:nvSpPr>
          <p:cNvPr id="3" name="Content Placeholder 2"/>
          <p:cNvSpPr>
            <a:spLocks noGrp="1"/>
          </p:cNvSpPr>
          <p:nvPr>
            <p:ph idx="1"/>
          </p:nvPr>
        </p:nvSpPr>
        <p:spPr>
          <a:xfrm>
            <a:off x="1117600" y="1224116"/>
            <a:ext cx="10566400" cy="4922684"/>
          </a:xfrm>
        </p:spPr>
        <p:txBody>
          <a:bodyPr/>
          <a:lstStyle/>
          <a:p>
            <a:r>
              <a:rPr lang="vi-VN" dirty="0"/>
              <a:t>Số: </a:t>
            </a:r>
            <a:r>
              <a:rPr lang="vi-VN" b="1" dirty="0">
                <a:solidFill>
                  <a:srgbClr val="0000CC"/>
                </a:solidFill>
              </a:rPr>
              <a:t> 26/2007/NĐ-CP</a:t>
            </a:r>
            <a:r>
              <a:rPr lang="vi-VN" dirty="0"/>
              <a:t>, Thông qua ngày </a:t>
            </a:r>
            <a:r>
              <a:rPr lang="vi-VN" b="1" dirty="0">
                <a:solidFill>
                  <a:srgbClr val="0000CC"/>
                </a:solidFill>
              </a:rPr>
              <a:t>16/5/2013</a:t>
            </a:r>
          </a:p>
          <a:p>
            <a:r>
              <a:rPr lang="vi-VN" dirty="0" smtClean="0"/>
              <a:t>Nghị </a:t>
            </a:r>
            <a:r>
              <a:rPr lang="vi-VN" dirty="0"/>
              <a:t>định này quy định chi tiết về </a:t>
            </a:r>
            <a:r>
              <a:rPr lang="vi-VN" b="1" dirty="0">
                <a:solidFill>
                  <a:srgbClr val="0000CC"/>
                </a:solidFill>
              </a:rPr>
              <a:t>chữ ký số và chứng thư số; việc quản lý, cung cấp và sử dụng dịch vụ chứng thực chữ ký số</a:t>
            </a:r>
            <a:r>
              <a:rPr lang="vi-VN" b="1" dirty="0" smtClean="0">
                <a:solidFill>
                  <a:srgbClr val="0000CC"/>
                </a:solidFill>
              </a:rPr>
              <a:t>.</a:t>
            </a:r>
            <a:endParaRPr lang="en-US" b="1" dirty="0" smtClean="0">
              <a:solidFill>
                <a:srgbClr val="0000CC"/>
              </a:solidFill>
            </a:endParaRPr>
          </a:p>
          <a:p>
            <a:r>
              <a:rPr lang="en-US" b="1" dirty="0"/>
              <a:t>http://vanban.chinhphu.vn/portal/page/portal/chinhphu/hethongvanban?class_id=1&amp;_</a:t>
            </a:r>
            <a:r>
              <a:rPr lang="en-US" b="1" dirty="0" smtClean="0"/>
              <a:t>page=1&amp;mode=detail&amp;document_id=20537</a:t>
            </a:r>
          </a:p>
          <a:p>
            <a:endParaRPr lang="vi-VN" dirty="0"/>
          </a:p>
          <a:p>
            <a:endParaRPr lang="en-US" dirty="0"/>
          </a:p>
        </p:txBody>
      </p:sp>
    </p:spTree>
    <p:extLst>
      <p:ext uri="{BB962C8B-B14F-4D97-AF65-F5344CB8AC3E}">
        <p14:creationId xmlns:p14="http://schemas.microsoft.com/office/powerpoint/2010/main" val="541646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p:txBody>
          <a:bodyPr/>
          <a:lstStyle/>
          <a:p>
            <a:pPr marL="0" indent="0">
              <a:buNone/>
            </a:pPr>
            <a:r>
              <a:rPr lang="vi-VN" b="1" dirty="0">
                <a:solidFill>
                  <a:srgbClr val="0000CC"/>
                </a:solidFill>
              </a:rPr>
              <a:t>Điều 3. Giải thích từ ngữ</a:t>
            </a:r>
          </a:p>
          <a:p>
            <a:pPr marL="457200" lvl="1" indent="0">
              <a:buNone/>
            </a:pPr>
            <a:r>
              <a:rPr lang="vi-VN" dirty="0" smtClean="0"/>
              <a:t>1</a:t>
            </a:r>
            <a:r>
              <a:rPr lang="vi-VN" dirty="0"/>
              <a:t>. </a:t>
            </a:r>
            <a:r>
              <a:rPr lang="vi-VN" b="1" dirty="0">
                <a:solidFill>
                  <a:srgbClr val="0000CC"/>
                </a:solidFill>
              </a:rPr>
              <a:t>"Chứng thư số" </a:t>
            </a:r>
            <a:r>
              <a:rPr lang="vi-VN" dirty="0"/>
              <a:t>là một dạng chứng thư điện tử do tổ chức cung cấp dịch vụ chứng thực chữ ký số cấp.</a:t>
            </a:r>
            <a:endParaRPr lang="vi-VN" b="1" dirty="0"/>
          </a:p>
          <a:p>
            <a:pPr marL="457200" lvl="1" indent="0">
              <a:buNone/>
            </a:pPr>
            <a:r>
              <a:rPr lang="vi-VN" dirty="0"/>
              <a:t>2. </a:t>
            </a:r>
            <a:r>
              <a:rPr lang="vi-VN" b="1" dirty="0">
                <a:solidFill>
                  <a:srgbClr val="0000CC"/>
                </a:solidFill>
              </a:rPr>
              <a:t>"Chứng thư số nước ngoài" </a:t>
            </a:r>
            <a:r>
              <a:rPr lang="vi-VN" dirty="0"/>
              <a:t>là chứng thư số do tổ chức cung cấp dịch vụ chứng thực chữ ký số nước ngoài cấp.</a:t>
            </a:r>
            <a:endParaRPr lang="vi-VN" b="1" dirty="0"/>
          </a:p>
          <a:p>
            <a:pPr marL="457200" lvl="1" indent="0">
              <a:buNone/>
            </a:pPr>
            <a:r>
              <a:rPr lang="vi-VN" dirty="0"/>
              <a:t>3. </a:t>
            </a:r>
            <a:r>
              <a:rPr lang="vi-VN" b="1" dirty="0">
                <a:solidFill>
                  <a:srgbClr val="0000CC"/>
                </a:solidFill>
              </a:rPr>
              <a:t>“Chứng thư số có hiệu lực”</a:t>
            </a:r>
            <a:r>
              <a:rPr lang="vi-VN" dirty="0"/>
              <a:t> là chứng thư số chưa hết hạn, không bị tạm dừng hoặc bị thu hồi</a:t>
            </a:r>
            <a:r>
              <a:rPr lang="vi-VN" dirty="0" smtClean="0"/>
              <a:t>.</a:t>
            </a:r>
            <a:endParaRPr lang="vi-VN" b="1"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61445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p:txBody>
          <a:bodyPr/>
          <a:lstStyle/>
          <a:p>
            <a:pPr marL="0" indent="0">
              <a:buNone/>
            </a:pPr>
            <a:r>
              <a:rPr lang="vi-VN" b="1" dirty="0">
                <a:solidFill>
                  <a:srgbClr val="0000CC"/>
                </a:solidFill>
              </a:rPr>
              <a:t>Điều 3. Giải thích từ ngữ</a:t>
            </a:r>
          </a:p>
          <a:p>
            <a:pPr marL="457200" lvl="1" indent="0">
              <a:buNone/>
            </a:pPr>
            <a:r>
              <a:rPr lang="vi-VN" dirty="0" smtClean="0"/>
              <a:t>4</a:t>
            </a:r>
            <a:r>
              <a:rPr lang="vi-VN" dirty="0"/>
              <a:t>. </a:t>
            </a:r>
            <a:r>
              <a:rPr lang="vi-VN" b="1" dirty="0">
                <a:solidFill>
                  <a:srgbClr val="0000CC"/>
                </a:solidFill>
              </a:rPr>
              <a:t>"Chữ ký số" </a:t>
            </a:r>
            <a:r>
              <a:rPr lang="vi-VN" dirty="0"/>
              <a:t>là một dạng chữ ký điện tử được tạo ra bằng sự biến đổi một thông điệp dữ liệu sử dụng hệ thống mật mã không đối xứng theo đó người có được thông điệp dữ liệu ban đầu và khoá công khai của người ký </a:t>
            </a:r>
            <a:endParaRPr lang="en-US" dirty="0" smtClean="0"/>
          </a:p>
          <a:p>
            <a:pPr marL="457200" lvl="1" indent="0">
              <a:buNone/>
            </a:pPr>
            <a:r>
              <a:rPr lang="vi-VN" dirty="0" smtClean="0"/>
              <a:t>5</a:t>
            </a:r>
            <a:r>
              <a:rPr lang="vi-VN" dirty="0"/>
              <a:t>. </a:t>
            </a:r>
            <a:r>
              <a:rPr lang="vi-VN" b="1" dirty="0">
                <a:solidFill>
                  <a:srgbClr val="0000CC"/>
                </a:solidFill>
              </a:rPr>
              <a:t>“Chữ ký số nước ngoài” </a:t>
            </a:r>
            <a:r>
              <a:rPr lang="vi-VN" dirty="0"/>
              <a:t>là chữ ký số do thuê bao sử dụng chứng thư số nước ngoài tạo ra</a:t>
            </a:r>
            <a:r>
              <a:rPr lang="vi-VN" dirty="0" smtClean="0"/>
              <a:t>.</a:t>
            </a:r>
            <a:endParaRPr lang="vi-VN" b="1"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805329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p:txBody>
          <a:bodyPr/>
          <a:lstStyle/>
          <a:p>
            <a:pPr marL="0" indent="0">
              <a:buNone/>
            </a:pPr>
            <a:r>
              <a:rPr lang="vi-VN" b="1" dirty="0">
                <a:solidFill>
                  <a:srgbClr val="0000CC"/>
                </a:solidFill>
              </a:rPr>
              <a:t>Điều 3. Giải thích từ ngữ</a:t>
            </a:r>
          </a:p>
          <a:p>
            <a:pPr marL="457200" lvl="1" indent="0">
              <a:buNone/>
            </a:pPr>
            <a:r>
              <a:rPr lang="vi-VN" dirty="0" smtClean="0"/>
              <a:t>6</a:t>
            </a:r>
            <a:r>
              <a:rPr lang="vi-VN" dirty="0"/>
              <a:t>. </a:t>
            </a:r>
            <a:r>
              <a:rPr lang="vi-VN" b="1" dirty="0">
                <a:solidFill>
                  <a:srgbClr val="0000CC"/>
                </a:solidFill>
              </a:rPr>
              <a:t>“Dịch vụ chứng thực chữ ký số” </a:t>
            </a:r>
            <a:r>
              <a:rPr lang="vi-VN" dirty="0"/>
              <a:t>là một loại hình dịch vụ chứng thực chữ ký điện tử, do tổ chức cung cấp dịch vụ chứng thực chữ ký số cấp. Dịch vụ chứng thực chữ ký số bao gồm:</a:t>
            </a:r>
            <a:endParaRPr lang="vi-VN" b="1" dirty="0"/>
          </a:p>
          <a:p>
            <a:pPr marL="457200" lvl="1" indent="0">
              <a:buNone/>
            </a:pPr>
            <a:r>
              <a:rPr lang="vi-VN" dirty="0"/>
              <a:t>a) Tạo cặp khóa bao gồm khóa công khai và khóa bí mật cho thuê bao;</a:t>
            </a:r>
            <a:endParaRPr lang="vi-VN" b="1" dirty="0"/>
          </a:p>
          <a:p>
            <a:pPr marL="457200" lvl="1" indent="0">
              <a:buNone/>
            </a:pPr>
            <a:r>
              <a:rPr lang="vi-VN" dirty="0"/>
              <a:t>b) Cấp, gia hạn, tạm dừng, phục hồi và thu hồi chứng thư số của thuê bao;</a:t>
            </a:r>
            <a:endParaRPr lang="vi-VN" b="1" dirty="0"/>
          </a:p>
          <a:p>
            <a:pPr marL="457200" lvl="1" indent="0">
              <a:buNone/>
            </a:pPr>
            <a:r>
              <a:rPr lang="vi-VN" dirty="0"/>
              <a:t>c) Duy trì trực tuyến cơ sở dữ liệu về chứng thư số;</a:t>
            </a:r>
            <a:endParaRPr lang="vi-VN" b="1" dirty="0"/>
          </a:p>
          <a:p>
            <a:pPr marL="457200" lvl="1" indent="0">
              <a:buNone/>
            </a:pPr>
            <a:r>
              <a:rPr lang="vi-VN" dirty="0"/>
              <a:t>d) Những dịch vụ khác có liên quan theo quy định</a:t>
            </a:r>
            <a:r>
              <a:rPr lang="vi-VN" dirty="0" smtClean="0"/>
              <a:t>.</a:t>
            </a:r>
            <a:endParaRPr lang="vi-VN" b="1"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94642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p:txBody>
          <a:bodyPr/>
          <a:lstStyle/>
          <a:p>
            <a:pPr marL="0" indent="0">
              <a:buNone/>
            </a:pPr>
            <a:r>
              <a:rPr lang="vi-VN" b="1" dirty="0">
                <a:solidFill>
                  <a:srgbClr val="0000CC"/>
                </a:solidFill>
              </a:rPr>
              <a:t>Điều 3. Giải thích từ ngữ</a:t>
            </a:r>
          </a:p>
          <a:p>
            <a:pPr marL="457200" lvl="1" indent="0">
              <a:buNone/>
            </a:pPr>
            <a:r>
              <a:rPr lang="vi-VN" dirty="0"/>
              <a:t>8. </a:t>
            </a:r>
            <a:r>
              <a:rPr lang="vi-VN" b="1" dirty="0">
                <a:solidFill>
                  <a:srgbClr val="0000CC"/>
                </a:solidFill>
              </a:rPr>
              <a:t>“Khoá” </a:t>
            </a:r>
            <a:r>
              <a:rPr lang="vi-VN" dirty="0"/>
              <a:t>là một chuỗi các số nhị phân (0 và 1) dùng trong các hệ thống mật mã.</a:t>
            </a:r>
            <a:endParaRPr lang="vi-VN" b="1" dirty="0"/>
          </a:p>
          <a:p>
            <a:pPr marL="457200" lvl="1" indent="0">
              <a:buNone/>
            </a:pPr>
            <a:r>
              <a:rPr lang="vi-VN" dirty="0" smtClean="0"/>
              <a:t>9</a:t>
            </a:r>
            <a:r>
              <a:rPr lang="vi-VN" b="1" dirty="0">
                <a:solidFill>
                  <a:srgbClr val="0000CC"/>
                </a:solidFill>
              </a:rPr>
              <a:t>. “Khóa bí mật” </a:t>
            </a:r>
            <a:r>
              <a:rPr lang="vi-VN" dirty="0"/>
              <a:t>là một khóa trong cặp khóa thuộc hệ thống mật mã không đối xứng, được dùng để tạo chữ ký số.</a:t>
            </a:r>
            <a:endParaRPr lang="vi-VN" b="1" dirty="0"/>
          </a:p>
          <a:p>
            <a:pPr marL="457200" lvl="1" indent="0">
              <a:buNone/>
            </a:pPr>
            <a:r>
              <a:rPr lang="vi-VN" dirty="0"/>
              <a:t>10. </a:t>
            </a:r>
            <a:r>
              <a:rPr lang="vi-VN" b="1" dirty="0">
                <a:solidFill>
                  <a:srgbClr val="0000CC"/>
                </a:solidFill>
              </a:rPr>
              <a:t>“Khóa công khai”</a:t>
            </a:r>
            <a:r>
              <a:rPr lang="vi-VN" dirty="0"/>
              <a:t> là một khóa trong cặp khóa thuộc hệ thống mật mã không đối xứng, được sử dụng để kiểm tra chữ ký số được tạo bởi khoá bí mật tương ứng trong cặp khoá.</a:t>
            </a:r>
            <a:endParaRPr lang="vi-VN" b="1" dirty="0"/>
          </a:p>
          <a:p>
            <a:pPr marL="457200" lvl="1" indent="0">
              <a:buNone/>
            </a:pPr>
            <a:endParaRPr lang="vi-VN" b="1" dirty="0"/>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078247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9</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707329" cy="4389208"/>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 Điều 9. Điều kiện đảm bảo an toàn cho chữ ký số</a:t>
            </a:r>
          </a:p>
          <a:p>
            <a:r>
              <a:rPr lang="vi-VN" sz="2200" dirty="0" smtClean="0">
                <a:latin typeface="Arial Narrow" pitchFamily="34" charset="0"/>
              </a:rPr>
              <a:t>Chữ </a:t>
            </a:r>
            <a:r>
              <a:rPr lang="vi-VN" sz="2200" dirty="0">
                <a:latin typeface="Arial Narrow" pitchFamily="34" charset="0"/>
              </a:rPr>
              <a:t>ký số được xem là chữ ký điện tử an toàn khi đáp ứng các điều kiện sau:</a:t>
            </a:r>
          </a:p>
          <a:p>
            <a:r>
              <a:rPr lang="vi-VN" sz="2200" dirty="0" smtClean="0">
                <a:latin typeface="Arial Narrow" pitchFamily="34" charset="0"/>
              </a:rPr>
              <a:t>1</a:t>
            </a:r>
            <a:r>
              <a:rPr lang="vi-VN" sz="2200" dirty="0">
                <a:latin typeface="Arial Narrow" pitchFamily="34" charset="0"/>
              </a:rPr>
              <a:t>. Chữ ký số được tạo ra trong thời gian chứng thư số có hiệu lực và kiểm tra được bằng khoá công khai ghi trên chứng thư số có hiệu lực đó.</a:t>
            </a:r>
          </a:p>
          <a:p>
            <a:r>
              <a:rPr lang="vi-VN" sz="2200" dirty="0">
                <a:latin typeface="Arial Narrow" pitchFamily="34" charset="0"/>
              </a:rPr>
              <a:t>2. Chữ ký số được tạo ra bằng việc sử dụng khoá bí mật tương ứng với khoá công khai ghi trên chứng thư số do tổ chức cung cấp dịch vụ chứng thực chữ ký số quốc gia, tổ chức cung cấp dịch vụ chứng thực chữ ký số công cộng, tổ chức cung cấp dịch vụ chứng thực chữ ký số chuyên dùng được cấp giấy chứng nhận đủ điều kiện đảm bảo an toàn cho chữ ký số hoặc tổ chức cung cấp dịch vụ chứng thực chữ ký số nước ngoài được công nhận tại Việt Nam cấp.</a:t>
            </a:r>
          </a:p>
          <a:p>
            <a:r>
              <a:rPr lang="vi-VN" sz="2200" dirty="0">
                <a:latin typeface="Arial Narrow" pitchFamily="34" charset="0"/>
              </a:rPr>
              <a:t>3. Khóa bí mật chỉ thuộc sự kiểm soát của người ký tại thời điểm ký.</a:t>
            </a:r>
          </a:p>
          <a:p>
            <a:r>
              <a:rPr lang="vi-VN" sz="2200" dirty="0">
                <a:latin typeface="Arial Narrow" pitchFamily="34" charset="0"/>
              </a:rPr>
              <a:t>4. Khóa bí mật và nội dung thông điệp dữ liệu chỉ gắn duy nhất với người ký khi người đó ký số thông điệp dữ liệu</a:t>
            </a:r>
            <a:endParaRPr lang="en-US" sz="2200" dirty="0">
              <a:latin typeface="Arial Narrow" pitchFamily="34" charset="0"/>
            </a:endParaRPr>
          </a:p>
          <a:p>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3452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err="1"/>
              <a:t>Hệ</a:t>
            </a:r>
            <a:r>
              <a:rPr lang="en-US" dirty="0"/>
              <a:t> </a:t>
            </a:r>
            <a:r>
              <a:rPr lang="en-US" dirty="0" err="1"/>
              <a:t>thống</a:t>
            </a:r>
            <a:r>
              <a:rPr lang="en-US" dirty="0"/>
              <a:t> </a:t>
            </a:r>
            <a:r>
              <a:rPr lang="en-US" dirty="0" err="1"/>
              <a:t>pháp</a:t>
            </a:r>
            <a:r>
              <a:rPr lang="en-US" dirty="0"/>
              <a:t> </a:t>
            </a:r>
            <a:r>
              <a:rPr lang="en-US" dirty="0" err="1"/>
              <a:t>luật</a:t>
            </a:r>
            <a:endParaRPr lang="en-US" dirty="0"/>
          </a:p>
        </p:txBody>
      </p:sp>
      <p:sp>
        <p:nvSpPr>
          <p:cNvPr id="3" name="Content Placeholder 2"/>
          <p:cNvSpPr>
            <a:spLocks noGrp="1"/>
          </p:cNvSpPr>
          <p:nvPr>
            <p:ph idx="1"/>
          </p:nvPr>
        </p:nvSpPr>
        <p:spPr/>
        <p:txBody>
          <a:bodyPr/>
          <a:lstStyle/>
          <a:p>
            <a:pPr marL="0" indent="0">
              <a:buNone/>
            </a:pPr>
            <a:r>
              <a:rPr lang="vi-VN" b="1" dirty="0" smtClean="0">
                <a:solidFill>
                  <a:srgbClr val="0000CC"/>
                </a:solidFill>
              </a:rPr>
              <a:t>hệ </a:t>
            </a:r>
            <a:r>
              <a:rPr lang="vi-VN" b="1" dirty="0">
                <a:solidFill>
                  <a:srgbClr val="0000CC"/>
                </a:solidFill>
              </a:rPr>
              <a:t>thống văn bản pháp </a:t>
            </a:r>
            <a:r>
              <a:rPr lang="vi-VN" b="1" dirty="0" smtClean="0">
                <a:solidFill>
                  <a:srgbClr val="0000CC"/>
                </a:solidFill>
              </a:rPr>
              <a:t>luật</a:t>
            </a:r>
            <a:endParaRPr lang="en-US" b="1" dirty="0" smtClean="0">
              <a:solidFill>
                <a:srgbClr val="0000CC"/>
              </a:solidFill>
            </a:endParaRPr>
          </a:p>
          <a:p>
            <a:r>
              <a:rPr lang="en-US" b="1" dirty="0" err="1" smtClean="0">
                <a:solidFill>
                  <a:srgbClr val="0000CC"/>
                </a:solidFill>
              </a:rPr>
              <a:t>Hiến</a:t>
            </a:r>
            <a:r>
              <a:rPr lang="en-US" b="1" dirty="0" smtClean="0">
                <a:solidFill>
                  <a:srgbClr val="0000CC"/>
                </a:solidFill>
              </a:rPr>
              <a:t> </a:t>
            </a:r>
            <a:r>
              <a:rPr lang="en-US" b="1" dirty="0" err="1" smtClean="0">
                <a:solidFill>
                  <a:srgbClr val="0000CC"/>
                </a:solidFill>
              </a:rPr>
              <a:t>pháp</a:t>
            </a:r>
            <a:endParaRPr lang="en-US" b="1" dirty="0" smtClean="0">
              <a:solidFill>
                <a:srgbClr val="0000CC"/>
              </a:solidFill>
            </a:endParaRPr>
          </a:p>
          <a:p>
            <a:r>
              <a:rPr lang="en-US" b="1" dirty="0" err="1" smtClean="0">
                <a:solidFill>
                  <a:srgbClr val="0000CC"/>
                </a:solidFill>
              </a:rPr>
              <a:t>Luật</a:t>
            </a:r>
            <a:r>
              <a:rPr lang="en-US" b="1" dirty="0" smtClean="0">
                <a:solidFill>
                  <a:srgbClr val="0000CC"/>
                </a:solidFill>
              </a:rPr>
              <a:t> </a:t>
            </a:r>
            <a:r>
              <a:rPr lang="en-US" b="1" dirty="0" err="1" smtClean="0">
                <a:solidFill>
                  <a:srgbClr val="0000CC"/>
                </a:solidFill>
              </a:rPr>
              <a:t>hoặc</a:t>
            </a:r>
            <a:r>
              <a:rPr lang="en-US" b="1" dirty="0" smtClean="0">
                <a:solidFill>
                  <a:srgbClr val="0000CC"/>
                </a:solidFill>
              </a:rPr>
              <a:t> </a:t>
            </a:r>
            <a:r>
              <a:rPr lang="en-US" b="1" dirty="0" err="1" smtClean="0">
                <a:solidFill>
                  <a:srgbClr val="0000CC"/>
                </a:solidFill>
              </a:rPr>
              <a:t>bộ</a:t>
            </a:r>
            <a:r>
              <a:rPr lang="en-US" b="1" dirty="0" smtClean="0">
                <a:solidFill>
                  <a:srgbClr val="0000CC"/>
                </a:solidFill>
              </a:rPr>
              <a:t> </a:t>
            </a:r>
            <a:r>
              <a:rPr lang="en-US" b="1" dirty="0" err="1" smtClean="0">
                <a:solidFill>
                  <a:srgbClr val="0000CC"/>
                </a:solidFill>
              </a:rPr>
              <a:t>luật</a:t>
            </a:r>
            <a:endParaRPr lang="en-US" b="1" dirty="0" smtClean="0">
              <a:solidFill>
                <a:srgbClr val="0000CC"/>
              </a:solidFill>
            </a:endParaRPr>
          </a:p>
          <a:p>
            <a:r>
              <a:rPr lang="en-US" b="1" dirty="0" err="1" smtClean="0">
                <a:solidFill>
                  <a:srgbClr val="0000CC"/>
                </a:solidFill>
              </a:rPr>
              <a:t>Văn</a:t>
            </a:r>
            <a:r>
              <a:rPr lang="en-US" b="1" dirty="0" smtClean="0">
                <a:solidFill>
                  <a:srgbClr val="0000CC"/>
                </a:solidFill>
              </a:rPr>
              <a:t> </a:t>
            </a:r>
            <a:r>
              <a:rPr lang="en-US" b="1" dirty="0" err="1" smtClean="0">
                <a:solidFill>
                  <a:srgbClr val="0000CC"/>
                </a:solidFill>
              </a:rPr>
              <a:t>bản</a:t>
            </a:r>
            <a:r>
              <a:rPr lang="en-US" b="1" dirty="0" smtClean="0">
                <a:solidFill>
                  <a:srgbClr val="0000CC"/>
                </a:solidFill>
              </a:rPr>
              <a:t> </a:t>
            </a:r>
            <a:r>
              <a:rPr lang="en-US" b="1" dirty="0" err="1" smtClean="0">
                <a:solidFill>
                  <a:srgbClr val="0000CC"/>
                </a:solidFill>
              </a:rPr>
              <a:t>dưới</a:t>
            </a:r>
            <a:r>
              <a:rPr lang="en-US" b="1" dirty="0" smtClean="0">
                <a:solidFill>
                  <a:srgbClr val="0000CC"/>
                </a:solidFill>
              </a:rPr>
              <a:t> </a:t>
            </a:r>
            <a:r>
              <a:rPr lang="en-US" b="1" dirty="0" err="1" smtClean="0">
                <a:solidFill>
                  <a:srgbClr val="0000CC"/>
                </a:solidFill>
              </a:rPr>
              <a:t>luật</a:t>
            </a:r>
            <a:r>
              <a:rPr lang="en-US" b="1" dirty="0" smtClean="0">
                <a:solidFill>
                  <a:srgbClr val="0000CC"/>
                </a:solidFill>
              </a:rPr>
              <a:t>: </a:t>
            </a:r>
            <a:r>
              <a:rPr lang="en-US" b="1" dirty="0" err="1" smtClean="0">
                <a:solidFill>
                  <a:srgbClr val="0000CC"/>
                </a:solidFill>
              </a:rPr>
              <a:t>Nghị</a:t>
            </a:r>
            <a:r>
              <a:rPr lang="en-US" b="1" dirty="0" smtClean="0">
                <a:solidFill>
                  <a:srgbClr val="0000CC"/>
                </a:solidFill>
              </a:rPr>
              <a:t> </a:t>
            </a:r>
            <a:r>
              <a:rPr lang="en-US" b="1" dirty="0" err="1" smtClean="0">
                <a:solidFill>
                  <a:srgbClr val="0000CC"/>
                </a:solidFill>
              </a:rPr>
              <a:t>quyết</a:t>
            </a:r>
            <a:r>
              <a:rPr lang="en-US" b="1" dirty="0" smtClean="0">
                <a:solidFill>
                  <a:srgbClr val="0000CC"/>
                </a:solidFill>
              </a:rPr>
              <a:t>, </a:t>
            </a:r>
            <a:r>
              <a:rPr lang="en-US" b="1" dirty="0" err="1" smtClean="0">
                <a:solidFill>
                  <a:srgbClr val="0000CC"/>
                </a:solidFill>
              </a:rPr>
              <a:t>Nghị</a:t>
            </a:r>
            <a:r>
              <a:rPr lang="en-US" b="1" dirty="0" smtClean="0">
                <a:solidFill>
                  <a:srgbClr val="0000CC"/>
                </a:solidFill>
              </a:rPr>
              <a:t> </a:t>
            </a:r>
            <a:r>
              <a:rPr lang="en-US" b="1" dirty="0" err="1" smtClean="0">
                <a:solidFill>
                  <a:srgbClr val="0000CC"/>
                </a:solidFill>
              </a:rPr>
              <a:t>định</a:t>
            </a:r>
            <a:r>
              <a:rPr lang="en-US" b="1" dirty="0" smtClean="0">
                <a:solidFill>
                  <a:srgbClr val="0000CC"/>
                </a:solidFill>
              </a:rPr>
              <a:t>, </a:t>
            </a:r>
            <a:r>
              <a:rPr lang="en-US" b="1" dirty="0" err="1" smtClean="0">
                <a:solidFill>
                  <a:srgbClr val="0000CC"/>
                </a:solidFill>
              </a:rPr>
              <a:t>Thông</a:t>
            </a:r>
            <a:r>
              <a:rPr lang="en-US" b="1" dirty="0" smtClean="0">
                <a:solidFill>
                  <a:srgbClr val="0000CC"/>
                </a:solidFill>
              </a:rPr>
              <a:t> </a:t>
            </a:r>
            <a:r>
              <a:rPr lang="en-US" b="1" dirty="0" err="1" smtClean="0">
                <a:solidFill>
                  <a:srgbClr val="0000CC"/>
                </a:solidFill>
              </a:rPr>
              <a:t>tư</a:t>
            </a:r>
            <a:r>
              <a:rPr lang="en-US" b="1" dirty="0" smtClean="0">
                <a:solidFill>
                  <a:srgbClr val="0000CC"/>
                </a:solidFill>
              </a:rPr>
              <a:t>,…</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956014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1</a:t>
            </a:r>
            <a:r>
              <a:rPr lang="vi-VN" dirty="0"/>
              <a:t> N</a:t>
            </a:r>
            <a:r>
              <a:rPr lang="en-US" dirty="0" err="1"/>
              <a:t>ghị</a:t>
            </a:r>
            <a:r>
              <a:rPr lang="en-US" dirty="0"/>
              <a:t> </a:t>
            </a:r>
            <a:r>
              <a:rPr lang="en-US" dirty="0" err="1"/>
              <a:t>Định</a:t>
            </a:r>
            <a:r>
              <a:rPr lang="vi-VN" dirty="0"/>
              <a:t> </a:t>
            </a:r>
            <a:r>
              <a:rPr lang="en-US" dirty="0" err="1"/>
              <a:t>về</a:t>
            </a:r>
            <a:r>
              <a:rPr lang="en-US" dirty="0"/>
              <a:t> </a:t>
            </a:r>
            <a:r>
              <a:rPr lang="en-US" dirty="0" err="1"/>
              <a:t>chữ</a:t>
            </a:r>
            <a:r>
              <a:rPr lang="en-US" dirty="0"/>
              <a:t> </a:t>
            </a:r>
            <a:r>
              <a:rPr lang="en-US" dirty="0" err="1"/>
              <a:t>ký</a:t>
            </a:r>
            <a:r>
              <a:rPr lang="en-US" dirty="0"/>
              <a:t> </a:t>
            </a:r>
            <a:r>
              <a:rPr lang="en-US" dirty="0" err="1"/>
              <a:t>số</a:t>
            </a:r>
            <a:r>
              <a:rPr lang="en-US" dirty="0"/>
              <a:t> </a:t>
            </a:r>
            <a:r>
              <a:rPr lang="en-US" dirty="0" err="1"/>
              <a:t>và</a:t>
            </a:r>
            <a:r>
              <a:rPr lang="en-US" dirty="0"/>
              <a:t> </a:t>
            </a:r>
            <a:r>
              <a:rPr lang="en-US" dirty="0" err="1"/>
              <a:t>chứng</a:t>
            </a:r>
            <a:r>
              <a:rPr lang="en-US" dirty="0"/>
              <a:t> </a:t>
            </a:r>
            <a:r>
              <a:rPr lang="en-US" dirty="0" err="1"/>
              <a:t>thư</a:t>
            </a:r>
            <a:r>
              <a:rPr lang="en-US" dirty="0"/>
              <a:t> </a:t>
            </a:r>
            <a:r>
              <a:rPr lang="en-US" dirty="0" err="1"/>
              <a:t>số</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2: </a:t>
            </a:r>
            <a:r>
              <a:rPr lang="en-US" dirty="0" err="1"/>
              <a:t>Tìm</a:t>
            </a:r>
            <a:r>
              <a:rPr lang="en-US" dirty="0"/>
              <a:t> </a:t>
            </a:r>
            <a:r>
              <a:rPr lang="en-US" dirty="0" err="1"/>
              <a:t>hiểu</a:t>
            </a:r>
            <a:r>
              <a:rPr lang="en-US" dirty="0"/>
              <a:t> </a:t>
            </a:r>
            <a:r>
              <a:rPr lang="en-US" dirty="0" err="1"/>
              <a:t>điều</a:t>
            </a:r>
            <a:r>
              <a:rPr lang="en-US" dirty="0"/>
              <a:t> </a:t>
            </a:r>
            <a:r>
              <a:rPr lang="en-US" dirty="0" smtClean="0"/>
              <a:t>10</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707329" cy="4389208"/>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 Điều 10. Nội dung của chứng thư </a:t>
            </a:r>
            <a:r>
              <a:rPr lang="vi-VN" sz="2200" b="1" dirty="0" smtClean="0">
                <a:solidFill>
                  <a:srgbClr val="0000CC"/>
                </a:solidFill>
              </a:rPr>
              <a:t>số</a:t>
            </a:r>
            <a:endParaRPr lang="en-US" sz="2200" b="1" dirty="0" smtClean="0">
              <a:solidFill>
                <a:srgbClr val="0000CC"/>
              </a:solidFill>
            </a:endParaRPr>
          </a:p>
          <a:p>
            <a:r>
              <a:rPr lang="vi-VN" sz="2200" dirty="0">
                <a:latin typeface="Arial Narrow" pitchFamily="34" charset="0"/>
              </a:rPr>
              <a:t>bao gồm các nội dung sau:</a:t>
            </a:r>
          </a:p>
          <a:p>
            <a:r>
              <a:rPr lang="vi-VN" sz="2200" dirty="0" smtClean="0">
                <a:latin typeface="Arial Narrow" pitchFamily="34" charset="0"/>
              </a:rPr>
              <a:t>1</a:t>
            </a:r>
            <a:r>
              <a:rPr lang="vi-VN" sz="2200" dirty="0">
                <a:latin typeface="Arial Narrow" pitchFamily="34" charset="0"/>
              </a:rPr>
              <a:t>. Tên của tổ chức cung cấp dịch vụ chứng thực chữ ký số.</a:t>
            </a:r>
          </a:p>
          <a:p>
            <a:r>
              <a:rPr lang="vi-VN" sz="2200" dirty="0" smtClean="0">
                <a:latin typeface="Arial Narrow" pitchFamily="34" charset="0"/>
              </a:rPr>
              <a:t>2</a:t>
            </a:r>
            <a:r>
              <a:rPr lang="vi-VN" sz="2200" dirty="0">
                <a:latin typeface="Arial Narrow" pitchFamily="34" charset="0"/>
              </a:rPr>
              <a:t>. Tên của thuê bao.</a:t>
            </a:r>
          </a:p>
          <a:p>
            <a:r>
              <a:rPr lang="vi-VN" sz="2200" dirty="0" smtClean="0">
                <a:latin typeface="Arial Narrow" pitchFamily="34" charset="0"/>
              </a:rPr>
              <a:t>3</a:t>
            </a:r>
            <a:r>
              <a:rPr lang="vi-VN" sz="2200" dirty="0">
                <a:latin typeface="Arial Narrow" pitchFamily="34" charset="0"/>
              </a:rPr>
              <a:t>. Số hiệu của chứng thư số.</a:t>
            </a:r>
          </a:p>
          <a:p>
            <a:r>
              <a:rPr lang="vi-VN" sz="2200" dirty="0" smtClean="0">
                <a:latin typeface="Arial Narrow" pitchFamily="34" charset="0"/>
              </a:rPr>
              <a:t>4</a:t>
            </a:r>
            <a:r>
              <a:rPr lang="vi-VN" sz="2200" dirty="0">
                <a:latin typeface="Arial Narrow" pitchFamily="34" charset="0"/>
              </a:rPr>
              <a:t>. Thời hạn có hiệu lực của chứng thư số.</a:t>
            </a:r>
          </a:p>
          <a:p>
            <a:r>
              <a:rPr lang="vi-VN" sz="2200" dirty="0" smtClean="0">
                <a:latin typeface="Arial Narrow" pitchFamily="34" charset="0"/>
              </a:rPr>
              <a:t>5</a:t>
            </a:r>
            <a:r>
              <a:rPr lang="vi-VN" sz="2200" dirty="0">
                <a:latin typeface="Arial Narrow" pitchFamily="34" charset="0"/>
              </a:rPr>
              <a:t>. Khoá công khai của thuê bao.</a:t>
            </a:r>
          </a:p>
          <a:p>
            <a:r>
              <a:rPr lang="vi-VN" sz="2200" dirty="0" smtClean="0">
                <a:latin typeface="Arial Narrow" pitchFamily="34" charset="0"/>
              </a:rPr>
              <a:t>6</a:t>
            </a:r>
            <a:r>
              <a:rPr lang="vi-VN" sz="2200" dirty="0">
                <a:latin typeface="Arial Narrow" pitchFamily="34" charset="0"/>
              </a:rPr>
              <a:t>. Chữ ký số của tổ chức cung cấp dịch vụ chứng thực chữ ký số.</a:t>
            </a:r>
          </a:p>
          <a:p>
            <a:r>
              <a:rPr lang="vi-VN" sz="2200" dirty="0" smtClean="0">
                <a:latin typeface="Arial Narrow" pitchFamily="34" charset="0"/>
              </a:rPr>
              <a:t>7</a:t>
            </a:r>
            <a:r>
              <a:rPr lang="vi-VN" sz="2200" dirty="0">
                <a:latin typeface="Arial Narrow" pitchFamily="34" charset="0"/>
              </a:rPr>
              <a:t>. Các hạn chế về mục đích, phạm vi sử dụng của chứng thư số.</a:t>
            </a:r>
          </a:p>
          <a:p>
            <a:r>
              <a:rPr lang="vi-VN" sz="2200" dirty="0" smtClean="0">
                <a:latin typeface="Arial Narrow" pitchFamily="34" charset="0"/>
              </a:rPr>
              <a:t>8</a:t>
            </a:r>
            <a:r>
              <a:rPr lang="vi-VN" sz="2200" dirty="0">
                <a:latin typeface="Arial Narrow" pitchFamily="34" charset="0"/>
              </a:rPr>
              <a:t>. Các hạn chế về trách nhiệm pháp lý của tổ chức cung cấp dịch vụ chứng thực chữ ký số.</a:t>
            </a:r>
          </a:p>
          <a:p>
            <a:r>
              <a:rPr lang="vi-VN" sz="2200" dirty="0" smtClean="0">
                <a:latin typeface="Arial Narrow" pitchFamily="34" charset="0"/>
              </a:rPr>
              <a:t>9</a:t>
            </a:r>
            <a:r>
              <a:rPr lang="vi-VN" sz="2200" dirty="0">
                <a:latin typeface="Arial Narrow" pitchFamily="34" charset="0"/>
              </a:rPr>
              <a:t>. Các nội dung cần thiết khác theo quy định của Bộ Bưu chính, Viễn thông.</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830944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a:t>
            </a:r>
            <a:r>
              <a:rPr lang="en-US" dirty="0" smtClean="0"/>
              <a:t>2</a:t>
            </a:r>
            <a:r>
              <a:rPr lang="vi-VN" dirty="0" smtClean="0"/>
              <a:t> N</a:t>
            </a:r>
            <a:r>
              <a:rPr lang="en-US" dirty="0"/>
              <a:t>Đ</a:t>
            </a:r>
            <a:r>
              <a:rPr lang="vi-VN" dirty="0" smtClean="0"/>
              <a:t> </a:t>
            </a:r>
            <a:r>
              <a:rPr lang="en-US" dirty="0" smtClean="0"/>
              <a:t>v</a:t>
            </a:r>
            <a:r>
              <a:rPr lang="vi-VN" dirty="0" smtClean="0"/>
              <a:t>ề </a:t>
            </a:r>
            <a:r>
              <a:rPr lang="vi-VN" dirty="0"/>
              <a:t>giao dịch điện tử trong </a:t>
            </a:r>
            <a:r>
              <a:rPr lang="vi-VN" dirty="0" smtClean="0"/>
              <a:t>ngân </a:t>
            </a:r>
            <a:r>
              <a:rPr lang="vi-VN" dirty="0"/>
              <a:t>hàng</a:t>
            </a:r>
            <a:endParaRPr lang="en-US" dirty="0"/>
          </a:p>
        </p:txBody>
      </p:sp>
      <p:sp>
        <p:nvSpPr>
          <p:cNvPr id="3" name="Content Placeholder 2"/>
          <p:cNvSpPr>
            <a:spLocks noGrp="1"/>
          </p:cNvSpPr>
          <p:nvPr>
            <p:ph idx="1"/>
          </p:nvPr>
        </p:nvSpPr>
        <p:spPr/>
        <p:txBody>
          <a:bodyPr/>
          <a:lstStyle/>
          <a:p>
            <a:r>
              <a:rPr lang="vi-VN" dirty="0"/>
              <a:t>Số: </a:t>
            </a:r>
            <a:r>
              <a:rPr lang="vi-VN" b="1" dirty="0">
                <a:solidFill>
                  <a:srgbClr val="0000CC"/>
                </a:solidFill>
              </a:rPr>
              <a:t>35/2007/NĐ-CP</a:t>
            </a:r>
            <a:r>
              <a:rPr lang="vi-VN" dirty="0"/>
              <a:t>, </a:t>
            </a:r>
            <a:r>
              <a:rPr lang="en-US" dirty="0"/>
              <a:t>t</a:t>
            </a:r>
            <a:r>
              <a:rPr lang="vi-VN" dirty="0"/>
              <a:t>hông qua ngày </a:t>
            </a:r>
            <a:r>
              <a:rPr lang="en-US" b="1" dirty="0">
                <a:solidFill>
                  <a:srgbClr val="0000CC"/>
                </a:solidFill>
              </a:rPr>
              <a:t>08</a:t>
            </a:r>
            <a:r>
              <a:rPr lang="vi-VN" b="1" dirty="0">
                <a:solidFill>
                  <a:srgbClr val="0000CC"/>
                </a:solidFill>
              </a:rPr>
              <a:t>/</a:t>
            </a:r>
            <a:r>
              <a:rPr lang="en-US" b="1" dirty="0">
                <a:solidFill>
                  <a:srgbClr val="0000CC"/>
                </a:solidFill>
              </a:rPr>
              <a:t>03</a:t>
            </a:r>
            <a:r>
              <a:rPr lang="vi-VN" b="1" dirty="0">
                <a:solidFill>
                  <a:srgbClr val="0000CC"/>
                </a:solidFill>
              </a:rPr>
              <a:t>/20</a:t>
            </a:r>
            <a:r>
              <a:rPr lang="en-US" b="1" dirty="0">
                <a:solidFill>
                  <a:srgbClr val="0000CC"/>
                </a:solidFill>
              </a:rPr>
              <a:t>07</a:t>
            </a:r>
            <a:endParaRPr lang="vi-VN" b="1" dirty="0">
              <a:solidFill>
                <a:srgbClr val="0000CC"/>
              </a:solidFill>
            </a:endParaRPr>
          </a:p>
          <a:p>
            <a:pPr marL="457200" indent="0">
              <a:buNone/>
            </a:pPr>
            <a:r>
              <a:rPr lang="en-US" dirty="0"/>
              <a:t>N</a:t>
            </a:r>
            <a:r>
              <a:rPr lang="vi-VN" dirty="0"/>
              <a:t>ghị định</a:t>
            </a:r>
            <a:r>
              <a:rPr lang="en-US" dirty="0"/>
              <a:t> q</a:t>
            </a:r>
            <a:r>
              <a:rPr lang="vi-VN" dirty="0"/>
              <a:t>uy định chi tiết thi hành Luật Giao dịch điện tử</a:t>
            </a:r>
            <a:r>
              <a:rPr lang="en-US" dirty="0"/>
              <a:t> </a:t>
            </a:r>
            <a:r>
              <a:rPr lang="vi-VN" dirty="0"/>
              <a:t>về </a:t>
            </a:r>
            <a:r>
              <a:rPr lang="vi-VN" b="1" dirty="0">
                <a:solidFill>
                  <a:srgbClr val="0000CC"/>
                </a:solidFill>
              </a:rPr>
              <a:t>giao dịch điện tử trong hoạt động ngân hàng</a:t>
            </a:r>
            <a:endParaRPr lang="en-US" dirty="0"/>
          </a:p>
          <a:p>
            <a:r>
              <a:rPr lang="en-US" b="1" dirty="0"/>
              <a:t>http://</a:t>
            </a:r>
            <a:r>
              <a:rPr lang="en-US" b="1" dirty="0" smtClean="0"/>
              <a:t>vanban.chinhphu.vn/portal/page/portal/chinhphu/hethongvanban?class_id=1&amp;mode=detail&amp;document_id=21000</a:t>
            </a:r>
          </a:p>
          <a:p>
            <a:r>
              <a:rPr lang="vi-VN" dirty="0"/>
              <a:t>Nghị định này áp dụng đối với các cơ quan, tổ chức, cá nhân lựa chọn sử dụng hoặc cung cấp dịch vụ giao dịch điện tử trong hoạt động ngân hàng.</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739954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2</a:t>
            </a:r>
            <a:r>
              <a:rPr lang="vi-VN" dirty="0"/>
              <a:t> N</a:t>
            </a:r>
            <a:r>
              <a:rPr lang="en-US" dirty="0"/>
              <a:t>Đ</a:t>
            </a:r>
            <a:r>
              <a:rPr lang="vi-VN" dirty="0"/>
              <a:t> </a:t>
            </a:r>
            <a:r>
              <a:rPr lang="en-US" dirty="0"/>
              <a:t>v</a:t>
            </a:r>
            <a:r>
              <a:rPr lang="vi-VN" dirty="0"/>
              <a:t>ề giao dịch điện tử trong ngân hàng</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8</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338619" cy="3474808"/>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 Điều 8. Nội dung của chứng từ điện tử</a:t>
            </a:r>
          </a:p>
          <a:p>
            <a:r>
              <a:rPr lang="vi-VN" sz="2200" dirty="0" smtClean="0">
                <a:latin typeface="Arial Narrow" pitchFamily="34" charset="0"/>
              </a:rPr>
              <a:t>1</a:t>
            </a:r>
            <a:r>
              <a:rPr lang="vi-VN" sz="2200" dirty="0">
                <a:latin typeface="Arial Narrow" pitchFamily="34" charset="0"/>
              </a:rPr>
              <a:t>. Các nội dung chủ yếu của chứng từ điện tử trong hoạt động ngân hàng:</a:t>
            </a:r>
          </a:p>
          <a:p>
            <a:r>
              <a:rPr lang="vi-VN" sz="2200" dirty="0" smtClean="0">
                <a:latin typeface="Arial Narrow" pitchFamily="34" charset="0"/>
              </a:rPr>
              <a:t>a</a:t>
            </a:r>
            <a:r>
              <a:rPr lang="vi-VN" sz="2200" dirty="0">
                <a:latin typeface="Arial Narrow" pitchFamily="34" charset="0"/>
              </a:rPr>
              <a:t>) Tên và số hiệu của chứng từ;</a:t>
            </a:r>
          </a:p>
          <a:p>
            <a:r>
              <a:rPr lang="vi-VN" sz="2200" dirty="0" smtClean="0">
                <a:latin typeface="Arial Narrow" pitchFamily="34" charset="0"/>
              </a:rPr>
              <a:t>b</a:t>
            </a:r>
            <a:r>
              <a:rPr lang="vi-VN" sz="2200" dirty="0">
                <a:latin typeface="Arial Narrow" pitchFamily="34" charset="0"/>
              </a:rPr>
              <a:t>) Ngày, tháng, năm lập chứng từ;</a:t>
            </a:r>
          </a:p>
          <a:p>
            <a:r>
              <a:rPr lang="vi-VN" sz="2200" dirty="0" smtClean="0">
                <a:latin typeface="Arial Narrow" pitchFamily="34" charset="0"/>
              </a:rPr>
              <a:t>c</a:t>
            </a:r>
            <a:r>
              <a:rPr lang="vi-VN" sz="2200" dirty="0">
                <a:latin typeface="Arial Narrow" pitchFamily="34" charset="0"/>
              </a:rPr>
              <a:t>) Tên, địa chỉ của tổ chức hoặc cá nhân lập chứng từ;</a:t>
            </a:r>
          </a:p>
          <a:p>
            <a:r>
              <a:rPr lang="vi-VN" sz="2200" dirty="0" smtClean="0">
                <a:latin typeface="Arial Narrow" pitchFamily="34" charset="0"/>
              </a:rPr>
              <a:t>d</a:t>
            </a:r>
            <a:r>
              <a:rPr lang="vi-VN" sz="2200" dirty="0">
                <a:latin typeface="Arial Narrow" pitchFamily="34" charset="0"/>
              </a:rPr>
              <a:t>) Tên, địa chỉ của tổ chức hoặc cá nhân nhận chứng từ;</a:t>
            </a:r>
          </a:p>
          <a:p>
            <a:r>
              <a:rPr lang="vi-VN" sz="2200" dirty="0" smtClean="0">
                <a:latin typeface="Arial Narrow" pitchFamily="34" charset="0"/>
              </a:rPr>
              <a:t>đ</a:t>
            </a:r>
            <a:r>
              <a:rPr lang="vi-VN" sz="2200" dirty="0">
                <a:latin typeface="Arial Narrow" pitchFamily="34" charset="0"/>
              </a:rPr>
              <a:t>) Nội dung của nghiệp vụ phát sinh;</a:t>
            </a:r>
          </a:p>
          <a:p>
            <a:r>
              <a:rPr lang="vi-VN" sz="2200" dirty="0" smtClean="0">
                <a:latin typeface="Arial Narrow" pitchFamily="34" charset="0"/>
              </a:rPr>
              <a:t>e</a:t>
            </a:r>
            <a:r>
              <a:rPr lang="vi-VN" sz="2200" dirty="0">
                <a:latin typeface="Arial Narrow" pitchFamily="34" charset="0"/>
              </a:rPr>
              <a:t>) Chữ ký, họ và tên của người lập và những người có liên quan đến chứng từ theo quy định của pháp luật.</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290469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2</a:t>
            </a:r>
            <a:r>
              <a:rPr lang="vi-VN" dirty="0"/>
              <a:t> N</a:t>
            </a:r>
            <a:r>
              <a:rPr lang="en-US" dirty="0"/>
              <a:t>Đ</a:t>
            </a:r>
            <a:r>
              <a:rPr lang="vi-VN" dirty="0"/>
              <a:t> </a:t>
            </a:r>
            <a:r>
              <a:rPr lang="en-US" dirty="0"/>
              <a:t>v</a:t>
            </a:r>
            <a:r>
              <a:rPr lang="vi-VN" dirty="0"/>
              <a:t>ề giao dịch điện tử trong ngân hàng</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2: </a:t>
            </a:r>
            <a:r>
              <a:rPr lang="en-US" dirty="0" err="1"/>
              <a:t>Tìm</a:t>
            </a:r>
            <a:r>
              <a:rPr lang="en-US" dirty="0"/>
              <a:t> </a:t>
            </a:r>
            <a:r>
              <a:rPr lang="en-US" dirty="0" err="1"/>
              <a:t>hiểu</a:t>
            </a:r>
            <a:r>
              <a:rPr lang="en-US" dirty="0"/>
              <a:t> </a:t>
            </a:r>
            <a:r>
              <a:rPr lang="en-US" dirty="0" err="1"/>
              <a:t>điều</a:t>
            </a:r>
            <a:r>
              <a:rPr lang="en-US" dirty="0"/>
              <a:t> </a:t>
            </a:r>
            <a:r>
              <a:rPr lang="en-US" dirty="0" smtClean="0"/>
              <a:t>19</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338619" cy="285537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19. Hình thức bảo quản, lưu trữ chứng từ điện tử</a:t>
            </a:r>
          </a:p>
          <a:p>
            <a:r>
              <a:rPr lang="vi-VN" sz="2200" dirty="0" smtClean="0">
                <a:latin typeface="Arial Narrow" pitchFamily="34" charset="0"/>
              </a:rPr>
              <a:t>1</a:t>
            </a:r>
            <a:r>
              <a:rPr lang="vi-VN" sz="2200" dirty="0">
                <a:latin typeface="Arial Narrow" pitchFamily="34" charset="0"/>
              </a:rPr>
              <a:t>. Chứng từ điện tử được bảo quản, lưu trữ bằng phương tiện điện tử.</a:t>
            </a:r>
          </a:p>
          <a:p>
            <a:r>
              <a:rPr lang="vi-VN" sz="2200" dirty="0" smtClean="0">
                <a:latin typeface="Arial Narrow" pitchFamily="34" charset="0"/>
              </a:rPr>
              <a:t>2</a:t>
            </a:r>
            <a:r>
              <a:rPr lang="vi-VN" sz="2200" dirty="0">
                <a:latin typeface="Arial Narrow" pitchFamily="34" charset="0"/>
              </a:rPr>
              <a:t>. Cơ quan, tổ chức, cá nhân được quyền lựa chọn và áp dụng hình thức bảo quản, lưu trữ chứng từ điện tử phù hợp với đặc thù hoạt động và khả năng ứng dụng công nghệ của mình.</a:t>
            </a:r>
          </a:p>
          <a:p>
            <a:r>
              <a:rPr lang="vi-VN" sz="2200" dirty="0" smtClean="0">
                <a:latin typeface="Arial Narrow" pitchFamily="34" charset="0"/>
              </a:rPr>
              <a:t>3</a:t>
            </a:r>
            <a:r>
              <a:rPr lang="vi-VN" sz="2200" dirty="0">
                <a:latin typeface="Arial Narrow" pitchFamily="34" charset="0"/>
              </a:rPr>
              <a:t>. Trường hợp cần thiết có thể chuyển đổi hình thức bảo quản, lưu trữ bằng phương tiện điện tử sang lưu trữ bằng giấy..</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053497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2</a:t>
            </a:r>
            <a:r>
              <a:rPr lang="vi-VN" dirty="0"/>
              <a:t> N</a:t>
            </a:r>
            <a:r>
              <a:rPr lang="en-US" dirty="0"/>
              <a:t>Đ</a:t>
            </a:r>
            <a:r>
              <a:rPr lang="vi-VN" dirty="0"/>
              <a:t> </a:t>
            </a:r>
            <a:r>
              <a:rPr lang="en-US" dirty="0"/>
              <a:t>v</a:t>
            </a:r>
            <a:r>
              <a:rPr lang="vi-VN" dirty="0"/>
              <a:t>ề giao dịch điện tử trong ngân hàng</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3: </a:t>
            </a:r>
            <a:r>
              <a:rPr lang="en-US" dirty="0" err="1"/>
              <a:t>Tìm</a:t>
            </a:r>
            <a:r>
              <a:rPr lang="en-US" dirty="0"/>
              <a:t> </a:t>
            </a:r>
            <a:r>
              <a:rPr lang="en-US" dirty="0" err="1"/>
              <a:t>hiểu</a:t>
            </a:r>
            <a:r>
              <a:rPr lang="en-US" dirty="0"/>
              <a:t> </a:t>
            </a:r>
            <a:r>
              <a:rPr lang="en-US" dirty="0" err="1"/>
              <a:t>điều</a:t>
            </a:r>
            <a:r>
              <a:rPr lang="en-US" dirty="0"/>
              <a:t> </a:t>
            </a:r>
            <a:r>
              <a:rPr lang="en-US" dirty="0" smtClean="0"/>
              <a:t>20</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191135" cy="285537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20. Yêu cầu về bảo quản, lưu trữ chứng từ điện tử</a:t>
            </a:r>
          </a:p>
          <a:p>
            <a:r>
              <a:rPr lang="vi-VN" sz="2200" dirty="0" smtClean="0">
                <a:latin typeface="Arial Narrow" pitchFamily="34" charset="0"/>
              </a:rPr>
              <a:t>Lưu </a:t>
            </a:r>
            <a:r>
              <a:rPr lang="vi-VN" sz="2200" dirty="0">
                <a:latin typeface="Arial Narrow" pitchFamily="34" charset="0"/>
              </a:rPr>
              <a:t>trữ chứng từ điện tử phải đảm bảo:</a:t>
            </a:r>
          </a:p>
          <a:p>
            <a:r>
              <a:rPr lang="vi-VN" sz="2200" dirty="0" smtClean="0">
                <a:latin typeface="Arial Narrow" pitchFamily="34" charset="0"/>
              </a:rPr>
              <a:t>1</a:t>
            </a:r>
            <a:r>
              <a:rPr lang="vi-VN" sz="2200" dirty="0">
                <a:latin typeface="Arial Narrow" pitchFamily="34" charset="0"/>
              </a:rPr>
              <a:t>. Tính an toàn bảo mật, toàn vẹn, đầy đủ, không bị thay đổi, sai lệch trong suốt thời gian lưu trữ.</a:t>
            </a:r>
          </a:p>
          <a:p>
            <a:r>
              <a:rPr lang="vi-VN" sz="2200" dirty="0" smtClean="0">
                <a:latin typeface="Arial Narrow" pitchFamily="34" charset="0"/>
              </a:rPr>
              <a:t>2</a:t>
            </a:r>
            <a:r>
              <a:rPr lang="vi-VN" sz="2200" dirty="0">
                <a:latin typeface="Arial Narrow" pitchFamily="34" charset="0"/>
              </a:rPr>
              <a:t>. Lưu trữ đúng và đủ thời hạn đối với từng loại chứng từ theo các quy định của pháp luật.</a:t>
            </a:r>
          </a:p>
          <a:p>
            <a:r>
              <a:rPr lang="vi-VN" sz="2200" dirty="0" smtClean="0">
                <a:latin typeface="Arial Narrow" pitchFamily="34" charset="0"/>
              </a:rPr>
              <a:t>3</a:t>
            </a:r>
            <a:r>
              <a:rPr lang="vi-VN" sz="2200" dirty="0">
                <a:latin typeface="Arial Narrow" pitchFamily="34" charset="0"/>
              </a:rPr>
              <a:t>. In được ra giấy hoặc tra cứu được khi có yêu cầu.</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902654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a:t>
            </a:r>
            <a:r>
              <a:rPr lang="en-US" dirty="0" smtClean="0"/>
              <a:t>3</a:t>
            </a:r>
            <a:r>
              <a:rPr lang="vi-VN" dirty="0" smtClean="0"/>
              <a:t> Nghị </a:t>
            </a:r>
            <a:r>
              <a:rPr lang="vi-VN" dirty="0"/>
              <a:t>định về Thương mại điện tử</a:t>
            </a:r>
            <a:br>
              <a:rPr lang="vi-VN" dirty="0"/>
            </a:br>
            <a:endParaRPr lang="vi-VN" dirty="0"/>
          </a:p>
        </p:txBody>
      </p:sp>
      <p:sp>
        <p:nvSpPr>
          <p:cNvPr id="3" name="Content Placeholder 2"/>
          <p:cNvSpPr>
            <a:spLocks noGrp="1"/>
          </p:cNvSpPr>
          <p:nvPr>
            <p:ph idx="1"/>
          </p:nvPr>
        </p:nvSpPr>
        <p:spPr/>
        <p:txBody>
          <a:bodyPr/>
          <a:lstStyle/>
          <a:p>
            <a:r>
              <a:rPr lang="vi-VN" dirty="0"/>
              <a:t>Số: </a:t>
            </a:r>
            <a:r>
              <a:rPr lang="en-US" b="1" dirty="0">
                <a:solidFill>
                  <a:srgbClr val="0000CC"/>
                </a:solidFill>
              </a:rPr>
              <a:t>52/2013/NĐ-CP</a:t>
            </a:r>
            <a:r>
              <a:rPr lang="vi-VN" dirty="0"/>
              <a:t>, </a:t>
            </a:r>
            <a:r>
              <a:rPr lang="en-US" dirty="0"/>
              <a:t>t</a:t>
            </a:r>
            <a:r>
              <a:rPr lang="vi-VN" dirty="0"/>
              <a:t>hông qua ngày </a:t>
            </a:r>
            <a:r>
              <a:rPr lang="en-US" b="1" dirty="0">
                <a:solidFill>
                  <a:srgbClr val="0000CC"/>
                </a:solidFill>
              </a:rPr>
              <a:t>16</a:t>
            </a:r>
            <a:r>
              <a:rPr lang="vi-VN" b="1" dirty="0">
                <a:solidFill>
                  <a:srgbClr val="0000CC"/>
                </a:solidFill>
              </a:rPr>
              <a:t>/</a:t>
            </a:r>
            <a:r>
              <a:rPr lang="en-US" b="1" dirty="0">
                <a:solidFill>
                  <a:srgbClr val="0000CC"/>
                </a:solidFill>
              </a:rPr>
              <a:t>05</a:t>
            </a:r>
            <a:r>
              <a:rPr lang="vi-VN" b="1" dirty="0">
                <a:solidFill>
                  <a:srgbClr val="0000CC"/>
                </a:solidFill>
              </a:rPr>
              <a:t>/20</a:t>
            </a:r>
            <a:r>
              <a:rPr lang="en-US" b="1" dirty="0" smtClean="0">
                <a:solidFill>
                  <a:srgbClr val="0000CC"/>
                </a:solidFill>
              </a:rPr>
              <a:t>13</a:t>
            </a:r>
          </a:p>
          <a:p>
            <a:r>
              <a:rPr lang="en-US" dirty="0" err="1"/>
              <a:t>Nghị</a:t>
            </a:r>
            <a:r>
              <a:rPr lang="en-US" dirty="0"/>
              <a:t> </a:t>
            </a:r>
            <a:r>
              <a:rPr lang="en-US" dirty="0" err="1"/>
              <a:t>định</a:t>
            </a:r>
            <a:r>
              <a:rPr lang="en-US" dirty="0"/>
              <a:t> </a:t>
            </a:r>
            <a:r>
              <a:rPr lang="en-US" dirty="0" err="1"/>
              <a:t>này</a:t>
            </a:r>
            <a:r>
              <a:rPr lang="en-US" dirty="0"/>
              <a:t> </a:t>
            </a:r>
            <a:r>
              <a:rPr lang="en-US" dirty="0" err="1"/>
              <a:t>quy</a:t>
            </a:r>
            <a:r>
              <a:rPr lang="en-US" dirty="0"/>
              <a:t> </a:t>
            </a:r>
            <a:r>
              <a:rPr lang="en-US" dirty="0" err="1"/>
              <a:t>định</a:t>
            </a:r>
            <a:r>
              <a:rPr lang="en-US" dirty="0"/>
              <a:t> </a:t>
            </a:r>
            <a:r>
              <a:rPr lang="en-US" b="1" dirty="0" err="1">
                <a:solidFill>
                  <a:srgbClr val="0000CC"/>
                </a:solidFill>
              </a:rPr>
              <a:t>về</a:t>
            </a:r>
            <a:r>
              <a:rPr lang="en-US" b="1" dirty="0">
                <a:solidFill>
                  <a:srgbClr val="0000CC"/>
                </a:solidFill>
              </a:rPr>
              <a:t> </a:t>
            </a:r>
            <a:r>
              <a:rPr lang="en-US" b="1" dirty="0" err="1">
                <a:solidFill>
                  <a:srgbClr val="0000CC"/>
                </a:solidFill>
              </a:rPr>
              <a:t>việc</a:t>
            </a:r>
            <a:r>
              <a:rPr lang="en-US" b="1" dirty="0">
                <a:solidFill>
                  <a:srgbClr val="0000CC"/>
                </a:solidFill>
              </a:rPr>
              <a:t> </a:t>
            </a:r>
            <a:r>
              <a:rPr lang="en-US" b="1" dirty="0" err="1">
                <a:solidFill>
                  <a:srgbClr val="0000CC"/>
                </a:solidFill>
              </a:rPr>
              <a:t>phát</a:t>
            </a:r>
            <a:r>
              <a:rPr lang="en-US" b="1" dirty="0">
                <a:solidFill>
                  <a:srgbClr val="0000CC"/>
                </a:solidFill>
              </a:rPr>
              <a:t> </a:t>
            </a:r>
            <a:r>
              <a:rPr lang="en-US" b="1" dirty="0" err="1">
                <a:solidFill>
                  <a:srgbClr val="0000CC"/>
                </a:solidFill>
              </a:rPr>
              <a:t>triển</a:t>
            </a:r>
            <a:r>
              <a:rPr lang="en-US" b="1" dirty="0">
                <a:solidFill>
                  <a:srgbClr val="0000CC"/>
                </a:solidFill>
              </a:rPr>
              <a:t>, </a:t>
            </a:r>
            <a:r>
              <a:rPr lang="en-US" b="1" dirty="0" err="1">
                <a:solidFill>
                  <a:srgbClr val="0000CC"/>
                </a:solidFill>
              </a:rPr>
              <a:t>ứng</a:t>
            </a:r>
            <a:r>
              <a:rPr lang="en-US" b="1" dirty="0">
                <a:solidFill>
                  <a:srgbClr val="0000CC"/>
                </a:solidFill>
              </a:rPr>
              <a:t> </a:t>
            </a:r>
            <a:r>
              <a:rPr lang="en-US" b="1" dirty="0" err="1">
                <a:solidFill>
                  <a:srgbClr val="0000CC"/>
                </a:solidFill>
              </a:rPr>
              <a:t>dụng</a:t>
            </a:r>
            <a:r>
              <a:rPr lang="en-US" b="1" dirty="0">
                <a:solidFill>
                  <a:srgbClr val="0000CC"/>
                </a:solidFill>
              </a:rPr>
              <a:t> </a:t>
            </a:r>
            <a:r>
              <a:rPr lang="en-US" b="1" dirty="0" err="1">
                <a:solidFill>
                  <a:srgbClr val="0000CC"/>
                </a:solidFill>
              </a:rPr>
              <a:t>và</a:t>
            </a:r>
            <a:r>
              <a:rPr lang="en-US" b="1" dirty="0">
                <a:solidFill>
                  <a:srgbClr val="0000CC"/>
                </a:solidFill>
              </a:rPr>
              <a:t> </a:t>
            </a:r>
            <a:r>
              <a:rPr lang="en-US" b="1" dirty="0" err="1">
                <a:solidFill>
                  <a:srgbClr val="0000CC"/>
                </a:solidFill>
              </a:rPr>
              <a:t>quản</a:t>
            </a:r>
            <a:r>
              <a:rPr lang="en-US" b="1" dirty="0">
                <a:solidFill>
                  <a:srgbClr val="0000CC"/>
                </a:solidFill>
              </a:rPr>
              <a:t> </a:t>
            </a:r>
            <a:r>
              <a:rPr lang="en-US" b="1" dirty="0" err="1">
                <a:solidFill>
                  <a:srgbClr val="0000CC"/>
                </a:solidFill>
              </a:rPr>
              <a:t>lý</a:t>
            </a:r>
            <a:r>
              <a:rPr lang="en-US" b="1" dirty="0">
                <a:solidFill>
                  <a:srgbClr val="0000CC"/>
                </a:solidFill>
              </a:rPr>
              <a:t> </a:t>
            </a:r>
            <a:r>
              <a:rPr lang="en-US" b="1" dirty="0" err="1">
                <a:solidFill>
                  <a:srgbClr val="0000CC"/>
                </a:solidFill>
              </a:rPr>
              <a:t>hoạt</a:t>
            </a:r>
            <a:r>
              <a:rPr lang="en-US" b="1" dirty="0">
                <a:solidFill>
                  <a:srgbClr val="0000CC"/>
                </a:solidFill>
              </a:rPr>
              <a:t> </a:t>
            </a:r>
            <a:r>
              <a:rPr lang="en-US" b="1" dirty="0" err="1">
                <a:solidFill>
                  <a:srgbClr val="0000CC"/>
                </a:solidFill>
              </a:rPr>
              <a:t>động</a:t>
            </a:r>
            <a:r>
              <a:rPr lang="en-US" b="1" dirty="0">
                <a:solidFill>
                  <a:srgbClr val="0000CC"/>
                </a:solidFill>
              </a:rPr>
              <a:t> </a:t>
            </a:r>
            <a:r>
              <a:rPr lang="en-US" b="1" dirty="0" err="1">
                <a:solidFill>
                  <a:srgbClr val="0000CC"/>
                </a:solidFill>
              </a:rPr>
              <a:t>thương</a:t>
            </a:r>
            <a:r>
              <a:rPr lang="en-US" b="1" dirty="0">
                <a:solidFill>
                  <a:srgbClr val="0000CC"/>
                </a:solidFill>
              </a:rPr>
              <a:t> </a:t>
            </a:r>
            <a:r>
              <a:rPr lang="en-US" b="1" dirty="0" err="1">
                <a:solidFill>
                  <a:srgbClr val="0000CC"/>
                </a:solidFill>
              </a:rPr>
              <a:t>mại</a:t>
            </a:r>
            <a:r>
              <a:rPr lang="en-US" b="1" dirty="0">
                <a:solidFill>
                  <a:srgbClr val="0000CC"/>
                </a:solidFill>
              </a:rPr>
              <a:t> </a:t>
            </a:r>
            <a:r>
              <a:rPr lang="en-US" b="1" dirty="0" err="1">
                <a:solidFill>
                  <a:srgbClr val="0000CC"/>
                </a:solidFill>
              </a:rPr>
              <a:t>điện</a:t>
            </a:r>
            <a:r>
              <a:rPr lang="en-US" b="1" dirty="0">
                <a:solidFill>
                  <a:srgbClr val="0000CC"/>
                </a:solidFill>
              </a:rPr>
              <a:t> </a:t>
            </a:r>
            <a:r>
              <a:rPr lang="en-US" b="1" dirty="0" err="1">
                <a:solidFill>
                  <a:srgbClr val="0000CC"/>
                </a:solidFill>
              </a:rPr>
              <a:t>tử</a:t>
            </a:r>
            <a:endParaRPr lang="en-US" b="1" dirty="0">
              <a:solidFill>
                <a:srgbClr val="0000CC"/>
              </a:solidFill>
            </a:endParaRPr>
          </a:p>
          <a:p>
            <a:r>
              <a:rPr lang="en-US" b="1" dirty="0" smtClean="0"/>
              <a:t>http</a:t>
            </a:r>
            <a:r>
              <a:rPr lang="en-US" b="1" dirty="0"/>
              <a:t>://</a:t>
            </a:r>
            <a:r>
              <a:rPr lang="en-US" b="1" dirty="0" smtClean="0"/>
              <a:t>vanban.chinhphu.vn/portal/page/portal/chinhphu/hethongvanban?class_id=1&amp;mode=detail&amp;document_id=167457</a:t>
            </a:r>
          </a:p>
        </p:txBody>
      </p:sp>
    </p:spTree>
    <p:extLst>
      <p:ext uri="{BB962C8B-B14F-4D97-AF65-F5344CB8AC3E}">
        <p14:creationId xmlns:p14="http://schemas.microsoft.com/office/powerpoint/2010/main" val="24073625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a:t>
            </a:r>
            <a:r>
              <a:rPr lang="en-US" dirty="0" smtClean="0"/>
              <a:t>3</a:t>
            </a:r>
            <a:r>
              <a:rPr lang="vi-VN" dirty="0" smtClean="0"/>
              <a:t> Nghị </a:t>
            </a:r>
            <a:r>
              <a:rPr lang="vi-VN" dirty="0"/>
              <a:t>định về Thương mại điện tử</a:t>
            </a:r>
            <a:br>
              <a:rPr lang="vi-VN" dirty="0"/>
            </a:br>
            <a:endParaRPr lang="vi-VN" dirty="0"/>
          </a:p>
        </p:txBody>
      </p:sp>
      <p:sp>
        <p:nvSpPr>
          <p:cNvPr id="3" name="Content Placeholder 2"/>
          <p:cNvSpPr>
            <a:spLocks noGrp="1"/>
          </p:cNvSpPr>
          <p:nvPr>
            <p:ph idx="1"/>
          </p:nvPr>
        </p:nvSpPr>
        <p:spPr/>
        <p:txBody>
          <a:bodyPr/>
          <a:lstStyle/>
          <a:p>
            <a:r>
              <a:rPr lang="vi-VN" dirty="0" smtClean="0"/>
              <a:t>Nghị </a:t>
            </a:r>
            <a:r>
              <a:rPr lang="vi-VN" dirty="0"/>
              <a:t>định này áp dụng đối với các thương nhân, tổ chức, cá nhân tham gia hoạt động thương mại điện tử trên lãnh thổ Việt Nam, bao gồm</a:t>
            </a:r>
            <a:r>
              <a:rPr lang="vi-VN" dirty="0" smtClean="0"/>
              <a:t>: a</a:t>
            </a:r>
            <a:r>
              <a:rPr lang="vi-VN" dirty="0"/>
              <a:t>) Thương nhân, tổ chức, cá nhân Việt Nam</a:t>
            </a:r>
            <a:r>
              <a:rPr lang="vi-VN" dirty="0" smtClean="0"/>
              <a:t>; b</a:t>
            </a:r>
            <a:r>
              <a:rPr lang="vi-VN" dirty="0"/>
              <a:t>) Cá nhân nước ngoài cư trú tại Việt Nam</a:t>
            </a:r>
            <a:r>
              <a:rPr lang="vi-VN" dirty="0" smtClean="0"/>
              <a:t>; c</a:t>
            </a:r>
            <a:r>
              <a:rPr lang="vi-VN" dirty="0"/>
              <a:t>) Thương nhân, tổ chức nước ngoài có sự hiện diện tại Việt Nam thông qua hoạt động đầu tư, lập chi nhánh, văn phòng đại diện, hoặc thiết lập website dưới tên miền Việt </a:t>
            </a:r>
            <a:r>
              <a:rPr lang="vi-VN" dirty="0" smtClean="0"/>
              <a:t>Nam.</a:t>
            </a:r>
            <a:endParaRPr lang="vi-VN" dirty="0"/>
          </a:p>
        </p:txBody>
      </p:sp>
    </p:spTree>
    <p:extLst>
      <p:ext uri="{BB962C8B-B14F-4D97-AF65-F5344CB8AC3E}">
        <p14:creationId xmlns:p14="http://schemas.microsoft.com/office/powerpoint/2010/main" val="29764907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3</a:t>
            </a:r>
            <a:r>
              <a:rPr lang="vi-VN" dirty="0"/>
              <a:t> Nghị định về Thương mại điện tử</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27</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2"/>
            <a:ext cx="10191135" cy="2412924"/>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27. Trách nhiệm của thương nhân, tổ chức, cá nhân sở hữu website thương mại điện tử bán hàng</a:t>
            </a:r>
          </a:p>
          <a:p>
            <a:r>
              <a:rPr lang="en-US" sz="2200" dirty="0" smtClean="0">
                <a:latin typeface="Arial Narrow" pitchFamily="34" charset="0"/>
              </a:rPr>
              <a:t>1. </a:t>
            </a:r>
            <a:r>
              <a:rPr lang="en-US" sz="2200" dirty="0" err="1" smtClean="0">
                <a:latin typeface="Arial Narrow" pitchFamily="34" charset="0"/>
              </a:rPr>
              <a:t>Thông</a:t>
            </a:r>
            <a:r>
              <a:rPr lang="en-US" sz="2200" dirty="0" smtClean="0">
                <a:latin typeface="Arial Narrow" pitchFamily="34" charset="0"/>
              </a:rPr>
              <a:t> </a:t>
            </a:r>
            <a:r>
              <a:rPr lang="en-US" sz="2200" dirty="0" err="1" smtClean="0">
                <a:latin typeface="Arial Narrow" pitchFamily="34" charset="0"/>
              </a:rPr>
              <a:t>báo</a:t>
            </a:r>
            <a:r>
              <a:rPr lang="en-US" sz="2200" dirty="0" smtClean="0">
                <a:latin typeface="Arial Narrow" pitchFamily="34" charset="0"/>
              </a:rPr>
              <a:t> </a:t>
            </a:r>
            <a:r>
              <a:rPr lang="en-US" sz="2200" dirty="0" err="1" smtClean="0">
                <a:latin typeface="Arial Narrow" pitchFamily="34" charset="0"/>
              </a:rPr>
              <a:t>với</a:t>
            </a:r>
            <a:r>
              <a:rPr lang="en-US" sz="2200" dirty="0" smtClean="0">
                <a:latin typeface="Arial Narrow" pitchFamily="34" charset="0"/>
              </a:rPr>
              <a:t> </a:t>
            </a:r>
            <a:r>
              <a:rPr lang="en-US" sz="2200" dirty="0" err="1" smtClean="0">
                <a:latin typeface="Arial Narrow" pitchFamily="34" charset="0"/>
              </a:rPr>
              <a:t>Bộ</a:t>
            </a:r>
            <a:r>
              <a:rPr lang="en-US" sz="2200" dirty="0" smtClean="0">
                <a:latin typeface="Arial Narrow" pitchFamily="34" charset="0"/>
              </a:rPr>
              <a:t> </a:t>
            </a:r>
            <a:r>
              <a:rPr lang="en-US" sz="2200" dirty="0" err="1" smtClean="0">
                <a:latin typeface="Arial Narrow" pitchFamily="34" charset="0"/>
              </a:rPr>
              <a:t>Công</a:t>
            </a:r>
            <a:r>
              <a:rPr lang="en-US" sz="2200" dirty="0" smtClean="0">
                <a:latin typeface="Arial Narrow" pitchFamily="34" charset="0"/>
              </a:rPr>
              <a:t> </a:t>
            </a:r>
            <a:r>
              <a:rPr lang="en-US" sz="2200" dirty="0" err="1" smtClean="0">
                <a:latin typeface="Arial Narrow" pitchFamily="34" charset="0"/>
              </a:rPr>
              <a:t>Thương</a:t>
            </a:r>
            <a:r>
              <a:rPr lang="en-US" sz="2200" dirty="0" smtClean="0">
                <a:latin typeface="Arial Narrow" pitchFamily="34" charset="0"/>
              </a:rPr>
              <a:t> </a:t>
            </a:r>
            <a:r>
              <a:rPr lang="en-US" sz="2200" dirty="0" err="1" smtClean="0">
                <a:latin typeface="Arial Narrow" pitchFamily="34" charset="0"/>
              </a:rPr>
              <a:t>về</a:t>
            </a:r>
            <a:r>
              <a:rPr lang="en-US" sz="2200" dirty="0" smtClean="0">
                <a:latin typeface="Arial Narrow" pitchFamily="34" charset="0"/>
              </a:rPr>
              <a:t> </a:t>
            </a:r>
            <a:r>
              <a:rPr lang="en-US" sz="2200" dirty="0" err="1" smtClean="0">
                <a:latin typeface="Arial Narrow" pitchFamily="34" charset="0"/>
              </a:rPr>
              <a:t>việc</a:t>
            </a:r>
            <a:r>
              <a:rPr lang="en-US" sz="2200" dirty="0" smtClean="0">
                <a:latin typeface="Arial Narrow" pitchFamily="34" charset="0"/>
              </a:rPr>
              <a:t> </a:t>
            </a:r>
            <a:r>
              <a:rPr lang="en-US" sz="2200" dirty="0" err="1" smtClean="0">
                <a:latin typeface="Arial Narrow" pitchFamily="34" charset="0"/>
              </a:rPr>
              <a:t>thiết</a:t>
            </a:r>
            <a:r>
              <a:rPr lang="en-US" sz="2200" dirty="0" smtClean="0">
                <a:latin typeface="Arial Narrow" pitchFamily="34" charset="0"/>
              </a:rPr>
              <a:t> </a:t>
            </a:r>
            <a:r>
              <a:rPr lang="en-US" sz="2200" dirty="0" err="1" smtClean="0">
                <a:latin typeface="Arial Narrow" pitchFamily="34" charset="0"/>
              </a:rPr>
              <a:t>lập</a:t>
            </a:r>
            <a:r>
              <a:rPr lang="en-US" sz="2200" dirty="0" smtClean="0">
                <a:latin typeface="Arial Narrow" pitchFamily="34" charset="0"/>
              </a:rPr>
              <a:t> website </a:t>
            </a:r>
            <a:r>
              <a:rPr lang="en-US" sz="2200" dirty="0" err="1" smtClean="0">
                <a:latin typeface="Arial Narrow" pitchFamily="34" charset="0"/>
              </a:rPr>
              <a:t>thương</a:t>
            </a:r>
            <a:r>
              <a:rPr lang="en-US" sz="2200" dirty="0" smtClean="0">
                <a:latin typeface="Arial Narrow" pitchFamily="34" charset="0"/>
              </a:rPr>
              <a:t> </a:t>
            </a:r>
            <a:r>
              <a:rPr lang="en-US" sz="2200" dirty="0" err="1" smtClean="0">
                <a:latin typeface="Arial Narrow" pitchFamily="34" charset="0"/>
              </a:rPr>
              <a:t>mại</a:t>
            </a:r>
            <a:r>
              <a:rPr lang="en-US" sz="2200" dirty="0" smtClean="0">
                <a:latin typeface="Arial Narrow" pitchFamily="34" charset="0"/>
              </a:rPr>
              <a:t> </a:t>
            </a:r>
            <a:r>
              <a:rPr lang="en-US" sz="2200" dirty="0" err="1" smtClean="0">
                <a:latin typeface="Arial Narrow" pitchFamily="34" charset="0"/>
              </a:rPr>
              <a:t>điện</a:t>
            </a:r>
            <a:r>
              <a:rPr lang="en-US" sz="2200" dirty="0" smtClean="0">
                <a:latin typeface="Arial Narrow" pitchFamily="34" charset="0"/>
              </a:rPr>
              <a:t> </a:t>
            </a:r>
            <a:r>
              <a:rPr lang="en-US" sz="2200" dirty="0" err="1" smtClean="0">
                <a:latin typeface="Arial Narrow" pitchFamily="34" charset="0"/>
              </a:rPr>
              <a:t>tử</a:t>
            </a:r>
            <a:r>
              <a:rPr lang="en-US" sz="2200" dirty="0" smtClean="0">
                <a:latin typeface="Arial Narrow" pitchFamily="34" charset="0"/>
              </a:rPr>
              <a:t> </a:t>
            </a:r>
            <a:r>
              <a:rPr lang="en-US" sz="2200" dirty="0" err="1" smtClean="0">
                <a:latin typeface="Arial Narrow" pitchFamily="34" charset="0"/>
              </a:rPr>
              <a:t>bán</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theo</a:t>
            </a:r>
            <a:r>
              <a:rPr lang="en-US" sz="2200" dirty="0" smtClean="0">
                <a:latin typeface="Arial Narrow" pitchFamily="34" charset="0"/>
              </a:rPr>
              <a:t> </a:t>
            </a:r>
            <a:r>
              <a:rPr lang="en-US" sz="2200" dirty="0" err="1" smtClean="0">
                <a:latin typeface="Arial Narrow" pitchFamily="34" charset="0"/>
              </a:rPr>
              <a:t>quy</a:t>
            </a:r>
            <a:r>
              <a:rPr lang="en-US" sz="2200" dirty="0" smtClean="0">
                <a:latin typeface="Arial Narrow" pitchFamily="34" charset="0"/>
              </a:rPr>
              <a:t> </a:t>
            </a:r>
            <a:r>
              <a:rPr lang="en-US" sz="2200" dirty="0" err="1" smtClean="0">
                <a:latin typeface="Arial Narrow" pitchFamily="34" charset="0"/>
              </a:rPr>
              <a:t>định</a:t>
            </a:r>
            <a:r>
              <a:rPr lang="en-US" sz="2200" dirty="0" smtClean="0">
                <a:latin typeface="Arial Narrow" pitchFamily="34" charset="0"/>
              </a:rPr>
              <a:t> </a:t>
            </a:r>
            <a:r>
              <a:rPr lang="en-US" sz="2200" dirty="0" err="1" smtClean="0">
                <a:latin typeface="Arial Narrow" pitchFamily="34" charset="0"/>
              </a:rPr>
              <a:t>tại</a:t>
            </a:r>
            <a:r>
              <a:rPr lang="en-US" sz="2200" dirty="0" smtClean="0">
                <a:latin typeface="Arial Narrow" pitchFamily="34" charset="0"/>
              </a:rPr>
              <a:t> </a:t>
            </a:r>
            <a:r>
              <a:rPr lang="en-US" sz="2200" dirty="0" err="1" smtClean="0">
                <a:latin typeface="Arial Narrow" pitchFamily="34" charset="0"/>
              </a:rPr>
              <a:t>mục</a:t>
            </a:r>
            <a:r>
              <a:rPr lang="en-US" sz="2200" dirty="0" smtClean="0">
                <a:latin typeface="Arial Narrow" pitchFamily="34" charset="0"/>
              </a:rPr>
              <a:t> 1 </a:t>
            </a:r>
            <a:r>
              <a:rPr lang="en-US" sz="2200" dirty="0" err="1" smtClean="0">
                <a:latin typeface="Arial Narrow" pitchFamily="34" charset="0"/>
              </a:rPr>
              <a:t>Chương</a:t>
            </a:r>
            <a:r>
              <a:rPr lang="en-US" sz="2200" dirty="0" smtClean="0">
                <a:latin typeface="Arial Narrow" pitchFamily="34" charset="0"/>
              </a:rPr>
              <a:t> IV </a:t>
            </a:r>
            <a:r>
              <a:rPr lang="en-US" sz="2200" dirty="0" err="1" smtClean="0">
                <a:latin typeface="Arial Narrow" pitchFamily="34" charset="0"/>
              </a:rPr>
              <a:t>Nghị</a:t>
            </a:r>
            <a:r>
              <a:rPr lang="en-US" sz="2200" dirty="0" smtClean="0">
                <a:latin typeface="Arial Narrow" pitchFamily="34" charset="0"/>
              </a:rPr>
              <a:t> </a:t>
            </a:r>
            <a:r>
              <a:rPr lang="en-US" sz="2200" dirty="0" err="1" smtClean="0">
                <a:latin typeface="Arial Narrow" pitchFamily="34" charset="0"/>
              </a:rPr>
              <a:t>định</a:t>
            </a:r>
            <a:r>
              <a:rPr lang="en-US" sz="2200" dirty="0" smtClean="0">
                <a:latin typeface="Arial Narrow" pitchFamily="34" charset="0"/>
              </a:rPr>
              <a:t> </a:t>
            </a:r>
            <a:r>
              <a:rPr lang="en-US" sz="2200" dirty="0" err="1" smtClean="0">
                <a:latin typeface="Arial Narrow" pitchFamily="34" charset="0"/>
              </a:rPr>
              <a:t>này</a:t>
            </a:r>
            <a:endParaRPr lang="en-US" sz="2200" dirty="0" smtClean="0">
              <a:latin typeface="Arial Narrow" pitchFamily="34" charset="0"/>
            </a:endParaRPr>
          </a:p>
          <a:p>
            <a:r>
              <a:rPr kumimoji="0" lang="en-US" sz="2200" b="0" i="0" u="none" strike="noStrike" cap="none" normalizeH="0" dirty="0" smtClean="0">
                <a:ln>
                  <a:noFill/>
                </a:ln>
                <a:solidFill>
                  <a:schemeClr val="tx1"/>
                </a:solidFill>
                <a:effectLst/>
                <a:latin typeface="Arial Narrow" pitchFamily="34" charset="0"/>
              </a:rPr>
              <a:t>7. </a:t>
            </a:r>
            <a:r>
              <a:rPr kumimoji="0" lang="en-US" sz="2200" b="0" i="0" u="none" strike="noStrike" cap="none" normalizeH="0" dirty="0" err="1" smtClean="0">
                <a:ln>
                  <a:noFill/>
                </a:ln>
                <a:solidFill>
                  <a:schemeClr val="tx1"/>
                </a:solidFill>
                <a:effectLst/>
                <a:latin typeface="Arial Narrow" pitchFamily="34" charset="0"/>
              </a:rPr>
              <a:t>Thực</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hiện</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đầy</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đủ</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nghĩa</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vụ</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thuế</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theo</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uy</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định</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của</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pháp</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luật</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38901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3</a:t>
            </a:r>
            <a:r>
              <a:rPr lang="vi-VN" dirty="0"/>
              <a:t> Nghị định về Thương mại điện tử</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2: </a:t>
            </a:r>
            <a:r>
              <a:rPr lang="en-US" dirty="0" err="1"/>
              <a:t>Tìm</a:t>
            </a:r>
            <a:r>
              <a:rPr lang="en-US" dirty="0"/>
              <a:t> </a:t>
            </a:r>
            <a:r>
              <a:rPr lang="en-US" dirty="0" err="1"/>
              <a:t>hiểu</a:t>
            </a:r>
            <a:r>
              <a:rPr lang="en-US" dirty="0"/>
              <a:t> </a:t>
            </a:r>
            <a:r>
              <a:rPr lang="en-US" dirty="0" err="1"/>
              <a:t>điều</a:t>
            </a:r>
            <a:r>
              <a:rPr lang="en-US" dirty="0"/>
              <a:t> </a:t>
            </a:r>
            <a:r>
              <a:rPr lang="en-US" dirty="0" smtClean="0"/>
              <a:t>28</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1"/>
            <a:ext cx="10191135" cy="3179841"/>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a:t>
            </a:r>
            <a:r>
              <a:rPr lang="vi-VN" sz="2200" b="1" dirty="0" smtClean="0">
                <a:solidFill>
                  <a:srgbClr val="0000CC"/>
                </a:solidFill>
              </a:rPr>
              <a:t>2</a:t>
            </a:r>
            <a:r>
              <a:rPr lang="en-US" sz="2200" b="1" dirty="0" smtClean="0">
                <a:solidFill>
                  <a:srgbClr val="0000CC"/>
                </a:solidFill>
              </a:rPr>
              <a:t>8</a:t>
            </a:r>
            <a:r>
              <a:rPr lang="vi-VN" sz="2200" b="1" dirty="0" smtClean="0">
                <a:solidFill>
                  <a:srgbClr val="0000CC"/>
                </a:solidFill>
              </a:rPr>
              <a:t>. </a:t>
            </a:r>
            <a:r>
              <a:rPr lang="en-US" sz="2200" b="1" dirty="0" err="1" smtClean="0">
                <a:solidFill>
                  <a:srgbClr val="0000CC"/>
                </a:solidFill>
              </a:rPr>
              <a:t>Cung</a:t>
            </a:r>
            <a:r>
              <a:rPr lang="en-US" sz="2200" b="1" dirty="0" smtClean="0">
                <a:solidFill>
                  <a:srgbClr val="0000CC"/>
                </a:solidFill>
              </a:rPr>
              <a:t> </a:t>
            </a:r>
            <a:r>
              <a:rPr lang="en-US" sz="2200" b="1" dirty="0" err="1" smtClean="0">
                <a:solidFill>
                  <a:srgbClr val="0000CC"/>
                </a:solidFill>
              </a:rPr>
              <a:t>cấp</a:t>
            </a:r>
            <a:r>
              <a:rPr lang="en-US" sz="2200" b="1" dirty="0" smtClean="0">
                <a:solidFill>
                  <a:srgbClr val="0000CC"/>
                </a:solidFill>
              </a:rPr>
              <a:t> </a:t>
            </a:r>
            <a:r>
              <a:rPr lang="en-US" sz="2200" b="1" dirty="0" err="1" smtClean="0">
                <a:solidFill>
                  <a:srgbClr val="0000CC"/>
                </a:solidFill>
              </a:rPr>
              <a:t>thông</a:t>
            </a:r>
            <a:r>
              <a:rPr lang="en-US" sz="2200" b="1" dirty="0" smtClean="0">
                <a:solidFill>
                  <a:srgbClr val="0000CC"/>
                </a:solidFill>
              </a:rPr>
              <a:t> tin </a:t>
            </a:r>
            <a:r>
              <a:rPr lang="en-US" sz="2200" b="1" dirty="0" err="1" smtClean="0">
                <a:solidFill>
                  <a:srgbClr val="0000CC"/>
                </a:solidFill>
              </a:rPr>
              <a:t>trên</a:t>
            </a:r>
            <a:r>
              <a:rPr lang="en-US" sz="2200" b="1" dirty="0" smtClean="0">
                <a:solidFill>
                  <a:srgbClr val="0000CC"/>
                </a:solidFill>
              </a:rPr>
              <a:t> website </a:t>
            </a:r>
            <a:r>
              <a:rPr lang="en-US" sz="2200" b="1" dirty="0" err="1" smtClean="0">
                <a:solidFill>
                  <a:srgbClr val="0000CC"/>
                </a:solidFill>
              </a:rPr>
              <a:t>thương</a:t>
            </a:r>
            <a:r>
              <a:rPr lang="en-US" sz="2200" b="1" dirty="0" smtClean="0">
                <a:solidFill>
                  <a:srgbClr val="0000CC"/>
                </a:solidFill>
              </a:rPr>
              <a:t> </a:t>
            </a:r>
            <a:r>
              <a:rPr lang="en-US" sz="2200" b="1" dirty="0" err="1" smtClean="0">
                <a:solidFill>
                  <a:srgbClr val="0000CC"/>
                </a:solidFill>
              </a:rPr>
              <a:t>mại</a:t>
            </a:r>
            <a:r>
              <a:rPr lang="en-US" sz="2200" b="1" dirty="0" smtClean="0">
                <a:solidFill>
                  <a:srgbClr val="0000CC"/>
                </a:solidFill>
              </a:rPr>
              <a:t> </a:t>
            </a:r>
            <a:r>
              <a:rPr lang="en-US" sz="2200" b="1" dirty="0" err="1" smtClean="0">
                <a:solidFill>
                  <a:srgbClr val="0000CC"/>
                </a:solidFill>
              </a:rPr>
              <a:t>điện</a:t>
            </a:r>
            <a:r>
              <a:rPr lang="en-US" sz="2200" b="1" dirty="0" smtClean="0">
                <a:solidFill>
                  <a:srgbClr val="0000CC"/>
                </a:solidFill>
              </a:rPr>
              <a:t> </a:t>
            </a:r>
            <a:r>
              <a:rPr lang="en-US" sz="2200" b="1" dirty="0" err="1" smtClean="0">
                <a:solidFill>
                  <a:srgbClr val="0000CC"/>
                </a:solidFill>
              </a:rPr>
              <a:t>tử</a:t>
            </a:r>
            <a:r>
              <a:rPr lang="en-US" sz="2200" b="1" dirty="0" smtClean="0">
                <a:solidFill>
                  <a:srgbClr val="0000CC"/>
                </a:solidFill>
              </a:rPr>
              <a:t> </a:t>
            </a:r>
            <a:r>
              <a:rPr lang="en-US" sz="2200" b="1" dirty="0" err="1" smtClean="0">
                <a:solidFill>
                  <a:srgbClr val="0000CC"/>
                </a:solidFill>
              </a:rPr>
              <a:t>bán</a:t>
            </a:r>
            <a:r>
              <a:rPr lang="en-US" sz="2200" b="1" dirty="0" smtClean="0">
                <a:solidFill>
                  <a:srgbClr val="0000CC"/>
                </a:solidFill>
              </a:rPr>
              <a:t> </a:t>
            </a:r>
            <a:r>
              <a:rPr lang="en-US" sz="2200" b="1" dirty="0" err="1" smtClean="0">
                <a:solidFill>
                  <a:srgbClr val="0000CC"/>
                </a:solidFill>
              </a:rPr>
              <a:t>hàng</a:t>
            </a:r>
            <a:endParaRPr lang="vi-VN" sz="2200" b="1" dirty="0">
              <a:solidFill>
                <a:srgbClr val="0000CC"/>
              </a:solidFill>
            </a:endParaRPr>
          </a:p>
          <a:p>
            <a:pPr marL="457200" indent="-457200">
              <a:buAutoNum type="arabicPeriod"/>
            </a:pPr>
            <a:r>
              <a:rPr lang="en-US" sz="2200" dirty="0" smtClean="0">
                <a:latin typeface="Arial Narrow" pitchFamily="34" charset="0"/>
              </a:rPr>
              <a:t>Website </a:t>
            </a:r>
            <a:r>
              <a:rPr lang="en-US" sz="2200" dirty="0" err="1" smtClean="0">
                <a:latin typeface="Arial Narrow" pitchFamily="34" charset="0"/>
              </a:rPr>
              <a:t>thương</a:t>
            </a:r>
            <a:r>
              <a:rPr lang="en-US" sz="2200" dirty="0" smtClean="0">
                <a:latin typeface="Arial Narrow" pitchFamily="34" charset="0"/>
              </a:rPr>
              <a:t> </a:t>
            </a:r>
            <a:r>
              <a:rPr lang="en-US" sz="2200" dirty="0" err="1" smtClean="0">
                <a:latin typeface="Arial Narrow" pitchFamily="34" charset="0"/>
              </a:rPr>
              <a:t>mại</a:t>
            </a:r>
            <a:r>
              <a:rPr lang="en-US" sz="2200" dirty="0" smtClean="0">
                <a:latin typeface="Arial Narrow" pitchFamily="34" charset="0"/>
              </a:rPr>
              <a:t> </a:t>
            </a:r>
            <a:r>
              <a:rPr lang="en-US" sz="2200" dirty="0" err="1" smtClean="0">
                <a:latin typeface="Arial Narrow" pitchFamily="34" charset="0"/>
              </a:rPr>
              <a:t>điện</a:t>
            </a:r>
            <a:r>
              <a:rPr lang="en-US" sz="2200" dirty="0" smtClean="0">
                <a:latin typeface="Arial Narrow" pitchFamily="34" charset="0"/>
              </a:rPr>
              <a:t> </a:t>
            </a:r>
            <a:r>
              <a:rPr lang="en-US" sz="2200" dirty="0" err="1" smtClean="0">
                <a:latin typeface="Arial Narrow" pitchFamily="34" charset="0"/>
              </a:rPr>
              <a:t>tử</a:t>
            </a:r>
            <a:r>
              <a:rPr lang="en-US" sz="2200" dirty="0" smtClean="0">
                <a:latin typeface="Arial Narrow" pitchFamily="34" charset="0"/>
              </a:rPr>
              <a:t> ban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phải</a:t>
            </a:r>
            <a:r>
              <a:rPr lang="en-US" sz="2200" dirty="0" smtClean="0">
                <a:latin typeface="Arial Narrow" pitchFamily="34" charset="0"/>
              </a:rPr>
              <a:t> </a:t>
            </a:r>
            <a:r>
              <a:rPr lang="en-US" sz="2200" dirty="0" err="1" smtClean="0">
                <a:latin typeface="Arial Narrow" pitchFamily="34" charset="0"/>
              </a:rPr>
              <a:t>cung</a:t>
            </a:r>
            <a:r>
              <a:rPr lang="en-US" sz="2200" dirty="0" smtClean="0">
                <a:latin typeface="Arial Narrow" pitchFamily="34" charset="0"/>
              </a:rPr>
              <a:t> </a:t>
            </a:r>
            <a:r>
              <a:rPr lang="en-US" sz="2200" dirty="0" err="1" smtClean="0">
                <a:latin typeface="Arial Narrow" pitchFamily="34" charset="0"/>
              </a:rPr>
              <a:t>cấp</a:t>
            </a:r>
            <a:r>
              <a:rPr lang="en-US" sz="2200" dirty="0" smtClean="0">
                <a:latin typeface="Arial Narrow" pitchFamily="34" charset="0"/>
              </a:rPr>
              <a:t> </a:t>
            </a:r>
            <a:r>
              <a:rPr lang="en-US" sz="2200" dirty="0" err="1" smtClean="0">
                <a:latin typeface="Arial Narrow" pitchFamily="34" charset="0"/>
              </a:rPr>
              <a:t>đầy</a:t>
            </a:r>
            <a:r>
              <a:rPr lang="en-US" sz="2200" dirty="0" smtClean="0">
                <a:latin typeface="Arial Narrow" pitchFamily="34" charset="0"/>
              </a:rPr>
              <a:t> </a:t>
            </a:r>
            <a:r>
              <a:rPr lang="en-US" sz="2200" dirty="0" err="1" smtClean="0">
                <a:latin typeface="Arial Narrow" pitchFamily="34" charset="0"/>
              </a:rPr>
              <a:t>đủ</a:t>
            </a:r>
            <a:r>
              <a:rPr lang="en-US" sz="2200" dirty="0" smtClean="0">
                <a:latin typeface="Arial Narrow" pitchFamily="34" charset="0"/>
              </a:rPr>
              <a:t> </a:t>
            </a:r>
            <a:r>
              <a:rPr lang="en-US" sz="2200" dirty="0" err="1" smtClean="0">
                <a:latin typeface="Arial Narrow" pitchFamily="34" charset="0"/>
              </a:rPr>
              <a:t>thông</a:t>
            </a:r>
            <a:r>
              <a:rPr lang="en-US" sz="2200" dirty="0" smtClean="0">
                <a:latin typeface="Arial Narrow" pitchFamily="34" charset="0"/>
              </a:rPr>
              <a:t> tin </a:t>
            </a:r>
            <a:r>
              <a:rPr lang="en-US" sz="2200" dirty="0" err="1" smtClean="0">
                <a:latin typeface="Arial Narrow" pitchFamily="34" charset="0"/>
              </a:rPr>
              <a:t>về</a:t>
            </a:r>
            <a:r>
              <a:rPr lang="en-US" sz="2200" dirty="0" smtClean="0">
                <a:latin typeface="Arial Narrow" pitchFamily="34" charset="0"/>
              </a:rPr>
              <a:t> </a:t>
            </a:r>
            <a:r>
              <a:rPr lang="en-US" sz="2200" dirty="0" err="1" smtClean="0">
                <a:latin typeface="Arial Narrow" pitchFamily="34" charset="0"/>
              </a:rPr>
              <a:t>người</a:t>
            </a:r>
            <a:r>
              <a:rPr lang="en-US" sz="2200" dirty="0" smtClean="0">
                <a:latin typeface="Arial Narrow" pitchFamily="34" charset="0"/>
              </a:rPr>
              <a:t> </a:t>
            </a:r>
            <a:r>
              <a:rPr lang="en-US" sz="2200" dirty="0" err="1" smtClean="0">
                <a:latin typeface="Arial Narrow" pitchFamily="34" charset="0"/>
              </a:rPr>
              <a:t>sở</a:t>
            </a:r>
            <a:r>
              <a:rPr lang="en-US" sz="2200" dirty="0" smtClean="0">
                <a:latin typeface="Arial Narrow" pitchFamily="34" charset="0"/>
              </a:rPr>
              <a:t> </a:t>
            </a:r>
            <a:r>
              <a:rPr lang="en-US" sz="2200" dirty="0" err="1" smtClean="0">
                <a:latin typeface="Arial Narrow" pitchFamily="34" charset="0"/>
              </a:rPr>
              <a:t>hữu</a:t>
            </a:r>
            <a:r>
              <a:rPr lang="en-US" sz="2200" dirty="0" smtClean="0">
                <a:latin typeface="Arial Narrow" pitchFamily="34" charset="0"/>
              </a:rPr>
              <a:t>  website,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hóa</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và</a:t>
            </a:r>
            <a:r>
              <a:rPr lang="en-US" sz="2200" dirty="0" smtClean="0">
                <a:latin typeface="Arial Narrow" pitchFamily="34" charset="0"/>
              </a:rPr>
              <a:t> </a:t>
            </a:r>
            <a:r>
              <a:rPr lang="en-US" sz="2200" dirty="0" err="1" smtClean="0">
                <a:latin typeface="Arial Narrow" pitchFamily="34" charset="0"/>
              </a:rPr>
              <a:t>các</a:t>
            </a:r>
            <a:r>
              <a:rPr lang="en-US" sz="2200" dirty="0" smtClean="0">
                <a:latin typeface="Arial Narrow" pitchFamily="34" charset="0"/>
              </a:rPr>
              <a:t> </a:t>
            </a:r>
            <a:r>
              <a:rPr lang="en-US" sz="2200" dirty="0" err="1" smtClean="0">
                <a:latin typeface="Arial Narrow" pitchFamily="34" charset="0"/>
              </a:rPr>
              <a:t>điều</a:t>
            </a:r>
            <a:r>
              <a:rPr lang="en-US" sz="2200" dirty="0" smtClean="0">
                <a:latin typeface="Arial Narrow" pitchFamily="34" charset="0"/>
              </a:rPr>
              <a:t> </a:t>
            </a:r>
            <a:r>
              <a:rPr lang="en-US" sz="2200" dirty="0" err="1" smtClean="0">
                <a:latin typeface="Arial Narrow" pitchFamily="34" charset="0"/>
              </a:rPr>
              <a:t>khoản</a:t>
            </a:r>
            <a:r>
              <a:rPr lang="en-US" sz="2200" dirty="0" smtClean="0">
                <a:latin typeface="Arial Narrow" pitchFamily="34" charset="0"/>
              </a:rPr>
              <a:t> </a:t>
            </a:r>
            <a:r>
              <a:rPr lang="en-US" sz="2200" dirty="0" err="1" smtClean="0">
                <a:latin typeface="Arial Narrow" pitchFamily="34" charset="0"/>
              </a:rPr>
              <a:t>của</a:t>
            </a:r>
            <a:r>
              <a:rPr lang="en-US" sz="2200" dirty="0" smtClean="0">
                <a:latin typeface="Arial Narrow" pitchFamily="34" charset="0"/>
              </a:rPr>
              <a:t> </a:t>
            </a:r>
            <a:r>
              <a:rPr lang="en-US" sz="2200" dirty="0" err="1" smtClean="0">
                <a:latin typeface="Arial Narrow" pitchFamily="34" charset="0"/>
              </a:rPr>
              <a:t>hợp</a:t>
            </a:r>
            <a:r>
              <a:rPr lang="en-US" sz="2200" dirty="0" smtClean="0">
                <a:latin typeface="Arial Narrow" pitchFamily="34" charset="0"/>
              </a:rPr>
              <a:t> </a:t>
            </a:r>
            <a:r>
              <a:rPr lang="en-US" sz="2200" dirty="0" err="1" smtClean="0">
                <a:latin typeface="Arial Narrow" pitchFamily="34" charset="0"/>
              </a:rPr>
              <a:t>đồng</a:t>
            </a:r>
            <a:r>
              <a:rPr lang="en-US" sz="2200" dirty="0" smtClean="0">
                <a:latin typeface="Arial Narrow" pitchFamily="34" charset="0"/>
              </a:rPr>
              <a:t> </a:t>
            </a:r>
            <a:r>
              <a:rPr lang="en-US" sz="2200" dirty="0" err="1" smtClean="0">
                <a:latin typeface="Arial Narrow" pitchFamily="34" charset="0"/>
              </a:rPr>
              <a:t>mua</a:t>
            </a:r>
            <a:r>
              <a:rPr lang="en-US" sz="2200" dirty="0" smtClean="0">
                <a:latin typeface="Arial Narrow" pitchFamily="34" charset="0"/>
              </a:rPr>
              <a:t> an </a:t>
            </a:r>
            <a:r>
              <a:rPr lang="en-US" sz="2200" dirty="0" err="1" smtClean="0">
                <a:latin typeface="Arial Narrow" pitchFamily="34" charset="0"/>
              </a:rPr>
              <a:t>áp</a:t>
            </a:r>
            <a:r>
              <a:rPr lang="en-US" sz="2200" dirty="0" smtClean="0">
                <a:latin typeface="Arial Narrow" pitchFamily="34" charset="0"/>
              </a:rPr>
              <a:t> </a:t>
            </a:r>
            <a:r>
              <a:rPr lang="en-US" sz="2200" dirty="0" err="1" smtClean="0">
                <a:latin typeface="Arial Narrow" pitchFamily="34" charset="0"/>
              </a:rPr>
              <a:t>dụng</a:t>
            </a:r>
            <a:r>
              <a:rPr lang="en-US" sz="2200" dirty="0" smtClean="0">
                <a:latin typeface="Arial Narrow" pitchFamily="34" charset="0"/>
              </a:rPr>
              <a:t> </a:t>
            </a:r>
            <a:r>
              <a:rPr lang="en-US" sz="2200" dirty="0" err="1" smtClean="0">
                <a:latin typeface="Arial Narrow" pitchFamily="34" charset="0"/>
              </a:rPr>
              <a:t>cho</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hóa</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được</a:t>
            </a:r>
            <a:r>
              <a:rPr lang="en-US" sz="2200" dirty="0" smtClean="0">
                <a:latin typeface="Arial Narrow" pitchFamily="34" charset="0"/>
              </a:rPr>
              <a:t> </a:t>
            </a:r>
            <a:r>
              <a:rPr lang="en-US" sz="2200" dirty="0" err="1" smtClean="0">
                <a:latin typeface="Arial Narrow" pitchFamily="34" charset="0"/>
              </a:rPr>
              <a:t>giới</a:t>
            </a:r>
            <a:r>
              <a:rPr lang="en-US" sz="2200" dirty="0" smtClean="0">
                <a:latin typeface="Arial Narrow" pitchFamily="34" charset="0"/>
              </a:rPr>
              <a:t> </a:t>
            </a:r>
            <a:r>
              <a:rPr lang="en-US" sz="2200" dirty="0" err="1" smtClean="0">
                <a:latin typeface="Arial Narrow" pitchFamily="34" charset="0"/>
              </a:rPr>
              <a:t>thiệu</a:t>
            </a:r>
            <a:r>
              <a:rPr lang="en-US" sz="2200" dirty="0" smtClean="0">
                <a:latin typeface="Arial Narrow" pitchFamily="34" charset="0"/>
              </a:rPr>
              <a:t> </a:t>
            </a:r>
            <a:r>
              <a:rPr lang="en-US" sz="2200" dirty="0" err="1" smtClean="0">
                <a:latin typeface="Arial Narrow" pitchFamily="34" charset="0"/>
              </a:rPr>
              <a:t>trên</a:t>
            </a:r>
            <a:r>
              <a:rPr lang="en-US" sz="2200" dirty="0" smtClean="0">
                <a:latin typeface="Arial Narrow" pitchFamily="34" charset="0"/>
              </a:rPr>
              <a:t> website </a:t>
            </a:r>
            <a:r>
              <a:rPr lang="en-US" sz="2200" dirty="0" err="1" smtClean="0">
                <a:latin typeface="Arial Narrow" pitchFamily="34" charset="0"/>
              </a:rPr>
              <a:t>theo</a:t>
            </a:r>
            <a:r>
              <a:rPr lang="en-US" sz="2200" dirty="0" smtClean="0">
                <a:latin typeface="Arial Narrow" pitchFamily="34" charset="0"/>
              </a:rPr>
              <a:t> </a:t>
            </a:r>
            <a:r>
              <a:rPr lang="en-US" sz="2200" dirty="0" err="1" smtClean="0">
                <a:latin typeface="Arial Narrow" pitchFamily="34" charset="0"/>
              </a:rPr>
              <a:t>quy</a:t>
            </a:r>
            <a:r>
              <a:rPr lang="en-US" sz="2200" dirty="0" smtClean="0">
                <a:latin typeface="Arial Narrow" pitchFamily="34" charset="0"/>
              </a:rPr>
              <a:t> </a:t>
            </a:r>
            <a:r>
              <a:rPr lang="en-US" sz="2200" dirty="0" err="1" smtClean="0">
                <a:latin typeface="Arial Narrow" pitchFamily="34" charset="0"/>
              </a:rPr>
              <a:t>định</a:t>
            </a:r>
            <a:r>
              <a:rPr lang="en-US" sz="2200" dirty="0" smtClean="0">
                <a:latin typeface="Arial Narrow" pitchFamily="34" charset="0"/>
              </a:rPr>
              <a:t> </a:t>
            </a:r>
            <a:r>
              <a:rPr lang="en-US" sz="2200" dirty="0" err="1" smtClean="0">
                <a:latin typeface="Arial Narrow" pitchFamily="34" charset="0"/>
              </a:rPr>
              <a:t>từ</a:t>
            </a:r>
            <a:r>
              <a:rPr lang="en-US" sz="2200" dirty="0" smtClean="0">
                <a:latin typeface="Arial Narrow" pitchFamily="34" charset="0"/>
              </a:rPr>
              <a:t> </a:t>
            </a:r>
            <a:r>
              <a:rPr lang="en-US" sz="2200" dirty="0" err="1" smtClean="0">
                <a:latin typeface="Arial Narrow" pitchFamily="34" charset="0"/>
              </a:rPr>
              <a:t>điều</a:t>
            </a:r>
            <a:r>
              <a:rPr lang="en-US" sz="2200" dirty="0" smtClean="0">
                <a:latin typeface="Arial Narrow" pitchFamily="34" charset="0"/>
              </a:rPr>
              <a:t> 29 </a:t>
            </a:r>
            <a:r>
              <a:rPr lang="en-US" sz="2200" dirty="0" err="1" smtClean="0">
                <a:latin typeface="Arial Narrow" pitchFamily="34" charset="0"/>
              </a:rPr>
              <a:t>đến</a:t>
            </a:r>
            <a:r>
              <a:rPr lang="en-US" sz="2200" dirty="0" smtClean="0">
                <a:latin typeface="Arial Narrow" pitchFamily="34" charset="0"/>
              </a:rPr>
              <a:t> </a:t>
            </a:r>
            <a:r>
              <a:rPr lang="en-US" sz="2200" dirty="0" err="1" smtClean="0">
                <a:latin typeface="Arial Narrow" pitchFamily="34" charset="0"/>
              </a:rPr>
              <a:t>Điều</a:t>
            </a:r>
            <a:r>
              <a:rPr lang="en-US" sz="2200" dirty="0" smtClean="0">
                <a:latin typeface="Arial Narrow" pitchFamily="34" charset="0"/>
              </a:rPr>
              <a:t> 34 </a:t>
            </a:r>
            <a:r>
              <a:rPr lang="en-US" sz="2200" dirty="0" err="1" smtClean="0">
                <a:latin typeface="Arial Narrow" pitchFamily="34" charset="0"/>
              </a:rPr>
              <a:t>Nghị</a:t>
            </a:r>
            <a:r>
              <a:rPr lang="en-US" sz="2200" dirty="0" smtClean="0">
                <a:latin typeface="Arial Narrow" pitchFamily="34" charset="0"/>
              </a:rPr>
              <a:t> </a:t>
            </a:r>
            <a:r>
              <a:rPr lang="en-US" sz="2200" dirty="0" err="1" smtClean="0">
                <a:latin typeface="Arial Narrow" pitchFamily="34" charset="0"/>
              </a:rPr>
              <a:t>định</a:t>
            </a:r>
            <a:r>
              <a:rPr lang="en-US" sz="2200" dirty="0" smtClean="0">
                <a:latin typeface="Arial Narrow" pitchFamily="34" charset="0"/>
              </a:rPr>
              <a:t> </a:t>
            </a:r>
            <a:r>
              <a:rPr lang="en-US" sz="2200" dirty="0" err="1" smtClean="0">
                <a:latin typeface="Arial Narrow" pitchFamily="34" charset="0"/>
              </a:rPr>
              <a:t>này</a:t>
            </a:r>
            <a:endParaRPr lang="en-US" sz="2200" dirty="0" smtClean="0">
              <a:latin typeface="Arial Narrow" pitchFamily="34" charset="0"/>
            </a:endParaRPr>
          </a:p>
          <a:p>
            <a:pPr marL="457200" indent="-457200">
              <a:buAutoNum type="arabicPeriod"/>
            </a:pPr>
            <a:r>
              <a:rPr kumimoji="0" lang="en-US" sz="2200" b="0" i="0" u="none" strike="noStrike" cap="none" normalizeH="0" dirty="0" err="1" smtClean="0">
                <a:ln>
                  <a:noFill/>
                </a:ln>
                <a:solidFill>
                  <a:schemeClr val="tx1"/>
                </a:solidFill>
                <a:effectLst/>
                <a:latin typeface="Arial Narrow" pitchFamily="34" charset="0"/>
              </a:rPr>
              <a:t>NHững</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thông</a:t>
            </a:r>
            <a:r>
              <a:rPr kumimoji="0" lang="en-US" sz="2200" b="0" i="0" u="none" strike="noStrike" cap="none" normalizeH="0" dirty="0" smtClean="0">
                <a:ln>
                  <a:noFill/>
                </a:ln>
                <a:solidFill>
                  <a:schemeClr val="tx1"/>
                </a:solidFill>
                <a:effectLst/>
                <a:latin typeface="Arial Narrow" pitchFamily="34" charset="0"/>
              </a:rPr>
              <a:t> tin </a:t>
            </a:r>
            <a:r>
              <a:rPr kumimoji="0" lang="en-US" sz="2200" b="0" i="0" u="none" strike="noStrike" cap="none" normalizeH="0" dirty="0" err="1" smtClean="0">
                <a:ln>
                  <a:noFill/>
                </a:ln>
                <a:solidFill>
                  <a:schemeClr val="tx1"/>
                </a:solidFill>
                <a:effectLst/>
                <a:latin typeface="Arial Narrow" pitchFamily="34" charset="0"/>
              </a:rPr>
              <a:t>này</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phải</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đảm</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bảo</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các</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yêu</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cầu</a:t>
            </a:r>
            <a:r>
              <a:rPr kumimoji="0" lang="en-US" sz="2200" b="0" i="0" u="none" strike="noStrike" cap="none" normalizeH="0" dirty="0" smtClean="0">
                <a:ln>
                  <a:noFill/>
                </a:ln>
                <a:solidFill>
                  <a:schemeClr val="tx1"/>
                </a:solidFill>
                <a:effectLst/>
                <a:latin typeface="Arial Narrow" pitchFamily="34" charset="0"/>
              </a:rPr>
              <a:t> </a:t>
            </a:r>
            <a:r>
              <a:rPr kumimoji="0" lang="en-US" sz="2200" b="0" i="0" u="none" strike="noStrike" cap="none" normalizeH="0" dirty="0" err="1" smtClean="0">
                <a:ln>
                  <a:noFill/>
                </a:ln>
                <a:solidFill>
                  <a:schemeClr val="tx1"/>
                </a:solidFill>
                <a:effectLst/>
                <a:latin typeface="Arial Narrow" pitchFamily="34" charset="0"/>
              </a:rPr>
              <a:t>sau</a:t>
            </a:r>
            <a:r>
              <a:rPr kumimoji="0" lang="en-US" sz="2200" b="0" i="0" u="none" strike="noStrike" cap="none" normalizeH="0" dirty="0" smtClean="0">
                <a:ln>
                  <a:noFill/>
                </a:ln>
                <a:solidFill>
                  <a:schemeClr val="tx1"/>
                </a:solidFill>
                <a:effectLst/>
                <a:latin typeface="Arial Narrow" pitchFamily="34" charset="0"/>
              </a:rPr>
              <a:t>:</a:t>
            </a:r>
          </a:p>
          <a:p>
            <a:pPr lvl="1"/>
            <a:r>
              <a:rPr lang="en-US" sz="2200" dirty="0" smtClean="0">
                <a:latin typeface="Arial Narrow" pitchFamily="34" charset="0"/>
              </a:rPr>
              <a:t>a) </a:t>
            </a:r>
            <a:r>
              <a:rPr lang="en-US" sz="2200" dirty="0" err="1" smtClean="0">
                <a:latin typeface="Arial Narrow" pitchFamily="34" charset="0"/>
              </a:rPr>
              <a:t>Rõ</a:t>
            </a:r>
            <a:r>
              <a:rPr lang="en-US" sz="2200" dirty="0" smtClean="0">
                <a:latin typeface="Arial Narrow" pitchFamily="34" charset="0"/>
              </a:rPr>
              <a:t> </a:t>
            </a:r>
            <a:r>
              <a:rPr lang="en-US" sz="2200" dirty="0" err="1" smtClean="0">
                <a:latin typeface="Arial Narrow" pitchFamily="34" charset="0"/>
              </a:rPr>
              <a:t>ràng</a:t>
            </a:r>
            <a:r>
              <a:rPr lang="en-US" sz="2200" dirty="0" smtClean="0">
                <a:latin typeface="Arial Narrow" pitchFamily="34" charset="0"/>
              </a:rPr>
              <a:t>, </a:t>
            </a:r>
            <a:r>
              <a:rPr lang="en-US" sz="2200" dirty="0" err="1" smtClean="0">
                <a:latin typeface="Arial Narrow" pitchFamily="34" charset="0"/>
              </a:rPr>
              <a:t>chính</a:t>
            </a:r>
            <a:r>
              <a:rPr lang="en-US" sz="2200" dirty="0" smtClean="0">
                <a:latin typeface="Arial Narrow" pitchFamily="34" charset="0"/>
              </a:rPr>
              <a:t> </a:t>
            </a:r>
            <a:r>
              <a:rPr lang="en-US" sz="2200" dirty="0" err="1" smtClean="0">
                <a:latin typeface="Arial Narrow" pitchFamily="34" charset="0"/>
              </a:rPr>
              <a:t>xác</a:t>
            </a:r>
            <a:r>
              <a:rPr lang="en-US" sz="2200" dirty="0" smtClean="0">
                <a:latin typeface="Arial Narrow" pitchFamily="34" charset="0"/>
              </a:rPr>
              <a:t>, </a:t>
            </a:r>
            <a:r>
              <a:rPr lang="en-US" sz="2200" dirty="0" err="1" smtClean="0">
                <a:latin typeface="Arial Narrow" pitchFamily="34" charset="0"/>
              </a:rPr>
              <a:t>dễ</a:t>
            </a:r>
            <a:r>
              <a:rPr lang="en-US" sz="2200" dirty="0" smtClean="0">
                <a:latin typeface="Arial Narrow" pitchFamily="34" charset="0"/>
              </a:rPr>
              <a:t> </a:t>
            </a:r>
            <a:r>
              <a:rPr lang="en-US" sz="2200" dirty="0" err="1" smtClean="0">
                <a:latin typeface="Arial Narrow" pitchFamily="34" charset="0"/>
              </a:rPr>
              <a:t>tìm</a:t>
            </a:r>
            <a:r>
              <a:rPr lang="en-US" sz="2200" dirty="0" smtClean="0">
                <a:latin typeface="Arial Narrow" pitchFamily="34" charset="0"/>
              </a:rPr>
              <a:t> </a:t>
            </a:r>
            <a:r>
              <a:rPr lang="en-US" sz="2200" dirty="0" err="1" smtClean="0">
                <a:latin typeface="Arial Narrow" pitchFamily="34" charset="0"/>
              </a:rPr>
              <a:t>và</a:t>
            </a:r>
            <a:r>
              <a:rPr lang="en-US" sz="2200" dirty="0" smtClean="0">
                <a:latin typeface="Arial Narrow" pitchFamily="34" charset="0"/>
              </a:rPr>
              <a:t> </a:t>
            </a:r>
            <a:r>
              <a:rPr lang="en-US" sz="2200" dirty="0" err="1" smtClean="0">
                <a:latin typeface="Arial Narrow" pitchFamily="34" charset="0"/>
              </a:rPr>
              <a:t>dẽ</a:t>
            </a:r>
            <a:r>
              <a:rPr lang="en-US" sz="2200" dirty="0" smtClean="0">
                <a:latin typeface="Arial Narrow" pitchFamily="34" charset="0"/>
              </a:rPr>
              <a:t> </a:t>
            </a:r>
            <a:r>
              <a:rPr lang="en-US" sz="2200" dirty="0" err="1" smtClean="0">
                <a:latin typeface="Arial Narrow" pitchFamily="34" charset="0"/>
              </a:rPr>
              <a:t>hiểu</a:t>
            </a: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370519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3</a:t>
            </a:r>
            <a:r>
              <a:rPr lang="vi-VN" dirty="0"/>
              <a:t> Nghị định về Thương mại điện tử</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3: </a:t>
            </a:r>
            <a:r>
              <a:rPr lang="en-US" dirty="0" err="1"/>
              <a:t>Tìm</a:t>
            </a:r>
            <a:r>
              <a:rPr lang="en-US" dirty="0"/>
              <a:t> </a:t>
            </a:r>
            <a:r>
              <a:rPr lang="en-US" dirty="0" err="1"/>
              <a:t>hiểu</a:t>
            </a:r>
            <a:r>
              <a:rPr lang="en-US" dirty="0"/>
              <a:t> </a:t>
            </a:r>
            <a:r>
              <a:rPr lang="en-US" dirty="0" err="1"/>
              <a:t>điều</a:t>
            </a:r>
            <a:r>
              <a:rPr lang="en-US" dirty="0"/>
              <a:t> </a:t>
            </a:r>
            <a:r>
              <a:rPr lang="en-US" dirty="0" smtClean="0"/>
              <a:t>31</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1"/>
            <a:ext cx="10191135" cy="2525707"/>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a:t>
            </a:r>
            <a:r>
              <a:rPr lang="en-US" sz="2200" b="1" dirty="0" smtClean="0">
                <a:solidFill>
                  <a:srgbClr val="0000CC"/>
                </a:solidFill>
              </a:rPr>
              <a:t>31</a:t>
            </a:r>
            <a:r>
              <a:rPr lang="vi-VN" sz="2200" b="1" dirty="0" smtClean="0">
                <a:solidFill>
                  <a:srgbClr val="0000CC"/>
                </a:solidFill>
              </a:rPr>
              <a:t>. </a:t>
            </a:r>
            <a:r>
              <a:rPr lang="en-US" sz="2200" b="1" dirty="0" err="1" smtClean="0">
                <a:solidFill>
                  <a:srgbClr val="0000CC"/>
                </a:solidFill>
              </a:rPr>
              <a:t>THông</a:t>
            </a:r>
            <a:r>
              <a:rPr lang="en-US" sz="2200" b="1" dirty="0" smtClean="0">
                <a:solidFill>
                  <a:srgbClr val="0000CC"/>
                </a:solidFill>
              </a:rPr>
              <a:t> tin </a:t>
            </a:r>
            <a:r>
              <a:rPr lang="en-US" sz="2200" b="1" dirty="0" err="1" smtClean="0">
                <a:solidFill>
                  <a:srgbClr val="0000CC"/>
                </a:solidFill>
              </a:rPr>
              <a:t>về</a:t>
            </a:r>
            <a:r>
              <a:rPr lang="en-US" sz="2200" b="1" dirty="0" smtClean="0">
                <a:solidFill>
                  <a:srgbClr val="0000CC"/>
                </a:solidFill>
              </a:rPr>
              <a:t> </a:t>
            </a:r>
            <a:r>
              <a:rPr lang="en-US" sz="2200" b="1" dirty="0" err="1" smtClean="0">
                <a:solidFill>
                  <a:srgbClr val="0000CC"/>
                </a:solidFill>
              </a:rPr>
              <a:t>giá</a:t>
            </a:r>
            <a:r>
              <a:rPr lang="en-US" sz="2200" b="1" dirty="0" smtClean="0">
                <a:solidFill>
                  <a:srgbClr val="0000CC"/>
                </a:solidFill>
              </a:rPr>
              <a:t> </a:t>
            </a:r>
            <a:r>
              <a:rPr lang="en-US" sz="2200" b="1" dirty="0" err="1" smtClean="0">
                <a:solidFill>
                  <a:srgbClr val="0000CC"/>
                </a:solidFill>
              </a:rPr>
              <a:t>cả</a:t>
            </a:r>
            <a:endParaRPr lang="vi-VN" sz="2200" b="1" dirty="0">
              <a:solidFill>
                <a:srgbClr val="0000CC"/>
              </a:solidFill>
            </a:endParaRPr>
          </a:p>
          <a:p>
            <a:pPr marL="457200" indent="-457200">
              <a:buAutoNum type="arabicPeriod"/>
            </a:pPr>
            <a:r>
              <a:rPr lang="en-US" sz="2200" dirty="0" smtClean="0">
                <a:latin typeface="Arial Narrow" pitchFamily="34" charset="0"/>
              </a:rPr>
              <a:t>Th6ng tin </a:t>
            </a:r>
            <a:r>
              <a:rPr lang="en-US" sz="2200" dirty="0" err="1" smtClean="0">
                <a:latin typeface="Arial Narrow" pitchFamily="34" charset="0"/>
              </a:rPr>
              <a:t>về</a:t>
            </a:r>
            <a:r>
              <a:rPr lang="en-US" sz="2200" dirty="0" smtClean="0">
                <a:latin typeface="Arial Narrow" pitchFamily="34" charset="0"/>
              </a:rPr>
              <a:t> </a:t>
            </a:r>
            <a:r>
              <a:rPr lang="en-US" sz="2200" dirty="0" err="1" smtClean="0">
                <a:latin typeface="Arial Narrow" pitchFamily="34" charset="0"/>
              </a:rPr>
              <a:t>giá</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hóa</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nếu</a:t>
            </a:r>
            <a:r>
              <a:rPr lang="en-US" sz="2200" dirty="0" smtClean="0">
                <a:latin typeface="Arial Narrow" pitchFamily="34" charset="0"/>
              </a:rPr>
              <a:t> </a:t>
            </a:r>
            <a:r>
              <a:rPr lang="en-US" sz="2200" dirty="0" err="1" smtClean="0">
                <a:latin typeface="Arial Narrow" pitchFamily="34" charset="0"/>
              </a:rPr>
              <a:t>có</a:t>
            </a:r>
            <a:r>
              <a:rPr lang="en-US" sz="2200" dirty="0" smtClean="0">
                <a:latin typeface="Arial Narrow" pitchFamily="34" charset="0"/>
              </a:rPr>
              <a:t>, </a:t>
            </a:r>
            <a:r>
              <a:rPr lang="en-US" sz="2200" dirty="0" err="1" smtClean="0">
                <a:latin typeface="Arial Narrow" pitchFamily="34" charset="0"/>
              </a:rPr>
              <a:t>phải</a:t>
            </a:r>
            <a:r>
              <a:rPr lang="en-US" sz="2200" dirty="0" smtClean="0">
                <a:latin typeface="Arial Narrow" pitchFamily="34" charset="0"/>
              </a:rPr>
              <a:t> </a:t>
            </a:r>
            <a:r>
              <a:rPr lang="en-US" sz="2200" dirty="0" err="1" smtClean="0">
                <a:latin typeface="Arial Narrow" pitchFamily="34" charset="0"/>
              </a:rPr>
              <a:t>thể</a:t>
            </a:r>
            <a:r>
              <a:rPr lang="en-US" sz="2200" dirty="0" smtClean="0">
                <a:latin typeface="Arial Narrow" pitchFamily="34" charset="0"/>
              </a:rPr>
              <a:t> </a:t>
            </a:r>
            <a:r>
              <a:rPr lang="en-US" sz="2200" dirty="0" err="1" smtClean="0">
                <a:latin typeface="Arial Narrow" pitchFamily="34" charset="0"/>
              </a:rPr>
              <a:t>hiện</a:t>
            </a:r>
            <a:r>
              <a:rPr lang="en-US" sz="2200" dirty="0" smtClean="0">
                <a:latin typeface="Arial Narrow" pitchFamily="34" charset="0"/>
              </a:rPr>
              <a:t> </a:t>
            </a:r>
            <a:r>
              <a:rPr lang="en-US" sz="2200" dirty="0" err="1" smtClean="0">
                <a:latin typeface="Arial Narrow" pitchFamily="34" charset="0"/>
              </a:rPr>
              <a:t>rõ</a:t>
            </a:r>
            <a:r>
              <a:rPr lang="en-US" sz="2200" dirty="0" smtClean="0">
                <a:latin typeface="Arial Narrow" pitchFamily="34" charset="0"/>
              </a:rPr>
              <a:t> </a:t>
            </a:r>
            <a:r>
              <a:rPr lang="en-US" sz="2200" dirty="0" err="1" smtClean="0">
                <a:latin typeface="Arial Narrow" pitchFamily="34" charset="0"/>
              </a:rPr>
              <a:t>giá</a:t>
            </a:r>
            <a:r>
              <a:rPr lang="en-US" sz="2200" dirty="0" smtClean="0">
                <a:latin typeface="Arial Narrow" pitchFamily="34" charset="0"/>
              </a:rPr>
              <a:t> </a:t>
            </a:r>
            <a:r>
              <a:rPr lang="en-US" sz="2200" dirty="0" err="1" smtClean="0">
                <a:latin typeface="Arial Narrow" pitchFamily="34" charset="0"/>
              </a:rPr>
              <a:t>đó</a:t>
            </a:r>
            <a:r>
              <a:rPr lang="en-US" sz="2200" dirty="0" smtClean="0">
                <a:latin typeface="Arial Narrow" pitchFamily="34" charset="0"/>
              </a:rPr>
              <a:t> </a:t>
            </a:r>
            <a:r>
              <a:rPr lang="en-US" sz="2200" dirty="0" err="1" smtClean="0">
                <a:latin typeface="Arial Narrow" pitchFamily="34" charset="0"/>
              </a:rPr>
              <a:t>bao</a:t>
            </a:r>
            <a:r>
              <a:rPr lang="en-US" sz="2200" dirty="0" smtClean="0">
                <a:latin typeface="Arial Narrow" pitchFamily="34" charset="0"/>
              </a:rPr>
              <a:t> </a:t>
            </a:r>
            <a:r>
              <a:rPr lang="en-US" sz="2200" dirty="0" err="1" smtClean="0">
                <a:latin typeface="Arial Narrow" pitchFamily="34" charset="0"/>
              </a:rPr>
              <a:t>bồm</a:t>
            </a:r>
            <a:r>
              <a:rPr lang="en-US" sz="2200" dirty="0" smtClean="0">
                <a:latin typeface="Arial Narrow" pitchFamily="34" charset="0"/>
              </a:rPr>
              <a:t> ay </a:t>
            </a:r>
            <a:r>
              <a:rPr lang="en-US" sz="2200" dirty="0" err="1" smtClean="0">
                <a:latin typeface="Arial Narrow" pitchFamily="34" charset="0"/>
              </a:rPr>
              <a:t>chưa</a:t>
            </a:r>
            <a:r>
              <a:rPr lang="en-US" sz="2200" dirty="0" smtClean="0">
                <a:latin typeface="Arial Narrow" pitchFamily="34" charset="0"/>
              </a:rPr>
              <a:t> </a:t>
            </a:r>
            <a:r>
              <a:rPr lang="en-US" sz="2200" dirty="0" err="1" smtClean="0">
                <a:latin typeface="Arial Narrow" pitchFamily="34" charset="0"/>
              </a:rPr>
              <a:t>bao</a:t>
            </a:r>
            <a:r>
              <a:rPr lang="en-US" sz="2200" dirty="0" smtClean="0">
                <a:latin typeface="Arial Narrow" pitchFamily="34" charset="0"/>
              </a:rPr>
              <a:t> </a:t>
            </a:r>
            <a:r>
              <a:rPr lang="en-US" sz="2200" dirty="0" err="1" smtClean="0">
                <a:latin typeface="Arial Narrow" pitchFamily="34" charset="0"/>
              </a:rPr>
              <a:t>gồm</a:t>
            </a:r>
            <a:r>
              <a:rPr lang="en-US" sz="2200" dirty="0" smtClean="0">
                <a:latin typeface="Arial Narrow" pitchFamily="34" charset="0"/>
              </a:rPr>
              <a:t> </a:t>
            </a:r>
            <a:r>
              <a:rPr lang="en-US" sz="2200" dirty="0" err="1" smtClean="0">
                <a:latin typeface="Arial Narrow" pitchFamily="34" charset="0"/>
              </a:rPr>
              <a:t>những</a:t>
            </a:r>
            <a:r>
              <a:rPr lang="en-US" sz="2200" dirty="0" smtClean="0">
                <a:latin typeface="Arial Narrow" pitchFamily="34" charset="0"/>
              </a:rPr>
              <a:t> chi </a:t>
            </a:r>
            <a:r>
              <a:rPr lang="en-US" sz="2200" dirty="0" err="1" smtClean="0">
                <a:latin typeface="Arial Narrow" pitchFamily="34" charset="0"/>
              </a:rPr>
              <a:t>phí</a:t>
            </a:r>
            <a:r>
              <a:rPr lang="en-US" sz="2200" dirty="0" smtClean="0">
                <a:latin typeface="Arial Narrow" pitchFamily="34" charset="0"/>
              </a:rPr>
              <a:t> </a:t>
            </a:r>
            <a:r>
              <a:rPr lang="en-US" sz="2200" dirty="0" err="1" smtClean="0">
                <a:latin typeface="Arial Narrow" pitchFamily="34" charset="0"/>
              </a:rPr>
              <a:t>liê</a:t>
            </a:r>
            <a:r>
              <a:rPr lang="en-US" sz="2200" dirty="0" smtClean="0">
                <a:latin typeface="Arial Narrow" pitchFamily="34" charset="0"/>
              </a:rPr>
              <a:t> </a:t>
            </a:r>
            <a:r>
              <a:rPr lang="en-US" sz="2200" dirty="0" err="1" smtClean="0">
                <a:latin typeface="Arial Narrow" pitchFamily="34" charset="0"/>
              </a:rPr>
              <a:t>quan</a:t>
            </a:r>
            <a:r>
              <a:rPr lang="en-US" sz="2200" dirty="0" smtClean="0">
                <a:latin typeface="Arial Narrow" pitchFamily="34" charset="0"/>
              </a:rPr>
              <a:t> </a:t>
            </a:r>
            <a:r>
              <a:rPr lang="en-US" sz="2200" dirty="0" err="1" smtClean="0">
                <a:latin typeface="Arial Narrow" pitchFamily="34" charset="0"/>
              </a:rPr>
              <a:t>đến</a:t>
            </a:r>
            <a:r>
              <a:rPr lang="en-US" sz="2200" dirty="0" smtClean="0">
                <a:latin typeface="Arial Narrow" pitchFamily="34" charset="0"/>
              </a:rPr>
              <a:t> </a:t>
            </a:r>
            <a:r>
              <a:rPr lang="en-US" sz="2200" dirty="0" err="1" smtClean="0">
                <a:latin typeface="Arial Narrow" pitchFamily="34" charset="0"/>
              </a:rPr>
              <a:t>viiệc</a:t>
            </a:r>
            <a:r>
              <a:rPr lang="en-US" sz="2200" dirty="0" smtClean="0">
                <a:latin typeface="Arial Narrow" pitchFamily="34" charset="0"/>
              </a:rPr>
              <a:t> </a:t>
            </a:r>
            <a:r>
              <a:rPr lang="en-US" sz="2200" dirty="0" err="1" smtClean="0">
                <a:latin typeface="Arial Narrow" pitchFamily="34" charset="0"/>
              </a:rPr>
              <a:t>mua</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hóa</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như</a:t>
            </a:r>
            <a:r>
              <a:rPr lang="en-US" sz="2200" dirty="0" smtClean="0">
                <a:latin typeface="Arial Narrow" pitchFamily="34" charset="0"/>
              </a:rPr>
              <a:t> </a:t>
            </a:r>
            <a:r>
              <a:rPr lang="en-US" sz="2200" dirty="0" err="1" smtClean="0">
                <a:latin typeface="Arial Narrow" pitchFamily="34" charset="0"/>
              </a:rPr>
              <a:t>thuế</a:t>
            </a:r>
            <a:r>
              <a:rPr lang="en-US" sz="2200" dirty="0" smtClean="0">
                <a:latin typeface="Arial Narrow" pitchFamily="34" charset="0"/>
              </a:rPr>
              <a:t>, </a:t>
            </a:r>
            <a:r>
              <a:rPr lang="en-US" sz="2200" dirty="0" err="1" smtClean="0">
                <a:latin typeface="Arial Narrow" pitchFamily="34" charset="0"/>
              </a:rPr>
              <a:t>phí</a:t>
            </a:r>
            <a:r>
              <a:rPr lang="en-US" sz="2200" dirty="0" smtClean="0">
                <a:latin typeface="Arial Narrow" pitchFamily="34" charset="0"/>
              </a:rPr>
              <a:t> </a:t>
            </a:r>
            <a:r>
              <a:rPr lang="en-US" sz="2200" dirty="0" err="1" smtClean="0">
                <a:latin typeface="Arial Narrow" pitchFamily="34" charset="0"/>
              </a:rPr>
              <a:t>đóng</a:t>
            </a:r>
            <a:r>
              <a:rPr lang="en-US" sz="2200" dirty="0" smtClean="0">
                <a:latin typeface="Arial Narrow" pitchFamily="34" charset="0"/>
              </a:rPr>
              <a:t> </a:t>
            </a:r>
            <a:r>
              <a:rPr lang="en-US" sz="2200" dirty="0" err="1" smtClean="0">
                <a:latin typeface="Arial Narrow" pitchFamily="34" charset="0"/>
              </a:rPr>
              <a:t>gói</a:t>
            </a:r>
            <a:r>
              <a:rPr lang="en-US" sz="2200" dirty="0" smtClean="0">
                <a:latin typeface="Arial Narrow" pitchFamily="34" charset="0"/>
              </a:rPr>
              <a:t>, </a:t>
            </a:r>
            <a:r>
              <a:rPr lang="en-US" sz="2200" dirty="0" err="1" smtClean="0">
                <a:latin typeface="Arial Narrow" pitchFamily="34" charset="0"/>
              </a:rPr>
              <a:t>phí</a:t>
            </a:r>
            <a:r>
              <a:rPr lang="en-US" sz="2200" dirty="0" smtClean="0">
                <a:latin typeface="Arial Narrow" pitchFamily="34" charset="0"/>
              </a:rPr>
              <a:t> </a:t>
            </a:r>
            <a:r>
              <a:rPr lang="en-US" sz="2200" dirty="0" err="1" smtClean="0">
                <a:latin typeface="Arial Narrow" pitchFamily="34" charset="0"/>
              </a:rPr>
              <a:t>vận</a:t>
            </a:r>
            <a:r>
              <a:rPr lang="en-US" sz="2200" dirty="0" smtClean="0">
                <a:latin typeface="Arial Narrow" pitchFamily="34" charset="0"/>
              </a:rPr>
              <a:t> </a:t>
            </a:r>
            <a:r>
              <a:rPr lang="en-US" sz="2200" dirty="0" err="1" smtClean="0">
                <a:latin typeface="Arial Narrow" pitchFamily="34" charset="0"/>
              </a:rPr>
              <a:t>chuyển</a:t>
            </a:r>
            <a:r>
              <a:rPr lang="en-US" sz="2200" dirty="0" smtClean="0">
                <a:latin typeface="Arial Narrow" pitchFamily="34" charset="0"/>
              </a:rPr>
              <a:t> </a:t>
            </a:r>
            <a:r>
              <a:rPr lang="en-US" sz="2200" dirty="0" err="1" smtClean="0">
                <a:latin typeface="Arial Narrow" pitchFamily="34" charset="0"/>
              </a:rPr>
              <a:t>và</a:t>
            </a:r>
            <a:r>
              <a:rPr lang="en-US" sz="2200" dirty="0" smtClean="0">
                <a:latin typeface="Arial Narrow" pitchFamily="34" charset="0"/>
              </a:rPr>
              <a:t> </a:t>
            </a:r>
            <a:r>
              <a:rPr lang="en-US" sz="2200" dirty="0" err="1" smtClean="0">
                <a:latin typeface="Arial Narrow" pitchFamily="34" charset="0"/>
              </a:rPr>
              <a:t>các</a:t>
            </a:r>
            <a:r>
              <a:rPr lang="en-US" sz="2200" dirty="0" smtClean="0">
                <a:latin typeface="Arial Narrow" pitchFamily="34" charset="0"/>
              </a:rPr>
              <a:t> chi </a:t>
            </a:r>
            <a:r>
              <a:rPr lang="en-US" sz="2200" dirty="0" err="1" smtClean="0">
                <a:latin typeface="Arial Narrow" pitchFamily="34" charset="0"/>
              </a:rPr>
              <a:t>phí</a:t>
            </a:r>
            <a:r>
              <a:rPr lang="en-US" sz="2200" dirty="0" smtClean="0">
                <a:latin typeface="Arial Narrow" pitchFamily="34" charset="0"/>
              </a:rPr>
              <a:t> </a:t>
            </a:r>
            <a:r>
              <a:rPr lang="en-US" sz="2200" dirty="0" err="1" smtClean="0">
                <a:latin typeface="Arial Narrow" pitchFamily="34" charset="0"/>
              </a:rPr>
              <a:t>phát</a:t>
            </a:r>
            <a:r>
              <a:rPr lang="en-US" sz="2200" dirty="0" smtClean="0">
                <a:latin typeface="Arial Narrow" pitchFamily="34" charset="0"/>
              </a:rPr>
              <a:t> </a:t>
            </a:r>
            <a:r>
              <a:rPr lang="en-US" sz="2200" dirty="0" err="1" smtClean="0">
                <a:latin typeface="Arial Narrow" pitchFamily="34" charset="0"/>
              </a:rPr>
              <a:t>sinh</a:t>
            </a:r>
            <a:r>
              <a:rPr lang="en-US" sz="2200" dirty="0" smtClean="0">
                <a:latin typeface="Arial Narrow" pitchFamily="34" charset="0"/>
              </a:rPr>
              <a:t> </a:t>
            </a:r>
            <a:r>
              <a:rPr lang="en-US" sz="2200" dirty="0" err="1" smtClean="0">
                <a:latin typeface="Arial Narrow" pitchFamily="34" charset="0"/>
              </a:rPr>
              <a:t>khác</a:t>
            </a:r>
            <a:endParaRPr lang="en-US" sz="2200" dirty="0" smtClean="0">
              <a:latin typeface="Arial Narrow" pitchFamily="34" charset="0"/>
            </a:endParaRPr>
          </a:p>
          <a:p>
            <a:pPr marL="457200" indent="-457200">
              <a:buAutoNum type="arabicPeriod"/>
            </a:pP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82322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Hiến pháp</a:t>
            </a:r>
            <a:endParaRPr lang="en-US" dirty="0"/>
          </a:p>
        </p:txBody>
      </p:sp>
      <p:sp>
        <p:nvSpPr>
          <p:cNvPr id="3" name="Content Placeholder 2"/>
          <p:cNvSpPr>
            <a:spLocks noGrp="1"/>
          </p:cNvSpPr>
          <p:nvPr>
            <p:ph idx="1"/>
          </p:nvPr>
        </p:nvSpPr>
        <p:spPr/>
        <p:txBody>
          <a:bodyPr/>
          <a:lstStyle/>
          <a:p>
            <a:pPr marL="0" indent="0">
              <a:buNone/>
            </a:pPr>
            <a:r>
              <a:rPr lang="vi-VN" b="1" dirty="0" smtClean="0">
                <a:solidFill>
                  <a:srgbClr val="0000CC"/>
                </a:solidFill>
              </a:rPr>
              <a:t>Hiến </a:t>
            </a:r>
            <a:r>
              <a:rPr lang="vi-VN" b="1" dirty="0">
                <a:solidFill>
                  <a:srgbClr val="0000CC"/>
                </a:solidFill>
              </a:rPr>
              <a:t>pháp</a:t>
            </a:r>
            <a:r>
              <a:rPr lang="vi-VN" dirty="0">
                <a:solidFill>
                  <a:srgbClr val="0000CC"/>
                </a:solidFill>
              </a:rPr>
              <a:t> </a:t>
            </a:r>
            <a:endParaRPr lang="en-US" dirty="0" smtClean="0">
              <a:solidFill>
                <a:srgbClr val="0000CC"/>
              </a:solidFill>
            </a:endParaRPr>
          </a:p>
          <a:p>
            <a:r>
              <a:rPr lang="vi-VN" dirty="0" smtClean="0"/>
              <a:t>là </a:t>
            </a:r>
            <a:r>
              <a:rPr lang="vi-VN" dirty="0"/>
              <a:t>một hệ thống quy định những nguyên tắc chính trị căn bản và thiết lập kiến trúc, thủ tục, quyền hạn và trách nhiệm của một chính quyền</a:t>
            </a:r>
            <a:r>
              <a:rPr lang="vi-VN" dirty="0" smtClean="0"/>
              <a:t>.</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64473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a:t>
            </a:r>
            <a:r>
              <a:rPr lang="en-US" dirty="0"/>
              <a:t>3</a:t>
            </a:r>
            <a:r>
              <a:rPr lang="vi-VN" dirty="0"/>
              <a:t> Nghị định về Thương mại điện tử</a:t>
            </a:r>
            <a:endParaRPr lang="en-US" dirty="0"/>
          </a:p>
        </p:txBody>
      </p:sp>
      <p:sp>
        <p:nvSpPr>
          <p:cNvPr id="3" name="Content Placeholder 2"/>
          <p:cNvSpPr>
            <a:spLocks noGrp="1"/>
          </p:cNvSpPr>
          <p:nvPr>
            <p:ph idx="1"/>
          </p:nvPr>
        </p:nvSpPr>
        <p:spPr>
          <a:xfrm>
            <a:off x="1117600" y="1002890"/>
            <a:ext cx="10566400" cy="5143910"/>
          </a:xfrm>
        </p:spPr>
        <p:txBody>
          <a:bodyPr/>
          <a:lstStyle/>
          <a:p>
            <a:pPr marL="0" indent="0">
              <a:buNone/>
            </a:pPr>
            <a:r>
              <a:rPr lang="en-US" b="1" dirty="0" err="1" smtClean="0">
                <a:solidFill>
                  <a:srgbClr val="0000CC"/>
                </a:solidFill>
              </a:rPr>
              <a:t>Bài</a:t>
            </a:r>
            <a:r>
              <a:rPr lang="en-US" b="1" dirty="0" smtClean="0">
                <a:solidFill>
                  <a:srgbClr val="0000CC"/>
                </a:solidFill>
              </a:rPr>
              <a:t> </a:t>
            </a:r>
            <a:r>
              <a:rPr lang="en-US" b="1" dirty="0" err="1" smtClean="0">
                <a:solidFill>
                  <a:srgbClr val="0000CC"/>
                </a:solidFill>
              </a:rPr>
              <a:t>tập</a:t>
            </a:r>
            <a:r>
              <a:rPr lang="en-US" b="1" dirty="0" smtClean="0">
                <a:solidFill>
                  <a:srgbClr val="0000CC"/>
                </a:solidFill>
              </a:rPr>
              <a:t>: </a:t>
            </a: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pPr marL="400050" lvl="1" indent="0">
              <a:buNone/>
            </a:pPr>
            <a:r>
              <a:rPr lang="en-US" dirty="0" err="1" smtClean="0"/>
              <a:t>Bài</a:t>
            </a:r>
            <a:r>
              <a:rPr lang="en-US" dirty="0" smtClean="0"/>
              <a:t> </a:t>
            </a:r>
            <a:r>
              <a:rPr lang="en-US" dirty="0"/>
              <a:t>4</a:t>
            </a:r>
            <a:r>
              <a:rPr lang="en-US" dirty="0" smtClean="0"/>
              <a:t>: </a:t>
            </a:r>
            <a:r>
              <a:rPr lang="en-US" dirty="0" err="1"/>
              <a:t>Tìm</a:t>
            </a:r>
            <a:r>
              <a:rPr lang="en-US" dirty="0"/>
              <a:t> </a:t>
            </a:r>
            <a:r>
              <a:rPr lang="en-US" dirty="0" err="1"/>
              <a:t>hiểu</a:t>
            </a:r>
            <a:r>
              <a:rPr lang="en-US" dirty="0"/>
              <a:t> </a:t>
            </a:r>
            <a:r>
              <a:rPr lang="en-US" dirty="0" err="1"/>
              <a:t>điều</a:t>
            </a:r>
            <a:r>
              <a:rPr lang="en-US" dirty="0"/>
              <a:t> </a:t>
            </a:r>
            <a:r>
              <a:rPr lang="en-US" dirty="0" smtClean="0"/>
              <a:t>33</a:t>
            </a:r>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061884" y="2100081"/>
            <a:ext cx="10191135" cy="2525707"/>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b="1" dirty="0">
                <a:solidFill>
                  <a:srgbClr val="0000CC"/>
                </a:solidFill>
              </a:rPr>
              <a:t>Điều </a:t>
            </a:r>
            <a:r>
              <a:rPr lang="en-US" sz="2200" b="1" dirty="0" smtClean="0">
                <a:solidFill>
                  <a:srgbClr val="0000CC"/>
                </a:solidFill>
              </a:rPr>
              <a:t>33</a:t>
            </a:r>
            <a:r>
              <a:rPr lang="vi-VN" sz="2200" b="1" dirty="0" smtClean="0">
                <a:solidFill>
                  <a:srgbClr val="0000CC"/>
                </a:solidFill>
              </a:rPr>
              <a:t>. </a:t>
            </a:r>
            <a:r>
              <a:rPr lang="en-US" sz="2200" b="1" dirty="0" err="1" smtClean="0">
                <a:solidFill>
                  <a:srgbClr val="0000CC"/>
                </a:solidFill>
              </a:rPr>
              <a:t>THông</a:t>
            </a:r>
            <a:r>
              <a:rPr lang="en-US" sz="2200" b="1" dirty="0" smtClean="0">
                <a:solidFill>
                  <a:srgbClr val="0000CC"/>
                </a:solidFill>
              </a:rPr>
              <a:t> tin </a:t>
            </a:r>
            <a:r>
              <a:rPr lang="en-US" sz="2200" b="1" dirty="0" err="1" smtClean="0">
                <a:solidFill>
                  <a:srgbClr val="0000CC"/>
                </a:solidFill>
              </a:rPr>
              <a:t>về</a:t>
            </a:r>
            <a:r>
              <a:rPr lang="en-US" sz="2200" b="1" dirty="0" smtClean="0">
                <a:solidFill>
                  <a:srgbClr val="0000CC"/>
                </a:solidFill>
              </a:rPr>
              <a:t> </a:t>
            </a:r>
            <a:r>
              <a:rPr lang="en-US" sz="2200" b="1" dirty="0" err="1" smtClean="0">
                <a:solidFill>
                  <a:srgbClr val="0000CC"/>
                </a:solidFill>
              </a:rPr>
              <a:t>vận</a:t>
            </a:r>
            <a:r>
              <a:rPr lang="en-US" sz="2200" b="1" dirty="0" smtClean="0">
                <a:solidFill>
                  <a:srgbClr val="0000CC"/>
                </a:solidFill>
              </a:rPr>
              <a:t> </a:t>
            </a:r>
            <a:r>
              <a:rPr lang="en-US" sz="2200" b="1" dirty="0" err="1" smtClean="0">
                <a:solidFill>
                  <a:srgbClr val="0000CC"/>
                </a:solidFill>
              </a:rPr>
              <a:t>chuyển</a:t>
            </a:r>
            <a:r>
              <a:rPr lang="en-US" sz="2200" b="1" dirty="0" smtClean="0">
                <a:solidFill>
                  <a:srgbClr val="0000CC"/>
                </a:solidFill>
              </a:rPr>
              <a:t> </a:t>
            </a:r>
            <a:r>
              <a:rPr lang="en-US" sz="2200" b="1" dirty="0" err="1" smtClean="0">
                <a:solidFill>
                  <a:srgbClr val="0000CC"/>
                </a:solidFill>
              </a:rPr>
              <a:t>và</a:t>
            </a:r>
            <a:r>
              <a:rPr lang="en-US" sz="2200" b="1" dirty="0" smtClean="0">
                <a:solidFill>
                  <a:srgbClr val="0000CC"/>
                </a:solidFill>
              </a:rPr>
              <a:t> </a:t>
            </a:r>
            <a:r>
              <a:rPr lang="en-US" sz="2200" b="1" dirty="0" err="1" smtClean="0">
                <a:solidFill>
                  <a:srgbClr val="0000CC"/>
                </a:solidFill>
              </a:rPr>
              <a:t>giao</a:t>
            </a:r>
            <a:r>
              <a:rPr lang="en-US" sz="2200" b="1" dirty="0" smtClean="0">
                <a:solidFill>
                  <a:srgbClr val="0000CC"/>
                </a:solidFill>
              </a:rPr>
              <a:t> </a:t>
            </a:r>
            <a:r>
              <a:rPr lang="en-US" sz="2200" b="1" dirty="0" err="1" smtClean="0">
                <a:solidFill>
                  <a:srgbClr val="0000CC"/>
                </a:solidFill>
              </a:rPr>
              <a:t>nhận</a:t>
            </a:r>
            <a:endParaRPr lang="vi-VN" sz="2200" b="1" dirty="0">
              <a:solidFill>
                <a:srgbClr val="0000CC"/>
              </a:solidFill>
            </a:endParaRPr>
          </a:p>
          <a:p>
            <a:pPr marL="457200" indent="-457200">
              <a:buAutoNum type="arabicPeriod"/>
            </a:pPr>
            <a:r>
              <a:rPr lang="en-US" sz="2200" dirty="0" err="1" smtClean="0">
                <a:latin typeface="Arial Narrow" pitchFamily="34" charset="0"/>
              </a:rPr>
              <a:t>Thương</a:t>
            </a:r>
            <a:r>
              <a:rPr lang="en-US" sz="2200" dirty="0" smtClean="0">
                <a:latin typeface="Arial Narrow" pitchFamily="34" charset="0"/>
              </a:rPr>
              <a:t> </a:t>
            </a:r>
            <a:r>
              <a:rPr lang="en-US" sz="2200" dirty="0" err="1" smtClean="0">
                <a:latin typeface="Arial Narrow" pitchFamily="34" charset="0"/>
              </a:rPr>
              <a:t>nhân</a:t>
            </a:r>
            <a:r>
              <a:rPr lang="en-US" sz="2200" dirty="0" smtClean="0">
                <a:latin typeface="Arial Narrow" pitchFamily="34" charset="0"/>
              </a:rPr>
              <a:t>, </a:t>
            </a:r>
            <a:r>
              <a:rPr lang="en-US" sz="2200" dirty="0" err="1" smtClean="0">
                <a:latin typeface="Arial Narrow" pitchFamily="34" charset="0"/>
              </a:rPr>
              <a:t>tổ</a:t>
            </a:r>
            <a:r>
              <a:rPr lang="en-US" sz="2200" dirty="0" smtClean="0">
                <a:latin typeface="Arial Narrow" pitchFamily="34" charset="0"/>
              </a:rPr>
              <a:t> </a:t>
            </a:r>
            <a:r>
              <a:rPr lang="en-US" sz="2200" dirty="0" err="1" smtClean="0">
                <a:latin typeface="Arial Narrow" pitchFamily="34" charset="0"/>
              </a:rPr>
              <a:t>chức</a:t>
            </a:r>
            <a:r>
              <a:rPr lang="en-US" sz="2200" dirty="0" smtClean="0">
                <a:latin typeface="Arial Narrow" pitchFamily="34" charset="0"/>
              </a:rPr>
              <a:t>, </a:t>
            </a:r>
            <a:r>
              <a:rPr lang="en-US" sz="2200" dirty="0" err="1" smtClean="0">
                <a:latin typeface="Arial Narrow" pitchFamily="34" charset="0"/>
              </a:rPr>
              <a:t>cá</a:t>
            </a:r>
            <a:r>
              <a:rPr lang="en-US" sz="2200" dirty="0" smtClean="0">
                <a:latin typeface="Arial Narrow" pitchFamily="34" charset="0"/>
              </a:rPr>
              <a:t> </a:t>
            </a:r>
            <a:r>
              <a:rPr lang="en-US" sz="2200" dirty="0" err="1" smtClean="0">
                <a:latin typeface="Arial Narrow" pitchFamily="34" charset="0"/>
              </a:rPr>
              <a:t>nhân</a:t>
            </a:r>
            <a:r>
              <a:rPr lang="en-US" sz="2200" dirty="0" smtClean="0">
                <a:latin typeface="Arial Narrow" pitchFamily="34" charset="0"/>
              </a:rPr>
              <a:t> </a:t>
            </a:r>
            <a:r>
              <a:rPr lang="en-US" sz="2200" dirty="0" err="1" smtClean="0">
                <a:latin typeface="Arial Narrow" pitchFamily="34" charset="0"/>
              </a:rPr>
              <a:t>phải</a:t>
            </a:r>
            <a:r>
              <a:rPr lang="en-US" sz="2200" dirty="0" smtClean="0">
                <a:latin typeface="Arial Narrow" pitchFamily="34" charset="0"/>
              </a:rPr>
              <a:t> </a:t>
            </a:r>
            <a:r>
              <a:rPr lang="en-US" sz="2200" dirty="0" err="1" smtClean="0">
                <a:latin typeface="Arial Narrow" pitchFamily="34" charset="0"/>
              </a:rPr>
              <a:t>công</a:t>
            </a:r>
            <a:r>
              <a:rPr lang="en-US" sz="2200" dirty="0" smtClean="0">
                <a:latin typeface="Arial Narrow" pitchFamily="34" charset="0"/>
              </a:rPr>
              <a:t> </a:t>
            </a:r>
            <a:r>
              <a:rPr lang="en-US" sz="2200" dirty="0" err="1" smtClean="0">
                <a:latin typeface="Arial Narrow" pitchFamily="34" charset="0"/>
              </a:rPr>
              <a:t>bố</a:t>
            </a:r>
            <a:r>
              <a:rPr lang="en-US" sz="2200" dirty="0" smtClean="0">
                <a:latin typeface="Arial Narrow" pitchFamily="34" charset="0"/>
              </a:rPr>
              <a:t> </a:t>
            </a:r>
            <a:r>
              <a:rPr lang="en-US" sz="2200" dirty="0" err="1" smtClean="0">
                <a:latin typeface="Arial Narrow" pitchFamily="34" charset="0"/>
              </a:rPr>
              <a:t>những</a:t>
            </a:r>
            <a:r>
              <a:rPr lang="en-US" sz="2200" dirty="0" smtClean="0">
                <a:latin typeface="Arial Narrow" pitchFamily="34" charset="0"/>
              </a:rPr>
              <a:t> </a:t>
            </a:r>
            <a:r>
              <a:rPr lang="en-US" sz="2200" dirty="0" err="1" smtClean="0">
                <a:latin typeface="Arial Narrow" pitchFamily="34" charset="0"/>
              </a:rPr>
              <a:t>thông</a:t>
            </a:r>
            <a:r>
              <a:rPr lang="en-US" sz="2200" dirty="0" smtClean="0">
                <a:latin typeface="Arial Narrow" pitchFamily="34" charset="0"/>
              </a:rPr>
              <a:t> tin </a:t>
            </a:r>
            <a:r>
              <a:rPr lang="en-US" sz="2200" dirty="0" err="1" smtClean="0">
                <a:latin typeface="Arial Narrow" pitchFamily="34" charset="0"/>
              </a:rPr>
              <a:t>sau</a:t>
            </a:r>
            <a:r>
              <a:rPr lang="en-US" sz="2200" dirty="0" smtClean="0">
                <a:latin typeface="Arial Narrow" pitchFamily="34" charset="0"/>
              </a:rPr>
              <a:t> </a:t>
            </a:r>
            <a:r>
              <a:rPr lang="en-US" sz="2200" dirty="0" err="1" smtClean="0">
                <a:latin typeface="Arial Narrow" pitchFamily="34" charset="0"/>
              </a:rPr>
              <a:t>về</a:t>
            </a:r>
            <a:r>
              <a:rPr lang="en-US" sz="2200" dirty="0" smtClean="0">
                <a:latin typeface="Arial Narrow" pitchFamily="34" charset="0"/>
              </a:rPr>
              <a:t> </a:t>
            </a:r>
            <a:r>
              <a:rPr lang="en-US" sz="2200" dirty="0" err="1" smtClean="0">
                <a:latin typeface="Arial Narrow" pitchFamily="34" charset="0"/>
              </a:rPr>
              <a:t>điều</a:t>
            </a:r>
            <a:r>
              <a:rPr lang="en-US" sz="2200" dirty="0" smtClean="0">
                <a:latin typeface="Arial Narrow" pitchFamily="34" charset="0"/>
              </a:rPr>
              <a:t> </a:t>
            </a:r>
            <a:r>
              <a:rPr lang="en-US" sz="2200" dirty="0" err="1" smtClean="0">
                <a:latin typeface="Arial Narrow" pitchFamily="34" charset="0"/>
              </a:rPr>
              <a:t>kiện</a:t>
            </a:r>
            <a:r>
              <a:rPr lang="en-US" sz="2200" dirty="0" smtClean="0">
                <a:latin typeface="Arial Narrow" pitchFamily="34" charset="0"/>
              </a:rPr>
              <a:t> </a:t>
            </a:r>
            <a:r>
              <a:rPr lang="en-US" sz="2200" dirty="0" err="1" smtClean="0">
                <a:latin typeface="Arial Narrow" pitchFamily="34" charset="0"/>
              </a:rPr>
              <a:t>vận</a:t>
            </a:r>
            <a:r>
              <a:rPr lang="en-US" sz="2200" dirty="0" smtClean="0">
                <a:latin typeface="Arial Narrow" pitchFamily="34" charset="0"/>
              </a:rPr>
              <a:t> </a:t>
            </a:r>
            <a:r>
              <a:rPr lang="en-US" sz="2200" dirty="0" err="1" smtClean="0">
                <a:latin typeface="Arial Narrow" pitchFamily="34" charset="0"/>
              </a:rPr>
              <a:t>chuyển</a:t>
            </a:r>
            <a:r>
              <a:rPr lang="en-US" sz="2200" dirty="0" smtClean="0">
                <a:latin typeface="Arial Narrow" pitchFamily="34" charset="0"/>
              </a:rPr>
              <a:t> </a:t>
            </a:r>
            <a:r>
              <a:rPr lang="en-US" sz="2200" dirty="0" err="1" smtClean="0">
                <a:latin typeface="Arial Narrow" pitchFamily="34" charset="0"/>
              </a:rPr>
              <a:t>và</a:t>
            </a:r>
            <a:r>
              <a:rPr lang="en-US" sz="2200" dirty="0" smtClean="0">
                <a:latin typeface="Arial Narrow" pitchFamily="34" charset="0"/>
              </a:rPr>
              <a:t> </a:t>
            </a:r>
            <a:r>
              <a:rPr lang="en-US" sz="2200" dirty="0" err="1" smtClean="0">
                <a:latin typeface="Arial Narrow" pitchFamily="34" charset="0"/>
              </a:rPr>
              <a:t>giao</a:t>
            </a:r>
            <a:r>
              <a:rPr lang="en-US" sz="2200" dirty="0" smtClean="0">
                <a:latin typeface="Arial Narrow" pitchFamily="34" charset="0"/>
              </a:rPr>
              <a:t> </a:t>
            </a:r>
            <a:r>
              <a:rPr lang="en-US" sz="2200" dirty="0" err="1" smtClean="0">
                <a:latin typeface="Arial Narrow" pitchFamily="34" charset="0"/>
              </a:rPr>
              <a:t>nhận</a:t>
            </a:r>
            <a:r>
              <a:rPr lang="en-US" sz="2200" dirty="0" smtClean="0">
                <a:latin typeface="Arial Narrow" pitchFamily="34" charset="0"/>
              </a:rPr>
              <a:t> </a:t>
            </a:r>
            <a:r>
              <a:rPr lang="en-US" sz="2200" dirty="0" err="1" smtClean="0">
                <a:latin typeface="Arial Narrow" pitchFamily="34" charset="0"/>
              </a:rPr>
              <a:t>áp</a:t>
            </a:r>
            <a:r>
              <a:rPr lang="en-US" sz="2200" dirty="0" smtClean="0">
                <a:latin typeface="Arial Narrow" pitchFamily="34" charset="0"/>
              </a:rPr>
              <a:t> </a:t>
            </a:r>
            <a:r>
              <a:rPr lang="en-US" sz="2200" dirty="0" err="1" smtClean="0">
                <a:latin typeface="Arial Narrow" pitchFamily="34" charset="0"/>
              </a:rPr>
              <a:t>dụng</a:t>
            </a:r>
            <a:r>
              <a:rPr lang="en-US" sz="2200" dirty="0" smtClean="0">
                <a:latin typeface="Arial Narrow" pitchFamily="34" charset="0"/>
              </a:rPr>
              <a:t> </a:t>
            </a:r>
            <a:r>
              <a:rPr lang="en-US" sz="2200" dirty="0" err="1" smtClean="0">
                <a:latin typeface="Arial Narrow" pitchFamily="34" charset="0"/>
              </a:rPr>
              <a:t>cho</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hóa</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giới</a:t>
            </a:r>
            <a:r>
              <a:rPr lang="en-US" sz="2200" dirty="0" smtClean="0">
                <a:latin typeface="Arial Narrow" pitchFamily="34" charset="0"/>
              </a:rPr>
              <a:t> </a:t>
            </a:r>
            <a:r>
              <a:rPr lang="en-US" sz="2200" dirty="0" err="1" smtClean="0">
                <a:latin typeface="Arial Narrow" pitchFamily="34" charset="0"/>
              </a:rPr>
              <a:t>thiệu</a:t>
            </a:r>
            <a:r>
              <a:rPr lang="en-US" sz="2200" dirty="0" smtClean="0">
                <a:latin typeface="Arial Narrow" pitchFamily="34" charset="0"/>
              </a:rPr>
              <a:t> </a:t>
            </a:r>
            <a:r>
              <a:rPr lang="en-US" sz="2200" dirty="0" err="1" smtClean="0">
                <a:latin typeface="Arial Narrow" pitchFamily="34" charset="0"/>
              </a:rPr>
              <a:t>trên</a:t>
            </a:r>
            <a:r>
              <a:rPr lang="en-US" sz="2200" dirty="0" smtClean="0">
                <a:latin typeface="Arial Narrow" pitchFamily="34" charset="0"/>
              </a:rPr>
              <a:t> </a:t>
            </a:r>
            <a:r>
              <a:rPr lang="en-US" sz="2200" dirty="0" err="1" smtClean="0">
                <a:latin typeface="Arial Narrow" pitchFamily="34" charset="0"/>
              </a:rPr>
              <a:t>wesite</a:t>
            </a:r>
            <a:r>
              <a:rPr lang="en-US" sz="2200" dirty="0" smtClean="0">
                <a:latin typeface="Arial Narrow" pitchFamily="34" charset="0"/>
              </a:rPr>
              <a:t>:</a:t>
            </a:r>
          </a:p>
          <a:p>
            <a:pPr marL="914400" lvl="1" indent="-457200">
              <a:buFont typeface="+mj-lt"/>
              <a:buAutoNum type="alphaLcParenR"/>
            </a:pPr>
            <a:r>
              <a:rPr lang="en-US" sz="2200" dirty="0" err="1" smtClean="0">
                <a:latin typeface="Arial Narrow" pitchFamily="34" charset="0"/>
              </a:rPr>
              <a:t>Các</a:t>
            </a:r>
            <a:r>
              <a:rPr lang="en-US" sz="2200" dirty="0" smtClean="0">
                <a:latin typeface="Arial Narrow" pitchFamily="34" charset="0"/>
              </a:rPr>
              <a:t> </a:t>
            </a:r>
            <a:r>
              <a:rPr lang="en-US" sz="2200" dirty="0" err="1" smtClean="0">
                <a:latin typeface="Arial Narrow" pitchFamily="34" charset="0"/>
              </a:rPr>
              <a:t>phương</a:t>
            </a:r>
            <a:r>
              <a:rPr lang="en-US" sz="2200" dirty="0" smtClean="0">
                <a:latin typeface="Arial Narrow" pitchFamily="34" charset="0"/>
              </a:rPr>
              <a:t> </a:t>
            </a:r>
            <a:r>
              <a:rPr lang="en-US" sz="2200" dirty="0" err="1" smtClean="0">
                <a:latin typeface="Arial Narrow" pitchFamily="34" charset="0"/>
              </a:rPr>
              <a:t>thức</a:t>
            </a:r>
            <a:r>
              <a:rPr lang="en-US" sz="2200" dirty="0" smtClean="0">
                <a:latin typeface="Arial Narrow" pitchFamily="34" charset="0"/>
              </a:rPr>
              <a:t> </a:t>
            </a:r>
            <a:r>
              <a:rPr lang="en-US" sz="2200" dirty="0" err="1" smtClean="0">
                <a:latin typeface="Arial Narrow" pitchFamily="34" charset="0"/>
              </a:rPr>
              <a:t>giao</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cung</a:t>
            </a:r>
            <a:r>
              <a:rPr lang="en-US" sz="2200" dirty="0" smtClean="0">
                <a:latin typeface="Arial Narrow" pitchFamily="34" charset="0"/>
              </a:rPr>
              <a:t> </a:t>
            </a:r>
            <a:r>
              <a:rPr lang="en-US" sz="2200" dirty="0" err="1" smtClean="0">
                <a:latin typeface="Arial Narrow" pitchFamily="34" charset="0"/>
              </a:rPr>
              <a:t>ứng</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endParaRPr lang="en-US" sz="2200" dirty="0" smtClean="0">
              <a:latin typeface="Arial Narrow" pitchFamily="34" charset="0"/>
            </a:endParaRPr>
          </a:p>
          <a:p>
            <a:pPr marL="914400" lvl="1" indent="-457200">
              <a:buFont typeface="+mj-lt"/>
              <a:buAutoNum type="alphaLcParenR"/>
            </a:pPr>
            <a:r>
              <a:rPr lang="en-US" sz="2200" dirty="0" err="1" smtClean="0">
                <a:latin typeface="Arial Narrow" pitchFamily="34" charset="0"/>
              </a:rPr>
              <a:t>Thời</a:t>
            </a:r>
            <a:r>
              <a:rPr lang="en-US" sz="2200" dirty="0" smtClean="0">
                <a:latin typeface="Arial Narrow" pitchFamily="34" charset="0"/>
              </a:rPr>
              <a:t> </a:t>
            </a:r>
            <a:r>
              <a:rPr lang="en-US" sz="2200" dirty="0" err="1" smtClean="0">
                <a:latin typeface="Arial Narrow" pitchFamily="34" charset="0"/>
              </a:rPr>
              <a:t>hạn</a:t>
            </a:r>
            <a:r>
              <a:rPr lang="en-US" sz="2200" dirty="0" smtClean="0">
                <a:latin typeface="Arial Narrow" pitchFamily="34" charset="0"/>
              </a:rPr>
              <a:t> </a:t>
            </a:r>
            <a:r>
              <a:rPr lang="en-US" sz="2200" dirty="0" err="1" smtClean="0">
                <a:latin typeface="Arial Narrow" pitchFamily="34" charset="0"/>
              </a:rPr>
              <a:t>ước</a:t>
            </a:r>
            <a:r>
              <a:rPr lang="en-US" sz="2200" dirty="0" smtClean="0">
                <a:latin typeface="Arial Narrow" pitchFamily="34" charset="0"/>
              </a:rPr>
              <a:t> </a:t>
            </a:r>
            <a:r>
              <a:rPr lang="en-US" sz="2200" dirty="0" err="1" smtClean="0">
                <a:latin typeface="Arial Narrow" pitchFamily="34" charset="0"/>
              </a:rPr>
              <a:t>tính</a:t>
            </a:r>
            <a:r>
              <a:rPr lang="en-US" sz="2200" dirty="0" smtClean="0">
                <a:latin typeface="Arial Narrow" pitchFamily="34" charset="0"/>
              </a:rPr>
              <a:t> </a:t>
            </a:r>
            <a:r>
              <a:rPr lang="en-US" sz="2200" dirty="0" err="1" smtClean="0">
                <a:latin typeface="Arial Narrow" pitchFamily="34" charset="0"/>
              </a:rPr>
              <a:t>cho</a:t>
            </a:r>
            <a:r>
              <a:rPr lang="en-US" sz="2200" dirty="0" smtClean="0">
                <a:latin typeface="Arial Narrow" pitchFamily="34" charset="0"/>
              </a:rPr>
              <a:t> </a:t>
            </a:r>
            <a:r>
              <a:rPr lang="en-US" sz="2200" dirty="0" err="1" smtClean="0">
                <a:latin typeface="Arial Narrow" pitchFamily="34" charset="0"/>
              </a:rPr>
              <a:t>việc</a:t>
            </a:r>
            <a:r>
              <a:rPr lang="en-US" sz="2200" dirty="0" smtClean="0">
                <a:latin typeface="Arial Narrow" pitchFamily="34" charset="0"/>
              </a:rPr>
              <a:t> </a:t>
            </a:r>
            <a:r>
              <a:rPr lang="en-US" sz="2200" dirty="0" err="1" smtClean="0">
                <a:latin typeface="Arial Narrow" pitchFamily="34" charset="0"/>
              </a:rPr>
              <a:t>giao</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cung</a:t>
            </a:r>
            <a:r>
              <a:rPr lang="en-US" sz="2200" dirty="0" smtClean="0">
                <a:latin typeface="Arial Narrow" pitchFamily="34" charset="0"/>
              </a:rPr>
              <a:t> </a:t>
            </a:r>
            <a:r>
              <a:rPr lang="en-US" sz="2200" dirty="0" err="1" smtClean="0">
                <a:latin typeface="Arial Narrow" pitchFamily="34" charset="0"/>
              </a:rPr>
              <a:t>ứng</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a:t>
            </a:r>
            <a:r>
              <a:rPr lang="en-US" sz="2200" dirty="0" err="1" smtClean="0">
                <a:latin typeface="Arial Narrow" pitchFamily="34" charset="0"/>
              </a:rPr>
              <a:t>nếu</a:t>
            </a:r>
            <a:r>
              <a:rPr lang="en-US" sz="2200" dirty="0" smtClean="0">
                <a:latin typeface="Arial Narrow" pitchFamily="34" charset="0"/>
              </a:rPr>
              <a:t> </a:t>
            </a:r>
            <a:r>
              <a:rPr lang="en-US" sz="2200" dirty="0" err="1" smtClean="0">
                <a:latin typeface="Arial Narrow" pitchFamily="34" charset="0"/>
              </a:rPr>
              <a:t>có</a:t>
            </a:r>
            <a:endParaRPr lang="en-US" sz="2200" dirty="0" smtClean="0">
              <a:latin typeface="Arial Narrow" pitchFamily="34" charset="0"/>
            </a:endParaRPr>
          </a:p>
          <a:p>
            <a:pPr marL="914400" lvl="1" indent="-457200">
              <a:buFont typeface="+mj-lt"/>
              <a:buAutoNum type="alphaLcParenR"/>
            </a:pPr>
            <a:r>
              <a:rPr lang="en-US" sz="2200" dirty="0" err="1" smtClean="0">
                <a:latin typeface="Arial Narrow" pitchFamily="34" charset="0"/>
              </a:rPr>
              <a:t>Các</a:t>
            </a:r>
            <a:r>
              <a:rPr lang="en-US" sz="2200" dirty="0" smtClean="0">
                <a:latin typeface="Arial Narrow" pitchFamily="34" charset="0"/>
              </a:rPr>
              <a:t> </a:t>
            </a:r>
            <a:r>
              <a:rPr lang="en-US" sz="2200" dirty="0" err="1" smtClean="0">
                <a:latin typeface="Arial Narrow" pitchFamily="34" charset="0"/>
              </a:rPr>
              <a:t>giới</a:t>
            </a:r>
            <a:r>
              <a:rPr lang="en-US" sz="2200" dirty="0" smtClean="0">
                <a:latin typeface="Arial Narrow" pitchFamily="34" charset="0"/>
              </a:rPr>
              <a:t> </a:t>
            </a:r>
            <a:r>
              <a:rPr lang="en-US" sz="2200" dirty="0" err="1" smtClean="0">
                <a:latin typeface="Arial Narrow" pitchFamily="34" charset="0"/>
              </a:rPr>
              <a:t>hạn</a:t>
            </a:r>
            <a:r>
              <a:rPr lang="en-US" sz="2200" dirty="0" smtClean="0">
                <a:latin typeface="Arial Narrow" pitchFamily="34" charset="0"/>
              </a:rPr>
              <a:t> </a:t>
            </a:r>
            <a:r>
              <a:rPr lang="en-US" sz="2200" dirty="0" err="1" smtClean="0">
                <a:latin typeface="Arial Narrow" pitchFamily="34" charset="0"/>
              </a:rPr>
              <a:t>về</a:t>
            </a:r>
            <a:r>
              <a:rPr lang="en-US" sz="2200" dirty="0" smtClean="0">
                <a:latin typeface="Arial Narrow" pitchFamily="34" charset="0"/>
              </a:rPr>
              <a:t> </a:t>
            </a:r>
            <a:r>
              <a:rPr lang="en-US" sz="2200" dirty="0" err="1" smtClean="0">
                <a:latin typeface="Arial Narrow" pitchFamily="34" charset="0"/>
              </a:rPr>
              <a:t>địa</a:t>
            </a:r>
            <a:r>
              <a:rPr lang="en-US" sz="2200" dirty="0" smtClean="0">
                <a:latin typeface="Arial Narrow" pitchFamily="34" charset="0"/>
              </a:rPr>
              <a:t> </a:t>
            </a:r>
            <a:r>
              <a:rPr lang="en-US" sz="2200" dirty="0" err="1" smtClean="0">
                <a:latin typeface="Arial Narrow" pitchFamily="34" charset="0"/>
              </a:rPr>
              <a:t>lý</a:t>
            </a:r>
            <a:r>
              <a:rPr lang="en-US" sz="2200" dirty="0" smtClean="0">
                <a:latin typeface="Arial Narrow" pitchFamily="34" charset="0"/>
              </a:rPr>
              <a:t> </a:t>
            </a:r>
            <a:r>
              <a:rPr lang="en-US" sz="2200" dirty="0" err="1" smtClean="0">
                <a:latin typeface="Arial Narrow" pitchFamily="34" charset="0"/>
              </a:rPr>
              <a:t>cho</a:t>
            </a:r>
            <a:r>
              <a:rPr lang="en-US" sz="2200" dirty="0" smtClean="0">
                <a:latin typeface="Arial Narrow" pitchFamily="34" charset="0"/>
              </a:rPr>
              <a:t> </a:t>
            </a:r>
            <a:r>
              <a:rPr lang="en-US" sz="2200" dirty="0" err="1" smtClean="0">
                <a:latin typeface="Arial Narrow" pitchFamily="34" charset="0"/>
              </a:rPr>
              <a:t>việc</a:t>
            </a:r>
            <a:r>
              <a:rPr lang="en-US" sz="2200" dirty="0" smtClean="0">
                <a:latin typeface="Arial Narrow" pitchFamily="34" charset="0"/>
              </a:rPr>
              <a:t> </a:t>
            </a:r>
            <a:r>
              <a:rPr lang="en-US" sz="2200" dirty="0" err="1" smtClean="0">
                <a:latin typeface="Arial Narrow" pitchFamily="34" charset="0"/>
              </a:rPr>
              <a:t>giao</a:t>
            </a:r>
            <a:r>
              <a:rPr lang="en-US" sz="2200" dirty="0" smtClean="0">
                <a:latin typeface="Arial Narrow" pitchFamily="34" charset="0"/>
              </a:rPr>
              <a:t> </a:t>
            </a:r>
            <a:r>
              <a:rPr lang="en-US" sz="2200" dirty="0" err="1" smtClean="0">
                <a:latin typeface="Arial Narrow" pitchFamily="34" charset="0"/>
              </a:rPr>
              <a:t>hàng</a:t>
            </a:r>
            <a:r>
              <a:rPr lang="en-US" sz="2200" dirty="0" smtClean="0">
                <a:latin typeface="Arial Narrow" pitchFamily="34" charset="0"/>
              </a:rPr>
              <a:t> </a:t>
            </a:r>
            <a:r>
              <a:rPr lang="en-US" sz="2200" dirty="0" err="1" smtClean="0">
                <a:latin typeface="Arial Narrow" pitchFamily="34" charset="0"/>
              </a:rPr>
              <a:t>hoặc</a:t>
            </a:r>
            <a:r>
              <a:rPr lang="en-US" sz="2200" dirty="0" smtClean="0">
                <a:latin typeface="Arial Narrow" pitchFamily="34" charset="0"/>
              </a:rPr>
              <a:t> </a:t>
            </a:r>
            <a:r>
              <a:rPr lang="en-US" sz="2200" dirty="0" err="1" smtClean="0">
                <a:latin typeface="Arial Narrow" pitchFamily="34" charset="0"/>
              </a:rPr>
              <a:t>cung</a:t>
            </a:r>
            <a:r>
              <a:rPr lang="en-US" sz="2200" dirty="0" smtClean="0">
                <a:latin typeface="Arial Narrow" pitchFamily="34" charset="0"/>
              </a:rPr>
              <a:t> </a:t>
            </a:r>
            <a:r>
              <a:rPr lang="en-US" sz="2200" dirty="0" err="1" smtClean="0">
                <a:latin typeface="Arial Narrow" pitchFamily="34" charset="0"/>
              </a:rPr>
              <a:t>ứng</a:t>
            </a:r>
            <a:r>
              <a:rPr lang="en-US" sz="2200" dirty="0" smtClean="0">
                <a:latin typeface="Arial Narrow" pitchFamily="34" charset="0"/>
              </a:rPr>
              <a:t> </a:t>
            </a:r>
            <a:r>
              <a:rPr lang="en-US" sz="2200" dirty="0" err="1" smtClean="0">
                <a:latin typeface="Arial Narrow" pitchFamily="34" charset="0"/>
              </a:rPr>
              <a:t>dịch</a:t>
            </a:r>
            <a:r>
              <a:rPr lang="en-US" sz="2200" dirty="0" smtClean="0">
                <a:latin typeface="Arial Narrow" pitchFamily="34" charset="0"/>
              </a:rPr>
              <a:t> </a:t>
            </a:r>
            <a:r>
              <a:rPr lang="en-US" sz="2200" dirty="0" err="1" smtClean="0">
                <a:latin typeface="Arial Narrow" pitchFamily="34" charset="0"/>
              </a:rPr>
              <a:t>vụ</a:t>
            </a:r>
            <a:r>
              <a:rPr lang="en-US" sz="2200" dirty="0" smtClean="0">
                <a:latin typeface="Arial Narrow" pitchFamily="34" charset="0"/>
              </a:rPr>
              <a:t>, n61u </a:t>
            </a:r>
            <a:r>
              <a:rPr lang="en-US" sz="2200" dirty="0" err="1" smtClean="0">
                <a:latin typeface="Arial Narrow" pitchFamily="34" charset="0"/>
              </a:rPr>
              <a:t>có</a:t>
            </a:r>
            <a:endParaRPr lang="en-US" sz="2200" dirty="0" smtClean="0">
              <a:latin typeface="Arial Narrow" pitchFamily="34" charset="0"/>
            </a:endParaRPr>
          </a:p>
          <a:p>
            <a:pPr marL="457200" indent="-457200">
              <a:buAutoNum type="arabicPeriod"/>
            </a:pPr>
            <a:endParaRPr kumimoji="0" lang="en-US" sz="2200" b="0" i="0" u="none" strike="noStrike" cap="none" normalizeH="0" dirty="0" smtClean="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951984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Tình hình vi phạm </a:t>
            </a:r>
            <a:r>
              <a:rPr lang="vi-VN" dirty="0" smtClean="0">
                <a:effectLst/>
              </a:rPr>
              <a:t>trong </a:t>
            </a:r>
            <a:r>
              <a:rPr lang="vi-VN" dirty="0">
                <a:effectLst/>
              </a:rPr>
              <a:t>hoạt động </a:t>
            </a:r>
            <a:r>
              <a:rPr lang="vi-VN" dirty="0" smtClean="0">
                <a:effectLst/>
              </a:rPr>
              <a:t>TMĐT</a:t>
            </a:r>
            <a:endParaRPr lang="vi-VN" dirty="0"/>
          </a:p>
        </p:txBody>
      </p:sp>
      <p:sp>
        <p:nvSpPr>
          <p:cNvPr id="3" name="Content Placeholder 2"/>
          <p:cNvSpPr>
            <a:spLocks noGrp="1"/>
          </p:cNvSpPr>
          <p:nvPr>
            <p:ph idx="1"/>
          </p:nvPr>
        </p:nvSpPr>
        <p:spPr/>
        <p:txBody>
          <a:bodyPr/>
          <a:lstStyle/>
          <a:p>
            <a:r>
              <a:rPr lang="vi-VN" dirty="0"/>
              <a:t>Hiện nay, tình hình tội phạm sử dụng công nghệ cao xâm phạm an ninh, an toàn mạng Internet đang có nhiều diễn biến phức tạp với nhiều thủ đoạn tinh vi </a:t>
            </a:r>
            <a:r>
              <a:rPr lang="vi-VN" dirty="0" smtClean="0"/>
              <a:t>hơn.</a:t>
            </a:r>
          </a:p>
          <a:p>
            <a:pPr lvl="1"/>
            <a:r>
              <a:rPr lang="vi-VN" dirty="0" smtClean="0"/>
              <a:t>Làm </a:t>
            </a:r>
            <a:r>
              <a:rPr lang="vi-VN" dirty="0"/>
              <a:t>giả website, giả mạo thông tin khuyến mại dưới nhiều hình thức của nhà mạng viễn thông để dụ dỗ, lôi kéo người sử dụng nạp thẻ nhằm chiếm đoạt tài sản</a:t>
            </a:r>
            <a:r>
              <a:rPr lang="vi-VN" dirty="0" smtClean="0"/>
              <a:t>.</a:t>
            </a:r>
          </a:p>
          <a:p>
            <a:pPr lvl="1"/>
            <a:r>
              <a:rPr lang="vi-VN" dirty="0" smtClean="0"/>
              <a:t>Tạo </a:t>
            </a:r>
            <a:r>
              <a:rPr lang="vi-VN" dirty="0"/>
              <a:t>ra các diễn dàn thu hút người tham gia rồi phát tán các nội dung lừa đảo, nhắn tin thông báo trúng thưởng sau đó yêu cầu lệ phí nhận thưởng hoặc chiếm quyền sử dụng cá tài khoản trên mạng xã hội Facebook. Tạo lập tài khoản có giao diện giống tài khoản người thân của người bị hại để lừa đảo chiếm đoạt</a:t>
            </a:r>
            <a:r>
              <a:rPr lang="vi-VN" dirty="0" smtClean="0"/>
              <a:t>.</a:t>
            </a:r>
            <a:endParaRPr lang="vi-VN" dirty="0"/>
          </a:p>
        </p:txBody>
      </p:sp>
    </p:spTree>
    <p:extLst>
      <p:ext uri="{BB962C8B-B14F-4D97-AF65-F5344CB8AC3E}">
        <p14:creationId xmlns:p14="http://schemas.microsoft.com/office/powerpoint/2010/main" val="894533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Tình hình vi phạm trong hoạt động TMĐT</a:t>
            </a:r>
            <a:endParaRPr lang="vi-VN" dirty="0"/>
          </a:p>
        </p:txBody>
      </p:sp>
      <p:sp>
        <p:nvSpPr>
          <p:cNvPr id="3" name="Content Placeholder 2"/>
          <p:cNvSpPr>
            <a:spLocks noGrp="1"/>
          </p:cNvSpPr>
          <p:nvPr>
            <p:ph idx="1"/>
          </p:nvPr>
        </p:nvSpPr>
        <p:spPr/>
        <p:txBody>
          <a:bodyPr/>
          <a:lstStyle/>
          <a:p>
            <a:pPr lvl="1"/>
            <a:r>
              <a:rPr lang="vi-VN" dirty="0" smtClean="0"/>
              <a:t>Sử </a:t>
            </a:r>
            <a:r>
              <a:rPr lang="vi-VN" dirty="0"/>
              <a:t>dụng mạng Internet để đăng tin cho thuê nhà đất ảo, yêu cầu đặt cọc tiền hay giả mạng người nước ngoài để kết bạn, gửi quà sau đó giả làm nhân viên hải quan yêu cầu nôp phí; lập tài khoản email giống hệt email đối tác kinh doanh đề nghị chuyển tiền theo hợp đồng kinh doanh nhưng thay đổi tài khoản thụ hưởng và chiếm đoạt</a:t>
            </a:r>
            <a:r>
              <a:rPr lang="vi-VN" dirty="0" smtClean="0"/>
              <a:t>.</a:t>
            </a:r>
          </a:p>
          <a:p>
            <a:endParaRPr lang="vi-VN" dirty="0"/>
          </a:p>
          <a:p>
            <a:endParaRPr lang="vi-VN" dirty="0"/>
          </a:p>
        </p:txBody>
      </p:sp>
    </p:spTree>
    <p:extLst>
      <p:ext uri="{BB962C8B-B14F-4D97-AF65-F5344CB8AC3E}">
        <p14:creationId xmlns:p14="http://schemas.microsoft.com/office/powerpoint/2010/main" val="7658074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vi-VN" dirty="0" smtClean="0"/>
              <a:t>. Luật </a:t>
            </a:r>
            <a:r>
              <a:rPr lang="vi-VN" dirty="0"/>
              <a:t>sở hữu trí tuệ Việt Nam</a:t>
            </a:r>
          </a:p>
        </p:txBody>
      </p:sp>
      <p:sp>
        <p:nvSpPr>
          <p:cNvPr id="3" name="Content Placeholder 2"/>
          <p:cNvSpPr>
            <a:spLocks noGrp="1"/>
          </p:cNvSpPr>
          <p:nvPr>
            <p:ph idx="1"/>
          </p:nvPr>
        </p:nvSpPr>
        <p:spPr/>
        <p:txBody>
          <a:bodyPr/>
          <a:lstStyle/>
          <a:p>
            <a:r>
              <a:rPr lang="vi-VN" b="1" dirty="0">
                <a:solidFill>
                  <a:srgbClr val="000099"/>
                </a:solidFill>
              </a:rPr>
              <a:t>Luật sở hữu trí tuệ Việt Nam</a:t>
            </a:r>
            <a:endParaRPr lang="vi-VN" dirty="0" smtClean="0">
              <a:solidFill>
                <a:srgbClr val="000099"/>
              </a:solidFill>
            </a:endParaRPr>
          </a:p>
          <a:p>
            <a:r>
              <a:rPr lang="vi-VN" dirty="0"/>
              <a:t>Đ</a:t>
            </a:r>
            <a:r>
              <a:rPr lang="vi-VN" dirty="0" smtClean="0"/>
              <a:t>ược </a:t>
            </a:r>
            <a:r>
              <a:rPr lang="vi-VN" dirty="0"/>
              <a:t>Quốc hội Việt Nam </a:t>
            </a:r>
            <a:r>
              <a:rPr lang="vi-VN" dirty="0" smtClean="0"/>
              <a:t>thông </a:t>
            </a:r>
            <a:r>
              <a:rPr lang="vi-VN" dirty="0"/>
              <a:t>qua ngày </a:t>
            </a:r>
            <a:r>
              <a:rPr lang="vi-VN" dirty="0" smtClean="0"/>
              <a:t>29/11/2005 và </a:t>
            </a:r>
            <a:r>
              <a:rPr lang="vi-VN" dirty="0"/>
              <a:t>có hiệu lực vào ngày </a:t>
            </a:r>
            <a:r>
              <a:rPr lang="vi-VN" dirty="0" smtClean="0"/>
              <a:t>1/7/ 2006</a:t>
            </a:r>
            <a:endParaRPr lang="vi-VN" dirty="0"/>
          </a:p>
          <a:p>
            <a:r>
              <a:rPr lang="vi-VN" dirty="0" smtClean="0"/>
              <a:t>Là </a:t>
            </a:r>
            <a:r>
              <a:rPr lang="vi-VN" dirty="0"/>
              <a:t>luật quy định về </a:t>
            </a:r>
            <a:r>
              <a:rPr lang="vi-VN" b="1" i="1" dirty="0">
                <a:solidFill>
                  <a:srgbClr val="000099"/>
                </a:solidFill>
              </a:rPr>
              <a:t>quyền tác giả</a:t>
            </a:r>
            <a:r>
              <a:rPr lang="vi-VN" b="1" i="1" dirty="0" smtClean="0">
                <a:solidFill>
                  <a:srgbClr val="000099"/>
                </a:solidFill>
              </a:rPr>
              <a:t>, quyền liên quan đến quyền tác giả, </a:t>
            </a:r>
            <a:r>
              <a:rPr lang="vi-VN" b="1" i="1" dirty="0">
                <a:solidFill>
                  <a:srgbClr val="000099"/>
                </a:solidFill>
              </a:rPr>
              <a:t>quyền sở hữu công nghiệp, quyền đối với </a:t>
            </a:r>
            <a:r>
              <a:rPr lang="vi-VN" b="1" i="1" dirty="0" smtClean="0">
                <a:solidFill>
                  <a:srgbClr val="000099"/>
                </a:solidFill>
              </a:rPr>
              <a:t>giống </a:t>
            </a:r>
            <a:r>
              <a:rPr lang="vi-VN" b="1" i="1" dirty="0">
                <a:solidFill>
                  <a:srgbClr val="000099"/>
                </a:solidFill>
              </a:rPr>
              <a:t>cây trồng và việc bảo hộ các quyền đó</a:t>
            </a:r>
            <a:r>
              <a:rPr lang="vi-VN" dirty="0" smtClean="0"/>
              <a:t>.</a:t>
            </a:r>
            <a:endParaRPr lang="en-US" dirty="0" smtClean="0"/>
          </a:p>
          <a:p>
            <a:endParaRPr lang="vi-VN" dirty="0" smtClean="0"/>
          </a:p>
        </p:txBody>
      </p:sp>
    </p:spTree>
    <p:extLst>
      <p:ext uri="{BB962C8B-B14F-4D97-AF65-F5344CB8AC3E}">
        <p14:creationId xmlns:p14="http://schemas.microsoft.com/office/powerpoint/2010/main" val="4231397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vi-VN" dirty="0" smtClean="0"/>
              <a:t>. Luật </a:t>
            </a:r>
            <a:r>
              <a:rPr lang="vi-VN" dirty="0"/>
              <a:t>sở hữu trí tuệ Việt Nam</a:t>
            </a:r>
          </a:p>
        </p:txBody>
      </p:sp>
      <p:sp>
        <p:nvSpPr>
          <p:cNvPr id="3" name="Content Placeholder 2"/>
          <p:cNvSpPr>
            <a:spLocks noGrp="1"/>
          </p:cNvSpPr>
          <p:nvPr>
            <p:ph idx="1"/>
          </p:nvPr>
        </p:nvSpPr>
        <p:spPr/>
        <p:txBody>
          <a:bodyPr/>
          <a:lstStyle/>
          <a:p>
            <a:r>
              <a:rPr lang="vi-VN" dirty="0" smtClean="0"/>
              <a:t>Luật </a:t>
            </a:r>
            <a:r>
              <a:rPr lang="vi-VN" dirty="0"/>
              <a:t>này áp dụng đối với tổ chức, cá nhân Việt Nam; tổ chức, cá nhân nước ngoài đáp ứng các điều kiện quy định tại Luật này và điều ước quốc tế mà Cộng hoà xã hội chủ nghĩa Việt Nam là thành viên</a:t>
            </a:r>
            <a:r>
              <a:rPr lang="vi-VN" dirty="0" smtClean="0"/>
              <a:t>.</a:t>
            </a:r>
          </a:p>
          <a:p>
            <a:r>
              <a:rPr lang="vi-VN" b="1" dirty="0">
                <a:solidFill>
                  <a:srgbClr val="000099"/>
                </a:solidFill>
              </a:rPr>
              <a:t>http://moj.gov.vn/vbpq/lists/vn%20bn%20php%20lut/view_detail.aspx?itemid=16766</a:t>
            </a:r>
          </a:p>
        </p:txBody>
      </p:sp>
    </p:spTree>
    <p:extLst>
      <p:ext uri="{BB962C8B-B14F-4D97-AF65-F5344CB8AC3E}">
        <p14:creationId xmlns:p14="http://schemas.microsoft.com/office/powerpoint/2010/main" val="668294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vi-VN" dirty="0"/>
              <a:t>. Luật sở hữu trí tuệ Việt Nam</a:t>
            </a:r>
            <a:endParaRPr lang="en-US" dirty="0"/>
          </a:p>
        </p:txBody>
      </p:sp>
      <p:sp>
        <p:nvSpPr>
          <p:cNvPr id="3" name="Content Placeholder 2"/>
          <p:cNvSpPr>
            <a:spLocks noGrp="1"/>
          </p:cNvSpPr>
          <p:nvPr>
            <p:ph idx="1"/>
          </p:nvPr>
        </p:nvSpPr>
        <p:spPr/>
        <p:txBody>
          <a:bodyPr/>
          <a:lstStyle/>
          <a:p>
            <a:pPr marL="0" indent="0">
              <a:buNone/>
            </a:pPr>
            <a:r>
              <a:rPr lang="nl-NL" b="1" dirty="0">
                <a:solidFill>
                  <a:srgbClr val="0000CC"/>
                </a:solidFill>
              </a:rPr>
              <a:t>Đối </a:t>
            </a:r>
            <a:r>
              <a:rPr lang="nl-NL" b="1" dirty="0" smtClean="0">
                <a:solidFill>
                  <a:srgbClr val="0000CC"/>
                </a:solidFill>
              </a:rPr>
              <a:t>tượng </a:t>
            </a:r>
            <a:r>
              <a:rPr lang="nl-NL" b="1" dirty="0">
                <a:solidFill>
                  <a:srgbClr val="0000CC"/>
                </a:solidFill>
              </a:rPr>
              <a:t>quyền sở hữu trí </a:t>
            </a:r>
            <a:r>
              <a:rPr lang="nl-NL" b="1" dirty="0" smtClean="0">
                <a:solidFill>
                  <a:srgbClr val="0000CC"/>
                </a:solidFill>
              </a:rPr>
              <a:t>tuệ (Điều 3)</a:t>
            </a:r>
          </a:p>
          <a:p>
            <a:pPr marL="0" indent="0">
              <a:buNone/>
            </a:pPr>
            <a:r>
              <a:rPr lang="nl-NL" dirty="0"/>
              <a:t>1. Đối tượng quyền tác giả bao gồm </a:t>
            </a:r>
            <a:r>
              <a:rPr lang="nl-NL" i="1" dirty="0">
                <a:solidFill>
                  <a:srgbClr val="0000CC"/>
                </a:solidFill>
              </a:rPr>
              <a:t>tác phẩm văn học, nghệ thuật, khoa học; đối tượng quyền liên quan đến quyền tác giả bao gồm cuộc biểu diễn, bản ghi âm, ghi hình, chương trình phát sóng, tín hiệu vệ tinh mang chương trình được mã hoá.</a:t>
            </a:r>
            <a:endParaRPr lang="en-US" i="1" dirty="0">
              <a:solidFill>
                <a:srgbClr val="0000CC"/>
              </a:solidFill>
            </a:endParaRPr>
          </a:p>
          <a:p>
            <a:pPr marL="0" indent="0">
              <a:buNone/>
            </a:pPr>
            <a:r>
              <a:rPr lang="nl-NL" dirty="0"/>
              <a:t>2. Đối tượng quyền sở hữu công nghiệp bao gồm </a:t>
            </a:r>
            <a:r>
              <a:rPr lang="nl-NL" i="1" dirty="0">
                <a:solidFill>
                  <a:srgbClr val="0000CC"/>
                </a:solidFill>
              </a:rPr>
              <a:t>sáng chế, kiểu dáng công nghiệp, thiết kế bố trí mạch tích hợp bán dẫn, bí mật kinh doanh, nhãn hiệu, tên thương mại và chỉ dẫn địa lý.</a:t>
            </a:r>
            <a:endParaRPr lang="en-US" i="1" dirty="0">
              <a:solidFill>
                <a:srgbClr val="0000CC"/>
              </a:solidFill>
            </a:endParaRPr>
          </a:p>
          <a:p>
            <a:pPr marL="0" indent="0">
              <a:buNone/>
            </a:pPr>
            <a:r>
              <a:rPr lang="nl-NL" dirty="0"/>
              <a:t>3. Đối tượng quyền đối với giống cây trồng là </a:t>
            </a:r>
            <a:r>
              <a:rPr lang="nl-NL" i="1" dirty="0">
                <a:solidFill>
                  <a:srgbClr val="0000CC"/>
                </a:solidFill>
              </a:rPr>
              <a:t>giống cây trồng và vật liệu nhân giống.</a:t>
            </a:r>
            <a:endParaRPr lang="en-US" i="1" dirty="0">
              <a:solidFill>
                <a:srgbClr val="0000CC"/>
              </a:solidFill>
            </a:endParaRPr>
          </a:p>
          <a:p>
            <a:pPr marL="0" indent="0">
              <a:buNone/>
            </a:pP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293129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vi-VN" dirty="0"/>
              <a:t>. Luật sở hữu trí tuệ Việt Nam</a:t>
            </a:r>
            <a:endParaRPr lang="en-US" dirty="0"/>
          </a:p>
        </p:txBody>
      </p:sp>
      <p:sp>
        <p:nvSpPr>
          <p:cNvPr id="3" name="Content Placeholder 2"/>
          <p:cNvSpPr>
            <a:spLocks noGrp="1"/>
          </p:cNvSpPr>
          <p:nvPr>
            <p:ph idx="1"/>
          </p:nvPr>
        </p:nvSpPr>
        <p:spPr/>
        <p:txBody>
          <a:bodyPr/>
          <a:lstStyle/>
          <a:p>
            <a:pPr marL="0" indent="0">
              <a:buNone/>
            </a:pPr>
            <a:r>
              <a:rPr lang="nl-NL" b="1" dirty="0" smtClean="0">
                <a:solidFill>
                  <a:srgbClr val="0000CC"/>
                </a:solidFill>
              </a:rPr>
              <a:t>Các </a:t>
            </a:r>
            <a:r>
              <a:rPr lang="nl-NL" b="1" dirty="0">
                <a:solidFill>
                  <a:srgbClr val="0000CC"/>
                </a:solidFill>
              </a:rPr>
              <a:t>loại hình tác phẩm được bảo hộ quyền tác </a:t>
            </a:r>
            <a:r>
              <a:rPr lang="nl-NL" b="1" dirty="0" smtClean="0">
                <a:solidFill>
                  <a:srgbClr val="0000CC"/>
                </a:solidFill>
              </a:rPr>
              <a:t>giả (</a:t>
            </a:r>
            <a:r>
              <a:rPr lang="en-US" b="1" dirty="0" err="1" smtClean="0">
                <a:solidFill>
                  <a:srgbClr val="0000CC"/>
                </a:solidFill>
              </a:rPr>
              <a:t>Điều</a:t>
            </a:r>
            <a:r>
              <a:rPr lang="en-US" b="1" dirty="0" smtClean="0">
                <a:solidFill>
                  <a:srgbClr val="0000CC"/>
                </a:solidFill>
              </a:rPr>
              <a:t> 14)</a:t>
            </a:r>
          </a:p>
          <a:p>
            <a:pPr marL="400050" lvl="1" indent="0">
              <a:buNone/>
            </a:pPr>
            <a:r>
              <a:rPr lang="nl-NL" dirty="0"/>
              <a:t>1. Tác phẩm văn học, nghệ thuật và khoa học được bảo hộ bao gồm:</a:t>
            </a:r>
            <a:endParaRPr lang="en-US" dirty="0"/>
          </a:p>
          <a:p>
            <a:pPr marL="400050" lvl="1" indent="0">
              <a:buNone/>
            </a:pPr>
            <a:r>
              <a:rPr lang="nl-NL" dirty="0"/>
              <a:t>a) Tác phẩm văn học, khoa học, sách giáo khoa, giáo trình và tác phẩm khác được thể hiện dưới dạng chữ viết hoặc ký tự khác;</a:t>
            </a:r>
            <a:endParaRPr lang="en-US" dirty="0"/>
          </a:p>
          <a:p>
            <a:pPr marL="400050" lvl="1" indent="0">
              <a:buNone/>
            </a:pPr>
            <a:r>
              <a:rPr lang="nl-NL" dirty="0"/>
              <a:t>b) Bài giảng, bài phát biểu và bài nói khác;</a:t>
            </a:r>
            <a:endParaRPr lang="en-US" dirty="0"/>
          </a:p>
          <a:p>
            <a:pPr marL="400050" lvl="1" indent="0">
              <a:buNone/>
            </a:pPr>
            <a:r>
              <a:rPr lang="nl-NL" dirty="0"/>
              <a:t>c) Tác phẩm báo chí;</a:t>
            </a:r>
            <a:endParaRPr lang="en-US" dirty="0"/>
          </a:p>
          <a:p>
            <a:pPr marL="400050" lvl="1" indent="0">
              <a:buNone/>
            </a:pPr>
            <a:r>
              <a:rPr lang="nl-NL" dirty="0"/>
              <a:t>d) Tác phẩm âm nhạc;</a:t>
            </a:r>
            <a:endParaRPr lang="en-US" dirty="0"/>
          </a:p>
          <a:p>
            <a:pPr marL="400050" lvl="1" indent="0">
              <a:buNone/>
            </a:pPr>
            <a:r>
              <a:rPr lang="nl-NL" dirty="0"/>
              <a:t>đ) Tác phẩm sân khấu;</a:t>
            </a:r>
            <a:endParaRPr lang="en-US" dirty="0"/>
          </a:p>
          <a:p>
            <a:pPr marL="400050" lvl="1" indent="0">
              <a:buNone/>
            </a:pPr>
            <a:r>
              <a:rPr lang="nl-NL" dirty="0"/>
              <a:t>e) Tác phẩm điện ảnh và tác phẩm được tạo ra theo phương pháp tương tự (sau đây gọi chung là tác phẩm điện ảnh);</a:t>
            </a:r>
            <a:endParaRPr lang="en-US" dirty="0"/>
          </a:p>
          <a:p>
            <a:pPr marL="400050" lvl="1" indent="0">
              <a:buNone/>
            </a:pPr>
            <a:r>
              <a:rPr lang="nl-NL" dirty="0"/>
              <a:t>g) Tác phẩm tạo hình, mỹ thuật ứng dụng</a:t>
            </a:r>
            <a:r>
              <a:rPr lang="nl-NL" dirty="0" smtClean="0"/>
              <a:t>;</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35042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vi-VN" dirty="0"/>
              <a:t>. Luật sở hữu trí tuệ Việt Nam</a:t>
            </a:r>
            <a:endParaRPr lang="en-US" dirty="0"/>
          </a:p>
        </p:txBody>
      </p:sp>
      <p:sp>
        <p:nvSpPr>
          <p:cNvPr id="3" name="Content Placeholder 2"/>
          <p:cNvSpPr>
            <a:spLocks noGrp="1"/>
          </p:cNvSpPr>
          <p:nvPr>
            <p:ph idx="1"/>
          </p:nvPr>
        </p:nvSpPr>
        <p:spPr/>
        <p:txBody>
          <a:bodyPr/>
          <a:lstStyle/>
          <a:p>
            <a:pPr marL="0" indent="0">
              <a:buNone/>
            </a:pPr>
            <a:r>
              <a:rPr lang="nl-NL" b="1" dirty="0" smtClean="0">
                <a:solidFill>
                  <a:srgbClr val="0000CC"/>
                </a:solidFill>
              </a:rPr>
              <a:t>Các </a:t>
            </a:r>
            <a:r>
              <a:rPr lang="nl-NL" b="1" dirty="0">
                <a:solidFill>
                  <a:srgbClr val="0000CC"/>
                </a:solidFill>
              </a:rPr>
              <a:t>loại hình tác phẩm được bảo hộ quyền tác </a:t>
            </a:r>
            <a:r>
              <a:rPr lang="nl-NL" b="1" dirty="0" smtClean="0">
                <a:solidFill>
                  <a:srgbClr val="0000CC"/>
                </a:solidFill>
              </a:rPr>
              <a:t>giả (</a:t>
            </a:r>
            <a:r>
              <a:rPr lang="en-US" b="1" dirty="0" err="1" smtClean="0">
                <a:solidFill>
                  <a:srgbClr val="0000CC"/>
                </a:solidFill>
              </a:rPr>
              <a:t>Điều</a:t>
            </a:r>
            <a:r>
              <a:rPr lang="en-US" b="1" dirty="0" smtClean="0">
                <a:solidFill>
                  <a:srgbClr val="0000CC"/>
                </a:solidFill>
              </a:rPr>
              <a:t> 14)</a:t>
            </a:r>
          </a:p>
          <a:p>
            <a:pPr marL="400050" lvl="1" indent="0">
              <a:buNone/>
            </a:pPr>
            <a:r>
              <a:rPr lang="nl-NL" dirty="0"/>
              <a:t>1. Tác phẩm văn học, nghệ thuật và khoa học được bảo hộ bao gồm:</a:t>
            </a:r>
            <a:endParaRPr lang="en-US" dirty="0"/>
          </a:p>
          <a:p>
            <a:pPr marL="400050" lvl="1" indent="0">
              <a:buNone/>
            </a:pPr>
            <a:r>
              <a:rPr lang="nl-NL" dirty="0" smtClean="0"/>
              <a:t>h</a:t>
            </a:r>
            <a:r>
              <a:rPr lang="nl-NL" dirty="0"/>
              <a:t>) Tác phẩm nhiếp ảnh;</a:t>
            </a:r>
            <a:endParaRPr lang="en-US" dirty="0"/>
          </a:p>
          <a:p>
            <a:pPr marL="400050" lvl="1" indent="0">
              <a:buNone/>
            </a:pPr>
            <a:r>
              <a:rPr lang="nl-NL" dirty="0"/>
              <a:t>i) Tác phẩm kiến trúc;</a:t>
            </a:r>
            <a:endParaRPr lang="en-US" dirty="0"/>
          </a:p>
          <a:p>
            <a:pPr marL="400050" lvl="1" indent="0">
              <a:buNone/>
            </a:pPr>
            <a:r>
              <a:rPr lang="nl-NL" dirty="0"/>
              <a:t>k) Bản họa đồ, sơ đồ, bản đồ, bản vẽ liên quan đến địa hình, công trình khoa học;</a:t>
            </a:r>
            <a:endParaRPr lang="en-US" dirty="0"/>
          </a:p>
          <a:p>
            <a:pPr marL="400050" lvl="1" indent="0">
              <a:buNone/>
            </a:pPr>
            <a:r>
              <a:rPr lang="nl-NL" dirty="0"/>
              <a:t>l) Tác phẩm văn học, nghệ thuật dân gian;</a:t>
            </a:r>
            <a:endParaRPr lang="en-US" dirty="0"/>
          </a:p>
          <a:p>
            <a:pPr marL="400050" lvl="1" indent="0">
              <a:buNone/>
            </a:pPr>
            <a:r>
              <a:rPr lang="nl-NL" dirty="0"/>
              <a:t>m) Chương trình máy tính, sưu tập dữ liệu.</a:t>
            </a:r>
            <a:endParaRPr lang="en-US" dirty="0"/>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265948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Luật</a:t>
            </a:r>
            <a:r>
              <a:rPr lang="en-US" dirty="0" smtClean="0"/>
              <a:t> </a:t>
            </a:r>
            <a:r>
              <a:rPr lang="vi-VN" dirty="0" smtClean="0"/>
              <a:t>sở </a:t>
            </a:r>
            <a:r>
              <a:rPr lang="vi-VN" dirty="0"/>
              <a:t>hữu trí tuệ Việt Nam</a:t>
            </a:r>
            <a:endParaRPr lang="en-US" dirty="0"/>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a:t>Ví</a:t>
            </a:r>
            <a:r>
              <a:rPr lang="en-US" dirty="0"/>
              <a:t> </a:t>
            </a:r>
            <a:r>
              <a:rPr lang="en-US" dirty="0" err="1" smtClean="0"/>
              <a:t>dụ</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22, </a:t>
            </a:r>
            <a:r>
              <a:rPr lang="en-US" dirty="0" err="1"/>
              <a:t>khoản</a:t>
            </a:r>
            <a:r>
              <a:rPr lang="en-US" dirty="0"/>
              <a:t> </a:t>
            </a:r>
            <a:r>
              <a:rPr lang="en-US" dirty="0" smtClean="0"/>
              <a:t>1</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5"/>
            <a:ext cx="10335490" cy="3532908"/>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400" b="1" dirty="0" err="1" smtClean="0">
                <a:solidFill>
                  <a:srgbClr val="0000CC"/>
                </a:solidFill>
              </a:rPr>
              <a:t>Điều</a:t>
            </a:r>
            <a:r>
              <a:rPr lang="en-US" sz="2400" b="1" dirty="0" smtClean="0">
                <a:solidFill>
                  <a:srgbClr val="0000CC"/>
                </a:solidFill>
              </a:rPr>
              <a:t> 22: </a:t>
            </a:r>
            <a:r>
              <a:rPr lang="vi-VN" sz="2400" b="1" dirty="0" smtClean="0">
                <a:solidFill>
                  <a:srgbClr val="0000CC"/>
                </a:solidFill>
              </a:rPr>
              <a:t>Quyền </a:t>
            </a:r>
            <a:r>
              <a:rPr lang="vi-VN" sz="2400" b="1" dirty="0">
                <a:solidFill>
                  <a:srgbClr val="0000CC"/>
                </a:solidFill>
              </a:rPr>
              <a:t>tác giả đối với chương trình máy tính, sưu tập dữ </a:t>
            </a:r>
            <a:r>
              <a:rPr lang="vi-VN" sz="2400" b="1" dirty="0" smtClean="0">
                <a:solidFill>
                  <a:srgbClr val="0000CC"/>
                </a:solidFill>
              </a:rPr>
              <a:t>liệu</a:t>
            </a:r>
            <a:endParaRPr lang="vi-VN" sz="2400" b="1" dirty="0">
              <a:solidFill>
                <a:srgbClr val="0000CC"/>
              </a:solidFill>
            </a:endParaRPr>
          </a:p>
          <a:p>
            <a:pPr marL="457200" indent="-457200">
              <a:buAutoNum type="arabicPeriod"/>
            </a:pPr>
            <a:r>
              <a:rPr lang="vi-VN" sz="2400" i="1" dirty="0" smtClean="0">
                <a:latin typeface="Arial Narrow" pitchFamily="34" charset="0"/>
              </a:rPr>
              <a:t>Chương </a:t>
            </a:r>
            <a:r>
              <a:rPr lang="vi-VN" sz="2400" i="1" dirty="0">
                <a:latin typeface="Arial Narrow" pitchFamily="34" charset="0"/>
              </a:rPr>
              <a:t>trình máy tính là tập hợp các chỉ dẫn được thể hiện dưới dạng các lệnh, các mã, lược đồ hoặc bất kỳ dạng nào khác, khi gắn vào một phương tiện mà máy tính đọc được, có khả năng làm cho máy tính thực hiện được một công việc hoặc đạt được một kết quả cụ thể.</a:t>
            </a:r>
          </a:p>
          <a:p>
            <a:r>
              <a:rPr lang="en-US" sz="2400" i="1" dirty="0" smtClean="0">
                <a:latin typeface="Arial Narrow" pitchFamily="34" charset="0"/>
              </a:rPr>
              <a:t>      </a:t>
            </a:r>
            <a:r>
              <a:rPr lang="vi-VN" sz="2400" i="1" dirty="0" smtClean="0">
                <a:latin typeface="Arial Narrow" pitchFamily="34" charset="0"/>
              </a:rPr>
              <a:t>Chương </a:t>
            </a:r>
            <a:r>
              <a:rPr lang="vi-VN" sz="2400" i="1" dirty="0">
                <a:latin typeface="Arial Narrow" pitchFamily="34" charset="0"/>
              </a:rPr>
              <a:t>trình máy tính được bảo hộ như tác phẩm văn học, dù được thể hiện dưới dạng mã nguồn hay mã máy.</a:t>
            </a:r>
          </a:p>
          <a:p>
            <a:endParaRPr lang="en-US" sz="2400" dirty="0" smtClean="0">
              <a:latin typeface="Arial Narrow" pitchFamily="34" charset="0"/>
            </a:endParaRPr>
          </a:p>
        </p:txBody>
      </p:sp>
    </p:spTree>
    <p:extLst>
      <p:ext uri="{BB962C8B-B14F-4D97-AF65-F5344CB8AC3E}">
        <p14:creationId xmlns:p14="http://schemas.microsoft.com/office/powerpoint/2010/main" val="232053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Luật</a:t>
            </a:r>
            <a:r>
              <a:rPr lang="en-US" dirty="0" smtClean="0"/>
              <a:t> </a:t>
            </a:r>
            <a:r>
              <a:rPr lang="vi-VN" dirty="0" smtClean="0"/>
              <a:t>sở </a:t>
            </a:r>
            <a:r>
              <a:rPr lang="vi-VN" dirty="0"/>
              <a:t>hữu trí tuệ Việt Nam</a:t>
            </a:r>
            <a:endParaRPr lang="en-US" dirty="0"/>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1: </a:t>
            </a:r>
            <a:r>
              <a:rPr lang="en-US" dirty="0" err="1"/>
              <a:t>Tìm</a:t>
            </a:r>
            <a:r>
              <a:rPr lang="en-US" dirty="0"/>
              <a:t> </a:t>
            </a:r>
            <a:r>
              <a:rPr lang="en-US" dirty="0" err="1"/>
              <a:t>hiểu</a:t>
            </a:r>
            <a:r>
              <a:rPr lang="en-US" dirty="0"/>
              <a:t> </a:t>
            </a:r>
            <a:r>
              <a:rPr lang="en-US" dirty="0" err="1"/>
              <a:t>điều</a:t>
            </a:r>
            <a:r>
              <a:rPr lang="en-US" dirty="0"/>
              <a:t> </a:t>
            </a:r>
            <a:r>
              <a:rPr lang="en-US" dirty="0" smtClean="0"/>
              <a:t>22, </a:t>
            </a:r>
            <a:r>
              <a:rPr lang="en-US" dirty="0" err="1"/>
              <a:t>khoản</a:t>
            </a:r>
            <a:r>
              <a:rPr lang="en-US" dirty="0"/>
              <a:t> </a:t>
            </a:r>
            <a:r>
              <a:rPr lang="en-US" dirty="0" smtClean="0"/>
              <a:t>2</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5"/>
            <a:ext cx="10335490" cy="3061853"/>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400" b="1" dirty="0" err="1" smtClean="0">
                <a:solidFill>
                  <a:srgbClr val="0000CC"/>
                </a:solidFill>
              </a:rPr>
              <a:t>Điều</a:t>
            </a:r>
            <a:r>
              <a:rPr lang="en-US" sz="2400" b="1" dirty="0" smtClean="0">
                <a:solidFill>
                  <a:srgbClr val="0000CC"/>
                </a:solidFill>
              </a:rPr>
              <a:t> 22: </a:t>
            </a:r>
            <a:r>
              <a:rPr lang="vi-VN" sz="2400" b="1" dirty="0" smtClean="0">
                <a:solidFill>
                  <a:srgbClr val="0000CC"/>
                </a:solidFill>
              </a:rPr>
              <a:t>Quyền </a:t>
            </a:r>
            <a:r>
              <a:rPr lang="vi-VN" sz="2400" b="1" dirty="0">
                <a:solidFill>
                  <a:srgbClr val="0000CC"/>
                </a:solidFill>
              </a:rPr>
              <a:t>tác giả đối với chương trình máy tính, sưu tập dữ </a:t>
            </a:r>
            <a:r>
              <a:rPr lang="vi-VN" sz="2400" b="1" dirty="0" smtClean="0">
                <a:solidFill>
                  <a:srgbClr val="0000CC"/>
                </a:solidFill>
              </a:rPr>
              <a:t>liệu</a:t>
            </a:r>
            <a:endParaRPr lang="vi-VN" sz="2400" b="1" dirty="0">
              <a:solidFill>
                <a:srgbClr val="0000CC"/>
              </a:solidFill>
            </a:endParaRPr>
          </a:p>
          <a:p>
            <a:pPr marL="457200" indent="-457200">
              <a:buAutoNum type="arabicPeriod"/>
            </a:pPr>
            <a:r>
              <a:rPr lang="en-US" sz="2400" i="1" dirty="0" smtClean="0">
                <a:latin typeface="Arial Narrow" pitchFamily="34" charset="0"/>
              </a:rPr>
              <a:t>S</a:t>
            </a:r>
            <a:r>
              <a:rPr lang="vi-VN" sz="2400" i="1" dirty="0" smtClean="0">
                <a:latin typeface="Arial Narrow" pitchFamily="34" charset="0"/>
              </a:rPr>
              <a:t>ưu </a:t>
            </a:r>
            <a:r>
              <a:rPr lang="vi-VN" sz="2400" i="1" dirty="0">
                <a:latin typeface="Arial Narrow" pitchFamily="34" charset="0"/>
              </a:rPr>
              <a:t>tập dữ liệu là tập hợp có tính sáng tạo thể hiện ở sự tuyển chọn, sắp xếp các tư liệu dưới dạng điện tử hoặc dạng khác. </a:t>
            </a:r>
          </a:p>
          <a:p>
            <a:r>
              <a:rPr lang="vi-VN" sz="2400" i="1" dirty="0">
                <a:latin typeface="Arial Narrow" pitchFamily="34" charset="0"/>
              </a:rPr>
              <a:t>Việc bảo hộ quyền tác giả đối với sưu tập dữ liệu không bao hàm chính các tư liệu đó, không gây phương hại đến quyền tác giả của chính tư liệu đó.</a:t>
            </a:r>
          </a:p>
          <a:p>
            <a:endParaRPr lang="en-US" sz="2400" dirty="0" smtClean="0">
              <a:latin typeface="Arial Narrow" pitchFamily="34" charset="0"/>
            </a:endParaRPr>
          </a:p>
        </p:txBody>
      </p:sp>
      <p:sp>
        <p:nvSpPr>
          <p:cNvPr id="7" name="Rectangle 6"/>
          <p:cNvSpPr/>
          <p:nvPr/>
        </p:nvSpPr>
        <p:spPr>
          <a:xfrm>
            <a:off x="3825699" y="3244334"/>
            <a:ext cx="4540602" cy="369332"/>
          </a:xfrm>
          <a:prstGeom prst="rect">
            <a:avLst/>
          </a:prstGeom>
        </p:spPr>
        <p:txBody>
          <a:bodyPr wrap="none">
            <a:spAutoFit/>
          </a:bodyPr>
          <a:lstStyle/>
          <a:p>
            <a:r>
              <a:rPr lang="vi-VN" dirty="0"/>
              <a:t>Ch1 - Điều 4. Nguyên tắc bảo đảm ATTTM</a:t>
            </a:r>
            <a:endParaRPr lang="en-US" dirty="0"/>
          </a:p>
        </p:txBody>
      </p:sp>
    </p:spTree>
    <p:extLst>
      <p:ext uri="{BB962C8B-B14F-4D97-AF65-F5344CB8AC3E}">
        <p14:creationId xmlns:p14="http://schemas.microsoft.com/office/powerpoint/2010/main" val="392477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Bộ</a:t>
            </a:r>
            <a:r>
              <a:rPr lang="en-US" dirty="0" smtClean="0"/>
              <a:t> </a:t>
            </a:r>
            <a:r>
              <a:rPr lang="en-US" dirty="0" err="1" smtClean="0"/>
              <a:t>Luật</a:t>
            </a:r>
            <a:r>
              <a:rPr lang="en-US" dirty="0" smtClean="0"/>
              <a:t> </a:t>
            </a:r>
            <a:r>
              <a:rPr lang="en-US" dirty="0" err="1" smtClean="0"/>
              <a:t>và</a:t>
            </a:r>
            <a:r>
              <a:rPr lang="en-US" dirty="0" smtClean="0"/>
              <a:t> </a:t>
            </a:r>
            <a:r>
              <a:rPr lang="en-US" dirty="0" err="1"/>
              <a:t>Luật</a:t>
            </a:r>
            <a:endParaRPr lang="en-US" dirty="0"/>
          </a:p>
        </p:txBody>
      </p:sp>
      <p:sp>
        <p:nvSpPr>
          <p:cNvPr id="3" name="Content Placeholder 2"/>
          <p:cNvSpPr>
            <a:spLocks noGrp="1"/>
          </p:cNvSpPr>
          <p:nvPr>
            <p:ph idx="1"/>
          </p:nvPr>
        </p:nvSpPr>
        <p:spPr/>
        <p:txBody>
          <a:bodyPr/>
          <a:lstStyle/>
          <a:p>
            <a:r>
              <a:rPr lang="vi-VN" dirty="0" smtClean="0"/>
              <a:t>là </a:t>
            </a:r>
            <a:r>
              <a:rPr lang="vi-VN" dirty="0"/>
              <a:t>văn bản quy phạm pháp luật do Quốc hội ban hành để cụ thể hóa Hiến pháp nhằm điều chỉnh các loại quan hệ xã hội trong các lĩnh vực hoạt động của xã hội</a:t>
            </a:r>
            <a:r>
              <a:rPr lang="vi-VN" dirty="0" smtClean="0"/>
              <a:t>.</a:t>
            </a:r>
            <a:r>
              <a:rPr lang="en-US" dirty="0" smtClean="0"/>
              <a:t> </a:t>
            </a:r>
            <a:r>
              <a:rPr lang="vi-VN" dirty="0" smtClean="0"/>
              <a:t>Các </a:t>
            </a:r>
            <a:r>
              <a:rPr lang="vi-VN" dirty="0"/>
              <a:t>bộ luật và luật này đều có giá trị pháp lí cao (chỉ sau Hiến pháp) và có phạm vi tác động rộng lớn </a:t>
            </a:r>
            <a:r>
              <a:rPr lang="vi-VN" dirty="0" smtClean="0"/>
              <a:t>đến </a:t>
            </a:r>
            <a:r>
              <a:rPr lang="vi-VN" dirty="0"/>
              <a:t>đông đảo các tầng lớp nhân dân</a:t>
            </a:r>
            <a:r>
              <a:rPr lang="vi-VN" dirty="0" smtClean="0"/>
              <a:t>.</a:t>
            </a:r>
            <a:endParaRPr lang="en-US" dirty="0" smtClean="0"/>
          </a:p>
          <a:p>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260005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Luật</a:t>
            </a:r>
            <a:r>
              <a:rPr lang="en-US" dirty="0" smtClean="0"/>
              <a:t> </a:t>
            </a:r>
            <a:r>
              <a:rPr lang="vi-VN" dirty="0" smtClean="0"/>
              <a:t>sở </a:t>
            </a:r>
            <a:r>
              <a:rPr lang="vi-VN" dirty="0"/>
              <a:t>hữu trí tuệ Việt Nam</a:t>
            </a:r>
            <a:endParaRPr lang="en-US" dirty="0"/>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2: </a:t>
            </a:r>
            <a:r>
              <a:rPr lang="en-US" dirty="0" err="1"/>
              <a:t>Tìm</a:t>
            </a:r>
            <a:r>
              <a:rPr lang="en-US" dirty="0"/>
              <a:t> </a:t>
            </a:r>
            <a:r>
              <a:rPr lang="en-US" dirty="0" err="1"/>
              <a:t>hiểu</a:t>
            </a:r>
            <a:r>
              <a:rPr lang="en-US" dirty="0"/>
              <a:t> </a:t>
            </a:r>
            <a:r>
              <a:rPr lang="en-US" dirty="0" err="1"/>
              <a:t>điều</a:t>
            </a:r>
            <a:r>
              <a:rPr lang="en-US" dirty="0"/>
              <a:t> </a:t>
            </a:r>
            <a:r>
              <a:rPr lang="en-US" dirty="0" smtClean="0"/>
              <a:t>28, </a:t>
            </a:r>
            <a:r>
              <a:rPr lang="en-US" dirty="0" err="1"/>
              <a:t>khoản</a:t>
            </a:r>
            <a:r>
              <a:rPr lang="en-US" dirty="0"/>
              <a:t> </a:t>
            </a:r>
            <a:r>
              <a:rPr lang="en-US" dirty="0" smtClean="0"/>
              <a:t>2</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6"/>
            <a:ext cx="8963890" cy="206432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400" b="1" dirty="0" err="1">
                <a:solidFill>
                  <a:srgbClr val="0000CC"/>
                </a:solidFill>
              </a:rPr>
              <a:t>Điều</a:t>
            </a:r>
            <a:r>
              <a:rPr lang="en-US" sz="2400" b="1" dirty="0">
                <a:solidFill>
                  <a:srgbClr val="0000CC"/>
                </a:solidFill>
              </a:rPr>
              <a:t> 28. </a:t>
            </a:r>
            <a:r>
              <a:rPr lang="en-US" sz="2400" b="1" dirty="0" err="1">
                <a:solidFill>
                  <a:srgbClr val="0000CC"/>
                </a:solidFill>
              </a:rPr>
              <a:t>Hành</a:t>
            </a:r>
            <a:r>
              <a:rPr lang="en-US" sz="2400" b="1" dirty="0">
                <a:solidFill>
                  <a:srgbClr val="0000CC"/>
                </a:solidFill>
              </a:rPr>
              <a:t> vi </a:t>
            </a:r>
            <a:r>
              <a:rPr lang="en-US" sz="2400" b="1" dirty="0" err="1">
                <a:solidFill>
                  <a:srgbClr val="0000CC"/>
                </a:solidFill>
              </a:rPr>
              <a:t>xâm</a:t>
            </a:r>
            <a:r>
              <a:rPr lang="en-US" sz="2400" b="1" dirty="0">
                <a:solidFill>
                  <a:srgbClr val="0000CC"/>
                </a:solidFill>
              </a:rPr>
              <a:t> </a:t>
            </a:r>
            <a:r>
              <a:rPr lang="en-US" sz="2400" b="1" dirty="0" err="1">
                <a:solidFill>
                  <a:srgbClr val="0000CC"/>
                </a:solidFill>
              </a:rPr>
              <a:t>phạm</a:t>
            </a:r>
            <a:r>
              <a:rPr lang="en-US" sz="2400" b="1" dirty="0">
                <a:solidFill>
                  <a:srgbClr val="0000CC"/>
                </a:solidFill>
              </a:rPr>
              <a:t> </a:t>
            </a:r>
            <a:r>
              <a:rPr lang="en-US" sz="2400" b="1" dirty="0" err="1">
                <a:solidFill>
                  <a:srgbClr val="0000CC"/>
                </a:solidFill>
              </a:rPr>
              <a:t>quyền</a:t>
            </a:r>
            <a:r>
              <a:rPr lang="en-US" sz="2400" b="1" dirty="0">
                <a:solidFill>
                  <a:srgbClr val="0000CC"/>
                </a:solidFill>
              </a:rPr>
              <a:t> </a:t>
            </a:r>
            <a:r>
              <a:rPr lang="en-US" sz="2400" b="1" dirty="0" err="1">
                <a:solidFill>
                  <a:srgbClr val="0000CC"/>
                </a:solidFill>
              </a:rPr>
              <a:t>tác</a:t>
            </a:r>
            <a:r>
              <a:rPr lang="en-US" sz="2400" b="1" dirty="0">
                <a:solidFill>
                  <a:srgbClr val="0000CC"/>
                </a:solidFill>
              </a:rPr>
              <a:t> </a:t>
            </a:r>
            <a:r>
              <a:rPr lang="en-US" sz="2400" b="1" dirty="0" err="1" smtClean="0">
                <a:solidFill>
                  <a:srgbClr val="0000CC"/>
                </a:solidFill>
              </a:rPr>
              <a:t>giả</a:t>
            </a:r>
            <a:endParaRPr lang="en-US" sz="2400" b="1" dirty="0" smtClean="0">
              <a:solidFill>
                <a:srgbClr val="0000CC"/>
              </a:solidFill>
            </a:endParaRPr>
          </a:p>
          <a:p>
            <a:r>
              <a:rPr lang="vi-VN" sz="2400" i="1" dirty="0">
                <a:latin typeface="Arial Narrow" pitchFamily="34" charset="0"/>
              </a:rPr>
              <a:t>3. Công bố, phân phối tác phẩm mà không được phép của tác giả.</a:t>
            </a:r>
            <a:endParaRPr lang="en-US" sz="2400" dirty="0" smtClean="0">
              <a:latin typeface="Arial Narrow" pitchFamily="34" charset="0"/>
            </a:endParaRPr>
          </a:p>
        </p:txBody>
      </p:sp>
    </p:spTree>
    <p:extLst>
      <p:ext uri="{BB962C8B-B14F-4D97-AF65-F5344CB8AC3E}">
        <p14:creationId xmlns:p14="http://schemas.microsoft.com/office/powerpoint/2010/main" val="355906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a:t>Luật</a:t>
            </a:r>
            <a:r>
              <a:rPr lang="en-US" dirty="0"/>
              <a:t> </a:t>
            </a:r>
            <a:r>
              <a:rPr lang="vi-VN" dirty="0"/>
              <a:t>sở hữu trí tuệ Việt Nam</a:t>
            </a:r>
            <a:endParaRPr lang="en-US" dirty="0"/>
          </a:p>
        </p:txBody>
      </p:sp>
      <p:sp>
        <p:nvSpPr>
          <p:cNvPr id="3" name="Content Placeholder 2"/>
          <p:cNvSpPr>
            <a:spLocks noGrp="1"/>
          </p:cNvSpPr>
          <p:nvPr>
            <p:ph idx="1"/>
          </p:nvPr>
        </p:nvSpPr>
        <p:spPr/>
        <p:txBody>
          <a:bodyPr/>
          <a:lstStyle/>
          <a:p>
            <a:pPr marL="0" indent="0">
              <a:buNone/>
            </a:pPr>
            <a:r>
              <a:rPr lang="vi-VN" b="1" dirty="0">
                <a:solidFill>
                  <a:srgbClr val="0000CC"/>
                </a:solidFill>
              </a:rPr>
              <a:t>Tình hình vi phạm SHTT ở </a:t>
            </a:r>
            <a:r>
              <a:rPr lang="vi-VN" b="1" dirty="0" smtClean="0">
                <a:solidFill>
                  <a:srgbClr val="0000CC"/>
                </a:solidFill>
              </a:rPr>
              <a:t>VN</a:t>
            </a:r>
            <a:endParaRPr lang="en-US" b="1" dirty="0" smtClean="0">
              <a:solidFill>
                <a:srgbClr val="0000CC"/>
              </a:solidFill>
            </a:endParaRPr>
          </a:p>
          <a:p>
            <a:r>
              <a:rPr lang="vi-VN" dirty="0"/>
              <a:t>Hiện nay, tình trạng vi phạm SHTT ở nước ta vẫn đang ở mức báo động. </a:t>
            </a:r>
          </a:p>
          <a:p>
            <a:r>
              <a:rPr lang="vi-VN" dirty="0"/>
              <a:t>Với sự phát triển của khoa học công nghệ, đặc biệt là CNTT, việc sao chép, quảng bá nội dung thông tin dưới các dạng thức như văn bản, hình ảnh, âm thanh… ngày càng trở nên dễ dàng, tồn tại sự vi phạm lớn đối với lĩnh vực phần mềm hay bản quyền trong văn học nghệ thuật.</a:t>
            </a:r>
          </a:p>
          <a:p>
            <a:pPr marL="0" indent="0">
              <a:buNone/>
            </a:pP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414363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a:t>Luật</a:t>
            </a:r>
            <a:r>
              <a:rPr lang="en-US" dirty="0"/>
              <a:t> </a:t>
            </a:r>
            <a:r>
              <a:rPr lang="vi-VN" dirty="0"/>
              <a:t>sở hữu trí tuệ Việt Nam</a:t>
            </a:r>
          </a:p>
        </p:txBody>
      </p:sp>
      <p:sp>
        <p:nvSpPr>
          <p:cNvPr id="3" name="Content Placeholder 2"/>
          <p:cNvSpPr>
            <a:spLocks noGrp="1"/>
          </p:cNvSpPr>
          <p:nvPr>
            <p:ph sz="half" idx="1"/>
          </p:nvPr>
        </p:nvSpPr>
        <p:spPr>
          <a:xfrm>
            <a:off x="1117600" y="1219200"/>
            <a:ext cx="5768682" cy="4927600"/>
          </a:xfrm>
        </p:spPr>
        <p:txBody>
          <a:bodyPr/>
          <a:lstStyle/>
          <a:p>
            <a:pPr marL="0" indent="0">
              <a:buNone/>
            </a:pPr>
            <a:r>
              <a:rPr lang="vi-VN" sz="2400" b="1" dirty="0">
                <a:solidFill>
                  <a:srgbClr val="0000CC"/>
                </a:solidFill>
                <a:effectLst/>
              </a:rPr>
              <a:t>Tình hình vi phạm SHTT ở VN</a:t>
            </a:r>
            <a:endParaRPr lang="en-US" sz="2400" b="1" dirty="0">
              <a:solidFill>
                <a:srgbClr val="0000CC"/>
              </a:solidFill>
              <a:effectLst/>
            </a:endParaRPr>
          </a:p>
          <a:p>
            <a:pPr marL="0" indent="0">
              <a:buNone/>
            </a:pPr>
            <a:r>
              <a:rPr lang="vi-VN" sz="2400" dirty="0" smtClean="0">
                <a:effectLst/>
              </a:rPr>
              <a:t>Tỷ lệ vi phạm </a:t>
            </a:r>
            <a:r>
              <a:rPr lang="vi-VN" sz="2400" dirty="0">
                <a:effectLst/>
              </a:rPr>
              <a:t>bản quyền </a:t>
            </a:r>
            <a:r>
              <a:rPr lang="vi-VN" sz="2400" dirty="0" smtClean="0">
                <a:effectLst/>
              </a:rPr>
              <a:t>PM </a:t>
            </a:r>
            <a:r>
              <a:rPr lang="vi-VN" sz="2400" dirty="0">
                <a:effectLst/>
              </a:rPr>
              <a:t>máy tính</a:t>
            </a:r>
          </a:p>
          <a:p>
            <a:r>
              <a:rPr lang="en-US" sz="2400" dirty="0" smtClean="0">
                <a:effectLst/>
              </a:rPr>
              <a:t>VN</a:t>
            </a:r>
            <a:r>
              <a:rPr lang="vi-VN" sz="2400" dirty="0" smtClean="0">
                <a:effectLst/>
              </a:rPr>
              <a:t> </a:t>
            </a:r>
            <a:r>
              <a:rPr lang="vi-VN" sz="2400" dirty="0">
                <a:effectLst/>
              </a:rPr>
              <a:t>năm 2015 là 78%, trong khi tỷ lệ này của toàn thế giới chỉ là 39</a:t>
            </a:r>
            <a:r>
              <a:rPr lang="vi-VN" sz="2400" dirty="0" smtClean="0">
                <a:effectLst/>
              </a:rPr>
              <a:t>%.</a:t>
            </a:r>
            <a:r>
              <a:rPr lang="en-US" sz="2400" dirty="0">
                <a:effectLst/>
              </a:rPr>
              <a:t> </a:t>
            </a:r>
            <a:r>
              <a:rPr lang="en-US" sz="2400" dirty="0" smtClean="0">
                <a:effectLst/>
              </a:rPr>
              <a:t>VN </a:t>
            </a:r>
            <a:r>
              <a:rPr lang="en-US" sz="2400" dirty="0" err="1" smtClean="0">
                <a:effectLst/>
              </a:rPr>
              <a:t>năm</a:t>
            </a:r>
            <a:r>
              <a:rPr lang="en-US" sz="2400" dirty="0" smtClean="0">
                <a:effectLst/>
              </a:rPr>
              <a:t> 2017, </a:t>
            </a:r>
            <a:r>
              <a:rPr lang="en-US" sz="2400" dirty="0" err="1" smtClean="0">
                <a:effectLst/>
              </a:rPr>
              <a:t>giảm</a:t>
            </a:r>
            <a:r>
              <a:rPr lang="en-US" sz="2400" dirty="0" smtClean="0">
                <a:effectLst/>
              </a:rPr>
              <a:t> 4% so </a:t>
            </a:r>
            <a:r>
              <a:rPr lang="en-US" sz="2400" dirty="0" err="1" smtClean="0">
                <a:effectLst/>
              </a:rPr>
              <a:t>với</a:t>
            </a:r>
            <a:r>
              <a:rPr lang="en-US" sz="2400" dirty="0" smtClean="0">
                <a:effectLst/>
              </a:rPr>
              <a:t> 2015.</a:t>
            </a:r>
            <a:endParaRPr lang="vi-VN" sz="2400" dirty="0" smtClean="0">
              <a:effectLst/>
            </a:endParaRPr>
          </a:p>
        </p:txBody>
      </p:sp>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20598" y="1219920"/>
            <a:ext cx="5315343" cy="400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089674" y="5364080"/>
            <a:ext cx="4878323" cy="369332"/>
          </a:xfrm>
          <a:prstGeom prst="rect">
            <a:avLst/>
          </a:prstGeom>
        </p:spPr>
        <p:txBody>
          <a:bodyPr wrap="none">
            <a:spAutoFit/>
          </a:bodyPr>
          <a:lstStyle/>
          <a:p>
            <a:r>
              <a:rPr lang="en-US" dirty="0" err="1"/>
              <a:t>Khảo</a:t>
            </a:r>
            <a:r>
              <a:rPr lang="en-US" dirty="0"/>
              <a:t> </a:t>
            </a:r>
            <a:r>
              <a:rPr lang="en-US" dirty="0" err="1"/>
              <a:t>sát</a:t>
            </a:r>
            <a:r>
              <a:rPr lang="en-US" dirty="0"/>
              <a:t> do </a:t>
            </a:r>
            <a:r>
              <a:rPr lang="en-US" dirty="0" err="1"/>
              <a:t>Liên</a:t>
            </a:r>
            <a:r>
              <a:rPr lang="en-US" dirty="0"/>
              <a:t> minh </a:t>
            </a:r>
            <a:r>
              <a:rPr lang="en-US" dirty="0" err="1"/>
              <a:t>phần</a:t>
            </a:r>
            <a:r>
              <a:rPr lang="en-US" dirty="0"/>
              <a:t> </a:t>
            </a:r>
            <a:r>
              <a:rPr lang="en-US" dirty="0" err="1"/>
              <a:t>mềm</a:t>
            </a:r>
            <a:r>
              <a:rPr lang="en-US" dirty="0"/>
              <a:t> BSA (</a:t>
            </a:r>
            <a:r>
              <a:rPr lang="en-US" dirty="0" smtClean="0"/>
              <a:t>2018)</a:t>
            </a:r>
            <a:endParaRPr lang="en-US" dirty="0"/>
          </a:p>
        </p:txBody>
      </p:sp>
    </p:spTree>
    <p:extLst>
      <p:ext uri="{BB962C8B-B14F-4D97-AF65-F5344CB8AC3E}">
        <p14:creationId xmlns:p14="http://schemas.microsoft.com/office/powerpoint/2010/main" val="22750576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4. </a:t>
            </a:r>
            <a:r>
              <a:rPr lang="en-US" dirty="0" err="1"/>
              <a:t>Luật</a:t>
            </a:r>
            <a:r>
              <a:rPr lang="en-US" dirty="0"/>
              <a:t> </a:t>
            </a:r>
            <a:r>
              <a:rPr lang="vi-VN" dirty="0"/>
              <a:t>sở hữu trí tuệ Việt Nam</a:t>
            </a:r>
          </a:p>
        </p:txBody>
      </p:sp>
      <p:sp>
        <p:nvSpPr>
          <p:cNvPr id="6" name="Content Placeholder 5"/>
          <p:cNvSpPr>
            <a:spLocks noGrp="1"/>
          </p:cNvSpPr>
          <p:nvPr>
            <p:ph idx="1"/>
          </p:nvPr>
        </p:nvSpPr>
        <p:spPr/>
        <p:txBody>
          <a:bodyPr/>
          <a:lstStyle/>
          <a:p>
            <a:pPr marL="0" indent="0">
              <a:buNone/>
            </a:pPr>
            <a:r>
              <a:rPr lang="vi-VN" b="1" dirty="0">
                <a:solidFill>
                  <a:srgbClr val="0000CC"/>
                </a:solidFill>
              </a:rPr>
              <a:t>Khuyến cáo từ BSA</a:t>
            </a:r>
            <a:endParaRPr lang="en-US" b="1" i="1" dirty="0" smtClean="0">
              <a:solidFill>
                <a:srgbClr val="0000CC"/>
              </a:solidFill>
            </a:endParaRPr>
          </a:p>
          <a:p>
            <a:r>
              <a:rPr lang="vi-VN" b="1" i="1" dirty="0" smtClean="0">
                <a:solidFill>
                  <a:srgbClr val="000099"/>
                </a:solidFill>
              </a:rPr>
              <a:t>“Chơi </a:t>
            </a:r>
            <a:r>
              <a:rPr lang="vi-VN" b="1" i="1" dirty="0">
                <a:solidFill>
                  <a:srgbClr val="000099"/>
                </a:solidFill>
              </a:rPr>
              <a:t>với lửa”</a:t>
            </a:r>
            <a:r>
              <a:rPr lang="vi-VN" dirty="0"/>
              <a:t> khi sử dụng phần mềm không bản quyền</a:t>
            </a:r>
            <a:r>
              <a:rPr lang="vi-VN" dirty="0" smtClean="0"/>
              <a:t>.</a:t>
            </a:r>
          </a:p>
          <a:p>
            <a:r>
              <a:rPr lang="en-US" dirty="0" smtClean="0"/>
              <a:t>C</a:t>
            </a:r>
            <a:r>
              <a:rPr lang="vi-VN" dirty="0" smtClean="0"/>
              <a:t>ác </a:t>
            </a:r>
            <a:r>
              <a:rPr lang="vi-VN" dirty="0"/>
              <a:t>cuộc tấn công mạng và việc sử dụng phần mềm không bản quyền có mối liên hệ chặt chẽ với nhau</a:t>
            </a:r>
            <a:r>
              <a:rPr lang="vi-VN" dirty="0" smtClean="0"/>
              <a:t>.</a:t>
            </a:r>
            <a:r>
              <a:rPr lang="en-US" dirty="0" smtClean="0"/>
              <a:t> </a:t>
            </a:r>
            <a:r>
              <a:rPr lang="vi-VN" dirty="0" smtClean="0"/>
              <a:t>Phần mềm crack và luôn đi kèm rủi ro ẩn chứa các mã độc, có nguy cơ phá hỏng hệ thống máy tính, đe dọa dữ liệu lưu trên các ổ cứng. </a:t>
            </a:r>
            <a:endParaRPr lang="en-US" dirty="0" smtClean="0"/>
          </a:p>
          <a:p>
            <a:r>
              <a:rPr lang="vi-VN" dirty="0" smtClean="0"/>
              <a:t>D</a:t>
            </a:r>
            <a:r>
              <a:rPr lang="en-US" dirty="0" smtClean="0"/>
              <a:t>N</a:t>
            </a:r>
            <a:r>
              <a:rPr lang="vi-VN" dirty="0" smtClean="0"/>
              <a:t> </a:t>
            </a:r>
            <a:r>
              <a:rPr lang="vi-VN" dirty="0"/>
              <a:t>có thể giảm thiểu nguy cơ an ninh mạng từ phần mềm không bản quyền bằng cách bảo đảm </a:t>
            </a:r>
            <a:r>
              <a:rPr lang="vi-VN" b="1" dirty="0">
                <a:solidFill>
                  <a:srgbClr val="0000CC"/>
                </a:solidFill>
              </a:rPr>
              <a:t>mua phần mềm từ các nguồn hợp pháp và có chương </a:t>
            </a:r>
            <a:r>
              <a:rPr lang="vi-VN" b="1" dirty="0" smtClean="0">
                <a:solidFill>
                  <a:srgbClr val="0000CC"/>
                </a:solidFill>
              </a:rPr>
              <a:t>trình</a:t>
            </a:r>
            <a:r>
              <a:rPr lang="en-US" b="1" dirty="0" smtClean="0">
                <a:solidFill>
                  <a:srgbClr val="0000CC"/>
                </a:solidFill>
              </a:rPr>
              <a:t>/</a:t>
            </a:r>
            <a:r>
              <a:rPr lang="en-US" b="1" dirty="0" err="1" smtClean="0">
                <a:solidFill>
                  <a:srgbClr val="0000CC"/>
                </a:solidFill>
              </a:rPr>
              <a:t>cách</a:t>
            </a:r>
            <a:r>
              <a:rPr lang="en-US" b="1" dirty="0" smtClean="0">
                <a:solidFill>
                  <a:srgbClr val="0000CC"/>
                </a:solidFill>
              </a:rPr>
              <a:t> </a:t>
            </a:r>
            <a:r>
              <a:rPr lang="en-US" b="1" dirty="0" err="1" smtClean="0">
                <a:solidFill>
                  <a:srgbClr val="0000CC"/>
                </a:solidFill>
              </a:rPr>
              <a:t>thức</a:t>
            </a:r>
            <a:r>
              <a:rPr lang="vi-VN" b="1" dirty="0" smtClean="0">
                <a:solidFill>
                  <a:srgbClr val="0000CC"/>
                </a:solidFill>
              </a:rPr>
              <a:t> </a:t>
            </a:r>
            <a:r>
              <a:rPr lang="vi-VN" b="1" dirty="0">
                <a:solidFill>
                  <a:srgbClr val="0000CC"/>
                </a:solidFill>
              </a:rPr>
              <a:t>quản lý tài sản phần mềm nội bộ. </a:t>
            </a:r>
          </a:p>
          <a:p>
            <a:endParaRPr lang="vi-VN" dirty="0"/>
          </a:p>
        </p:txBody>
      </p:sp>
    </p:spTree>
    <p:extLst>
      <p:ext uri="{BB962C8B-B14F-4D97-AF65-F5344CB8AC3E}">
        <p14:creationId xmlns:p14="http://schemas.microsoft.com/office/powerpoint/2010/main" val="3459781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Luật</a:t>
            </a:r>
            <a:r>
              <a:rPr lang="en-US" dirty="0" smtClean="0"/>
              <a:t> </a:t>
            </a:r>
            <a:r>
              <a:rPr lang="en-US" dirty="0"/>
              <a:t>An </a:t>
            </a:r>
            <a:r>
              <a:rPr lang="en-US" dirty="0" err="1"/>
              <a:t>ninh</a:t>
            </a:r>
            <a:r>
              <a:rPr lang="en-US" dirty="0"/>
              <a:t> </a:t>
            </a:r>
            <a:r>
              <a:rPr lang="en-US" dirty="0" err="1"/>
              <a:t>mạng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smtClean="0"/>
              <a:t>Có</a:t>
            </a:r>
            <a:r>
              <a:rPr lang="en-US" dirty="0" smtClean="0"/>
              <a:t> 2 </a:t>
            </a:r>
            <a:r>
              <a:rPr lang="en-US" dirty="0" err="1" smtClean="0"/>
              <a:t>bộ</a:t>
            </a:r>
            <a:r>
              <a:rPr lang="en-US" dirty="0" smtClean="0"/>
              <a:t> </a:t>
            </a:r>
            <a:r>
              <a:rPr lang="en-US" dirty="0" err="1" smtClean="0"/>
              <a:t>luật</a:t>
            </a:r>
            <a:endParaRPr lang="en-US" dirty="0" smtClean="0"/>
          </a:p>
          <a:p>
            <a:r>
              <a:rPr lang="vi-VN" dirty="0" smtClean="0"/>
              <a:t>Luật </a:t>
            </a:r>
            <a:r>
              <a:rPr lang="vi-VN" dirty="0"/>
              <a:t>an toàn thông tin mạng 20</a:t>
            </a:r>
            <a:r>
              <a:rPr lang="en-US" dirty="0"/>
              <a:t>1</a:t>
            </a:r>
            <a:r>
              <a:rPr lang="vi-VN" dirty="0"/>
              <a:t>5 </a:t>
            </a:r>
            <a:endParaRPr lang="en-US" dirty="0" smtClean="0"/>
          </a:p>
          <a:p>
            <a:r>
              <a:rPr lang="en-US" dirty="0" err="1" smtClean="0"/>
              <a:t>Luật</a:t>
            </a:r>
            <a:r>
              <a:rPr lang="en-US" dirty="0" smtClean="0"/>
              <a:t> an </a:t>
            </a:r>
            <a:r>
              <a:rPr lang="en-US" dirty="0" err="1" smtClean="0"/>
              <a:t>ninh</a:t>
            </a:r>
            <a:r>
              <a:rPr lang="en-US" dirty="0" smtClean="0"/>
              <a:t> </a:t>
            </a:r>
            <a:r>
              <a:rPr lang="en-US" dirty="0" err="1" smtClean="0"/>
              <a:t>mạng</a:t>
            </a:r>
            <a:r>
              <a:rPr lang="en-US" dirty="0" smtClean="0"/>
              <a:t> 2018</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0098758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a:t>
            </a:r>
            <a:r>
              <a:rPr lang="en-US" dirty="0" err="1" smtClean="0"/>
              <a:t>Luật</a:t>
            </a:r>
            <a:r>
              <a:rPr lang="en-US" dirty="0" smtClean="0"/>
              <a:t> </a:t>
            </a:r>
            <a:r>
              <a:rPr lang="en-US" dirty="0"/>
              <a:t>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p:txBody>
          <a:bodyPr/>
          <a:lstStyle/>
          <a:p>
            <a:r>
              <a:rPr lang="vi-VN" dirty="0"/>
              <a:t>Luật an toàn thông tin mạng </a:t>
            </a:r>
            <a:r>
              <a:rPr lang="vi-VN" dirty="0" smtClean="0"/>
              <a:t>20</a:t>
            </a:r>
            <a:r>
              <a:rPr lang="en-US" dirty="0" smtClean="0"/>
              <a:t>1</a:t>
            </a:r>
            <a:r>
              <a:rPr lang="vi-VN" dirty="0" smtClean="0"/>
              <a:t>5 </a:t>
            </a:r>
            <a:endParaRPr lang="en-US" dirty="0" smtClean="0"/>
          </a:p>
          <a:p>
            <a:r>
              <a:rPr lang="vi-VN" dirty="0" smtClean="0"/>
              <a:t>Xây </a:t>
            </a:r>
            <a:r>
              <a:rPr lang="vi-VN" dirty="0"/>
              <a:t>dựng từ năm 2011, Quốc hội thông qua ngày 19/11/2015 </a:t>
            </a:r>
            <a:endParaRPr lang="en-US" dirty="0" smtClean="0"/>
          </a:p>
          <a:p>
            <a:r>
              <a:rPr lang="vi-VN" dirty="0" smtClean="0"/>
              <a:t>Gồm </a:t>
            </a:r>
            <a:r>
              <a:rPr lang="vi-VN" dirty="0"/>
              <a:t>8 Chương, 54 Điều. </a:t>
            </a:r>
            <a:endParaRPr lang="en-US" dirty="0" smtClean="0"/>
          </a:p>
          <a:p>
            <a:r>
              <a:rPr lang="vi-VN" dirty="0" smtClean="0"/>
              <a:t>Quy </a:t>
            </a:r>
            <a:r>
              <a:rPr lang="vi-VN" dirty="0"/>
              <a:t>định về hoạt động an toàn thông tin mạng (ATTTM), quyền và trách nhiệm của cơ quan, tổ chức, cá nhân trong việc bảo đảm ATTTM; mật mã dân sự; tiêu chuẩn; quy chuẩn kỹ thuật về ATTTM; kinh doanh trong lĩnh vực ATTTM; phát triển nguồn </a:t>
            </a:r>
            <a:r>
              <a:rPr lang="vi-VN" dirty="0" smtClean="0"/>
              <a:t>nhân </a:t>
            </a:r>
            <a:r>
              <a:rPr lang="vi-VN" dirty="0"/>
              <a:t>lực ATTTM; quản lý nhà nước về ATTTM</a:t>
            </a:r>
            <a:r>
              <a:rPr lang="vi-VN" dirty="0" smtClean="0"/>
              <a:t>.</a:t>
            </a:r>
            <a:endParaRPr lang="en-US" dirty="0" smtClean="0"/>
          </a:p>
          <a:p>
            <a:r>
              <a:rPr lang="en-US" b="1" dirty="0"/>
              <a:t>https://thuvienphapluat.vn/van-ban/cong-nghe-thong-tin/Luat-an-toan-thong-tin-mang-2015-298365.aspx</a:t>
            </a:r>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780875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Sự</a:t>
            </a:r>
            <a:r>
              <a:rPr lang="en-US" b="1" dirty="0">
                <a:solidFill>
                  <a:srgbClr val="0000CC"/>
                </a:solidFill>
              </a:rPr>
              <a:t> </a:t>
            </a:r>
            <a:r>
              <a:rPr lang="en-US" b="1" dirty="0" err="1">
                <a:solidFill>
                  <a:srgbClr val="0000CC"/>
                </a:solidFill>
              </a:rPr>
              <a:t>cần</a:t>
            </a:r>
            <a:r>
              <a:rPr lang="en-US" b="1" dirty="0">
                <a:solidFill>
                  <a:srgbClr val="0000CC"/>
                </a:solidFill>
              </a:rPr>
              <a:t> </a:t>
            </a:r>
            <a:r>
              <a:rPr lang="en-US" b="1" dirty="0" err="1">
                <a:solidFill>
                  <a:srgbClr val="0000CC"/>
                </a:solidFill>
              </a:rPr>
              <a:t>thiết</a:t>
            </a:r>
            <a:r>
              <a:rPr lang="en-US" b="1" dirty="0">
                <a:solidFill>
                  <a:srgbClr val="0000CC"/>
                </a:solidFill>
              </a:rPr>
              <a:t> </a:t>
            </a:r>
            <a:r>
              <a:rPr lang="en-US" b="1" dirty="0" err="1">
                <a:solidFill>
                  <a:srgbClr val="0000CC"/>
                </a:solidFill>
              </a:rPr>
              <a:t>Luật</a:t>
            </a:r>
            <a:r>
              <a:rPr lang="en-US" b="1" dirty="0">
                <a:solidFill>
                  <a:srgbClr val="0000CC"/>
                </a:solidFill>
              </a:rPr>
              <a:t> an </a:t>
            </a:r>
            <a:r>
              <a:rPr lang="en-US" b="1" dirty="0" err="1">
                <a:solidFill>
                  <a:srgbClr val="0000CC"/>
                </a:solidFill>
              </a:rPr>
              <a:t>toàn</a:t>
            </a:r>
            <a:r>
              <a:rPr lang="en-US" b="1" dirty="0">
                <a:solidFill>
                  <a:srgbClr val="0000CC"/>
                </a:solidFill>
              </a:rPr>
              <a:t> </a:t>
            </a:r>
            <a:r>
              <a:rPr lang="en-US" b="1" dirty="0" err="1">
                <a:solidFill>
                  <a:srgbClr val="0000CC"/>
                </a:solidFill>
              </a:rPr>
              <a:t>thông</a:t>
            </a:r>
            <a:r>
              <a:rPr lang="en-US" b="1" dirty="0">
                <a:solidFill>
                  <a:srgbClr val="0000CC"/>
                </a:solidFill>
              </a:rPr>
              <a:t> tin </a:t>
            </a:r>
            <a:r>
              <a:rPr lang="en-US" b="1" dirty="0" err="1">
                <a:solidFill>
                  <a:srgbClr val="0000CC"/>
                </a:solidFill>
              </a:rPr>
              <a:t>mạng</a:t>
            </a:r>
            <a:endParaRPr lang="en-US" b="1" dirty="0" smtClean="0">
              <a:solidFill>
                <a:srgbClr val="0000CC"/>
              </a:solidFill>
            </a:endParaRPr>
          </a:p>
          <a:p>
            <a:r>
              <a:rPr lang="vi-VN" dirty="0" smtClean="0"/>
              <a:t>Sự </a:t>
            </a:r>
            <a:r>
              <a:rPr lang="vi-VN" dirty="0"/>
              <a:t>phát triển của mạng xã hội góp phần quan trọng phát triển kinh tế - xã hội, song cũng tạo môi trường thuận lợi cho các hoạt động tác động, chuyển hóa chính trị, khủng bố. </a:t>
            </a:r>
            <a:endParaRPr lang="en-US" dirty="0" smtClean="0"/>
          </a:p>
          <a:p>
            <a:r>
              <a:rPr lang="vi-VN" dirty="0" smtClean="0"/>
              <a:t>Sự </a:t>
            </a:r>
            <a:r>
              <a:rPr lang="vi-VN" dirty="0"/>
              <a:t>phát triển của trí tuệ nhân tạo đã và đang tạo ra những thành tựu khoa học công nghệ vượt trội, đóng vai trò ngày càng quan trọng trong nhiều lĩnh vực của đời sống xã hội nhưng cũng được dự báo sẽ gây nên “thảm họa” nếu không được kiểm soát chặt chẽ</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11777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Sự</a:t>
            </a:r>
            <a:r>
              <a:rPr lang="en-US" b="1" dirty="0">
                <a:solidFill>
                  <a:srgbClr val="0000CC"/>
                </a:solidFill>
              </a:rPr>
              <a:t> </a:t>
            </a:r>
            <a:r>
              <a:rPr lang="en-US" b="1" dirty="0" err="1">
                <a:solidFill>
                  <a:srgbClr val="0000CC"/>
                </a:solidFill>
              </a:rPr>
              <a:t>cần</a:t>
            </a:r>
            <a:r>
              <a:rPr lang="en-US" b="1" dirty="0">
                <a:solidFill>
                  <a:srgbClr val="0000CC"/>
                </a:solidFill>
              </a:rPr>
              <a:t> </a:t>
            </a:r>
            <a:r>
              <a:rPr lang="en-US" b="1" dirty="0" err="1">
                <a:solidFill>
                  <a:srgbClr val="0000CC"/>
                </a:solidFill>
              </a:rPr>
              <a:t>thiết</a:t>
            </a:r>
            <a:r>
              <a:rPr lang="en-US" b="1" dirty="0">
                <a:solidFill>
                  <a:srgbClr val="0000CC"/>
                </a:solidFill>
              </a:rPr>
              <a:t> </a:t>
            </a:r>
            <a:r>
              <a:rPr lang="en-US" b="1" dirty="0" err="1">
                <a:solidFill>
                  <a:srgbClr val="0000CC"/>
                </a:solidFill>
              </a:rPr>
              <a:t>Luật</a:t>
            </a:r>
            <a:r>
              <a:rPr lang="en-US" b="1" dirty="0">
                <a:solidFill>
                  <a:srgbClr val="0000CC"/>
                </a:solidFill>
              </a:rPr>
              <a:t> an </a:t>
            </a:r>
            <a:r>
              <a:rPr lang="en-US" b="1" dirty="0" err="1">
                <a:solidFill>
                  <a:srgbClr val="0000CC"/>
                </a:solidFill>
              </a:rPr>
              <a:t>toàn</a:t>
            </a:r>
            <a:r>
              <a:rPr lang="en-US" b="1" dirty="0">
                <a:solidFill>
                  <a:srgbClr val="0000CC"/>
                </a:solidFill>
              </a:rPr>
              <a:t> </a:t>
            </a:r>
            <a:r>
              <a:rPr lang="en-US" b="1" dirty="0" err="1">
                <a:solidFill>
                  <a:srgbClr val="0000CC"/>
                </a:solidFill>
              </a:rPr>
              <a:t>thông</a:t>
            </a:r>
            <a:r>
              <a:rPr lang="en-US" b="1" dirty="0">
                <a:solidFill>
                  <a:srgbClr val="0000CC"/>
                </a:solidFill>
              </a:rPr>
              <a:t> tin </a:t>
            </a:r>
            <a:r>
              <a:rPr lang="en-US" b="1" dirty="0" err="1">
                <a:solidFill>
                  <a:srgbClr val="0000CC"/>
                </a:solidFill>
              </a:rPr>
              <a:t>mạng</a:t>
            </a:r>
            <a:endParaRPr lang="en-US" b="1" dirty="0">
              <a:solidFill>
                <a:srgbClr val="0000CC"/>
              </a:solidFill>
            </a:endParaRPr>
          </a:p>
          <a:p>
            <a:r>
              <a:rPr lang="vi-VN" dirty="0" smtClean="0"/>
              <a:t>Các </a:t>
            </a:r>
            <a:r>
              <a:rPr lang="vi-VN" dirty="0"/>
              <a:t>thiết bị kết nối internet ngày càng phổ biến không chỉ mang lại những lợi ích to lớn cho cuộc sống con người, phát triển kinh tế - xã hội, bảo đảm quốc phòng - an ninh mà còn có thể bị sử dụng để tiến hành các cuộc tấn công mạng quy mô lớn. </a:t>
            </a:r>
            <a:endParaRPr lang="en-US" dirty="0" smtClean="0"/>
          </a:p>
          <a:p>
            <a:r>
              <a:rPr lang="vi-VN" dirty="0" smtClean="0"/>
              <a:t>Các </a:t>
            </a:r>
            <a:r>
              <a:rPr lang="vi-VN" dirty="0"/>
              <a:t>cuộc tấn công mạng có chủ đích không chỉ có thể phá hoại các mục tiêu, công trình quan trọng về an ninh quốc gia mà còn chiếm đoạt thông tin, tài liệu bí mật, chiếm đoạt để sử dụng các hệ thống dữ liệu lớn, dữ liệu nhanh phục vụ các ý đồ chính trị và hoạt động phạm tội.</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42358029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Mục</a:t>
            </a:r>
            <a:r>
              <a:rPr lang="en-US" b="1" dirty="0">
                <a:solidFill>
                  <a:srgbClr val="0000CC"/>
                </a:solidFill>
              </a:rPr>
              <a:t> </a:t>
            </a:r>
            <a:r>
              <a:rPr lang="en-US" b="1" dirty="0" err="1">
                <a:solidFill>
                  <a:srgbClr val="0000CC"/>
                </a:solidFill>
              </a:rPr>
              <a:t>tiêu</a:t>
            </a:r>
            <a:r>
              <a:rPr lang="en-US" b="1" dirty="0">
                <a:solidFill>
                  <a:srgbClr val="0000CC"/>
                </a:solidFill>
              </a:rPr>
              <a:t> </a:t>
            </a:r>
            <a:r>
              <a:rPr lang="en-US" b="1" dirty="0" err="1">
                <a:solidFill>
                  <a:srgbClr val="0000CC"/>
                </a:solidFill>
              </a:rPr>
              <a:t>luật</a:t>
            </a:r>
            <a:r>
              <a:rPr lang="en-US" b="1" dirty="0">
                <a:solidFill>
                  <a:srgbClr val="0000CC"/>
                </a:solidFill>
              </a:rPr>
              <a:t> ATTTM</a:t>
            </a:r>
            <a:endParaRPr lang="en-US" b="1" dirty="0" smtClean="0">
              <a:solidFill>
                <a:srgbClr val="0000CC"/>
              </a:solidFill>
            </a:endParaRPr>
          </a:p>
          <a:p>
            <a:r>
              <a:rPr lang="vi-VN" dirty="0" smtClean="0"/>
              <a:t>Mức </a:t>
            </a:r>
            <a:r>
              <a:rPr lang="vi-VN" dirty="0"/>
              <a:t>quốc </a:t>
            </a:r>
            <a:r>
              <a:rPr lang="vi-VN" dirty="0" smtClean="0"/>
              <a:t>gia</a:t>
            </a:r>
            <a:r>
              <a:rPr lang="en-US" dirty="0" smtClean="0"/>
              <a:t>:</a:t>
            </a:r>
          </a:p>
          <a:p>
            <a:pPr lvl="1"/>
            <a:r>
              <a:rPr lang="vi-VN" dirty="0" smtClean="0"/>
              <a:t>Giải </a:t>
            </a:r>
            <a:r>
              <a:rPr lang="vi-VN" dirty="0"/>
              <a:t>quyết các yêu cầu về ATTTM quốc gia; </a:t>
            </a:r>
            <a:endParaRPr lang="en-US" dirty="0" smtClean="0"/>
          </a:p>
          <a:p>
            <a:pPr lvl="1"/>
            <a:r>
              <a:rPr lang="en-US" dirty="0" smtClean="0"/>
              <a:t>H</a:t>
            </a:r>
            <a:r>
              <a:rPr lang="vi-VN" dirty="0" smtClean="0"/>
              <a:t>oàn </a:t>
            </a:r>
            <a:r>
              <a:rPr lang="vi-VN" dirty="0"/>
              <a:t>thiện cơ sở pháp lý về ATTT theo hướng áp dụng các quy định pháp luật đồng bộ, khả thi trong thực tiễn thi hành và phát huy các nguồn lực của đất nước để bảo đảm ATTTM</a:t>
            </a:r>
            <a:r>
              <a:rPr lang="vi-VN" dirty="0" smtClean="0"/>
              <a:t>;</a:t>
            </a:r>
            <a:endParaRPr lang="en-US" dirty="0" smtClean="0"/>
          </a:p>
          <a:p>
            <a:pPr lvl="1"/>
            <a:r>
              <a:rPr lang="vi-VN" dirty="0" smtClean="0"/>
              <a:t>Phát </a:t>
            </a:r>
            <a:r>
              <a:rPr lang="vi-VN" dirty="0"/>
              <a:t>triển lĩnh vực ATTTM đáp ứng yêu cầu phát triển kinh tế - xã hội và bảo đảm quốc phòng, an ninh. </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5189316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p:txBody>
          <a:bodyPr/>
          <a:lstStyle/>
          <a:p>
            <a:pPr marL="0" indent="0">
              <a:buNone/>
            </a:pPr>
            <a:r>
              <a:rPr lang="en-US" b="1" dirty="0" err="1">
                <a:solidFill>
                  <a:srgbClr val="0000CC"/>
                </a:solidFill>
              </a:rPr>
              <a:t>Mục</a:t>
            </a:r>
            <a:r>
              <a:rPr lang="en-US" b="1" dirty="0">
                <a:solidFill>
                  <a:srgbClr val="0000CC"/>
                </a:solidFill>
              </a:rPr>
              <a:t> </a:t>
            </a:r>
            <a:r>
              <a:rPr lang="en-US" b="1" dirty="0" err="1">
                <a:solidFill>
                  <a:srgbClr val="0000CC"/>
                </a:solidFill>
              </a:rPr>
              <a:t>tiêu</a:t>
            </a:r>
            <a:r>
              <a:rPr lang="en-US" b="1" dirty="0">
                <a:solidFill>
                  <a:srgbClr val="0000CC"/>
                </a:solidFill>
              </a:rPr>
              <a:t> </a:t>
            </a:r>
            <a:r>
              <a:rPr lang="en-US" b="1" dirty="0" err="1">
                <a:solidFill>
                  <a:srgbClr val="0000CC"/>
                </a:solidFill>
              </a:rPr>
              <a:t>luật</a:t>
            </a:r>
            <a:r>
              <a:rPr lang="en-US" b="1" dirty="0">
                <a:solidFill>
                  <a:srgbClr val="0000CC"/>
                </a:solidFill>
              </a:rPr>
              <a:t> ATTTM</a:t>
            </a:r>
            <a:endParaRPr lang="en-US" b="1" dirty="0" smtClean="0">
              <a:solidFill>
                <a:srgbClr val="0000CC"/>
              </a:solidFill>
            </a:endParaRPr>
          </a:p>
          <a:p>
            <a:r>
              <a:rPr lang="vi-VN" dirty="0" smtClean="0"/>
              <a:t>Mức </a:t>
            </a:r>
            <a:r>
              <a:rPr lang="vi-VN" dirty="0"/>
              <a:t>cá nhân, doanh </a:t>
            </a:r>
            <a:r>
              <a:rPr lang="vi-VN" dirty="0" smtClean="0"/>
              <a:t>nghiệp</a:t>
            </a:r>
            <a:r>
              <a:rPr lang="en-US" dirty="0" smtClean="0"/>
              <a:t>:</a:t>
            </a:r>
          </a:p>
          <a:p>
            <a:pPr lvl="1"/>
            <a:r>
              <a:rPr lang="vi-VN" dirty="0" smtClean="0"/>
              <a:t>Bảo </a:t>
            </a:r>
            <a:r>
              <a:rPr lang="vi-VN" dirty="0"/>
              <a:t>vệ quyền và lợi ích hợp pháp của tổ chức, cá nhân tham gia hoạt động ATTTM</a:t>
            </a:r>
            <a:r>
              <a:rPr lang="vi-VN" dirty="0" smtClean="0"/>
              <a:t>;</a:t>
            </a:r>
            <a:endParaRPr lang="en-US" dirty="0" smtClean="0"/>
          </a:p>
          <a:p>
            <a:pPr lvl="1"/>
            <a:r>
              <a:rPr lang="vi-VN" dirty="0" smtClean="0"/>
              <a:t>Đẩy </a:t>
            </a:r>
            <a:r>
              <a:rPr lang="vi-VN" dirty="0"/>
              <a:t>mạnh công tác giám sát, phòng, chống nguy cơ mất ATTTM, đảm bảo hiệu quả công tác thực thi quản lý nhà nước trong lĩnh vực ATTTM</a:t>
            </a:r>
            <a:r>
              <a:rPr lang="vi-VN" dirty="0" smtClean="0"/>
              <a:t>;</a:t>
            </a:r>
            <a:endParaRPr lang="en-US" dirty="0" smtClean="0"/>
          </a:p>
          <a:p>
            <a:pPr lvl="1"/>
            <a:r>
              <a:rPr lang="vi-VN" dirty="0" smtClean="0"/>
              <a:t>Mở </a:t>
            </a:r>
            <a:r>
              <a:rPr lang="vi-VN" dirty="0"/>
              <a:t>rộng hợp tác quốc tế về ATTTM trên cơ sở tôn trọng độc lập, chủ quyền, bình đẳng, cùng có lợi, phù hợp với luật pháp Việt Nam và điều ước quốc tế mà Việt Nam tham gia ký kết.</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12396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Bộ</a:t>
            </a:r>
            <a:r>
              <a:rPr lang="en-US" dirty="0"/>
              <a:t> </a:t>
            </a:r>
            <a:r>
              <a:rPr lang="en-US" dirty="0" err="1"/>
              <a:t>Luật</a:t>
            </a:r>
            <a:r>
              <a:rPr lang="en-US" dirty="0"/>
              <a:t> </a:t>
            </a:r>
            <a:r>
              <a:rPr lang="en-US" dirty="0" err="1"/>
              <a:t>và</a:t>
            </a:r>
            <a:r>
              <a:rPr lang="en-US" dirty="0"/>
              <a:t> </a:t>
            </a:r>
            <a:r>
              <a:rPr lang="en-US" dirty="0" err="1"/>
              <a:t>Luật</a:t>
            </a:r>
            <a:endParaRPr lang="en-US" dirty="0"/>
          </a:p>
        </p:txBody>
      </p:sp>
      <p:sp>
        <p:nvSpPr>
          <p:cNvPr id="3" name="Content Placeholder 2"/>
          <p:cNvSpPr>
            <a:spLocks noGrp="1"/>
          </p:cNvSpPr>
          <p:nvPr>
            <p:ph idx="1"/>
          </p:nvPr>
        </p:nvSpPr>
        <p:spPr/>
        <p:txBody>
          <a:bodyPr/>
          <a:lstStyle/>
          <a:p>
            <a:r>
              <a:rPr lang="vi-VN" b="1" dirty="0" smtClean="0">
                <a:solidFill>
                  <a:srgbClr val="0000CC"/>
                </a:solidFill>
              </a:rPr>
              <a:t>Bộ </a:t>
            </a:r>
            <a:r>
              <a:rPr lang="en-US" b="1" dirty="0" smtClean="0">
                <a:solidFill>
                  <a:srgbClr val="0000CC"/>
                </a:solidFill>
              </a:rPr>
              <a:t>L</a:t>
            </a:r>
            <a:r>
              <a:rPr lang="vi-VN" b="1" dirty="0" smtClean="0">
                <a:solidFill>
                  <a:srgbClr val="0000CC"/>
                </a:solidFill>
              </a:rPr>
              <a:t>uật </a:t>
            </a:r>
            <a:r>
              <a:rPr lang="vi-VN" dirty="0"/>
              <a:t>là một văn bản quy phạm pháp luật do Quốc hội ban hành nhằm điều chỉnh và tác động rộng rãi đến các quan hệ xã hội trong một lĩnh vực hoạt động nào đó của xã hội (ví dụ: Bộ luật Hình sự</a:t>
            </a:r>
            <a:r>
              <a:rPr lang="vi-VN" dirty="0" smtClean="0"/>
              <a:t>,</a:t>
            </a:r>
            <a:r>
              <a:rPr lang="en-US" dirty="0" smtClean="0"/>
              <a:t> </a:t>
            </a:r>
            <a:r>
              <a:rPr lang="vi-VN" dirty="0" smtClean="0"/>
              <a:t>Bộ </a:t>
            </a:r>
            <a:r>
              <a:rPr lang="vi-VN" dirty="0"/>
              <a:t>luật Tố tụng Hình sự</a:t>
            </a:r>
            <a:r>
              <a:rPr lang="vi-VN" dirty="0" smtClean="0"/>
              <a:t>,</a:t>
            </a:r>
            <a:r>
              <a:rPr lang="en-US" dirty="0" smtClean="0"/>
              <a:t> </a:t>
            </a:r>
            <a:r>
              <a:rPr lang="vi-VN" dirty="0" smtClean="0"/>
              <a:t>Bộ </a:t>
            </a:r>
            <a:r>
              <a:rPr lang="vi-VN" dirty="0"/>
              <a:t>luật Lao động</a:t>
            </a:r>
            <a:r>
              <a:rPr lang="vi-VN" dirty="0" smtClean="0"/>
              <a:t>,</a:t>
            </a:r>
            <a:r>
              <a:rPr lang="en-US" dirty="0" smtClean="0"/>
              <a:t> </a:t>
            </a:r>
            <a:r>
              <a:rPr lang="vi-VN" dirty="0" smtClean="0"/>
              <a:t>Bộ </a:t>
            </a:r>
            <a:r>
              <a:rPr lang="vi-VN" dirty="0"/>
              <a:t>luật Dân sự,...).</a:t>
            </a:r>
          </a:p>
          <a:p>
            <a:r>
              <a:rPr lang="en-US" b="1" dirty="0" smtClean="0">
                <a:solidFill>
                  <a:srgbClr val="0000CC"/>
                </a:solidFill>
              </a:rPr>
              <a:t>L</a:t>
            </a:r>
            <a:r>
              <a:rPr lang="vi-VN" b="1" dirty="0" smtClean="0">
                <a:solidFill>
                  <a:srgbClr val="0000CC"/>
                </a:solidFill>
              </a:rPr>
              <a:t>uật</a:t>
            </a:r>
            <a:r>
              <a:rPr lang="vi-VN" dirty="0" smtClean="0"/>
              <a:t> </a:t>
            </a:r>
            <a:r>
              <a:rPr lang="vi-VN" dirty="0"/>
              <a:t>cũng là một văn bản quy phạm pháp luật do Quốc hội ban hành,trình tự ban hành và hiệu lực giống bộ luật</a:t>
            </a:r>
            <a:r>
              <a:rPr lang="vi-VN" dirty="0" smtClean="0"/>
              <a:t>,</a:t>
            </a:r>
            <a:r>
              <a:rPr lang="en-US" dirty="0" smtClean="0"/>
              <a:t> </a:t>
            </a:r>
            <a:r>
              <a:rPr lang="vi-VN" dirty="0" smtClean="0"/>
              <a:t>song </a:t>
            </a:r>
            <a:r>
              <a:rPr lang="vi-VN" dirty="0"/>
              <a:t>phạm vi các quan hệ xã hội </a:t>
            </a:r>
            <a:r>
              <a:rPr lang="vi-VN" dirty="0" smtClean="0"/>
              <a:t>cần </a:t>
            </a:r>
            <a:r>
              <a:rPr lang="vi-VN" dirty="0"/>
              <a:t>điều chỉnh hẹp hơn</a:t>
            </a:r>
            <a:r>
              <a:rPr lang="vi-VN" dirty="0" smtClean="0"/>
              <a:t>,</a:t>
            </a:r>
            <a:r>
              <a:rPr lang="en-US" dirty="0" smtClean="0"/>
              <a:t> </a:t>
            </a:r>
            <a:r>
              <a:rPr lang="vi-VN" dirty="0" smtClean="0"/>
              <a:t>chỉ </a:t>
            </a:r>
            <a:r>
              <a:rPr lang="vi-VN" dirty="0"/>
              <a:t>trong một lĩnh vực hoạt động</a:t>
            </a:r>
            <a:r>
              <a:rPr lang="vi-VN" dirty="0" smtClean="0"/>
              <a:t>,</a:t>
            </a:r>
            <a:r>
              <a:rPr lang="en-US" dirty="0" smtClean="0"/>
              <a:t> </a:t>
            </a:r>
            <a:r>
              <a:rPr lang="vi-VN" dirty="0" smtClean="0"/>
              <a:t>một </a:t>
            </a:r>
            <a:r>
              <a:rPr lang="vi-VN" dirty="0"/>
              <a:t>ngành hoặc một giới (ví dụ: Luật đất đai, Luật thuế, Luật xây dựng</a:t>
            </a:r>
            <a:r>
              <a:rPr lang="vi-VN" dirty="0" smtClean="0"/>
              <a:t>,</a:t>
            </a:r>
            <a:r>
              <a:rPr lang="en-US" dirty="0" smtClean="0"/>
              <a:t> </a:t>
            </a:r>
            <a:r>
              <a:rPr lang="vi-VN" dirty="0" smtClean="0"/>
              <a:t>...).</a:t>
            </a:r>
            <a:endParaRPr lang="vi-VN" dirty="0"/>
          </a:p>
          <a:p>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692938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1: </a:t>
            </a:r>
            <a:r>
              <a:rPr lang="en-US" dirty="0" err="1"/>
              <a:t>Tìm</a:t>
            </a:r>
            <a:r>
              <a:rPr lang="en-US" dirty="0"/>
              <a:t> </a:t>
            </a:r>
            <a:r>
              <a:rPr lang="en-US" dirty="0" err="1"/>
              <a:t>hiểu</a:t>
            </a:r>
            <a:r>
              <a:rPr lang="en-US" dirty="0"/>
              <a:t> </a:t>
            </a:r>
            <a:r>
              <a:rPr lang="en-US" dirty="0" err="1" smtClean="0"/>
              <a:t>Chương</a:t>
            </a:r>
            <a:r>
              <a:rPr lang="en-US" dirty="0" smtClean="0"/>
              <a:t> 1, </a:t>
            </a:r>
            <a:r>
              <a:rPr lang="en-US" dirty="0" err="1" smtClean="0"/>
              <a:t>điều</a:t>
            </a:r>
            <a:r>
              <a:rPr lang="en-US" dirty="0" smtClean="0"/>
              <a:t> 4</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27565"/>
            <a:ext cx="10335490" cy="4146977"/>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400" b="1" dirty="0" err="1" smtClean="0">
                <a:solidFill>
                  <a:srgbClr val="0000CC"/>
                </a:solidFill>
              </a:rPr>
              <a:t>Điều</a:t>
            </a:r>
            <a:r>
              <a:rPr lang="en-US" sz="2400" b="1" dirty="0" smtClean="0">
                <a:solidFill>
                  <a:srgbClr val="0000CC"/>
                </a:solidFill>
              </a:rPr>
              <a:t> 4: </a:t>
            </a:r>
            <a:r>
              <a:rPr lang="vi-VN" sz="2400" b="1" dirty="0">
                <a:solidFill>
                  <a:srgbClr val="0000CC"/>
                </a:solidFill>
              </a:rPr>
              <a:t>Nguyên tắc bảo đảm </a:t>
            </a:r>
            <a:r>
              <a:rPr lang="vi-VN" sz="2400" b="1" dirty="0" smtClean="0">
                <a:solidFill>
                  <a:srgbClr val="0000CC"/>
                </a:solidFill>
              </a:rPr>
              <a:t>ATTTM</a:t>
            </a:r>
            <a:endParaRPr lang="en-US" sz="2400" b="1" dirty="0" smtClean="0">
              <a:solidFill>
                <a:srgbClr val="0000CC"/>
              </a:solidFill>
            </a:endParaRPr>
          </a:p>
          <a:p>
            <a:pPr marL="457200" indent="-457200">
              <a:buAutoNum type="arabicPeriod"/>
            </a:pPr>
            <a:r>
              <a:rPr lang="vi-VN" sz="2400" dirty="0" smtClean="0"/>
              <a:t>Cơ </a:t>
            </a:r>
            <a:r>
              <a:rPr lang="vi-VN" sz="2400" dirty="0"/>
              <a:t>quan, tổ chức, cá nhân có trách nhiệm bảo đảm an toàn thông tin mạng. Hoạt động an toàn thông tin mạng của cơ quan, tổ chức, cá nhân phải đúng quy định của pháp luật, bảo đảm quốc phòng, an ninh quốc gia, bí mật nhà nước, giữ vững ổn định chính trị, trật tự, an toàn xã hội và thúc đẩy phát triển kinh tế - xã hội. </a:t>
            </a:r>
            <a:endParaRPr lang="en-US" sz="2400" dirty="0" smtClean="0"/>
          </a:p>
          <a:p>
            <a:pPr marL="457200" indent="-457200">
              <a:buAutoNum type="arabicPeriod"/>
            </a:pPr>
            <a:r>
              <a:rPr lang="vi-VN" sz="2400" dirty="0" smtClean="0"/>
              <a:t>Tổ </a:t>
            </a:r>
            <a:r>
              <a:rPr lang="vi-VN" sz="2400" dirty="0"/>
              <a:t>chức, cá nhân không được xâm phạm an toàn thông tin mạng của tổ chức, cá nhân khác</a:t>
            </a:r>
            <a:r>
              <a:rPr lang="vi-VN" sz="2400" dirty="0" smtClean="0"/>
              <a:t>.</a:t>
            </a:r>
            <a:endParaRPr lang="en-US" sz="2400" dirty="0" smtClean="0"/>
          </a:p>
          <a:p>
            <a:pPr marL="457200" indent="-457200"/>
            <a:r>
              <a:rPr lang="en-US" sz="2400" dirty="0" smtClean="0"/>
              <a:t>4.   </a:t>
            </a:r>
            <a:r>
              <a:rPr lang="vi-VN" sz="2400" dirty="0" smtClean="0"/>
              <a:t>Hoạt </a:t>
            </a:r>
            <a:r>
              <a:rPr lang="vi-VN" sz="2400" dirty="0"/>
              <a:t>động an toàn thông tin mạng phải được thực hiện thường xuyên, liên tục, kịp thời và hiệu quả.</a:t>
            </a:r>
            <a:endParaRPr lang="en-US" sz="2400" dirty="0" smtClean="0">
              <a:latin typeface="Arial Narrow" pitchFamily="34" charset="0"/>
            </a:endParaRPr>
          </a:p>
        </p:txBody>
      </p:sp>
    </p:spTree>
    <p:extLst>
      <p:ext uri="{BB962C8B-B14F-4D97-AF65-F5344CB8AC3E}">
        <p14:creationId xmlns:p14="http://schemas.microsoft.com/office/powerpoint/2010/main" val="876929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2</a:t>
            </a:r>
            <a:r>
              <a:rPr lang="en-US" dirty="0"/>
              <a:t>: Ch1 - </a:t>
            </a:r>
            <a:r>
              <a:rPr lang="en-US" dirty="0" err="1"/>
              <a:t>Điều</a:t>
            </a:r>
            <a:r>
              <a:rPr lang="en-US" dirty="0"/>
              <a:t> 7. </a:t>
            </a:r>
            <a:r>
              <a:rPr lang="en-US" dirty="0" err="1"/>
              <a:t>Các</a:t>
            </a:r>
            <a:r>
              <a:rPr lang="en-US" dirty="0"/>
              <a:t> </a:t>
            </a:r>
            <a:r>
              <a:rPr lang="en-US" dirty="0" err="1"/>
              <a:t>hành</a:t>
            </a:r>
            <a:r>
              <a:rPr lang="en-US" dirty="0"/>
              <a:t> vi </a:t>
            </a:r>
            <a:r>
              <a:rPr lang="en-US" dirty="0" err="1"/>
              <a:t>bị</a:t>
            </a:r>
            <a:r>
              <a:rPr lang="en-US" dirty="0"/>
              <a:t> </a:t>
            </a:r>
            <a:r>
              <a:rPr lang="en-US" dirty="0" err="1"/>
              <a:t>nghiêm</a:t>
            </a:r>
            <a:r>
              <a:rPr lang="en-US" dirty="0"/>
              <a:t> </a:t>
            </a:r>
            <a:r>
              <a:rPr lang="en-US" dirty="0" err="1"/>
              <a:t>cấm</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15497"/>
            <a:ext cx="10335490" cy="429178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AutoNum type="arabicPeriod"/>
            </a:pPr>
            <a:r>
              <a:rPr lang="vi-VN" sz="2400" dirty="0" smtClean="0"/>
              <a:t>Ngăn </a:t>
            </a:r>
            <a:r>
              <a:rPr lang="vi-VN" sz="2400" dirty="0"/>
              <a:t>chặn việc truyền tải thông tin trên mạng, can thiệp, </a:t>
            </a:r>
            <a:r>
              <a:rPr lang="vi-VN" sz="2400" dirty="0" smtClean="0"/>
              <a:t>truy</a:t>
            </a:r>
            <a:r>
              <a:rPr lang="en-US" sz="2400" dirty="0" smtClean="0"/>
              <a:t> </a:t>
            </a:r>
            <a:r>
              <a:rPr lang="vi-VN" sz="2400" dirty="0" smtClean="0"/>
              <a:t>nhập</a:t>
            </a:r>
            <a:r>
              <a:rPr lang="vi-VN" sz="2400" dirty="0"/>
              <a:t>, gây nguy hại, xóa, thay đổi, sao chép và làm sai lệch </a:t>
            </a:r>
            <a:r>
              <a:rPr lang="vi-VN" sz="2400" dirty="0" smtClean="0"/>
              <a:t>thông</a:t>
            </a:r>
            <a:r>
              <a:rPr lang="en-US" sz="2400" dirty="0" smtClean="0"/>
              <a:t> </a:t>
            </a:r>
            <a:r>
              <a:rPr lang="vi-VN" sz="2400" dirty="0" smtClean="0"/>
              <a:t>tin </a:t>
            </a:r>
            <a:r>
              <a:rPr lang="vi-VN" sz="2400" dirty="0"/>
              <a:t>trên mạng trái pháp luật.</a:t>
            </a:r>
          </a:p>
          <a:p>
            <a:pPr marL="457200" indent="-457200">
              <a:buAutoNum type="arabicPeriod"/>
            </a:pPr>
            <a:r>
              <a:rPr lang="vi-VN" sz="2400" dirty="0" smtClean="0"/>
              <a:t>Gây </a:t>
            </a:r>
            <a:r>
              <a:rPr lang="vi-VN" sz="2400" dirty="0"/>
              <a:t>ảnh hưởng, cản trở trái pháp luật tới hoạt động </a:t>
            </a:r>
            <a:r>
              <a:rPr lang="vi-VN" sz="2400" dirty="0" smtClean="0"/>
              <a:t>bình</a:t>
            </a:r>
            <a:r>
              <a:rPr lang="en-US" sz="2400" dirty="0" smtClean="0"/>
              <a:t> </a:t>
            </a:r>
            <a:r>
              <a:rPr lang="vi-VN" sz="2400" dirty="0" smtClean="0"/>
              <a:t>thường </a:t>
            </a:r>
            <a:r>
              <a:rPr lang="vi-VN" sz="2400" dirty="0"/>
              <a:t>của hệ thống thông tin hoặc tới khả năng truy nhập </a:t>
            </a:r>
            <a:r>
              <a:rPr lang="vi-VN" sz="2400" dirty="0" smtClean="0"/>
              <a:t>hệ</a:t>
            </a:r>
            <a:r>
              <a:rPr lang="en-US" sz="2400" dirty="0" smtClean="0"/>
              <a:t> </a:t>
            </a:r>
            <a:r>
              <a:rPr lang="vi-VN" sz="2400" dirty="0" smtClean="0"/>
              <a:t>thống </a:t>
            </a:r>
            <a:r>
              <a:rPr lang="vi-VN" sz="2400" dirty="0"/>
              <a:t>thông tin của người sử dụng.</a:t>
            </a:r>
          </a:p>
          <a:p>
            <a:pPr marL="457200" indent="-457200">
              <a:buAutoNum type="arabicPeriod"/>
            </a:pPr>
            <a:r>
              <a:rPr lang="vi-VN" sz="2400" dirty="0" smtClean="0"/>
              <a:t>Tấn </a:t>
            </a:r>
            <a:r>
              <a:rPr lang="vi-VN" sz="2400" dirty="0"/>
              <a:t>công, vô hiệu hóa trái pháp luật làm mất tác dụng của </a:t>
            </a:r>
            <a:r>
              <a:rPr lang="vi-VN" sz="2400" dirty="0" smtClean="0"/>
              <a:t>biện</a:t>
            </a:r>
            <a:r>
              <a:rPr lang="en-US" sz="2400" dirty="0" smtClean="0"/>
              <a:t> </a:t>
            </a:r>
            <a:r>
              <a:rPr lang="vi-VN" sz="2400" dirty="0" smtClean="0"/>
              <a:t>pháp </a:t>
            </a:r>
            <a:r>
              <a:rPr lang="vi-VN" sz="2400" dirty="0"/>
              <a:t>bảo vệ an toàn thông tin mạng của hệ thống thông tin; </a:t>
            </a:r>
            <a:r>
              <a:rPr lang="vi-VN" sz="2400" dirty="0" smtClean="0"/>
              <a:t>tấn</a:t>
            </a:r>
            <a:r>
              <a:rPr lang="en-US" sz="2400" dirty="0" smtClean="0"/>
              <a:t> </a:t>
            </a:r>
            <a:r>
              <a:rPr lang="vi-VN" sz="2400" dirty="0" smtClean="0"/>
              <a:t>công</a:t>
            </a:r>
            <a:r>
              <a:rPr lang="vi-VN" sz="2400" dirty="0"/>
              <a:t>, chiếm quyền điều khiển, phá hoại hệ thống thông tin.</a:t>
            </a:r>
          </a:p>
          <a:p>
            <a:pPr marL="457200" indent="-457200">
              <a:buAutoNum type="arabicPeriod"/>
            </a:pPr>
            <a:r>
              <a:rPr lang="vi-VN" sz="2400" dirty="0" smtClean="0"/>
              <a:t>Phát </a:t>
            </a:r>
            <a:r>
              <a:rPr lang="vi-VN" sz="2400" dirty="0"/>
              <a:t>tán thư rác, phần mềm độc hại, thiết lập hệ thống </a:t>
            </a:r>
            <a:r>
              <a:rPr lang="vi-VN" sz="2400" dirty="0" smtClean="0"/>
              <a:t>thông</a:t>
            </a:r>
            <a:r>
              <a:rPr lang="en-US" sz="2400" dirty="0" smtClean="0"/>
              <a:t> </a:t>
            </a:r>
            <a:r>
              <a:rPr lang="vi-VN" sz="2400" dirty="0" smtClean="0"/>
              <a:t>tin </a:t>
            </a:r>
            <a:r>
              <a:rPr lang="vi-VN" sz="2400" dirty="0"/>
              <a:t>giả mạo, lừa đảo.</a:t>
            </a:r>
            <a:endParaRPr lang="en-US" sz="2400" dirty="0" smtClean="0">
              <a:latin typeface="Arial Narrow" pitchFamily="34" charset="0"/>
            </a:endParaRPr>
          </a:p>
        </p:txBody>
      </p:sp>
    </p:spTree>
    <p:extLst>
      <p:ext uri="{BB962C8B-B14F-4D97-AF65-F5344CB8AC3E}">
        <p14:creationId xmlns:p14="http://schemas.microsoft.com/office/powerpoint/2010/main" val="25327914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3: </a:t>
            </a:r>
            <a:r>
              <a:rPr lang="en-US" dirty="0"/>
              <a:t>Ch1 - </a:t>
            </a:r>
            <a:r>
              <a:rPr lang="en-US" dirty="0" err="1"/>
              <a:t>Điều</a:t>
            </a:r>
            <a:r>
              <a:rPr lang="en-US" dirty="0"/>
              <a:t> 7. </a:t>
            </a:r>
            <a:r>
              <a:rPr lang="en-US" dirty="0" err="1"/>
              <a:t>Các</a:t>
            </a:r>
            <a:r>
              <a:rPr lang="en-US" dirty="0"/>
              <a:t> </a:t>
            </a:r>
            <a:r>
              <a:rPr lang="en-US" dirty="0" err="1"/>
              <a:t>hành</a:t>
            </a:r>
            <a:r>
              <a:rPr lang="en-US" dirty="0"/>
              <a:t> vi </a:t>
            </a:r>
            <a:r>
              <a:rPr lang="en-US" dirty="0" err="1"/>
              <a:t>bị</a:t>
            </a:r>
            <a:r>
              <a:rPr lang="en-US" dirty="0"/>
              <a:t> </a:t>
            </a:r>
            <a:r>
              <a:rPr lang="en-US" dirty="0" err="1"/>
              <a:t>nghiêm</a:t>
            </a:r>
            <a:r>
              <a:rPr lang="en-US" dirty="0"/>
              <a:t> </a:t>
            </a:r>
            <a:r>
              <a:rPr lang="en-US" dirty="0" err="1"/>
              <a:t>cấm</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15497"/>
            <a:ext cx="10335490" cy="429178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dirty="0"/>
              <a:t>5. Thu thập, sử dụng, phát tán, kinh doanh trái pháp luật thông tin cá nhân của người khác; lợi dụng sơ hở, điểm yếu của hệ thống thông tin để thu thập, khai thác thông tin cá nhân. </a:t>
            </a:r>
            <a:endParaRPr lang="en-US" sz="2400" dirty="0" smtClean="0"/>
          </a:p>
          <a:p>
            <a:r>
              <a:rPr lang="vi-VN" sz="2400" dirty="0" smtClean="0"/>
              <a:t>6</a:t>
            </a:r>
            <a:r>
              <a:rPr lang="vi-VN" sz="2400" dirty="0"/>
              <a:t>. Xâm nhập trái pháp luật bí mật mật mã và thông tin đã mã hóa hợp pháp của cơ quan, tổ chức, cá nhân; tiết lộ thông tin về sản phẩm mật mã dân sự, thông tin về khách hàng sử dụng hợp pháp sản phẩm mật mã dân sự; sử dụng, kinh doanh các sản phẩm mật mã dân sự không rõ nguồn gốc.</a:t>
            </a:r>
            <a:endParaRPr lang="en-US" sz="2400" dirty="0" smtClean="0">
              <a:latin typeface="Arial Narrow" pitchFamily="34" charset="0"/>
            </a:endParaRPr>
          </a:p>
        </p:txBody>
      </p:sp>
    </p:spTree>
    <p:extLst>
      <p:ext uri="{BB962C8B-B14F-4D97-AF65-F5344CB8AC3E}">
        <p14:creationId xmlns:p14="http://schemas.microsoft.com/office/powerpoint/2010/main" val="1066277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4</a:t>
            </a:r>
            <a:r>
              <a:rPr lang="en-US" dirty="0"/>
              <a:t>: Ch2 - </a:t>
            </a:r>
            <a:r>
              <a:rPr lang="en-US" dirty="0" err="1"/>
              <a:t>Điều</a:t>
            </a:r>
            <a:r>
              <a:rPr lang="en-US" dirty="0"/>
              <a:t> 10. </a:t>
            </a:r>
            <a:r>
              <a:rPr lang="en-US" dirty="0" err="1"/>
              <a:t>Quản</a:t>
            </a:r>
            <a:r>
              <a:rPr lang="en-US" dirty="0"/>
              <a:t> </a:t>
            </a:r>
            <a:r>
              <a:rPr lang="en-US" dirty="0" err="1"/>
              <a:t>lý</a:t>
            </a:r>
            <a:r>
              <a:rPr lang="en-US" dirty="0"/>
              <a:t> </a:t>
            </a:r>
            <a:r>
              <a:rPr lang="en-US" dirty="0" err="1"/>
              <a:t>gửi</a:t>
            </a:r>
            <a:r>
              <a:rPr lang="en-US" dirty="0"/>
              <a:t> </a:t>
            </a:r>
            <a:r>
              <a:rPr lang="en-US" dirty="0" err="1"/>
              <a:t>thông</a:t>
            </a:r>
            <a:r>
              <a:rPr lang="en-US" dirty="0"/>
              <a:t> tin</a:t>
            </a:r>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15497"/>
            <a:ext cx="10335490" cy="429178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AutoNum type="arabicPeriod"/>
            </a:pPr>
            <a:r>
              <a:rPr lang="vi-VN" sz="2400" dirty="0" smtClean="0"/>
              <a:t>Việc </a:t>
            </a:r>
            <a:r>
              <a:rPr lang="vi-VN" sz="2400" dirty="0"/>
              <a:t>gửi thông tin trên mạng phải bảo đảm các y/cầu sau đây</a:t>
            </a:r>
            <a:r>
              <a:rPr lang="vi-VN" sz="2400" dirty="0" smtClean="0"/>
              <a:t>:</a:t>
            </a:r>
            <a:endParaRPr lang="en-US" sz="2400" dirty="0" smtClean="0"/>
          </a:p>
          <a:p>
            <a:r>
              <a:rPr lang="vi-VN" sz="2400" dirty="0" smtClean="0"/>
              <a:t> </a:t>
            </a:r>
            <a:r>
              <a:rPr lang="vi-VN" sz="2400" dirty="0"/>
              <a:t>a) Không giả mạo nguồn gốc gửi thông tin; </a:t>
            </a:r>
            <a:endParaRPr lang="en-US" sz="2400" dirty="0" smtClean="0"/>
          </a:p>
          <a:p>
            <a:r>
              <a:rPr lang="en-US" sz="2400" dirty="0" smtClean="0"/>
              <a:t> </a:t>
            </a:r>
            <a:r>
              <a:rPr lang="vi-VN" sz="2400" dirty="0" smtClean="0"/>
              <a:t>b</a:t>
            </a:r>
            <a:r>
              <a:rPr lang="vi-VN" sz="2400" dirty="0"/>
              <a:t>) Tuân thủ quy định của Luật này và quy định khác của pháp luật có liên quan. </a:t>
            </a:r>
            <a:endParaRPr lang="en-US" sz="2400" dirty="0" smtClean="0"/>
          </a:p>
          <a:p>
            <a:r>
              <a:rPr lang="vi-VN" sz="2400" dirty="0" smtClean="0"/>
              <a:t>2</a:t>
            </a:r>
            <a:r>
              <a:rPr lang="vi-VN" sz="2400" dirty="0"/>
              <a:t>. Tổ chức, cá nhân không được gửi thông tin mang tính thương mại vào địa chỉ điện tử của người tiếp nhận khi chưa được người tiếp nhận đồng ý hoặc khi người tiếp nhận đã từ chối, trừ trường hợp người tiếp nhận có nghĩa vụ phải tiếp nhận thông tin theo quy định của pháp luật.</a:t>
            </a:r>
            <a:endParaRPr lang="en-US" sz="2400" dirty="0" smtClean="0">
              <a:latin typeface="Arial Narrow" pitchFamily="34" charset="0"/>
            </a:endParaRPr>
          </a:p>
        </p:txBody>
      </p:sp>
    </p:spTree>
    <p:extLst>
      <p:ext uri="{BB962C8B-B14F-4D97-AF65-F5344CB8AC3E}">
        <p14:creationId xmlns:p14="http://schemas.microsoft.com/office/powerpoint/2010/main" val="3876628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5: </a:t>
            </a:r>
            <a:r>
              <a:rPr lang="en-US" dirty="0"/>
              <a:t>Ch2 - </a:t>
            </a:r>
            <a:r>
              <a:rPr lang="en-US" dirty="0" err="1"/>
              <a:t>Điều</a:t>
            </a:r>
            <a:r>
              <a:rPr lang="en-US" dirty="0"/>
              <a:t> 10. </a:t>
            </a:r>
            <a:r>
              <a:rPr lang="en-US" dirty="0" err="1"/>
              <a:t>Quản</a:t>
            </a:r>
            <a:r>
              <a:rPr lang="en-US" dirty="0"/>
              <a:t> </a:t>
            </a:r>
            <a:r>
              <a:rPr lang="en-US" dirty="0" err="1"/>
              <a:t>lý</a:t>
            </a:r>
            <a:r>
              <a:rPr lang="en-US" dirty="0"/>
              <a:t> </a:t>
            </a:r>
            <a:r>
              <a:rPr lang="en-US" dirty="0" err="1"/>
              <a:t>gửi</a:t>
            </a:r>
            <a:r>
              <a:rPr lang="en-US" dirty="0"/>
              <a:t> </a:t>
            </a:r>
            <a:r>
              <a:rPr lang="en-US" dirty="0" err="1"/>
              <a:t>thông</a:t>
            </a:r>
            <a:r>
              <a:rPr lang="en-US" dirty="0"/>
              <a:t> tin</a:t>
            </a:r>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315497"/>
            <a:ext cx="10335490" cy="4291780"/>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dirty="0"/>
              <a:t>3. DN viễn thông, DN cung cấp dịch vụ ứng dụng viễn thông và DN cung cấp dịch vụ CNTT gửi thông tin có trách nhiệm sau đây: </a:t>
            </a:r>
            <a:endParaRPr lang="en-US" sz="2400" dirty="0" smtClean="0"/>
          </a:p>
          <a:p>
            <a:r>
              <a:rPr lang="en-US" sz="2400" dirty="0"/>
              <a:t> </a:t>
            </a:r>
            <a:r>
              <a:rPr lang="vi-VN" sz="2400" dirty="0" smtClean="0"/>
              <a:t>a</a:t>
            </a:r>
            <a:r>
              <a:rPr lang="vi-VN" sz="2400" dirty="0"/>
              <a:t>) Tuân thủ quy định của pháp luật về lưu trữ thông tin, bảo vệ thông tin cá nhân, thông tin riêng của tổ chức, cá nhân; </a:t>
            </a:r>
            <a:endParaRPr lang="en-US" sz="2400" dirty="0" smtClean="0"/>
          </a:p>
          <a:p>
            <a:r>
              <a:rPr lang="vi-VN" sz="2400" dirty="0" smtClean="0"/>
              <a:t>b</a:t>
            </a:r>
            <a:r>
              <a:rPr lang="vi-VN" sz="2400" dirty="0"/>
              <a:t>) Áp dụng biện pháp ngăn chặn, xử lý khi nhận được thông báo của tổ chức, cá nhân về việc gửi thông tin vi phạm quy định của pháp luật; </a:t>
            </a:r>
            <a:endParaRPr lang="en-US" sz="2400" dirty="0" smtClean="0"/>
          </a:p>
          <a:p>
            <a:r>
              <a:rPr lang="vi-VN" sz="2400" dirty="0" smtClean="0"/>
              <a:t>c</a:t>
            </a:r>
            <a:r>
              <a:rPr lang="vi-VN" sz="2400" dirty="0"/>
              <a:t>) Có phương thức để người tiếp nhận thông tin có khả năng từ chối việc tiếp nhận thông tin; </a:t>
            </a:r>
            <a:endParaRPr lang="en-US" sz="2400" dirty="0" smtClean="0"/>
          </a:p>
          <a:p>
            <a:r>
              <a:rPr lang="vi-VN" sz="2400" dirty="0" smtClean="0"/>
              <a:t>d</a:t>
            </a:r>
            <a:r>
              <a:rPr lang="vi-VN" sz="2400" dirty="0"/>
              <a:t>) Cung cấp điều kiện kỹ thuật và nghiệp vụ cần thiết để cơ quan nhà nước có thẩm quyền thực hiện nhiệm vụ quản lý, bảo đảm an toàn thông tin mạng khi có yêu cầu.</a:t>
            </a:r>
            <a:endParaRPr lang="en-US" sz="2400" dirty="0" smtClean="0">
              <a:latin typeface="Arial Narrow" pitchFamily="34" charset="0"/>
            </a:endParaRPr>
          </a:p>
        </p:txBody>
      </p:sp>
    </p:spTree>
    <p:extLst>
      <p:ext uri="{BB962C8B-B14F-4D97-AF65-F5344CB8AC3E}">
        <p14:creationId xmlns:p14="http://schemas.microsoft.com/office/powerpoint/2010/main" val="1142769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6: </a:t>
            </a:r>
            <a:r>
              <a:rPr lang="vi-VN" dirty="0"/>
              <a:t>Ch2 - Điều 11. Phòng ngừa, phát hiện, ngăn chặn và xử lý phần mềm độc hại </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787445"/>
            <a:ext cx="10335490" cy="351011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400" dirty="0"/>
              <a:t>2. Chủ quản hệ thống thông tin quan trọng quốc gia triển khai hệ thống kỹ thuật nghiệp vụ nhằm phòng ngừa, phát hiện, ngăn chặn và xử lý kịp thời phần mềm độc hại. </a:t>
            </a:r>
            <a:endParaRPr lang="en-US" sz="2400" dirty="0" smtClean="0"/>
          </a:p>
          <a:p>
            <a:r>
              <a:rPr lang="vi-VN" sz="2400" dirty="0" smtClean="0"/>
              <a:t>3</a:t>
            </a:r>
            <a:r>
              <a:rPr lang="vi-VN" sz="2400" dirty="0"/>
              <a:t>. DN cung cấp dịch vụ thư điện tử, truyền đưa, lưu trữ thông tin phải có hệ thống lọc phần mềm độc hại trong quá trình gửi, nhận, lưu trữ thông tin trên hệ thống của mình và báo cáo cơ quan nhà nước có thẩm quyền theo quy định của pháp luật.</a:t>
            </a:r>
            <a:endParaRPr lang="en-US" sz="2400" dirty="0" smtClean="0">
              <a:latin typeface="Arial Narrow" pitchFamily="34" charset="0"/>
            </a:endParaRPr>
          </a:p>
        </p:txBody>
      </p:sp>
    </p:spTree>
    <p:extLst>
      <p:ext uri="{BB962C8B-B14F-4D97-AF65-F5344CB8AC3E}">
        <p14:creationId xmlns:p14="http://schemas.microsoft.com/office/powerpoint/2010/main" val="8891882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7</a:t>
            </a:r>
            <a:r>
              <a:rPr lang="en-US" dirty="0"/>
              <a:t>: Ch2 - </a:t>
            </a:r>
            <a:r>
              <a:rPr lang="en-US" dirty="0" err="1"/>
              <a:t>Điều</a:t>
            </a:r>
            <a:r>
              <a:rPr lang="en-US" dirty="0"/>
              <a:t> 16. </a:t>
            </a:r>
            <a:r>
              <a:rPr lang="en-US" dirty="0" err="1"/>
              <a:t>Nguyên</a:t>
            </a:r>
            <a:r>
              <a:rPr lang="en-US" dirty="0"/>
              <a:t> </a:t>
            </a:r>
            <a:r>
              <a:rPr lang="en-US" dirty="0" err="1"/>
              <a:t>tắc</a:t>
            </a:r>
            <a:r>
              <a:rPr lang="en-US" dirty="0"/>
              <a:t> </a:t>
            </a:r>
            <a:r>
              <a:rPr lang="en-US" dirty="0" err="1"/>
              <a:t>bảo</a:t>
            </a:r>
            <a:r>
              <a:rPr lang="en-US" dirty="0"/>
              <a:t> </a:t>
            </a:r>
            <a:r>
              <a:rPr lang="en-US" dirty="0" err="1"/>
              <a:t>vệ</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trên</a:t>
            </a:r>
            <a:r>
              <a:rPr lang="en-US" dirty="0"/>
              <a:t> </a:t>
            </a:r>
            <a:r>
              <a:rPr lang="en-US" dirty="0" err="1"/>
              <a:t>mạng</a:t>
            </a:r>
            <a:endParaRPr lang="en-US" b="1"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787445"/>
            <a:ext cx="10335490" cy="3510116"/>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AutoNum type="arabicPeriod"/>
            </a:pPr>
            <a:r>
              <a:rPr lang="vi-VN" sz="2400" dirty="0" smtClean="0"/>
              <a:t>Cá </a:t>
            </a:r>
            <a:r>
              <a:rPr lang="vi-VN" sz="2400" dirty="0"/>
              <a:t>nhân tự bảo vệ thông tin cá nhân của mình và tuân thủ quy định của pháp luật về cung cấp thông tin cá nhân khi sử dụng dịch vụ trên mạng. </a:t>
            </a:r>
            <a:endParaRPr lang="en-US" sz="2400" dirty="0" smtClean="0"/>
          </a:p>
          <a:p>
            <a:pPr marL="457200" indent="-457200">
              <a:buAutoNum type="arabicPeriod"/>
            </a:pPr>
            <a:r>
              <a:rPr lang="vi-VN" sz="2400" dirty="0" smtClean="0"/>
              <a:t>Cơ </a:t>
            </a:r>
            <a:r>
              <a:rPr lang="vi-VN" sz="2400" dirty="0"/>
              <a:t>quan, tổ chức, cá nhân xử lý thông tin cá nhân có trách nhiệm bảo đảm an toàn thông tin mạng đối với thông tin do mình xử lý. </a:t>
            </a:r>
            <a:endParaRPr lang="en-US" sz="2400" dirty="0" smtClean="0"/>
          </a:p>
          <a:p>
            <a:pPr marL="457200" indent="-457200">
              <a:buAutoNum type="arabicPeriod"/>
            </a:pPr>
            <a:r>
              <a:rPr lang="vi-VN" sz="2400" dirty="0" smtClean="0"/>
              <a:t>Tổ </a:t>
            </a:r>
            <a:r>
              <a:rPr lang="vi-VN" sz="2400" dirty="0"/>
              <a:t>chức, cá nhân xử lý thông tin cá nhân phải xây dựng và công bố công khai biện pháp xử lý, bảo vệ thông tin cá nhân của tổ chức, cá nhân mình.</a:t>
            </a:r>
            <a:endParaRPr lang="en-US" sz="2400" dirty="0" smtClean="0">
              <a:latin typeface="Arial Narrow" pitchFamily="34" charset="0"/>
            </a:endParaRPr>
          </a:p>
        </p:txBody>
      </p:sp>
    </p:spTree>
    <p:extLst>
      <p:ext uri="{BB962C8B-B14F-4D97-AF65-F5344CB8AC3E}">
        <p14:creationId xmlns:p14="http://schemas.microsoft.com/office/powerpoint/2010/main" val="21077463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8</a:t>
            </a:r>
            <a:r>
              <a:rPr lang="en-US" dirty="0"/>
              <a:t>: Ch2 - </a:t>
            </a:r>
            <a:r>
              <a:rPr lang="en-US" dirty="0" err="1"/>
              <a:t>Điều</a:t>
            </a:r>
            <a:r>
              <a:rPr lang="en-US" dirty="0"/>
              <a:t> 17. Thu </a:t>
            </a:r>
            <a:r>
              <a:rPr lang="en-US" dirty="0" err="1"/>
              <a:t>thập</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thông</a:t>
            </a:r>
            <a:r>
              <a:rPr lang="en-US" dirty="0"/>
              <a:t> tin </a:t>
            </a:r>
            <a:r>
              <a:rPr lang="en-US" dirty="0" err="1"/>
              <a:t>cá</a:t>
            </a:r>
            <a:r>
              <a:rPr lang="en-US" dirty="0"/>
              <a:t> </a:t>
            </a:r>
            <a:r>
              <a:rPr lang="en-US" dirty="0" err="1"/>
              <a:t>nhân</a:t>
            </a:r>
            <a:endParaRPr lang="en-US" b="1"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669457"/>
            <a:ext cx="10335490" cy="4070555"/>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AutoNum type="arabicPeriod"/>
            </a:pPr>
            <a:r>
              <a:rPr lang="vi-VN" sz="2400" dirty="0" smtClean="0"/>
              <a:t>Tổ </a:t>
            </a:r>
            <a:r>
              <a:rPr lang="vi-VN" sz="2400" dirty="0"/>
              <a:t>chức, cá nhân xử lý thông tin cá nhân có trách nhiệm: </a:t>
            </a:r>
            <a:endParaRPr lang="en-US" sz="2400" dirty="0" smtClean="0"/>
          </a:p>
          <a:p>
            <a:r>
              <a:rPr lang="en-US" sz="2400" dirty="0"/>
              <a:t> </a:t>
            </a:r>
            <a:r>
              <a:rPr lang="en-US" sz="2400" dirty="0" smtClean="0"/>
              <a:t> </a:t>
            </a:r>
            <a:r>
              <a:rPr lang="vi-VN" sz="2400" dirty="0" smtClean="0"/>
              <a:t>a</a:t>
            </a:r>
            <a:r>
              <a:rPr lang="vi-VN" sz="2400" dirty="0"/>
              <a:t>) Tiến hành thu thập thông tin cá nhân sau khi có sự đồng ý của chủ thể thông tin cá nhân về phạm vi, mục đích của việc thu thập và sử dụng thông tin đó; </a:t>
            </a:r>
            <a:endParaRPr lang="en-US" sz="2400" dirty="0" smtClean="0"/>
          </a:p>
          <a:p>
            <a:r>
              <a:rPr lang="en-US" sz="2400" dirty="0"/>
              <a:t> </a:t>
            </a:r>
            <a:r>
              <a:rPr lang="en-US" sz="2400" dirty="0" smtClean="0"/>
              <a:t> </a:t>
            </a:r>
            <a:r>
              <a:rPr lang="vi-VN" sz="2400" dirty="0" smtClean="0"/>
              <a:t>b</a:t>
            </a:r>
            <a:r>
              <a:rPr lang="vi-VN" sz="2400" dirty="0"/>
              <a:t>) Chỉ sử dụng thông tin cá nhân đã thu thập vào mục đích khác mục đích ban đầu sau khi có sự đồng ý của chủ thể thông tin cá nhân; </a:t>
            </a:r>
            <a:endParaRPr lang="en-US" sz="2400" dirty="0"/>
          </a:p>
          <a:p>
            <a:r>
              <a:rPr lang="en-US" sz="2400" dirty="0" smtClean="0"/>
              <a:t>  </a:t>
            </a:r>
            <a:r>
              <a:rPr lang="vi-VN" sz="2400" dirty="0" smtClean="0"/>
              <a:t>c</a:t>
            </a:r>
            <a:r>
              <a:rPr lang="vi-VN" sz="2400" dirty="0"/>
              <a:t>) Không được cung cấp, chia sẻ, phát tán thông tin cá nhân mà mình đã thu thập, tiếp cận, kiểm soát cho bên thứ ba, trừ trường hợp có sự đồng ý của chủ thể thông tin cá nhân đó hoặc theo yêu cầu của cơ quan nhà nước có thẩm quyền.</a:t>
            </a:r>
            <a:endParaRPr lang="en-US" sz="2400" dirty="0" smtClean="0">
              <a:latin typeface="Arial Narrow" pitchFamily="34" charset="0"/>
            </a:endParaRPr>
          </a:p>
        </p:txBody>
      </p:sp>
    </p:spTree>
    <p:extLst>
      <p:ext uri="{BB962C8B-B14F-4D97-AF65-F5344CB8AC3E}">
        <p14:creationId xmlns:p14="http://schemas.microsoft.com/office/powerpoint/2010/main" val="37518003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endParaRPr lang="en-US" dirty="0"/>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9: </a:t>
            </a:r>
            <a:r>
              <a:rPr lang="vi-VN" dirty="0"/>
              <a:t>Ch2 - Điều 28. Trách nhiệm của tổ chức, cá nhân trong</a:t>
            </a:r>
          </a:p>
          <a:p>
            <a:r>
              <a:rPr lang="vi-VN"/>
              <a:t>việc ngăn chặn xung đột thông tin trên mạng</a:t>
            </a:r>
            <a:endParaRPr lang="en-US" b="1"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246910" y="2669457"/>
            <a:ext cx="10335490" cy="4070555"/>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AutoNum type="arabicPeriod"/>
            </a:pPr>
            <a:r>
              <a:rPr lang="vi-VN" sz="2400" dirty="0" smtClean="0"/>
              <a:t>Tổ </a:t>
            </a:r>
            <a:r>
              <a:rPr lang="vi-VN" sz="2400" dirty="0"/>
              <a:t>chức, cá nhân xử lý thông tin cá nhân có trách nhiệm: </a:t>
            </a:r>
            <a:endParaRPr lang="en-US" sz="2400" dirty="0" smtClean="0"/>
          </a:p>
          <a:p>
            <a:r>
              <a:rPr lang="en-US" sz="2400" dirty="0"/>
              <a:t> </a:t>
            </a:r>
            <a:r>
              <a:rPr lang="en-US" sz="2400" dirty="0" smtClean="0"/>
              <a:t> </a:t>
            </a:r>
            <a:r>
              <a:rPr lang="vi-VN" sz="2400" dirty="0" smtClean="0"/>
              <a:t>a</a:t>
            </a:r>
            <a:r>
              <a:rPr lang="vi-VN" sz="2400" dirty="0"/>
              <a:t>) Tiến hành thu thập thông tin cá nhân sau khi có sự đồng ý của chủ thể thông tin cá nhân về phạm vi, mục đích của việc thu thập và sử dụng thông tin đó; </a:t>
            </a:r>
            <a:endParaRPr lang="en-US" sz="2400" dirty="0" smtClean="0"/>
          </a:p>
          <a:p>
            <a:r>
              <a:rPr lang="en-US" sz="2400" dirty="0"/>
              <a:t> </a:t>
            </a:r>
            <a:r>
              <a:rPr lang="en-US" sz="2400" dirty="0" smtClean="0"/>
              <a:t> </a:t>
            </a:r>
            <a:r>
              <a:rPr lang="vi-VN" sz="2400" dirty="0" smtClean="0"/>
              <a:t>b</a:t>
            </a:r>
            <a:r>
              <a:rPr lang="vi-VN" sz="2400" dirty="0"/>
              <a:t>) Chỉ sử dụng thông tin cá nhân đã thu thập vào mục đích khác mục đích ban đầu sau khi có sự đồng ý của chủ thể thông tin cá nhân; </a:t>
            </a:r>
            <a:endParaRPr lang="en-US" sz="2400" dirty="0"/>
          </a:p>
          <a:p>
            <a:r>
              <a:rPr lang="en-US" sz="2400" dirty="0" smtClean="0"/>
              <a:t>  </a:t>
            </a:r>
            <a:r>
              <a:rPr lang="vi-VN" sz="2400" dirty="0" smtClean="0"/>
              <a:t>c</a:t>
            </a:r>
            <a:r>
              <a:rPr lang="vi-VN" sz="2400" dirty="0"/>
              <a:t>) Không được cung cấp, chia sẻ, phát tán thông tin cá nhân mà mình đã thu thập, tiếp cận, kiểm soát cho bên thứ ba, trừ trường hợp có sự đồng ý của chủ thể thông tin cá nhân đó hoặc theo yêu cầu của cơ quan nhà nước có thẩm quyền.</a:t>
            </a:r>
            <a:endParaRPr lang="en-US" sz="2400" dirty="0" smtClean="0">
              <a:latin typeface="Arial Narrow" pitchFamily="34" charset="0"/>
            </a:endParaRPr>
          </a:p>
        </p:txBody>
      </p:sp>
    </p:spTree>
    <p:extLst>
      <p:ext uri="{BB962C8B-B14F-4D97-AF65-F5344CB8AC3E}">
        <p14:creationId xmlns:p14="http://schemas.microsoft.com/office/powerpoint/2010/main" val="40479422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a:t>
            </a:r>
            <a:r>
              <a:rPr lang="en-US" dirty="0" err="1" smtClean="0"/>
              <a:t>Luật</a:t>
            </a:r>
            <a:r>
              <a:rPr lang="en-US" dirty="0" smtClean="0"/>
              <a:t> </a:t>
            </a:r>
            <a:r>
              <a:rPr lang="en-US" dirty="0"/>
              <a:t>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r>
              <a:rPr lang="vi-VN" dirty="0"/>
              <a:t>Luật an toàn thông tin mạng 2018 </a:t>
            </a:r>
            <a:endParaRPr lang="en-US" dirty="0" smtClean="0"/>
          </a:p>
          <a:p>
            <a:r>
              <a:rPr lang="vi-VN" dirty="0" smtClean="0"/>
              <a:t>Xây </a:t>
            </a:r>
            <a:r>
              <a:rPr lang="vi-VN" dirty="0"/>
              <a:t>dựng từ năm 2018, Quốc hội thông qua ngày 12/06/2018 </a:t>
            </a:r>
            <a:endParaRPr lang="en-US" dirty="0" smtClean="0"/>
          </a:p>
          <a:p>
            <a:r>
              <a:rPr lang="vi-VN" dirty="0" smtClean="0"/>
              <a:t>Gồm </a:t>
            </a:r>
            <a:r>
              <a:rPr lang="vi-VN" dirty="0"/>
              <a:t>7 Chương, 43 Điều. </a:t>
            </a:r>
            <a:endParaRPr lang="en-US" dirty="0" smtClean="0"/>
          </a:p>
          <a:p>
            <a:pPr lvl="1"/>
            <a:r>
              <a:rPr lang="vi-VN" dirty="0" smtClean="0"/>
              <a:t>Những </a:t>
            </a:r>
            <a:r>
              <a:rPr lang="vi-VN" dirty="0"/>
              <a:t>quy định chung: gồm 09 Điều; </a:t>
            </a:r>
            <a:endParaRPr lang="en-US" dirty="0" smtClean="0"/>
          </a:p>
          <a:p>
            <a:pPr lvl="1"/>
            <a:r>
              <a:rPr lang="vi-VN" dirty="0" smtClean="0"/>
              <a:t>Bảo </a:t>
            </a:r>
            <a:r>
              <a:rPr lang="vi-VN" dirty="0"/>
              <a:t>vệ an ninh mạng với hệ thống thông tin quan trọng về an ninh quốc gia: gồm 06 Điều </a:t>
            </a:r>
            <a:endParaRPr lang="en-US" dirty="0" smtClean="0"/>
          </a:p>
          <a:p>
            <a:pPr lvl="1"/>
            <a:r>
              <a:rPr lang="vi-VN" dirty="0" smtClean="0"/>
              <a:t>Phòng </a:t>
            </a:r>
            <a:r>
              <a:rPr lang="vi-VN" dirty="0"/>
              <a:t>ngừa, xử lý hành vi xâm phạm an ninh mạng: gồm 07 Điều </a:t>
            </a:r>
            <a:endParaRPr lang="en-US" dirty="0" smtClean="0"/>
          </a:p>
          <a:p>
            <a:pPr lvl="1"/>
            <a:r>
              <a:rPr lang="vi-VN" dirty="0" smtClean="0"/>
              <a:t>Hoạt </a:t>
            </a:r>
            <a:r>
              <a:rPr lang="vi-VN" dirty="0"/>
              <a:t>động bảo vệ an ninh mạng: gồm 07 </a:t>
            </a:r>
            <a:r>
              <a:rPr lang="vi-VN" dirty="0" smtClean="0"/>
              <a:t>Điều</a:t>
            </a:r>
            <a:endParaRPr lang="en-US" dirty="0" smtClean="0"/>
          </a:p>
          <a:p>
            <a:pPr lvl="1"/>
            <a:r>
              <a:rPr lang="vi-VN" dirty="0" smtClean="0"/>
              <a:t>Bảo </a:t>
            </a:r>
            <a:r>
              <a:rPr lang="vi-VN" dirty="0"/>
              <a:t>đảm hoạt động bảo vệ an ninh mạng: gồm 05 Điều </a:t>
            </a:r>
            <a:endParaRPr lang="en-US" dirty="0" smtClean="0"/>
          </a:p>
          <a:p>
            <a:pPr lvl="1"/>
            <a:r>
              <a:rPr lang="en-US" dirty="0" smtClean="0"/>
              <a:t>T</a:t>
            </a:r>
            <a:r>
              <a:rPr lang="vi-VN" dirty="0" smtClean="0"/>
              <a:t>rách </a:t>
            </a:r>
            <a:r>
              <a:rPr lang="vi-VN" dirty="0"/>
              <a:t>nhiệm của cơ quan, tổ chức, cá nhân trong an ninh mạng: gồm 07 Điều </a:t>
            </a:r>
            <a:endParaRPr lang="en-US" dirty="0" smtClean="0"/>
          </a:p>
          <a:p>
            <a:pPr lvl="1"/>
            <a:r>
              <a:rPr lang="vi-VN" dirty="0" smtClean="0"/>
              <a:t>Điều </a:t>
            </a:r>
            <a:r>
              <a:rPr lang="vi-VN" dirty="0"/>
              <a:t>khoản thi hành: 01 Điều về hiệu lực thi hành.</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77919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Nghị định</a:t>
            </a:r>
            <a:endParaRPr lang="en-US" dirty="0"/>
          </a:p>
        </p:txBody>
      </p:sp>
      <p:sp>
        <p:nvSpPr>
          <p:cNvPr id="3" name="Content Placeholder 2"/>
          <p:cNvSpPr>
            <a:spLocks noGrp="1"/>
          </p:cNvSpPr>
          <p:nvPr>
            <p:ph idx="1"/>
          </p:nvPr>
        </p:nvSpPr>
        <p:spPr/>
        <p:txBody>
          <a:bodyPr/>
          <a:lstStyle/>
          <a:p>
            <a:r>
              <a:rPr lang="vi-VN" dirty="0" smtClean="0"/>
              <a:t>là </a:t>
            </a:r>
            <a:r>
              <a:rPr lang="vi-VN" dirty="0"/>
              <a:t>chính phủ ban hành dùng để hướng dẫn luật hoặc quy định những việc phát sinh mà chưa có luật hoặc pháp lệnh nào điều chỉnh. Mặt khác, nghị định do Chính phủ ban hành để quy định những quyền lợi và nghĩa vụ của người dân theo Hiến pháp và Luật do Quốc hội ban hành.</a:t>
            </a:r>
          </a:p>
          <a:p>
            <a:r>
              <a:rPr lang="vi-VN" dirty="0"/>
              <a:t>Nói một cách dễ hiểu hơn thì Nghị định là quy định cho từng lĩnh vực (nhà nước, doanh nghiệp</a:t>
            </a:r>
            <a:r>
              <a:rPr lang="vi-VN" dirty="0" smtClean="0"/>
              <a:t>..).</a:t>
            </a:r>
            <a:endParaRPr lang="vi-VN"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8408955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vi-VN" dirty="0"/>
              <a:t>Mục </a:t>
            </a:r>
            <a:r>
              <a:rPr lang="vi-VN" dirty="0" smtClean="0"/>
              <a:t>đích </a:t>
            </a:r>
            <a:r>
              <a:rPr lang="vi-VN" dirty="0"/>
              <a:t>– luật </a:t>
            </a:r>
            <a:r>
              <a:rPr lang="vi-VN" dirty="0" smtClean="0"/>
              <a:t>2018</a:t>
            </a:r>
            <a:endParaRPr lang="en-US" dirty="0" smtClean="0"/>
          </a:p>
          <a:p>
            <a:r>
              <a:rPr lang="vi-VN" dirty="0" smtClean="0"/>
              <a:t>Để </a:t>
            </a:r>
            <a:r>
              <a:rPr lang="vi-VN" dirty="0"/>
              <a:t>bảo vệ sự an toàn thông tin trên 03 phương diện: tính nguyên vẹn của thông tin, tính bảo mật thông tin và tính khả dụng của thông tin; </a:t>
            </a:r>
            <a:endParaRPr lang="en-US" dirty="0" smtClean="0"/>
          </a:p>
          <a:p>
            <a:r>
              <a:rPr lang="vi-VN" dirty="0" smtClean="0"/>
              <a:t>Luật </a:t>
            </a:r>
            <a:r>
              <a:rPr lang="vi-VN" dirty="0"/>
              <a:t>An ninh mạng 2018 quy định tập trung vào chống lại các thông tin độc hại, xâm phạm đến an ninh quốc gia, trật tự an toàn xã hội, quyền và lợi ích hợp pháp của các cá nhân, tổ chức, cơ quan trên môi trường mạng.</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7238090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Các</a:t>
            </a:r>
            <a:r>
              <a:rPr lang="en-US" b="1" dirty="0">
                <a:solidFill>
                  <a:srgbClr val="0000CC"/>
                </a:solidFill>
              </a:rPr>
              <a:t> </a:t>
            </a:r>
            <a:r>
              <a:rPr lang="en-US" b="1" dirty="0" err="1">
                <a:solidFill>
                  <a:srgbClr val="0000CC"/>
                </a:solidFill>
              </a:rPr>
              <a:t>hành</a:t>
            </a:r>
            <a:r>
              <a:rPr lang="en-US" b="1" dirty="0">
                <a:solidFill>
                  <a:srgbClr val="0000CC"/>
                </a:solidFill>
              </a:rPr>
              <a:t> vi </a:t>
            </a:r>
            <a:r>
              <a:rPr lang="en-US" b="1" dirty="0" err="1">
                <a:solidFill>
                  <a:srgbClr val="0000CC"/>
                </a:solidFill>
              </a:rPr>
              <a:t>bị</a:t>
            </a:r>
            <a:r>
              <a:rPr lang="en-US" b="1" dirty="0">
                <a:solidFill>
                  <a:srgbClr val="0000CC"/>
                </a:solidFill>
              </a:rPr>
              <a:t> </a:t>
            </a:r>
            <a:r>
              <a:rPr lang="en-US" b="1" dirty="0" err="1">
                <a:solidFill>
                  <a:srgbClr val="0000CC"/>
                </a:solidFill>
              </a:rPr>
              <a:t>nghiêm</a:t>
            </a:r>
            <a:r>
              <a:rPr lang="en-US" b="1" dirty="0">
                <a:solidFill>
                  <a:srgbClr val="0000CC"/>
                </a:solidFill>
              </a:rPr>
              <a:t> </a:t>
            </a:r>
            <a:r>
              <a:rPr lang="en-US" b="1" dirty="0" err="1">
                <a:solidFill>
                  <a:srgbClr val="0000CC"/>
                </a:solidFill>
              </a:rPr>
              <a:t>cấm</a:t>
            </a:r>
            <a:endParaRPr lang="en-US" b="1" dirty="0" smtClean="0">
              <a:solidFill>
                <a:srgbClr val="0000CC"/>
              </a:solidFill>
            </a:endParaRPr>
          </a:p>
          <a:p>
            <a:r>
              <a:rPr lang="vi-VN" sz="2400" dirty="0" smtClean="0"/>
              <a:t>Đăng </a:t>
            </a:r>
            <a:r>
              <a:rPr lang="vi-VN" sz="2400" dirty="0"/>
              <a:t>tải, phát tán thông tin trên không gian mạng có nội dung tuyên truyền chống Nhà nước CHXHCNVN; kích động gây bạo loạn, phá rối an ninh, gây rối trật tự công cộng; làm nhục, vu khống; xâm phạm trật tự quản lý kinh tế; sai sự thật gây hoang mang trong nhân dân, gây thiệt hại cho các hoạt động kinh tế - xã hội, gây khó khăn cho hoạt động của cơ quan nhà nước hoặc người thi hành công vụ, xâm phạm quyền và lợi ích hợp pháp của tổ chức, cá nhân khác được quy định tại các khoản 1, 2, 3, 4 và 5 Điều 16 và hành vi gián điệp mạng, xâm phạm bí mật nhà nước, bí mật công tác, thông tin cá nhân trên không gian mạng quy định tại khoản 1 Điều 17 của Luật An ninh mạng;</a:t>
            </a:r>
            <a:endParaRPr lang="en-US" sz="2400"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110776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Các</a:t>
            </a:r>
            <a:r>
              <a:rPr lang="en-US" b="1" dirty="0">
                <a:solidFill>
                  <a:srgbClr val="0000CC"/>
                </a:solidFill>
              </a:rPr>
              <a:t> </a:t>
            </a:r>
            <a:r>
              <a:rPr lang="en-US" b="1" dirty="0" err="1">
                <a:solidFill>
                  <a:srgbClr val="0000CC"/>
                </a:solidFill>
              </a:rPr>
              <a:t>hành</a:t>
            </a:r>
            <a:r>
              <a:rPr lang="en-US" b="1" dirty="0">
                <a:solidFill>
                  <a:srgbClr val="0000CC"/>
                </a:solidFill>
              </a:rPr>
              <a:t> vi </a:t>
            </a:r>
            <a:r>
              <a:rPr lang="en-US" b="1" dirty="0" err="1">
                <a:solidFill>
                  <a:srgbClr val="0000CC"/>
                </a:solidFill>
              </a:rPr>
              <a:t>bị</a:t>
            </a:r>
            <a:r>
              <a:rPr lang="en-US" b="1" dirty="0">
                <a:solidFill>
                  <a:srgbClr val="0000CC"/>
                </a:solidFill>
              </a:rPr>
              <a:t> </a:t>
            </a:r>
            <a:r>
              <a:rPr lang="en-US" b="1" dirty="0" err="1">
                <a:solidFill>
                  <a:srgbClr val="0000CC"/>
                </a:solidFill>
              </a:rPr>
              <a:t>nghiêm</a:t>
            </a:r>
            <a:r>
              <a:rPr lang="en-US" b="1" dirty="0">
                <a:solidFill>
                  <a:srgbClr val="0000CC"/>
                </a:solidFill>
              </a:rPr>
              <a:t> </a:t>
            </a:r>
            <a:r>
              <a:rPr lang="en-US" b="1" dirty="0" err="1">
                <a:solidFill>
                  <a:srgbClr val="0000CC"/>
                </a:solidFill>
              </a:rPr>
              <a:t>cấm</a:t>
            </a:r>
            <a:endParaRPr lang="en-US" b="1" dirty="0">
              <a:solidFill>
                <a:srgbClr val="0000CC"/>
              </a:solidFill>
            </a:endParaRPr>
          </a:p>
          <a:p>
            <a:r>
              <a:rPr lang="vi-VN" sz="2400" dirty="0" smtClean="0"/>
              <a:t>Chiếm </a:t>
            </a:r>
            <a:r>
              <a:rPr lang="vi-VN" sz="2400" dirty="0"/>
              <a:t>đoạt tài sản; tổ chức đánh bạc, đánh bạc qua mạng internet; trộm cắp cước viễn thông quốc tế trên nền internet; vi phạm bản quyền và sở hữu trí tuệ trên không gian mạng; </a:t>
            </a:r>
            <a:endParaRPr lang="en-US" sz="2400" dirty="0" smtClean="0"/>
          </a:p>
          <a:p>
            <a:r>
              <a:rPr lang="vi-VN" sz="2400" dirty="0" smtClean="0"/>
              <a:t>Giả </a:t>
            </a:r>
            <a:r>
              <a:rPr lang="vi-VN" sz="2400" dirty="0"/>
              <a:t>mạo trang thông tin điện tử của cơ quan, tổ chức, cá nhân; làm giả, lưu hành, trộm cắp, mua bán, thu thập, trao đổi trái phép thông tin thẻ tín dụng, tài khoản ngân hàng của người khác; phát hành, cung cấp, sử dụng các phương tiện thanh toán trái phép; </a:t>
            </a:r>
            <a:endParaRPr lang="en-US" sz="2400" dirty="0" smtClean="0"/>
          </a:p>
          <a:p>
            <a:r>
              <a:rPr lang="vi-VN" sz="2400" dirty="0" smtClean="0"/>
              <a:t>Tuyên </a:t>
            </a:r>
            <a:r>
              <a:rPr lang="vi-VN" sz="2400" dirty="0"/>
              <a:t>truyền, quảng cáo, mua bán hàng hóa, dịch vụ thuộc danh mục cấm theo quy định của pháp luật; </a:t>
            </a:r>
            <a:endParaRPr lang="en-US" sz="2400" dirty="0" smtClean="0"/>
          </a:p>
          <a:p>
            <a:r>
              <a:rPr lang="vi-VN" sz="2400" dirty="0" smtClean="0"/>
              <a:t>Hướng </a:t>
            </a:r>
            <a:r>
              <a:rPr lang="vi-VN" sz="2400" dirty="0"/>
              <a:t>dẫn người khác thực hiện hành vi vi phạm pháp </a:t>
            </a:r>
            <a:r>
              <a:rPr lang="vi-VN" sz="2400" dirty="0" smtClean="0"/>
              <a:t>luật</a:t>
            </a:r>
            <a:endParaRPr lang="en-US" sz="2400" dirty="0" smtClean="0"/>
          </a:p>
          <a:p>
            <a:r>
              <a:rPr lang="vi-VN" sz="2400" dirty="0"/>
              <a:t>Tổ chức, hoạt động, cấu kết, xúi giục, mua chuộc, lừa gạt, lôi kéo, đào tạo, huấn luyện người chống Nhà nước CHXHCNVN </a:t>
            </a:r>
            <a:endParaRPr lang="en-US" sz="2400"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3112950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Các</a:t>
            </a:r>
            <a:r>
              <a:rPr lang="en-US" b="1" dirty="0">
                <a:solidFill>
                  <a:srgbClr val="0000CC"/>
                </a:solidFill>
              </a:rPr>
              <a:t> </a:t>
            </a:r>
            <a:r>
              <a:rPr lang="en-US" b="1" dirty="0" err="1">
                <a:solidFill>
                  <a:srgbClr val="0000CC"/>
                </a:solidFill>
              </a:rPr>
              <a:t>hành</a:t>
            </a:r>
            <a:r>
              <a:rPr lang="en-US" b="1" dirty="0">
                <a:solidFill>
                  <a:srgbClr val="0000CC"/>
                </a:solidFill>
              </a:rPr>
              <a:t> vi </a:t>
            </a:r>
            <a:r>
              <a:rPr lang="en-US" b="1" dirty="0" err="1">
                <a:solidFill>
                  <a:srgbClr val="0000CC"/>
                </a:solidFill>
              </a:rPr>
              <a:t>bị</a:t>
            </a:r>
            <a:r>
              <a:rPr lang="en-US" b="1" dirty="0">
                <a:solidFill>
                  <a:srgbClr val="0000CC"/>
                </a:solidFill>
              </a:rPr>
              <a:t> </a:t>
            </a:r>
            <a:r>
              <a:rPr lang="en-US" b="1" dirty="0" err="1">
                <a:solidFill>
                  <a:srgbClr val="0000CC"/>
                </a:solidFill>
              </a:rPr>
              <a:t>nghiêm</a:t>
            </a:r>
            <a:r>
              <a:rPr lang="en-US" b="1" dirty="0">
                <a:solidFill>
                  <a:srgbClr val="0000CC"/>
                </a:solidFill>
              </a:rPr>
              <a:t> </a:t>
            </a:r>
            <a:r>
              <a:rPr lang="en-US" b="1" dirty="0" err="1">
                <a:solidFill>
                  <a:srgbClr val="0000CC"/>
                </a:solidFill>
              </a:rPr>
              <a:t>cấm</a:t>
            </a:r>
            <a:endParaRPr lang="en-US" b="1" dirty="0">
              <a:solidFill>
                <a:srgbClr val="0000CC"/>
              </a:solidFill>
            </a:endParaRPr>
          </a:p>
          <a:p>
            <a:r>
              <a:rPr lang="vi-VN" sz="2400" dirty="0" smtClean="0"/>
              <a:t>Xuyên </a:t>
            </a:r>
            <a:r>
              <a:rPr lang="vi-VN" sz="2400" dirty="0"/>
              <a:t>tạc lịch sử, phủ nhận thành tựu cách mạng, phá hoại khối đại đoàn kết toàn dân tộc, xúc phạm tôn giáo, phân biệt đối xử về giới, phân biệt chủng tộc; </a:t>
            </a:r>
            <a:endParaRPr lang="en-US" sz="2400" dirty="0" smtClean="0"/>
          </a:p>
          <a:p>
            <a:r>
              <a:rPr lang="vi-VN" sz="2400" dirty="0" smtClean="0"/>
              <a:t>Thông </a:t>
            </a:r>
            <a:r>
              <a:rPr lang="vi-VN" sz="2400" dirty="0"/>
              <a:t>tin sai sự thật gây hoang mang trong nhân dân, gây thiệt hại cho các hoạt động KT - XH, gây khó khăn cho hoạt động của cơ quan nhà nước hoặc người thi hành công vụ, xâm phạm quyền và lợi ích hợp pháp của tổ chức, cá nhân khác; </a:t>
            </a:r>
            <a:endParaRPr lang="en-US" sz="2400" dirty="0" smtClean="0"/>
          </a:p>
          <a:p>
            <a:r>
              <a:rPr lang="vi-VN" sz="2400" dirty="0" smtClean="0"/>
              <a:t>Hoạt </a:t>
            </a:r>
            <a:r>
              <a:rPr lang="vi-VN" sz="2400" dirty="0"/>
              <a:t>động mại dâm, tệ nạn xã hội, mua bán người; đăng tải thông tin dâm ô, đồi trụy, tội ác; phá hoại thuần phong, mỹ tục của dân tộc, đạo đức xã hội, sức khỏe cộng đồng</a:t>
            </a:r>
            <a:r>
              <a:rPr lang="vi-VN" sz="2400" dirty="0" smtClean="0"/>
              <a:t>;</a:t>
            </a:r>
            <a:endParaRPr lang="en-US" sz="2400" dirty="0" smtClean="0"/>
          </a:p>
          <a:p>
            <a:r>
              <a:rPr lang="vi-VN" sz="2400" dirty="0" smtClean="0"/>
              <a:t>Xúi </a:t>
            </a:r>
            <a:r>
              <a:rPr lang="vi-VN" sz="2400" dirty="0"/>
              <a:t>giục, lôi kéo, kích động người khác phạm tội.</a:t>
            </a:r>
            <a:endParaRPr lang="en-US" sz="2600"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3064312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smtClean="0"/>
              <a:t>mạng</a:t>
            </a:r>
            <a:r>
              <a:rPr lang="en-US" dirty="0" smtClean="0"/>
              <a:t> 2018</a:t>
            </a:r>
            <a:endParaRPr lang="en-US" dirty="0"/>
          </a:p>
        </p:txBody>
      </p:sp>
      <p:sp>
        <p:nvSpPr>
          <p:cNvPr id="3" name="Content Placeholder 2"/>
          <p:cNvSpPr>
            <a:spLocks noGrp="1"/>
          </p:cNvSpPr>
          <p:nvPr>
            <p:ph idx="1"/>
          </p:nvPr>
        </p:nvSpPr>
        <p:spPr/>
        <p:txBody>
          <a:bodyPr/>
          <a:lstStyle/>
          <a:p>
            <a:pPr marL="0" indent="0">
              <a:buNone/>
            </a:pPr>
            <a:r>
              <a:rPr lang="en-US" b="1" dirty="0" err="1" smtClean="0">
                <a:solidFill>
                  <a:srgbClr val="0000CC"/>
                </a:solidFill>
              </a:rPr>
              <a:t>Tình</a:t>
            </a:r>
            <a:r>
              <a:rPr lang="en-US" b="1" dirty="0" smtClean="0">
                <a:solidFill>
                  <a:srgbClr val="0000CC"/>
                </a:solidFill>
              </a:rPr>
              <a:t> </a:t>
            </a:r>
            <a:r>
              <a:rPr lang="en-US" b="1" dirty="0" err="1">
                <a:solidFill>
                  <a:srgbClr val="0000CC"/>
                </a:solidFill>
              </a:rPr>
              <a:t>hình</a:t>
            </a:r>
            <a:r>
              <a:rPr lang="en-US" b="1" dirty="0">
                <a:solidFill>
                  <a:srgbClr val="0000CC"/>
                </a:solidFill>
              </a:rPr>
              <a:t> </a:t>
            </a:r>
            <a:r>
              <a:rPr lang="en-US" b="1" dirty="0" err="1">
                <a:solidFill>
                  <a:srgbClr val="0000CC"/>
                </a:solidFill>
              </a:rPr>
              <a:t>tấn</a:t>
            </a:r>
            <a:r>
              <a:rPr lang="en-US" b="1" dirty="0">
                <a:solidFill>
                  <a:srgbClr val="0000CC"/>
                </a:solidFill>
              </a:rPr>
              <a:t> </a:t>
            </a:r>
            <a:r>
              <a:rPr lang="en-US" b="1" dirty="0" err="1">
                <a:solidFill>
                  <a:srgbClr val="0000CC"/>
                </a:solidFill>
              </a:rPr>
              <a:t>công</a:t>
            </a:r>
            <a:r>
              <a:rPr lang="en-US" b="1" dirty="0">
                <a:solidFill>
                  <a:srgbClr val="0000CC"/>
                </a:solidFill>
              </a:rPr>
              <a:t> an </a:t>
            </a:r>
            <a:r>
              <a:rPr lang="en-US" b="1" dirty="0" err="1">
                <a:solidFill>
                  <a:srgbClr val="0000CC"/>
                </a:solidFill>
              </a:rPr>
              <a:t>ninh</a:t>
            </a:r>
            <a:r>
              <a:rPr lang="en-US" b="1" dirty="0">
                <a:solidFill>
                  <a:srgbClr val="0000CC"/>
                </a:solidFill>
              </a:rPr>
              <a:t> </a:t>
            </a:r>
            <a:r>
              <a:rPr lang="en-US" b="1" dirty="0" err="1">
                <a:solidFill>
                  <a:srgbClr val="0000CC"/>
                </a:solidFill>
              </a:rPr>
              <a:t>mạng</a:t>
            </a:r>
            <a:endParaRPr lang="en-US" b="1" dirty="0" smtClean="0">
              <a:solidFill>
                <a:srgbClr val="0000CC"/>
              </a:solidFill>
            </a:endParaRPr>
          </a:p>
          <a:p>
            <a:r>
              <a:rPr lang="vi-VN" sz="2400" dirty="0" smtClean="0"/>
              <a:t>Theo </a:t>
            </a:r>
            <a:r>
              <a:rPr lang="vi-VN" sz="2400" dirty="0"/>
              <a:t>Cục ATTT (bộ Thông tin &amp; Truyền Thông), Việt Nam là một trong những nước có nguy cơ nhiễm mã độc cao trên thế giới ˗ Năm 2017, có khoảng 14.000 cuộc tấn công mạng vào các hệ thống thông tin của Việt Nam, bao gồm gần 3.000 cuộc tấn công lừa đảo, 6.500 tấn công cài phần mềm độc hại và 4.500 tấn công thay đổi giao diện. </a:t>
            </a:r>
            <a:endParaRPr lang="en-US" sz="2400" dirty="0" smtClean="0"/>
          </a:p>
          <a:p>
            <a:r>
              <a:rPr lang="vi-VN" sz="2400" dirty="0" smtClean="0"/>
              <a:t>Năm </a:t>
            </a:r>
            <a:r>
              <a:rPr lang="vi-VN" sz="2400" dirty="0"/>
              <a:t>2017, trên 19.000 lượt địa chỉ máy chủ web tại VN bị tấn công; trên 3 triệu địa chỉ IP Việt Nam thường xuyên nằm trong danh sách đen (black list) của các tổ chức quốc tế; và có hơn 100.000 camera IP đang được công khai trên Internet của VN (trên tổng số 307.201 camera IP) tồn tại các điểm yếu và lỗ hổng bảo mật có thể bị khai thác lợi dụng. </a:t>
            </a:r>
            <a:endParaRPr lang="en-US" sz="2400"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675382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en-US" b="1" dirty="0" err="1">
                <a:solidFill>
                  <a:srgbClr val="0000CC"/>
                </a:solidFill>
              </a:rPr>
              <a:t>Tình</a:t>
            </a:r>
            <a:r>
              <a:rPr lang="en-US" b="1" dirty="0">
                <a:solidFill>
                  <a:srgbClr val="0000CC"/>
                </a:solidFill>
              </a:rPr>
              <a:t> </a:t>
            </a:r>
            <a:r>
              <a:rPr lang="en-US" b="1" dirty="0" err="1">
                <a:solidFill>
                  <a:srgbClr val="0000CC"/>
                </a:solidFill>
              </a:rPr>
              <a:t>hình</a:t>
            </a:r>
            <a:r>
              <a:rPr lang="en-US" b="1" dirty="0">
                <a:solidFill>
                  <a:srgbClr val="0000CC"/>
                </a:solidFill>
              </a:rPr>
              <a:t> </a:t>
            </a:r>
            <a:r>
              <a:rPr lang="en-US" b="1" dirty="0" err="1">
                <a:solidFill>
                  <a:srgbClr val="0000CC"/>
                </a:solidFill>
              </a:rPr>
              <a:t>tấn</a:t>
            </a:r>
            <a:r>
              <a:rPr lang="en-US" b="1" dirty="0">
                <a:solidFill>
                  <a:srgbClr val="0000CC"/>
                </a:solidFill>
              </a:rPr>
              <a:t> </a:t>
            </a:r>
            <a:r>
              <a:rPr lang="en-US" b="1" dirty="0" err="1">
                <a:solidFill>
                  <a:srgbClr val="0000CC"/>
                </a:solidFill>
              </a:rPr>
              <a:t>công</a:t>
            </a:r>
            <a:r>
              <a:rPr lang="en-US" b="1" dirty="0">
                <a:solidFill>
                  <a:srgbClr val="0000CC"/>
                </a:solidFill>
              </a:rPr>
              <a:t> an </a:t>
            </a:r>
            <a:r>
              <a:rPr lang="en-US" b="1" dirty="0" err="1">
                <a:solidFill>
                  <a:srgbClr val="0000CC"/>
                </a:solidFill>
              </a:rPr>
              <a:t>ninh</a:t>
            </a:r>
            <a:r>
              <a:rPr lang="en-US" b="1" dirty="0">
                <a:solidFill>
                  <a:srgbClr val="0000CC"/>
                </a:solidFill>
              </a:rPr>
              <a:t> </a:t>
            </a:r>
            <a:r>
              <a:rPr lang="en-US" b="1" dirty="0" err="1">
                <a:solidFill>
                  <a:srgbClr val="0000CC"/>
                </a:solidFill>
              </a:rPr>
              <a:t>mạng</a:t>
            </a:r>
            <a:endParaRPr lang="en-US" b="1" dirty="0">
              <a:solidFill>
                <a:srgbClr val="0000CC"/>
              </a:solidFill>
            </a:endParaRPr>
          </a:p>
          <a:p>
            <a:r>
              <a:rPr lang="vi-VN" dirty="0" smtClean="0"/>
              <a:t>Theo </a:t>
            </a:r>
            <a:r>
              <a:rPr lang="vi-VN" dirty="0"/>
              <a:t>Cục ATTT (bộ Thông tin &amp; Truyền Thông), Việt Nam là một trong những nước có nguy cơ nhiễm mã độc cao trên thế giới ˗ Năm 2017, có hơn 17 triệu lượt truy vấn từ các địa chỉ IP của Việt Nam đến các tên miền hoặc IP phát tán/điều khiển mã độc trên thế giới, chủ yếu là các kết nối tới các mạng botnet lớn như conficker, mirai, ramnit, sality, cutwai, zeroaccess,…</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6003547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p:txBody>
          <a:bodyPr/>
          <a:lstStyle/>
          <a:p>
            <a:pPr marL="0" indent="0">
              <a:buNone/>
            </a:pPr>
            <a:r>
              <a:rPr lang="en-US" dirty="0" err="1"/>
              <a:t>Tình</a:t>
            </a:r>
            <a:r>
              <a:rPr lang="en-US" dirty="0"/>
              <a:t> </a:t>
            </a:r>
            <a:r>
              <a:rPr lang="en-US" dirty="0" err="1"/>
              <a:t>hình</a:t>
            </a:r>
            <a:r>
              <a:rPr lang="en-US" dirty="0"/>
              <a:t> </a:t>
            </a:r>
            <a:r>
              <a:rPr lang="en-US" dirty="0" err="1"/>
              <a:t>rò</a:t>
            </a:r>
            <a:r>
              <a:rPr lang="en-US" dirty="0"/>
              <a:t> </a:t>
            </a:r>
            <a:r>
              <a:rPr lang="en-US" dirty="0" err="1"/>
              <a:t>rỉ</a:t>
            </a:r>
            <a:r>
              <a:rPr lang="en-US" dirty="0"/>
              <a:t> </a:t>
            </a:r>
            <a:r>
              <a:rPr lang="en-US" dirty="0" err="1"/>
              <a:t>thông</a:t>
            </a:r>
            <a:r>
              <a:rPr lang="en-US" dirty="0"/>
              <a:t> tin </a:t>
            </a:r>
            <a:r>
              <a:rPr lang="en-US" dirty="0" err="1"/>
              <a:t>cá</a:t>
            </a:r>
            <a:r>
              <a:rPr lang="en-US" dirty="0"/>
              <a:t> </a:t>
            </a:r>
            <a:r>
              <a:rPr lang="en-US" dirty="0" err="1"/>
              <a:t>nhân</a:t>
            </a:r>
            <a:r>
              <a:rPr lang="en-US" dirty="0"/>
              <a:t> </a:t>
            </a:r>
            <a:endParaRPr lang="en-US" dirty="0" smtClean="0"/>
          </a:p>
          <a:p>
            <a:pPr marL="0" indent="0">
              <a:buNone/>
            </a:pPr>
            <a:r>
              <a:rPr lang="vi-VN" dirty="0"/>
              <a:t>Rò rỉ từ đâu </a:t>
            </a:r>
            <a:endParaRPr lang="en-US" dirty="0" smtClean="0"/>
          </a:p>
          <a:p>
            <a:r>
              <a:rPr lang="vi-VN" dirty="0" smtClean="0"/>
              <a:t>Trang </a:t>
            </a:r>
            <a:r>
              <a:rPr lang="vi-VN" dirty="0"/>
              <a:t>mạng xã hội như Facebook: VN có 427.446 tài khoản Facebook cá nhân bị lộ thông tin, đứng thứ 9 trong bảng xếp hạng top 10 quốc gia lộ thông tin nhiều nhất từ Facebook (công bố 4/2018). Tham gia các trò chơi lan truyền trên mạng XH này. </a:t>
            </a:r>
            <a:endParaRPr lang="en-US" dirty="0" smtClean="0"/>
          </a:p>
          <a:p>
            <a:r>
              <a:rPr lang="vi-VN" dirty="0" smtClean="0"/>
              <a:t>Đặt </a:t>
            </a:r>
            <a:r>
              <a:rPr lang="vi-VN" dirty="0"/>
              <a:t>hàng/giao dịch qua các ứng dụng mua bán/thanh toán/đặt vé trực tuyến từ. KH phải cung cấp thông tin cá nhân, tín dụng để hoàn tất giao dịch. Ví dụ các ứng dụng của ngân hàng, bảo hiểm, mua bán, đặt vé, mạng điện thoại, .... </a:t>
            </a:r>
            <a:endParaRPr lang="en-US" dirty="0"/>
          </a:p>
        </p:txBody>
      </p:sp>
      <p:sp>
        <p:nvSpPr>
          <p:cNvPr id="4" name="Date Placeholder 3"/>
          <p:cNvSpPr>
            <a:spLocks noGrp="1"/>
          </p:cNvSpPr>
          <p:nvPr>
            <p:ph type="dt" sz="half" idx="10"/>
          </p:nvPr>
        </p:nvSpPr>
        <p:spPr/>
        <p:txBody>
          <a:bodyPr/>
          <a:lstStyle/>
          <a:p>
            <a:r>
              <a:rPr lang="vi-VN" smtClean="0"/>
              <a:t> </a:t>
            </a:r>
            <a:endParaRPr lang="vi-VN"/>
          </a:p>
        </p:txBody>
      </p:sp>
      <p:sp>
        <p:nvSpPr>
          <p:cNvPr id="5" name="Footer Placeholder 4"/>
          <p:cNvSpPr>
            <a:spLocks noGrp="1"/>
          </p:cNvSpPr>
          <p:nvPr>
            <p:ph type="ftr" sz="quarter" idx="11"/>
          </p:nvPr>
        </p:nvSpPr>
        <p:spPr/>
        <p:txBody>
          <a:bodyPr/>
          <a:lstStyle/>
          <a:p>
            <a:r>
              <a:rPr lang="vi-VN" smtClean="0"/>
              <a:t>Nguyễn Thị Hạnh</a:t>
            </a:r>
            <a:endParaRPr lang="vi-VN" dirty="0"/>
          </a:p>
        </p:txBody>
      </p:sp>
    </p:spTree>
    <p:extLst>
      <p:ext uri="{BB962C8B-B14F-4D97-AF65-F5344CB8AC3E}">
        <p14:creationId xmlns:p14="http://schemas.microsoft.com/office/powerpoint/2010/main" val="20258795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1: </a:t>
            </a:r>
            <a:r>
              <a:rPr lang="en-US" dirty="0" err="1"/>
              <a:t>Điều</a:t>
            </a:r>
            <a:r>
              <a:rPr lang="en-US" dirty="0"/>
              <a:t> 8. </a:t>
            </a:r>
            <a:r>
              <a:rPr lang="en-US" dirty="0" err="1"/>
              <a:t>Các</a:t>
            </a:r>
            <a:r>
              <a:rPr lang="en-US" dirty="0"/>
              <a:t> </a:t>
            </a:r>
            <a:r>
              <a:rPr lang="en-US" dirty="0" err="1"/>
              <a:t>hành</a:t>
            </a:r>
            <a:r>
              <a:rPr lang="en-US" dirty="0"/>
              <a:t> vi </a:t>
            </a:r>
            <a:r>
              <a:rPr lang="en-US" dirty="0" err="1"/>
              <a:t>bị</a:t>
            </a:r>
            <a:r>
              <a:rPr lang="en-US" dirty="0"/>
              <a:t> </a:t>
            </a:r>
            <a:r>
              <a:rPr lang="en-US" dirty="0" err="1"/>
              <a:t>nghiêm</a:t>
            </a:r>
            <a:r>
              <a:rPr lang="en-US" dirty="0"/>
              <a:t> </a:t>
            </a:r>
            <a:r>
              <a:rPr lang="en-US" dirty="0" err="1"/>
              <a:t>cấm</a:t>
            </a:r>
            <a:r>
              <a:rPr lang="en-US" dirty="0"/>
              <a:t> </a:t>
            </a:r>
            <a:r>
              <a:rPr lang="en-US" dirty="0" err="1"/>
              <a:t>về</a:t>
            </a:r>
            <a:r>
              <a:rPr lang="en-US" dirty="0"/>
              <a:t> an </a:t>
            </a:r>
            <a:r>
              <a:rPr lang="en-US" dirty="0" err="1"/>
              <a:t>ninh</a:t>
            </a:r>
            <a:r>
              <a:rPr lang="en-US" dirty="0"/>
              <a:t> </a:t>
            </a:r>
            <a:r>
              <a:rPr lang="en-US" dirty="0" err="1"/>
              <a:t>mạng</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79871" y="2462981"/>
            <a:ext cx="10751573" cy="4041059"/>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indent="-457200">
              <a:buFont typeface="+mj-lt"/>
              <a:buAutoNum type="arabicPeriod"/>
            </a:pPr>
            <a:r>
              <a:rPr lang="vi-VN" sz="2400" dirty="0" smtClean="0"/>
              <a:t>Sử </a:t>
            </a:r>
            <a:r>
              <a:rPr lang="vi-VN" sz="2400" dirty="0"/>
              <a:t>dụng không gian mạng để thực hiện hành vi sau đây</a:t>
            </a:r>
            <a:r>
              <a:rPr lang="vi-VN" sz="2400" dirty="0" smtClean="0"/>
              <a:t>:</a:t>
            </a:r>
            <a:endParaRPr lang="en-US" sz="2400" dirty="0" smtClean="0"/>
          </a:p>
          <a:p>
            <a:r>
              <a:rPr lang="vi-VN" sz="2400" dirty="0"/>
              <a:t>d) Thông tin sai sự thật gây hoang mang trong Nhân dân, gây thiệt hại cho hoạt động kinh tế - xã hội, gây khó khăn cho hoạt động của cơ quan nhà nước hoặc người thi hành công vụ, xâm phạm quyền và lợi ích hợp pháp của cơ quan, tổ chức, cá nhân khác;</a:t>
            </a:r>
          </a:p>
          <a:p>
            <a:r>
              <a:rPr lang="vi-VN" sz="2400" dirty="0"/>
              <a:t>đ) Hoạt động mại dâm, tệ nạn xã hội, mua bán người; đăng tải thông tin dâm ô, đồi trụy, tội ác; phá hoại thuần phong, mỹ tục của dân tộc, đạo đức xã hội, sức khỏe của cộng đồng;</a:t>
            </a:r>
          </a:p>
          <a:p>
            <a:r>
              <a:rPr lang="vi-VN" sz="2400" dirty="0"/>
              <a:t>e) Xúi giục, lôi kéo, kích động người khác phạm tội.</a:t>
            </a:r>
          </a:p>
          <a:p>
            <a:pPr marL="457200" indent="-457200">
              <a:buFont typeface="+mj-lt"/>
              <a:buAutoNum type="arabicPeriod"/>
            </a:pPr>
            <a:endParaRPr lang="en-US" sz="2400" dirty="0" smtClean="0">
              <a:latin typeface="Arial Narrow" pitchFamily="34" charset="0"/>
            </a:endParaRPr>
          </a:p>
        </p:txBody>
      </p:sp>
    </p:spTree>
    <p:extLst>
      <p:ext uri="{BB962C8B-B14F-4D97-AF65-F5344CB8AC3E}">
        <p14:creationId xmlns:p14="http://schemas.microsoft.com/office/powerpoint/2010/main" val="18299698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2: </a:t>
            </a:r>
            <a:r>
              <a:rPr lang="en-US" dirty="0" err="1"/>
              <a:t>Điều</a:t>
            </a:r>
            <a:r>
              <a:rPr lang="en-US" dirty="0"/>
              <a:t> 8. </a:t>
            </a:r>
            <a:r>
              <a:rPr lang="en-US" dirty="0" err="1"/>
              <a:t>Các</a:t>
            </a:r>
            <a:r>
              <a:rPr lang="en-US" dirty="0"/>
              <a:t> </a:t>
            </a:r>
            <a:r>
              <a:rPr lang="en-US" dirty="0" err="1"/>
              <a:t>hành</a:t>
            </a:r>
            <a:r>
              <a:rPr lang="en-US" dirty="0"/>
              <a:t> vi </a:t>
            </a:r>
            <a:r>
              <a:rPr lang="en-US" dirty="0" err="1"/>
              <a:t>bị</a:t>
            </a:r>
            <a:r>
              <a:rPr lang="en-US" dirty="0"/>
              <a:t> </a:t>
            </a:r>
            <a:r>
              <a:rPr lang="en-US" dirty="0" err="1"/>
              <a:t>nghiêm</a:t>
            </a:r>
            <a:r>
              <a:rPr lang="en-US" dirty="0"/>
              <a:t> </a:t>
            </a:r>
            <a:r>
              <a:rPr lang="en-US" dirty="0" err="1"/>
              <a:t>cấm</a:t>
            </a:r>
            <a:r>
              <a:rPr lang="en-US" dirty="0"/>
              <a:t> </a:t>
            </a:r>
            <a:r>
              <a:rPr lang="en-US" dirty="0" err="1"/>
              <a:t>về</a:t>
            </a:r>
            <a:r>
              <a:rPr lang="en-US" dirty="0"/>
              <a:t> an </a:t>
            </a:r>
            <a:r>
              <a:rPr lang="en-US" dirty="0" err="1"/>
              <a:t>ninh</a:t>
            </a:r>
            <a:r>
              <a:rPr lang="en-US" dirty="0"/>
              <a:t> </a:t>
            </a:r>
            <a:r>
              <a:rPr lang="en-US" dirty="0" err="1"/>
              <a:t>mạng</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79870" y="2330246"/>
            <a:ext cx="10751573" cy="4041059"/>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dirty="0"/>
              <a:t>2. Thực hiện tấn công mạng, khủng bố mạng, gián điệp mạng, tội phạm mạng; gây sự cố, tấn công, xâm nhập, chiếm quyền điều khiển, làm sai lệch, gián đoạn, ngưng trệ, tê liệt hoặc phá hoại hệ thống thông tin quan trọng về an ninh quốc gia</a:t>
            </a:r>
            <a:endParaRPr lang="en-US" sz="2200" dirty="0" smtClean="0"/>
          </a:p>
          <a:p>
            <a:r>
              <a:rPr lang="vi-VN" sz="2200" dirty="0" smtClean="0"/>
              <a:t>3</a:t>
            </a:r>
            <a:r>
              <a:rPr lang="vi-VN" sz="2200" dirty="0"/>
              <a:t>. Sản xuất, đưa vào sử dụng công cụ, phương tiện, phần mềm hoặc có hành vi cản trở, gây rối loạn hoạt động của mạng viễn thông, mạng Internet, mạng máy tính, hệ thống thông tin, hệ thống xử lý và điều khiển thông tin, phương tiện điện tử; phát tán chương trình tin học gây hại cho hoạt động của mạng viễn thông, mạng Internet, mạng máy tính, hệ thống thông tin, hệ thống xử lý và điều khiển thông tin, phương tiện điện tử; xâm nhập trái phép vào mạng viễn thông, mạng máy tính, hệ thống thông tin, hệ thống xử lý và điều khiển thông tin, cơ sở dữ liệu, phương tiện điện tử của người khác.</a:t>
            </a:r>
            <a:endParaRPr lang="en-US" sz="2200" dirty="0" smtClean="0">
              <a:latin typeface="Arial Narrow" pitchFamily="34" charset="0"/>
            </a:endParaRPr>
          </a:p>
        </p:txBody>
      </p:sp>
    </p:spTree>
    <p:extLst>
      <p:ext uri="{BB962C8B-B14F-4D97-AF65-F5344CB8AC3E}">
        <p14:creationId xmlns:p14="http://schemas.microsoft.com/office/powerpoint/2010/main" val="6265877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Luật</a:t>
            </a:r>
            <a:r>
              <a:rPr lang="en-US" dirty="0"/>
              <a:t> an </a:t>
            </a:r>
            <a:r>
              <a:rPr lang="en-US" dirty="0" err="1"/>
              <a:t>toàn</a:t>
            </a:r>
            <a:r>
              <a:rPr lang="en-US" dirty="0"/>
              <a:t> </a:t>
            </a:r>
            <a:r>
              <a:rPr lang="en-US" dirty="0" err="1"/>
              <a:t>thông</a:t>
            </a:r>
            <a:r>
              <a:rPr lang="en-US" dirty="0"/>
              <a:t> tin </a:t>
            </a:r>
            <a:r>
              <a:rPr lang="en-US" dirty="0" err="1"/>
              <a:t>mạng</a:t>
            </a:r>
            <a:r>
              <a:rPr lang="en-US" dirty="0"/>
              <a:t> 2018</a:t>
            </a:r>
          </a:p>
        </p:txBody>
      </p:sp>
      <p:sp>
        <p:nvSpPr>
          <p:cNvPr id="3" name="Content Placeholder 2"/>
          <p:cNvSpPr>
            <a:spLocks noGrp="1"/>
          </p:cNvSpPr>
          <p:nvPr>
            <p:ph idx="1"/>
          </p:nvPr>
        </p:nvSpPr>
        <p:spPr>
          <a:xfrm>
            <a:off x="1088104" y="1219200"/>
            <a:ext cx="10566400" cy="4927600"/>
          </a:xfrm>
        </p:spPr>
        <p:txBody>
          <a:bodyPr/>
          <a:lstStyle/>
          <a:p>
            <a:pPr marL="0" indent="0">
              <a:buNone/>
            </a:pPr>
            <a:r>
              <a:rPr lang="en-US" b="1" dirty="0" err="1" smtClean="0">
                <a:solidFill>
                  <a:srgbClr val="0000CC"/>
                </a:solidFill>
              </a:rPr>
              <a:t>Tìm</a:t>
            </a:r>
            <a:r>
              <a:rPr lang="en-US" b="1" dirty="0" smtClean="0">
                <a:solidFill>
                  <a:srgbClr val="0000CC"/>
                </a:solidFill>
              </a:rPr>
              <a:t> </a:t>
            </a:r>
            <a:r>
              <a:rPr lang="en-US" b="1" dirty="0" err="1" smtClean="0">
                <a:solidFill>
                  <a:srgbClr val="0000CC"/>
                </a:solidFill>
              </a:rPr>
              <a:t>hiểu</a:t>
            </a:r>
            <a:r>
              <a:rPr lang="en-US" b="1" dirty="0" smtClean="0">
                <a:solidFill>
                  <a:srgbClr val="0000CC"/>
                </a:solidFill>
              </a:rPr>
              <a:t> </a:t>
            </a:r>
            <a:r>
              <a:rPr lang="en-US" b="1" dirty="0" err="1">
                <a:solidFill>
                  <a:srgbClr val="0000CC"/>
                </a:solidFill>
              </a:rPr>
              <a:t>một</a:t>
            </a:r>
            <a:r>
              <a:rPr lang="en-US" b="1" dirty="0">
                <a:solidFill>
                  <a:srgbClr val="0000CC"/>
                </a:solidFill>
              </a:rPr>
              <a:t> </a:t>
            </a:r>
            <a:r>
              <a:rPr lang="en-US" b="1" dirty="0" err="1">
                <a:solidFill>
                  <a:srgbClr val="0000CC"/>
                </a:solidFill>
              </a:rPr>
              <a:t>số</a:t>
            </a:r>
            <a:r>
              <a:rPr lang="en-US" b="1" dirty="0">
                <a:solidFill>
                  <a:srgbClr val="0000CC"/>
                </a:solidFill>
              </a:rPr>
              <a:t> </a:t>
            </a:r>
            <a:r>
              <a:rPr lang="en-US" b="1" dirty="0" err="1">
                <a:solidFill>
                  <a:srgbClr val="0000CC"/>
                </a:solidFill>
              </a:rPr>
              <a:t>điều</a:t>
            </a:r>
            <a:r>
              <a:rPr lang="en-US" b="1" dirty="0">
                <a:solidFill>
                  <a:srgbClr val="0000CC"/>
                </a:solidFill>
              </a:rPr>
              <a:t> </a:t>
            </a:r>
            <a:r>
              <a:rPr lang="en-US" b="1" dirty="0" err="1" smtClean="0">
                <a:solidFill>
                  <a:srgbClr val="0000CC"/>
                </a:solidFill>
              </a:rPr>
              <a:t>khoản</a:t>
            </a:r>
            <a:r>
              <a:rPr lang="en-US" b="1" dirty="0" smtClean="0">
                <a:solidFill>
                  <a:srgbClr val="0000CC"/>
                </a:solidFill>
              </a:rPr>
              <a:t> </a:t>
            </a:r>
            <a:r>
              <a:rPr lang="en-US" b="1" dirty="0" err="1">
                <a:solidFill>
                  <a:srgbClr val="0000CC"/>
                </a:solidFill>
              </a:rPr>
              <a:t>luật</a:t>
            </a:r>
            <a:endParaRPr lang="en-US" b="1" dirty="0" smtClean="0">
              <a:solidFill>
                <a:srgbClr val="0000CC"/>
              </a:solidFill>
            </a:endParaRPr>
          </a:p>
          <a:p>
            <a:r>
              <a:rPr lang="en-US" dirty="0" err="1" smtClean="0"/>
              <a:t>Bài</a:t>
            </a:r>
            <a:r>
              <a:rPr lang="en-US" dirty="0" smtClean="0"/>
              <a:t> </a:t>
            </a:r>
            <a:r>
              <a:rPr lang="en-US" dirty="0" err="1" smtClean="0"/>
              <a:t>tập</a:t>
            </a:r>
            <a:r>
              <a:rPr lang="en-US" dirty="0" smtClean="0"/>
              <a:t> 3: </a:t>
            </a:r>
            <a:r>
              <a:rPr lang="en-US" dirty="0" err="1"/>
              <a:t>Điều</a:t>
            </a:r>
            <a:r>
              <a:rPr lang="en-US" dirty="0"/>
              <a:t> 8. </a:t>
            </a:r>
            <a:r>
              <a:rPr lang="en-US" dirty="0" err="1"/>
              <a:t>Các</a:t>
            </a:r>
            <a:r>
              <a:rPr lang="en-US" dirty="0"/>
              <a:t> </a:t>
            </a:r>
            <a:r>
              <a:rPr lang="en-US" dirty="0" err="1"/>
              <a:t>hành</a:t>
            </a:r>
            <a:r>
              <a:rPr lang="en-US" dirty="0"/>
              <a:t> vi </a:t>
            </a:r>
            <a:r>
              <a:rPr lang="en-US" dirty="0" err="1"/>
              <a:t>bị</a:t>
            </a:r>
            <a:r>
              <a:rPr lang="en-US" dirty="0"/>
              <a:t> </a:t>
            </a:r>
            <a:r>
              <a:rPr lang="en-US" dirty="0" err="1"/>
              <a:t>nghiêm</a:t>
            </a:r>
            <a:r>
              <a:rPr lang="en-US" dirty="0"/>
              <a:t> </a:t>
            </a:r>
            <a:r>
              <a:rPr lang="en-US" dirty="0" err="1"/>
              <a:t>cấm</a:t>
            </a:r>
            <a:r>
              <a:rPr lang="en-US" dirty="0"/>
              <a:t> </a:t>
            </a:r>
            <a:r>
              <a:rPr lang="en-US" dirty="0" err="1"/>
              <a:t>về</a:t>
            </a:r>
            <a:r>
              <a:rPr lang="en-US" dirty="0"/>
              <a:t> an </a:t>
            </a:r>
            <a:r>
              <a:rPr lang="en-US" dirty="0" err="1"/>
              <a:t>ninh</a:t>
            </a:r>
            <a:r>
              <a:rPr lang="en-US" dirty="0"/>
              <a:t> </a:t>
            </a:r>
            <a:r>
              <a:rPr lang="en-US" dirty="0" err="1"/>
              <a:t>mạng</a:t>
            </a:r>
            <a:endParaRPr lang="en-US" dirty="0"/>
          </a:p>
        </p:txBody>
      </p:sp>
      <p:sp>
        <p:nvSpPr>
          <p:cNvPr id="4" name="Date Placeholder 3"/>
          <p:cNvSpPr>
            <a:spLocks noGrp="1"/>
          </p:cNvSpPr>
          <p:nvPr>
            <p:ph type="dt" sz="half" idx="10"/>
          </p:nvPr>
        </p:nvSpPr>
        <p:spPr/>
        <p:txBody>
          <a:bodyPr/>
          <a:lstStyle/>
          <a:p>
            <a:r>
              <a:rPr lang="vi-VN" dirty="0" smtClean="0"/>
              <a:t> </a:t>
            </a:r>
            <a:endParaRPr lang="vi-VN" dirty="0"/>
          </a:p>
        </p:txBody>
      </p:sp>
      <p:sp>
        <p:nvSpPr>
          <p:cNvPr id="5" name="Footer Placeholder 4"/>
          <p:cNvSpPr>
            <a:spLocks noGrp="1"/>
          </p:cNvSpPr>
          <p:nvPr>
            <p:ph type="ftr" sz="quarter" idx="11"/>
          </p:nvPr>
        </p:nvSpPr>
        <p:spPr/>
        <p:txBody>
          <a:bodyPr/>
          <a:lstStyle/>
          <a:p>
            <a:r>
              <a:rPr lang="vi-VN" dirty="0" smtClean="0"/>
              <a:t>Nguyễn Thị Hạnh</a:t>
            </a:r>
            <a:endParaRPr lang="vi-VN" dirty="0"/>
          </a:p>
        </p:txBody>
      </p:sp>
      <p:sp>
        <p:nvSpPr>
          <p:cNvPr id="6" name="Rounded Rectangle 5"/>
          <p:cNvSpPr/>
          <p:nvPr/>
        </p:nvSpPr>
        <p:spPr bwMode="auto">
          <a:xfrm>
            <a:off x="1179870" y="2330246"/>
            <a:ext cx="10751573" cy="4041059"/>
          </a:xfrm>
          <a:prstGeom prst="round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200" dirty="0"/>
              <a:t>2. Thực hiện tấn công mạng, khủng bố mạng, gián điệp mạng, tội phạm mạng; gây sự cố, tấn công, xâm nhập, chiếm quyền điều khiển, làm sai lệch, gián đoạn, ngưng trệ, tê liệt hoặc phá hoại hệ thống thông tin quan trọng về an ninh quốc gia</a:t>
            </a:r>
            <a:endParaRPr lang="en-US" sz="2200" dirty="0" smtClean="0"/>
          </a:p>
          <a:p>
            <a:r>
              <a:rPr lang="vi-VN" sz="2200" dirty="0" smtClean="0"/>
              <a:t>3</a:t>
            </a:r>
            <a:r>
              <a:rPr lang="vi-VN" sz="2200" dirty="0"/>
              <a:t>. Sản xuất, đưa vào sử dụng công cụ, phương tiện, phần mềm hoặc có hành vi cản trở, gây rối loạn hoạt động của mạng viễn thông, mạng Internet, mạng máy tính, hệ thống thông tin, hệ thống xử lý và điều khiển thông tin, phương tiện điện tử; phát tán chương trình tin học gây hại cho hoạt động của mạng viễn thông, mạng Internet, mạng máy tính, hệ thống thông tin, hệ thống xử lý và điều khiển thông tin, phương tiện điện tử; xâm nhập trái phép vào mạng viễn thông, mạng máy tính, hệ thống thông tin, hệ thống xử lý và điều khiển thông tin, cơ sở dữ liệu, phương tiện điện tử của người khác.</a:t>
            </a:r>
            <a:endParaRPr lang="en-US" sz="2200" dirty="0" smtClean="0">
              <a:latin typeface="Arial Narrow" pitchFamily="34" charset="0"/>
            </a:endParaRPr>
          </a:p>
        </p:txBody>
      </p:sp>
    </p:spTree>
    <p:extLst>
      <p:ext uri="{BB962C8B-B14F-4D97-AF65-F5344CB8AC3E}">
        <p14:creationId xmlns:p14="http://schemas.microsoft.com/office/powerpoint/2010/main" val="868415028"/>
      </p:ext>
    </p:extLst>
  </p:cSld>
  <p:clrMapOvr>
    <a:masterClrMapping/>
  </p:clrMapOvr>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vi-V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vi-V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vi-V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vi-V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02_BVHTMT_Cac_PP_PhanTich&amp;TimKiem_ThongTin</Template>
  <TotalTime>5532</TotalTime>
  <Words>12065</Words>
  <Application>Microsoft Office PowerPoint</Application>
  <PresentationFormat>Widescreen</PresentationFormat>
  <Paragraphs>795</Paragraphs>
  <Slides>101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101</vt:i4>
      </vt:variant>
    </vt:vector>
  </HeadingPairs>
  <TitlesOfParts>
    <vt:vector size="110" baseType="lpstr">
      <vt:lpstr>ＭＳ Ｐゴシック</vt:lpstr>
      <vt:lpstr>Arial</vt:lpstr>
      <vt:lpstr>Arial Narrow</vt:lpstr>
      <vt:lpstr>Calibri</vt:lpstr>
      <vt:lpstr>Tahoma</vt:lpstr>
      <vt:lpstr>Times New Roman</vt:lpstr>
      <vt:lpstr>Wingdings</vt:lpstr>
      <vt:lpstr>Kendall Master 2007</vt:lpstr>
      <vt:lpstr>2_Kendall Master 2007</vt:lpstr>
      <vt:lpstr>Chương 4: VĂN BẢN PHÁP LUẬT VỀ NGÀNH CÔNG NGHỆ THÔNG TIN</vt:lpstr>
      <vt:lpstr>Nội dung</vt:lpstr>
      <vt:lpstr>1 Khái niệm cơ bản </vt:lpstr>
      <vt:lpstr>Hệ thống pháp luật</vt:lpstr>
      <vt:lpstr>Hệ thống pháp luật</vt:lpstr>
      <vt:lpstr>Hiến pháp</vt:lpstr>
      <vt:lpstr>Bộ Luật và Luật</vt:lpstr>
      <vt:lpstr>Bộ Luật và Luật</vt:lpstr>
      <vt:lpstr>Nghị định</vt:lpstr>
      <vt:lpstr>Thông tư</vt:lpstr>
      <vt:lpstr>Công văn</vt:lpstr>
      <vt:lpstr>Mục đích của văn bản quy phạm pháp luật </vt:lpstr>
      <vt:lpstr>Mục đích của văn bản quy phạm pháp luật </vt:lpstr>
      <vt:lpstr>Mục đích của văn bản quy phạm pháp luật </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2. Luật CNTT</vt:lpstr>
      <vt:lpstr>3. Luật Giao dịch Điện tử</vt:lpstr>
      <vt:lpstr>3. Luật Giao dịch Điện tử</vt:lpstr>
      <vt:lpstr>3. Luật Giao dịch Điện tử</vt:lpstr>
      <vt:lpstr>3. Luật Giao dịch Điện tử</vt:lpstr>
      <vt:lpstr>3. Luật Giao dịch Điện tử</vt:lpstr>
      <vt:lpstr>3. Luật Giao dịch Điện tử</vt:lpstr>
      <vt:lpstr>3. Luật Giao dịch Điện tử</vt:lpstr>
      <vt:lpstr>3. Luật Giao dịch Điện tử</vt:lpstr>
      <vt:lpstr>3. Luật Giao dịch Điện tử</vt:lpstr>
      <vt:lpstr>3.1 Nghị Định về chữ ký số và chứng thư số</vt:lpstr>
      <vt:lpstr>3.1 Nghị Định về chữ ký số và chứng thư số</vt:lpstr>
      <vt:lpstr>3.1 Nghị Định về chữ ký số và chứng thư số</vt:lpstr>
      <vt:lpstr>3.1 Nghị Định về chữ ký số và chứng thư số</vt:lpstr>
      <vt:lpstr>3.1 Nghị Định về chữ ký số và chứng thư số</vt:lpstr>
      <vt:lpstr>3.1 Nghị Định về chữ ký số và chứng thư số</vt:lpstr>
      <vt:lpstr>3.1 Nghị Định về chữ ký số và chứng thư số</vt:lpstr>
      <vt:lpstr>3.2 NĐ về giao dịch điện tử trong ngân hàng</vt:lpstr>
      <vt:lpstr>3.2 NĐ về giao dịch điện tử trong ngân hàng</vt:lpstr>
      <vt:lpstr>3.2 NĐ về giao dịch điện tử trong ngân hàng</vt:lpstr>
      <vt:lpstr>3.2 NĐ về giao dịch điện tử trong ngân hàng</vt:lpstr>
      <vt:lpstr>3.3 Nghị định về Thương mại điện tử </vt:lpstr>
      <vt:lpstr>3.3 Nghị định về Thương mại điện tử </vt:lpstr>
      <vt:lpstr>3.3 Nghị định về Thương mại điện tử</vt:lpstr>
      <vt:lpstr>3.3 Nghị định về Thương mại điện tử</vt:lpstr>
      <vt:lpstr>3.3 Nghị định về Thương mại điện tử</vt:lpstr>
      <vt:lpstr>3.3 Nghị định về Thương mại điện tử</vt:lpstr>
      <vt:lpstr>Tình hình vi phạm trong hoạt động TMĐT</vt:lpstr>
      <vt:lpstr>Tình hình vi phạm trong hoạt động TMĐT</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4. Luật sở hữu trí tuệ Việt Nam</vt:lpstr>
      <vt:lpstr>5. Luật An ninh mạng </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5.1 Luật an toàn thông tin mạng</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5.2 Luật an toàn thông tin mạng 2018</vt:lpstr>
      <vt:lpstr>Câu hỏi kiểm tra</vt:lpstr>
      <vt:lpstr>Một số tình huống vi phạm luật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AN TOÀN HỆ THỐNG THÔNG TIN</dc:title>
  <dc:creator>Nguyen Thi Hanh</dc:creator>
  <cp:lastModifiedBy>HanhNT</cp:lastModifiedBy>
  <cp:revision>130</cp:revision>
  <cp:lastPrinted>2018-01-07T08:26:16Z</cp:lastPrinted>
  <dcterms:created xsi:type="dcterms:W3CDTF">2015-04-21T08:32:22Z</dcterms:created>
  <dcterms:modified xsi:type="dcterms:W3CDTF">2020-07-20T13:51:40Z</dcterms:modified>
</cp:coreProperties>
</file>