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1"/>
  </p:notesMasterIdLst>
  <p:handoutMasterIdLst>
    <p:handoutMasterId r:id="rId62"/>
  </p:handoutMasterIdLst>
  <p:sldIdLst>
    <p:sldId id="256" r:id="rId3"/>
    <p:sldId id="423" r:id="rId4"/>
    <p:sldId id="425" r:id="rId5"/>
    <p:sldId id="354" r:id="rId6"/>
    <p:sldId id="426" r:id="rId7"/>
    <p:sldId id="431" r:id="rId8"/>
    <p:sldId id="432" r:id="rId9"/>
    <p:sldId id="427" r:id="rId10"/>
    <p:sldId id="428" r:id="rId11"/>
    <p:sldId id="433" r:id="rId12"/>
    <p:sldId id="434" r:id="rId13"/>
    <p:sldId id="435" r:id="rId14"/>
    <p:sldId id="437" r:id="rId15"/>
    <p:sldId id="438" r:id="rId16"/>
    <p:sldId id="364" r:id="rId17"/>
    <p:sldId id="356" r:id="rId18"/>
    <p:sldId id="366" r:id="rId19"/>
    <p:sldId id="365" r:id="rId20"/>
    <p:sldId id="367" r:id="rId21"/>
    <p:sldId id="368" r:id="rId22"/>
    <p:sldId id="357" r:id="rId23"/>
    <p:sldId id="373" r:id="rId24"/>
    <p:sldId id="371" r:id="rId25"/>
    <p:sldId id="374" r:id="rId26"/>
    <p:sldId id="370" r:id="rId27"/>
    <p:sldId id="369" r:id="rId28"/>
    <p:sldId id="363" r:id="rId29"/>
    <p:sldId id="375" r:id="rId30"/>
    <p:sldId id="362" r:id="rId31"/>
    <p:sldId id="361" r:id="rId32"/>
    <p:sldId id="360" r:id="rId33"/>
    <p:sldId id="313" r:id="rId34"/>
    <p:sldId id="320" r:id="rId35"/>
    <p:sldId id="406" r:id="rId36"/>
    <p:sldId id="407" r:id="rId37"/>
    <p:sldId id="411" r:id="rId38"/>
    <p:sldId id="410" r:id="rId39"/>
    <p:sldId id="421"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412" r:id="rId60"/>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0172" autoAdjust="0"/>
  </p:normalViewPr>
  <p:slideViewPr>
    <p:cSldViewPr snapToGrid="0">
      <p:cViewPr varScale="1">
        <p:scale>
          <a:sx n="84" d="100"/>
          <a:sy n="84" d="100"/>
        </p:scale>
        <p:origin x="690" y="66"/>
      </p:cViewPr>
      <p:guideLst>
        <p:guide orient="horz" pos="2160"/>
        <p:guide pos="3840"/>
      </p:guideLst>
    </p:cSldViewPr>
  </p:slideViewPr>
  <p:notesTextViewPr>
    <p:cViewPr>
      <p:scale>
        <a:sx n="1" d="1"/>
        <a:sy n="1" d="1"/>
      </p:scale>
      <p:origin x="0" y="0"/>
    </p:cViewPr>
  </p:notesTextViewPr>
  <p:sorterViewPr>
    <p:cViewPr>
      <p:scale>
        <a:sx n="100" d="100"/>
        <a:sy n="100" d="100"/>
      </p:scale>
      <p:origin x="0" y="-9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endParaRPr lang="vi-VN"/>
          </a:p>
        </p:txBody>
      </p:sp>
      <p:sp>
        <p:nvSpPr>
          <p:cNvPr id="3" name="Date Placeholder 2"/>
          <p:cNvSpPr>
            <a:spLocks noGrp="1"/>
          </p:cNvSpPr>
          <p:nvPr>
            <p:ph type="dt" sz="quarter" idx="1"/>
          </p:nvPr>
        </p:nvSpPr>
        <p:spPr>
          <a:xfrm>
            <a:off x="4021295" y="0"/>
            <a:ext cx="3076363" cy="513508"/>
          </a:xfrm>
          <a:prstGeom prst="rect">
            <a:avLst/>
          </a:prstGeom>
        </p:spPr>
        <p:txBody>
          <a:bodyPr vert="horz" lIns="94759" tIns="47380" rIns="94759" bIns="47380" rtlCol="0"/>
          <a:lstStyle>
            <a:lvl1pPr algn="r">
              <a:defRPr sz="1200"/>
            </a:lvl1pPr>
          </a:lstStyle>
          <a:p>
            <a:fld id="{A6B30010-4243-457D-8699-645451B42867}" type="datetimeFigureOut">
              <a:rPr lang="vi-VN" smtClean="0"/>
              <a:t>19/02/2024</a:t>
            </a:fld>
            <a:endParaRPr lang="vi-VN"/>
          </a:p>
        </p:txBody>
      </p:sp>
      <p:sp>
        <p:nvSpPr>
          <p:cNvPr id="4" name="Footer Placeholder 3"/>
          <p:cNvSpPr>
            <a:spLocks noGrp="1"/>
          </p:cNvSpPr>
          <p:nvPr>
            <p:ph type="ftr" sz="quarter" idx="2"/>
          </p:nvPr>
        </p:nvSpPr>
        <p:spPr>
          <a:xfrm>
            <a:off x="1" y="9721106"/>
            <a:ext cx="3076363" cy="513507"/>
          </a:xfrm>
          <a:prstGeom prst="rect">
            <a:avLst/>
          </a:prstGeom>
        </p:spPr>
        <p:txBody>
          <a:bodyPr vert="horz" lIns="94759" tIns="47380" rIns="94759" bIns="47380" rtlCol="0" anchor="b"/>
          <a:lstStyle>
            <a:lvl1pPr algn="l">
              <a:defRPr sz="1200"/>
            </a:lvl1pPr>
          </a:lstStyle>
          <a:p>
            <a:endParaRPr lang="vi-VN"/>
          </a:p>
        </p:txBody>
      </p:sp>
      <p:sp>
        <p:nvSpPr>
          <p:cNvPr id="5" name="Slide Number Placeholder 4"/>
          <p:cNvSpPr>
            <a:spLocks noGrp="1"/>
          </p:cNvSpPr>
          <p:nvPr>
            <p:ph type="sldNum" sz="quarter" idx="3"/>
          </p:nvPr>
        </p:nvSpPr>
        <p:spPr>
          <a:xfrm>
            <a:off x="4021295" y="9721106"/>
            <a:ext cx="3076363" cy="513507"/>
          </a:xfrm>
          <a:prstGeom prst="rect">
            <a:avLst/>
          </a:prstGeom>
        </p:spPr>
        <p:txBody>
          <a:bodyPr vert="horz" lIns="94759" tIns="47380" rIns="94759" bIns="47380" rtlCol="0" anchor="b"/>
          <a:lstStyle>
            <a:lvl1pPr algn="r">
              <a:defRPr sz="1200"/>
            </a:lvl1pPr>
          </a:lstStyle>
          <a:p>
            <a:fld id="{6C587439-4118-4220-A930-80B57CD4F2C8}" type="slidenum">
              <a:rPr lang="vi-VN" smtClean="0"/>
              <a:t>‹#›</a:t>
            </a:fld>
            <a:endParaRPr lang="vi-VN"/>
          </a:p>
        </p:txBody>
      </p:sp>
    </p:spTree>
    <p:extLst>
      <p:ext uri="{BB962C8B-B14F-4D97-AF65-F5344CB8AC3E}">
        <p14:creationId xmlns:p14="http://schemas.microsoft.com/office/powerpoint/2010/main" val="1233106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endParaRPr lang="vi-VN"/>
          </a:p>
        </p:txBody>
      </p:sp>
      <p:sp>
        <p:nvSpPr>
          <p:cNvPr id="3" name="Date Placeholder 2"/>
          <p:cNvSpPr>
            <a:spLocks noGrp="1"/>
          </p:cNvSpPr>
          <p:nvPr>
            <p:ph type="dt" idx="1"/>
          </p:nvPr>
        </p:nvSpPr>
        <p:spPr>
          <a:xfrm>
            <a:off x="4021295" y="0"/>
            <a:ext cx="3076363" cy="513508"/>
          </a:xfrm>
          <a:prstGeom prst="rect">
            <a:avLst/>
          </a:prstGeom>
        </p:spPr>
        <p:txBody>
          <a:bodyPr vert="horz" lIns="94759" tIns="47380" rIns="94759" bIns="47380" rtlCol="0"/>
          <a:lstStyle>
            <a:lvl1pPr algn="r">
              <a:defRPr sz="1200"/>
            </a:lvl1pPr>
          </a:lstStyle>
          <a:p>
            <a:fld id="{7F2DDD73-5FB1-461B-ABCF-CB6429B83367}" type="datetimeFigureOut">
              <a:rPr lang="vi-VN" smtClean="0"/>
              <a:t>19/02/2024</a:t>
            </a:fld>
            <a:endParaRPr lang="vi-VN"/>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4759" tIns="47380" rIns="94759" bIns="47380" rtlCol="0" anchor="ctr"/>
          <a:lstStyle/>
          <a:p>
            <a:endParaRPr lang="vi-VN"/>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59" tIns="47380" rIns="94759" bIns="473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1" y="9721106"/>
            <a:ext cx="3076363" cy="513507"/>
          </a:xfrm>
          <a:prstGeom prst="rect">
            <a:avLst/>
          </a:prstGeom>
        </p:spPr>
        <p:txBody>
          <a:bodyPr vert="horz" lIns="94759" tIns="47380" rIns="94759" bIns="47380" rtlCol="0" anchor="b"/>
          <a:lstStyle>
            <a:lvl1pPr algn="l">
              <a:defRPr sz="1200"/>
            </a:lvl1pPr>
          </a:lstStyle>
          <a:p>
            <a:endParaRPr lang="vi-VN"/>
          </a:p>
        </p:txBody>
      </p:sp>
      <p:sp>
        <p:nvSpPr>
          <p:cNvPr id="7" name="Slide Number Placeholder 6"/>
          <p:cNvSpPr>
            <a:spLocks noGrp="1"/>
          </p:cNvSpPr>
          <p:nvPr>
            <p:ph type="sldNum" sz="quarter" idx="5"/>
          </p:nvPr>
        </p:nvSpPr>
        <p:spPr>
          <a:xfrm>
            <a:off x="4021295" y="9721106"/>
            <a:ext cx="3076363" cy="513507"/>
          </a:xfrm>
          <a:prstGeom prst="rect">
            <a:avLst/>
          </a:prstGeom>
        </p:spPr>
        <p:txBody>
          <a:bodyPr vert="horz" lIns="94759" tIns="47380" rIns="94759" bIns="47380" rtlCol="0" anchor="b"/>
          <a:lstStyle>
            <a:lvl1pPr algn="r">
              <a:defRPr sz="1200"/>
            </a:lvl1pPr>
          </a:lstStyle>
          <a:p>
            <a:fld id="{CB4F77DB-1A72-457D-AFE5-A0AB1D374AF6}" type="slidenum">
              <a:rPr lang="vi-VN" smtClean="0"/>
              <a:t>‹#›</a:t>
            </a:fld>
            <a:endParaRPr lang="vi-VN"/>
          </a:p>
        </p:txBody>
      </p:sp>
    </p:spTree>
    <p:extLst>
      <p:ext uri="{BB962C8B-B14F-4D97-AF65-F5344CB8AC3E}">
        <p14:creationId xmlns:p14="http://schemas.microsoft.com/office/powerpoint/2010/main" val="418873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2</a:t>
            </a:fld>
            <a:endParaRPr lang="vi-VN"/>
          </a:p>
        </p:txBody>
      </p:sp>
    </p:spTree>
    <p:extLst>
      <p:ext uri="{BB962C8B-B14F-4D97-AF65-F5344CB8AC3E}">
        <p14:creationId xmlns:p14="http://schemas.microsoft.com/office/powerpoint/2010/main" val="32583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Thu hút các kỹ sư phần mềm tiềm năng chỉ bằng cách mô tả đầy đủ và chính xác về các điều kiện làm việc.</a:t>
            </a:r>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49</a:t>
            </a:fld>
            <a:endParaRPr lang="vi-VN"/>
          </a:p>
        </p:txBody>
      </p:sp>
    </p:spTree>
    <p:extLst>
      <p:ext uri="{BB962C8B-B14F-4D97-AF65-F5344CB8AC3E}">
        <p14:creationId xmlns:p14="http://schemas.microsoft.com/office/powerpoint/2010/main" val="107259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5.11. Không yêu cầu một kỹ sư phần mềm làm bất cứ điều gì trái với Quy tắc này.</a:t>
            </a:r>
            <a:br>
              <a:rPr lang="vi-VN" dirty="0" smtClean="0"/>
            </a:br>
            <a:r>
              <a:rPr lang="vi-VN" dirty="0" smtClean="0"/>
              <a:t>5.12. Không trừng phạt bất cứ ai vì bày tỏ mối quan tâm đạo đức về một dự án.</a:t>
            </a:r>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50</a:t>
            </a:fld>
            <a:endParaRPr lang="vi-VN"/>
          </a:p>
        </p:txBody>
      </p:sp>
    </p:spTree>
    <p:extLst>
      <p:ext uri="{BB962C8B-B14F-4D97-AF65-F5344CB8AC3E}">
        <p14:creationId xmlns:p14="http://schemas.microsoft.com/office/powerpoint/2010/main" val="245812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54</a:t>
            </a:fld>
            <a:endParaRPr lang="vi-VN"/>
          </a:p>
        </p:txBody>
      </p:sp>
    </p:spTree>
    <p:extLst>
      <p:ext uri="{BB962C8B-B14F-4D97-AF65-F5344CB8AC3E}">
        <p14:creationId xmlns:p14="http://schemas.microsoft.com/office/powerpoint/2010/main" val="408482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55</a:t>
            </a:fld>
            <a:endParaRPr lang="vi-VN"/>
          </a:p>
        </p:txBody>
      </p:sp>
    </p:spTree>
    <p:extLst>
      <p:ext uri="{BB962C8B-B14F-4D97-AF65-F5344CB8AC3E}">
        <p14:creationId xmlns:p14="http://schemas.microsoft.com/office/powerpoint/2010/main" val="84981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như việc ta đi đường nhìn thấy một bà cụ muốn sang đường nhưng trên đường rất đông xe qua lại, bà đứng mãi mà không qua được đường. Nhìn thấy như vậy chẳng lẽ ta lại ngoảnh mặt quay đi? Tất nhiên là sẽ không có bất kì điều luật nào quy định nhìn thấy cảnh tượng như vậy ta phải quay lại giúp bà cụ sang đường và cũng không có tòa án nào xử lí vụ việc nếu không giúp bà cụ qua đường ta sẽ nhận một mức án tù hay bị phạt tiền. Có chăng tòa án ở đây chỉ là tòa án lương tâm và hình phạt mà ta nhận lấy chính là sự cắn rứt lương tâm. Vì vậy, chuẩn mực đạo đức là một loại chuẩn mực bất thành văn nhưng nó lại tác động to lớn đến việc con người sẽ hành xử như thế nào trong một vài trường hợp cụ thể như trong hoàn cảnh nêu trên.</a:t>
            </a:r>
            <a:endParaRPr lang="en-US" dirty="0" smtClean="0"/>
          </a:p>
          <a:p>
            <a:endParaRPr lang="en-US" dirty="0" smtClean="0">
              <a:effectLst/>
            </a:endParaRPr>
          </a:p>
          <a:p>
            <a:r>
              <a:rPr lang="vi-VN" dirty="0" smtClean="0">
                <a:effectLst/>
              </a:rPr>
              <a:t>Ví dụ như việc chào hỏi người lớn tuổi khi gặp, không có quy phạm pháp luật nào quy định ta phải chào người lớn tuổi ta gặp trên đường nhưng ta vẫn luôn làm việc này với một trạng thái vui vẻ, không một chút gò bó hay khó chịu. Đó chính là do ta thực hiện hành vi đó bằng sự tự nguyện, tự giác theo chuẩn mực đạo đức mà không cần đến sự cưỡng chế của pháp luật.</a:t>
            </a:r>
            <a:endParaRPr lang="en-US" dirty="0" smtClean="0">
              <a:effectLst/>
            </a:endParaRPr>
          </a:p>
          <a:p>
            <a:endParaRPr lang="en-US" dirty="0" smtClean="0">
              <a:effectLst/>
            </a:endParaRPr>
          </a:p>
          <a:p>
            <a:endParaRPr lang="en-US" dirty="0" smtClean="0">
              <a:effectLst/>
            </a:endParaRPr>
          </a:p>
          <a:p>
            <a:r>
              <a:rPr lang="vi-VN" dirty="0" smtClean="0">
                <a:effectLst/>
              </a:rPr>
              <a:t>Ví dụ như việc ta đi đường nhìn thấy một người ăn xin, đói, rách rưới, mặc dù không có một quy phạm pháp luật nào quy định ta phải thương cảm, giúp đỡ họ nhưng “tòa án lương tâm” của ta sẽ không cho phép ta dửng dưng với họ. Cũng như việc bác sĩ Tường vứt xác bênh nhân của mình xuống sông trong vụ Thẩm mỹ viện Cát Tường dư luận đang xôn xao hiện nay, cho dù anh Tường bị pháp luật trừng phạt nặng hay nhẹ như thế nào thì anh cũng không thoát được việc cắn rứt lương tâm, đạo đức nghề y sẽ không cho phép anh làm một bác sĩ một lần nữa.</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3</a:t>
            </a:fld>
            <a:endParaRPr lang="vi-VN"/>
          </a:p>
        </p:txBody>
      </p:sp>
    </p:spTree>
    <p:extLst>
      <p:ext uri="{BB962C8B-B14F-4D97-AF65-F5344CB8AC3E}">
        <p14:creationId xmlns:p14="http://schemas.microsoft.com/office/powerpoint/2010/main" val="163564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4</a:t>
            </a:fld>
            <a:endParaRPr lang="vi-VN"/>
          </a:p>
        </p:txBody>
      </p:sp>
    </p:spTree>
    <p:extLst>
      <p:ext uri="{BB962C8B-B14F-4D97-AF65-F5344CB8AC3E}">
        <p14:creationId xmlns:p14="http://schemas.microsoft.com/office/powerpoint/2010/main" val="187401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5</a:t>
            </a:fld>
            <a:endParaRPr lang="vi-VN"/>
          </a:p>
        </p:txBody>
      </p:sp>
    </p:spTree>
    <p:extLst>
      <p:ext uri="{BB962C8B-B14F-4D97-AF65-F5344CB8AC3E}">
        <p14:creationId xmlns:p14="http://schemas.microsoft.com/office/powerpoint/2010/main" val="80096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 Bạn thường thấy những doanh nghiệp thường có những quy tắc riêng của mình. Nội dung của những quy tắc đó bao gồm về những điều nên và không nên trong quá trình làm việc. Tất cả cũng chỉ vì công đoạn xây dựng những thành quả to lớn trong công việc.</a:t>
            </a:r>
            <a:endParaRPr lang="en-US" dirty="0" smtClean="0"/>
          </a:p>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6</a:t>
            </a:fld>
            <a:endParaRPr lang="vi-VN"/>
          </a:p>
        </p:txBody>
      </p:sp>
    </p:spTree>
    <p:extLst>
      <p:ext uri="{BB962C8B-B14F-4D97-AF65-F5344CB8AC3E}">
        <p14:creationId xmlns:p14="http://schemas.microsoft.com/office/powerpoint/2010/main" val="230748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8</a:t>
            </a:fld>
            <a:endParaRPr lang="vi-VN"/>
          </a:p>
        </p:txBody>
      </p:sp>
    </p:spTree>
    <p:extLst>
      <p:ext uri="{BB962C8B-B14F-4D97-AF65-F5344CB8AC3E}">
        <p14:creationId xmlns:p14="http://schemas.microsoft.com/office/powerpoint/2010/main" val="48653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9</a:t>
            </a:fld>
            <a:endParaRPr lang="vi-VN"/>
          </a:p>
        </p:txBody>
      </p:sp>
    </p:spTree>
    <p:extLst>
      <p:ext uri="{BB962C8B-B14F-4D97-AF65-F5344CB8AC3E}">
        <p14:creationId xmlns:p14="http://schemas.microsoft.com/office/powerpoint/2010/main" val="391397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77DB-1A72-457D-AFE5-A0AB1D374AF6}" type="slidenum">
              <a:rPr lang="vi-VN" smtClean="0"/>
              <a:t>27</a:t>
            </a:fld>
            <a:endParaRPr lang="vi-VN"/>
          </a:p>
        </p:txBody>
      </p:sp>
    </p:spTree>
    <p:extLst>
      <p:ext uri="{BB962C8B-B14F-4D97-AF65-F5344CB8AC3E}">
        <p14:creationId xmlns:p14="http://schemas.microsoft.com/office/powerpoint/2010/main" val="309638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Tiết lộ cho tất cả các bên liên quan những mâu thuẫn về quyền lợi mà không thể tránh khỏi hay trốn tránh một cách hợp lý.</a:t>
            </a:r>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46</a:t>
            </a:fld>
            <a:endParaRPr lang="vi-VN"/>
          </a:p>
        </p:txBody>
      </p:sp>
    </p:spTree>
    <p:extLst>
      <p:ext uri="{BB962C8B-B14F-4D97-AF65-F5344CB8AC3E}">
        <p14:creationId xmlns:p14="http://schemas.microsoft.com/office/powerpoint/2010/main" val="285433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D6509F76-AB0A-448E-859D-D47CFDBEBB5A}" type="datetimeFigureOut">
              <a:rPr lang="vi-VN" smtClean="0"/>
              <a:t>19/02/2024</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2242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3980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59457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422132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426108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5430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73657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55721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3875730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130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95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002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04510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46607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48900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28238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09198930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713515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8882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975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9823134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19/02/2024</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9377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D6509F76-AB0A-448E-859D-D47CFDBEBB5A}" type="datetimeFigureOut">
              <a:rPr lang="vi-VN" smtClean="0"/>
              <a:t>19/02/2024</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19E2577F-2078-4E32-A0FE-D2CE8F5B9BDC}"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84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smtClean="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2852127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1"/>
            <a:ext cx="10363200" cy="1927226"/>
          </a:xfrm>
        </p:spPr>
        <p:txBody>
          <a:bodyPr/>
          <a:lstStyle/>
          <a:p>
            <a:pPr algn="ctr"/>
            <a:r>
              <a:rPr lang="en-US" dirty="0" err="1">
                <a:solidFill>
                  <a:srgbClr val="0000CC"/>
                </a:solidFill>
                <a:effectLst/>
              </a:rPr>
              <a:t>Chương</a:t>
            </a:r>
            <a:r>
              <a:rPr lang="en-US" dirty="0">
                <a:solidFill>
                  <a:srgbClr val="0000CC"/>
                </a:solidFill>
                <a:effectLst/>
              </a:rPr>
              <a:t> 5:</a:t>
            </a:r>
            <a:br>
              <a:rPr lang="en-US" dirty="0">
                <a:solidFill>
                  <a:srgbClr val="0000CC"/>
                </a:solidFill>
                <a:effectLst/>
              </a:rPr>
            </a:br>
            <a:r>
              <a:rPr lang="en-US" dirty="0" err="1">
                <a:effectLst/>
              </a:rPr>
              <a:t>QUY</a:t>
            </a:r>
            <a:r>
              <a:rPr lang="en-US" dirty="0">
                <a:effectLst/>
              </a:rPr>
              <a:t> </a:t>
            </a:r>
            <a:r>
              <a:rPr lang="en-US" dirty="0" err="1">
                <a:effectLst/>
              </a:rPr>
              <a:t>TẮC</a:t>
            </a:r>
            <a:r>
              <a:rPr lang="en-US" dirty="0">
                <a:effectLst/>
              </a:rPr>
              <a:t> </a:t>
            </a:r>
            <a:r>
              <a:rPr lang="en-US" dirty="0" err="1" smtClean="0">
                <a:effectLst/>
              </a:rPr>
              <a:t>ĐẠO</a:t>
            </a:r>
            <a:r>
              <a:rPr lang="en-US" dirty="0" smtClean="0">
                <a:effectLst/>
              </a:rPr>
              <a:t> </a:t>
            </a:r>
            <a:r>
              <a:rPr lang="en-US" dirty="0" err="1" smtClean="0">
                <a:effectLst/>
              </a:rPr>
              <a:t>ĐỨC</a:t>
            </a:r>
            <a:r>
              <a:rPr lang="en-US" dirty="0" smtClean="0">
                <a:effectLst/>
              </a:rPr>
              <a:t> </a:t>
            </a:r>
            <a:r>
              <a:rPr lang="en-US" dirty="0" err="1">
                <a:effectLst/>
              </a:rPr>
              <a:t>NGHỀ</a:t>
            </a:r>
            <a:r>
              <a:rPr lang="en-US" dirty="0">
                <a:effectLst/>
              </a:rPr>
              <a:t> </a:t>
            </a:r>
            <a:r>
              <a:rPr lang="en-US" dirty="0" err="1">
                <a:effectLst/>
              </a:rPr>
              <a:t>NGHIỆP</a:t>
            </a:r>
            <a:r>
              <a:rPr lang="en-US" dirty="0">
                <a:effectLst/>
              </a:rPr>
              <a:t> </a:t>
            </a:r>
            <a:r>
              <a:rPr lang="en-US" dirty="0" err="1" smtClean="0">
                <a:effectLst/>
              </a:rPr>
              <a:t>NGÀNH</a:t>
            </a:r>
            <a:r>
              <a:rPr lang="en-US" dirty="0" smtClean="0">
                <a:effectLst/>
              </a:rPr>
              <a:t> </a:t>
            </a:r>
            <a:r>
              <a:rPr lang="en-US" dirty="0" err="1" smtClean="0">
                <a:effectLst/>
              </a:rPr>
              <a:t>CÔNG</a:t>
            </a:r>
            <a:r>
              <a:rPr lang="en-US" dirty="0" smtClean="0">
                <a:effectLst/>
              </a:rPr>
              <a:t> </a:t>
            </a:r>
            <a:r>
              <a:rPr lang="en-US" dirty="0" err="1" smtClean="0">
                <a:effectLst/>
              </a:rPr>
              <a:t>NGHỆ</a:t>
            </a:r>
            <a:r>
              <a:rPr lang="en-US" dirty="0" smtClean="0">
                <a:effectLst/>
              </a:rPr>
              <a:t> </a:t>
            </a:r>
            <a:r>
              <a:rPr lang="en-US" dirty="0" err="1" smtClean="0">
                <a:effectLst/>
              </a:rPr>
              <a:t>THÔNG</a:t>
            </a:r>
            <a:r>
              <a:rPr lang="en-US" dirty="0" smtClean="0">
                <a:effectLst/>
              </a:rPr>
              <a:t> TIN </a:t>
            </a:r>
            <a:br>
              <a:rPr lang="en-US" dirty="0" smtClean="0">
                <a:effectLst/>
              </a:rPr>
            </a:br>
            <a:r>
              <a:rPr lang="en-US" dirty="0" smtClean="0">
                <a:solidFill>
                  <a:srgbClr val="0000CC"/>
                </a:solidFill>
                <a:effectLst/>
              </a:rPr>
              <a:t>(</a:t>
            </a:r>
            <a:r>
              <a:rPr lang="en-US" dirty="0">
                <a:solidFill>
                  <a:srgbClr val="0000CC"/>
                </a:solidFill>
                <a:effectLst/>
              </a:rPr>
              <a:t>Professional Code of Ethics </a:t>
            </a:r>
            <a:br>
              <a:rPr lang="en-US" dirty="0">
                <a:solidFill>
                  <a:srgbClr val="0000CC"/>
                </a:solidFill>
                <a:effectLst/>
              </a:rPr>
            </a:br>
            <a:r>
              <a:rPr lang="en-US" dirty="0">
                <a:solidFill>
                  <a:srgbClr val="0000CC"/>
                </a:solidFill>
                <a:effectLst/>
              </a:rPr>
              <a:t>in </a:t>
            </a:r>
            <a:r>
              <a:rPr lang="vi-VN" dirty="0">
                <a:solidFill>
                  <a:srgbClr val="0000CC"/>
                </a:solidFill>
              </a:rPr>
              <a:t>Information Technology</a:t>
            </a:r>
            <a:r>
              <a:rPr lang="vi-VN" dirty="0">
                <a:solidFill>
                  <a:srgbClr val="0000CC"/>
                </a:solidFill>
                <a:effectLst/>
              </a:rPr>
              <a:t>)</a:t>
            </a:r>
            <a:endParaRPr lang="vi-VN" dirty="0">
              <a:solidFill>
                <a:srgbClr val="C00000"/>
              </a:solidFill>
            </a:endParaRPr>
          </a:p>
        </p:txBody>
      </p:sp>
      <p:sp>
        <p:nvSpPr>
          <p:cNvPr id="3" name="Subtitle 2"/>
          <p:cNvSpPr>
            <a:spLocks noGrp="1"/>
          </p:cNvSpPr>
          <p:nvPr>
            <p:ph type="subTitle" idx="1"/>
          </p:nvPr>
        </p:nvSpPr>
        <p:spPr>
          <a:xfrm>
            <a:off x="0" y="6564488"/>
            <a:ext cx="12192000" cy="293512"/>
          </a:xfrm>
        </p:spPr>
        <p:txBody>
          <a:bodyPr/>
          <a:lstStyle/>
          <a:p>
            <a:r>
              <a:rPr lang="en-US" sz="1050" dirty="0" smtClean="0"/>
              <a:t>GV: Nguyễn </a:t>
            </a:r>
            <a:r>
              <a:rPr lang="en-US" sz="1050" dirty="0" err="1" smtClean="0"/>
              <a:t>Thị</a:t>
            </a:r>
            <a:r>
              <a:rPr lang="en-US" sz="1050" dirty="0" smtClean="0"/>
              <a:t> </a:t>
            </a:r>
            <a:r>
              <a:rPr lang="en-US" sz="1050" dirty="0" err="1" smtClean="0"/>
              <a:t>Hạnh</a:t>
            </a:r>
            <a:endParaRPr lang="en-US" sz="1050" dirty="0" smtClean="0"/>
          </a:p>
        </p:txBody>
      </p:sp>
    </p:spTree>
    <p:extLst>
      <p:ext uri="{BB962C8B-B14F-4D97-AF65-F5344CB8AC3E}">
        <p14:creationId xmlns:p14="http://schemas.microsoft.com/office/powerpoint/2010/main" val="12786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của</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ĐĐNN</a:t>
            </a:r>
            <a:r>
              <a:rPr lang="en-US" dirty="0" smtClean="0"/>
              <a:t> </a:t>
            </a:r>
            <a:r>
              <a:rPr lang="en-US" dirty="0" err="1" smtClean="0"/>
              <a:t>trong</a:t>
            </a:r>
            <a:r>
              <a:rPr lang="en-US" dirty="0" smtClean="0"/>
              <a:t> </a:t>
            </a:r>
            <a:r>
              <a:rPr lang="en-US" dirty="0" err="1" smtClean="0"/>
              <a:t>CNTT</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0099"/>
                </a:solidFill>
              </a:rPr>
              <a:t>Who?</a:t>
            </a:r>
          </a:p>
          <a:p>
            <a:r>
              <a:rPr lang="en-US" dirty="0" smtClean="0"/>
              <a:t>The </a:t>
            </a:r>
            <a:r>
              <a:rPr lang="en-US" dirty="0"/>
              <a:t>Software Engineering Code of Ethics and Professional Practice, developed by participants drawn from all the continents (</a:t>
            </a:r>
            <a:r>
              <a:rPr lang="en-US" dirty="0" err="1"/>
              <a:t>lục</a:t>
            </a:r>
            <a:r>
              <a:rPr lang="en-US" dirty="0"/>
              <a:t> </a:t>
            </a:r>
            <a:r>
              <a:rPr lang="en-US" dirty="0" err="1"/>
              <a:t>địa</a:t>
            </a:r>
            <a:r>
              <a:rPr lang="en-US" dirty="0"/>
              <a:t>) of the world, was jointly adopted by the </a:t>
            </a:r>
            <a:r>
              <a:rPr lang="en-US" b="1" dirty="0">
                <a:solidFill>
                  <a:srgbClr val="000099"/>
                </a:solidFill>
              </a:rPr>
              <a:t>ACM</a:t>
            </a:r>
            <a:r>
              <a:rPr lang="en-US" dirty="0"/>
              <a:t> and the </a:t>
            </a:r>
            <a:r>
              <a:rPr lang="en-US" b="1" dirty="0">
                <a:solidFill>
                  <a:srgbClr val="000099"/>
                </a:solidFill>
              </a:rPr>
              <a:t>IEEE-Computer Society </a:t>
            </a:r>
            <a:r>
              <a:rPr lang="en-US" dirty="0"/>
              <a:t>.</a:t>
            </a:r>
          </a:p>
          <a:p>
            <a:endParaRPr lang="en-US" dirty="0"/>
          </a:p>
        </p:txBody>
      </p:sp>
    </p:spTree>
    <p:extLst>
      <p:ext uri="{BB962C8B-B14F-4D97-AF65-F5344CB8AC3E}">
        <p14:creationId xmlns:p14="http://schemas.microsoft.com/office/powerpoint/2010/main" val="2823511507"/>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của</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ĐĐNN</a:t>
            </a:r>
            <a:r>
              <a:rPr lang="en-US" dirty="0" smtClean="0"/>
              <a:t> </a:t>
            </a:r>
            <a:r>
              <a:rPr lang="en-US" dirty="0" err="1" smtClean="0"/>
              <a:t>trong</a:t>
            </a:r>
            <a:r>
              <a:rPr lang="en-US" dirty="0" smtClean="0"/>
              <a:t> </a:t>
            </a:r>
            <a:r>
              <a:rPr lang="en-US" dirty="0" err="1" smtClean="0"/>
              <a:t>CNTT</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0099"/>
                </a:solidFill>
              </a:rPr>
              <a:t>Why?</a:t>
            </a:r>
          </a:p>
          <a:p>
            <a:r>
              <a:rPr lang="en-US" dirty="0"/>
              <a:t>It is a standard for practicing and teaching Software Engineering and a standard for the ethical and professional development, delivery, and maintenance of software artifacts.</a:t>
            </a:r>
          </a:p>
          <a:p>
            <a:endParaRPr lang="en-US" dirty="0"/>
          </a:p>
          <a:p>
            <a:r>
              <a:rPr lang="en-US" dirty="0"/>
              <a:t>The code embodies a moral commitment (cam </a:t>
            </a:r>
            <a:r>
              <a:rPr lang="en-US" dirty="0" err="1"/>
              <a:t>kết</a:t>
            </a:r>
            <a:r>
              <a:rPr lang="en-US" dirty="0"/>
              <a:t> </a:t>
            </a:r>
            <a:r>
              <a:rPr lang="en-US" dirty="0" err="1"/>
              <a:t>đạo</a:t>
            </a:r>
            <a:r>
              <a:rPr lang="en-US" dirty="0"/>
              <a:t> </a:t>
            </a:r>
            <a:r>
              <a:rPr lang="en-US" dirty="0" err="1"/>
              <a:t>đức</a:t>
            </a:r>
            <a:r>
              <a:rPr lang="en-US" dirty="0"/>
              <a:t>) of service to the public and is used to clarify expectations (</a:t>
            </a:r>
            <a:r>
              <a:rPr lang="en-US" dirty="0" err="1"/>
              <a:t>mong</a:t>
            </a:r>
            <a:r>
              <a:rPr lang="en-US" dirty="0"/>
              <a:t> </a:t>
            </a:r>
            <a:r>
              <a:rPr lang="en-US" dirty="0" err="1"/>
              <a:t>đợi</a:t>
            </a:r>
            <a:r>
              <a:rPr lang="en-US" dirty="0"/>
              <a:t>)  and appropriate behavior of professionals.</a:t>
            </a:r>
          </a:p>
          <a:p>
            <a:endParaRPr lang="en-US" dirty="0"/>
          </a:p>
        </p:txBody>
      </p:sp>
    </p:spTree>
    <p:extLst>
      <p:ext uri="{BB962C8B-B14F-4D97-AF65-F5344CB8AC3E}">
        <p14:creationId xmlns:p14="http://schemas.microsoft.com/office/powerpoint/2010/main" val="1684214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của</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ĐĐNN</a:t>
            </a:r>
            <a:r>
              <a:rPr lang="en-US" dirty="0" smtClean="0"/>
              <a:t> </a:t>
            </a:r>
            <a:r>
              <a:rPr lang="en-US" dirty="0" err="1" smtClean="0"/>
              <a:t>trong</a:t>
            </a:r>
            <a:r>
              <a:rPr lang="en-US" dirty="0" smtClean="0"/>
              <a:t> </a:t>
            </a:r>
            <a:r>
              <a:rPr lang="en-US" dirty="0" err="1" smtClean="0"/>
              <a:t>CNTT</a:t>
            </a:r>
            <a:endParaRPr lang="en-US" dirty="0"/>
          </a:p>
        </p:txBody>
      </p:sp>
      <p:sp>
        <p:nvSpPr>
          <p:cNvPr id="3" name="Content Placeholder 2"/>
          <p:cNvSpPr>
            <a:spLocks noGrp="1"/>
          </p:cNvSpPr>
          <p:nvPr>
            <p:ph idx="1"/>
          </p:nvPr>
        </p:nvSpPr>
        <p:spPr/>
        <p:txBody>
          <a:bodyPr/>
          <a:lstStyle/>
          <a:p>
            <a:pPr marL="0" indent="0">
              <a:buNone/>
            </a:pPr>
            <a:endParaRPr lang="en-US" b="1" dirty="0">
              <a:solidFill>
                <a:srgbClr val="000099"/>
              </a:solidFill>
            </a:endParaRPr>
          </a:p>
          <a:p>
            <a:pPr marL="0" indent="0">
              <a:buNone/>
            </a:pPr>
            <a:r>
              <a:rPr lang="en-US" b="1" dirty="0">
                <a:solidFill>
                  <a:srgbClr val="000099"/>
                </a:solidFill>
              </a:rPr>
              <a:t>How? </a:t>
            </a:r>
          </a:p>
          <a:p>
            <a:endParaRPr lang="en-US" dirty="0"/>
          </a:p>
          <a:p>
            <a:r>
              <a:rPr lang="en-US" dirty="0"/>
              <a:t>The code has been internationally adopted as standard of best practices by other professional computing organizations, commercial organizations, and educational institutions.</a:t>
            </a:r>
          </a:p>
          <a:p>
            <a:endParaRPr lang="en-US" dirty="0"/>
          </a:p>
        </p:txBody>
      </p:sp>
    </p:spTree>
    <p:extLst>
      <p:ext uri="{BB962C8B-B14F-4D97-AF65-F5344CB8AC3E}">
        <p14:creationId xmlns:p14="http://schemas.microsoft.com/office/powerpoint/2010/main" val="714939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IEEE</a:t>
            </a:r>
            <a:endParaRPr lang="vi-VN" dirty="0"/>
          </a:p>
        </p:txBody>
      </p:sp>
      <p:sp>
        <p:nvSpPr>
          <p:cNvPr id="3" name="Content Placeholder 2"/>
          <p:cNvSpPr>
            <a:spLocks noGrp="1"/>
          </p:cNvSpPr>
          <p:nvPr>
            <p:ph idx="1"/>
          </p:nvPr>
        </p:nvSpPr>
        <p:spPr/>
        <p:txBody>
          <a:bodyPr/>
          <a:lstStyle/>
          <a:p>
            <a:r>
              <a:rPr lang="en-US" sz="2600" b="1" dirty="0" smtClean="0">
                <a:solidFill>
                  <a:srgbClr val="000099"/>
                </a:solidFill>
              </a:rPr>
              <a:t>I</a:t>
            </a:r>
            <a:r>
              <a:rPr lang="en-US" sz="2600" dirty="0" smtClean="0"/>
              <a:t>nstitute </a:t>
            </a:r>
            <a:r>
              <a:rPr lang="en-US" sz="2600" dirty="0"/>
              <a:t>of </a:t>
            </a:r>
            <a:r>
              <a:rPr lang="en-US" sz="2600" b="1" dirty="0">
                <a:solidFill>
                  <a:srgbClr val="000099"/>
                </a:solidFill>
              </a:rPr>
              <a:t>E</a:t>
            </a:r>
            <a:r>
              <a:rPr lang="en-US" sz="2600" dirty="0"/>
              <a:t>lectrical and </a:t>
            </a:r>
            <a:r>
              <a:rPr lang="en-US" sz="2600" b="1" dirty="0">
                <a:solidFill>
                  <a:srgbClr val="000099"/>
                </a:solidFill>
              </a:rPr>
              <a:t>E</a:t>
            </a:r>
            <a:r>
              <a:rPr lang="en-US" sz="2600" dirty="0"/>
              <a:t>lectronics </a:t>
            </a:r>
            <a:r>
              <a:rPr lang="en-US" sz="2600" b="1" dirty="0" smtClean="0">
                <a:solidFill>
                  <a:srgbClr val="000099"/>
                </a:solidFill>
              </a:rPr>
              <a:t>E</a:t>
            </a:r>
            <a:r>
              <a:rPr lang="en-US" sz="2600" dirty="0" smtClean="0"/>
              <a:t>ngineers (</a:t>
            </a:r>
            <a:r>
              <a:rPr lang="en-US" sz="2600" b="1" dirty="0" smtClean="0">
                <a:solidFill>
                  <a:srgbClr val="000099"/>
                </a:solidFill>
              </a:rPr>
              <a:t>IEEE</a:t>
            </a:r>
            <a:r>
              <a:rPr lang="en-US" sz="2600" dirty="0" smtClean="0"/>
              <a:t>)</a:t>
            </a:r>
          </a:p>
          <a:p>
            <a:r>
              <a:rPr lang="en-US" sz="2600" dirty="0" err="1" smtClean="0"/>
              <a:t>Viện</a:t>
            </a:r>
            <a:r>
              <a:rPr lang="en-US" sz="2600" dirty="0" smtClean="0"/>
              <a:t> </a:t>
            </a:r>
            <a:r>
              <a:rPr lang="en-US" sz="2600" dirty="0" err="1" smtClean="0"/>
              <a:t>các</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điện</a:t>
            </a:r>
            <a:r>
              <a:rPr lang="en-US" sz="2600" dirty="0" smtClean="0"/>
              <a:t>, </a:t>
            </a:r>
            <a:r>
              <a:rPr lang="en-US" sz="2600" dirty="0" err="1" smtClean="0"/>
              <a:t>điện</a:t>
            </a:r>
            <a:r>
              <a:rPr lang="en-US" sz="2600" dirty="0" smtClean="0"/>
              <a:t> </a:t>
            </a:r>
            <a:r>
              <a:rPr lang="en-US" sz="2600" dirty="0" err="1" smtClean="0"/>
              <a:t>tử</a:t>
            </a:r>
            <a:r>
              <a:rPr lang="en-US" sz="2600" dirty="0" smtClean="0"/>
              <a:t> </a:t>
            </a:r>
            <a:r>
              <a:rPr lang="en-US" sz="2600" dirty="0" err="1" smtClean="0"/>
              <a:t>quốc</a:t>
            </a:r>
            <a:r>
              <a:rPr lang="en-US" sz="2600" dirty="0" smtClean="0"/>
              <a:t> </a:t>
            </a:r>
            <a:r>
              <a:rPr lang="en-US" sz="2600" dirty="0" err="1" smtClean="0"/>
              <a:t>tế</a:t>
            </a:r>
            <a:endParaRPr lang="en-US" sz="2600" dirty="0" smtClean="0"/>
          </a:p>
          <a:p>
            <a:r>
              <a:rPr lang="en-US" sz="2600" dirty="0" err="1" smtClean="0"/>
              <a:t>Tổ</a:t>
            </a:r>
            <a:r>
              <a:rPr lang="en-US" sz="2600" dirty="0" smtClean="0"/>
              <a:t> </a:t>
            </a:r>
            <a:r>
              <a:rPr lang="en-US" sz="2600" dirty="0" err="1" smtClean="0"/>
              <a:t>chức</a:t>
            </a:r>
            <a:r>
              <a:rPr lang="en-US" sz="2600" dirty="0" smtClean="0"/>
              <a:t> </a:t>
            </a:r>
            <a:r>
              <a:rPr lang="en-US" sz="2600" dirty="0" err="1" smtClean="0"/>
              <a:t>quốc</a:t>
            </a:r>
            <a:r>
              <a:rPr lang="en-US" sz="2600" dirty="0" smtClean="0"/>
              <a:t> </a:t>
            </a:r>
            <a:r>
              <a:rPr lang="en-US" sz="2600" dirty="0" err="1" smtClean="0"/>
              <a:t>tế</a:t>
            </a:r>
            <a:r>
              <a:rPr lang="en-US" sz="2600" dirty="0" smtClean="0"/>
              <a:t>, </a:t>
            </a:r>
            <a:r>
              <a:rPr lang="en-US" sz="2600" dirty="0" err="1" smtClean="0"/>
              <a:t>tập</a:t>
            </a:r>
            <a:r>
              <a:rPr lang="en-US" sz="2600" dirty="0" smtClean="0"/>
              <a:t> </a:t>
            </a:r>
            <a:r>
              <a:rPr lang="en-US" sz="2600" dirty="0" err="1" smtClean="0"/>
              <a:t>các</a:t>
            </a:r>
            <a:r>
              <a:rPr lang="en-US" sz="2600" dirty="0" smtClean="0"/>
              <a:t> </a:t>
            </a:r>
            <a:r>
              <a:rPr lang="en-US" sz="2600" dirty="0" err="1" smtClean="0"/>
              <a:t>nhà</a:t>
            </a:r>
            <a:r>
              <a:rPr lang="en-US" sz="2600" dirty="0" smtClean="0"/>
              <a:t> </a:t>
            </a:r>
            <a:r>
              <a:rPr lang="en-US" sz="2600" dirty="0" err="1" smtClean="0"/>
              <a:t>khoa</a:t>
            </a:r>
            <a:r>
              <a:rPr lang="en-US" sz="2600" dirty="0" smtClean="0"/>
              <a:t> </a:t>
            </a:r>
            <a:r>
              <a:rPr lang="en-US" sz="2600" dirty="0" err="1" smtClean="0"/>
              <a:t>học</a:t>
            </a:r>
            <a:r>
              <a:rPr lang="en-US" sz="2600" dirty="0" smtClean="0"/>
              <a:t>, </a:t>
            </a:r>
            <a:r>
              <a:rPr lang="en-US" sz="2600" dirty="0" err="1" smtClean="0"/>
              <a:t>các</a:t>
            </a:r>
            <a:r>
              <a:rPr lang="en-US" sz="2600" dirty="0" smtClean="0"/>
              <a:t> </a:t>
            </a:r>
            <a:r>
              <a:rPr lang="en-US" sz="2600" dirty="0" err="1" smtClean="0"/>
              <a:t>nhà</a:t>
            </a:r>
            <a:r>
              <a:rPr lang="en-US" sz="2600" dirty="0" smtClean="0"/>
              <a:t> </a:t>
            </a:r>
            <a:r>
              <a:rPr lang="en-US" sz="2600" dirty="0" err="1" smtClean="0"/>
              <a:t>giáo</a:t>
            </a:r>
            <a:r>
              <a:rPr lang="en-US" sz="2600" dirty="0" smtClean="0"/>
              <a:t> </a:t>
            </a:r>
            <a:r>
              <a:rPr lang="en-US" sz="2600" dirty="0" err="1" smtClean="0"/>
              <a:t>dục</a:t>
            </a:r>
            <a:r>
              <a:rPr lang="en-US" sz="2600" dirty="0" smtClean="0"/>
              <a:t>, </a:t>
            </a:r>
            <a:r>
              <a:rPr lang="en-US" sz="2600" dirty="0" err="1" smtClean="0"/>
              <a:t>các</a:t>
            </a:r>
            <a:r>
              <a:rPr lang="en-US" sz="2600" dirty="0" smtClean="0"/>
              <a:t> </a:t>
            </a:r>
            <a:r>
              <a:rPr lang="en-US" sz="2600" dirty="0" err="1" smtClean="0"/>
              <a:t>chuyên</a:t>
            </a:r>
            <a:r>
              <a:rPr lang="en-US" sz="2600" dirty="0" smtClean="0"/>
              <a:t> </a:t>
            </a:r>
            <a:r>
              <a:rPr lang="en-US" sz="2600" dirty="0" err="1" smtClean="0"/>
              <a:t>gia</a:t>
            </a:r>
            <a:r>
              <a:rPr lang="en-US" sz="2600" dirty="0" smtClean="0"/>
              <a:t> </a:t>
            </a:r>
            <a:r>
              <a:rPr lang="en-US" sz="2600" dirty="0" err="1" smtClean="0"/>
              <a:t>đầu</a:t>
            </a:r>
            <a:r>
              <a:rPr lang="en-US" sz="2600" dirty="0" smtClean="0"/>
              <a:t> </a:t>
            </a:r>
            <a:r>
              <a:rPr lang="en-US" sz="2600" dirty="0" err="1" smtClean="0"/>
              <a:t>ngành</a:t>
            </a:r>
            <a:r>
              <a:rPr lang="en-US" sz="2600" dirty="0" smtClean="0"/>
              <a:t>, </a:t>
            </a:r>
            <a:r>
              <a:rPr lang="en-US" sz="2600" dirty="0" err="1" smtClean="0"/>
              <a:t>tổ</a:t>
            </a:r>
            <a:r>
              <a:rPr lang="en-US" sz="2600" dirty="0" smtClean="0"/>
              <a:t> </a:t>
            </a:r>
            <a:r>
              <a:rPr lang="en-US" sz="2600" dirty="0" err="1" smtClean="0"/>
              <a:t>chức</a:t>
            </a:r>
            <a:r>
              <a:rPr lang="en-US" sz="2600" dirty="0" smtClean="0"/>
              <a:t> phi </a:t>
            </a:r>
            <a:r>
              <a:rPr lang="en-US" sz="2600" dirty="0" err="1" smtClean="0"/>
              <a:t>lợi</a:t>
            </a:r>
            <a:r>
              <a:rPr lang="en-US" sz="2600" dirty="0" smtClean="0"/>
              <a:t> </a:t>
            </a:r>
            <a:r>
              <a:rPr lang="en-US" sz="2600" dirty="0" err="1" smtClean="0"/>
              <a:t>nhuận</a:t>
            </a:r>
            <a:endParaRPr lang="en-US" sz="2600" dirty="0" smtClean="0"/>
          </a:p>
          <a:p>
            <a:r>
              <a:rPr lang="en-US" sz="2600" dirty="0" err="1" smtClean="0"/>
              <a:t>Thành</a:t>
            </a:r>
            <a:r>
              <a:rPr lang="en-US" sz="2600" dirty="0" smtClean="0"/>
              <a:t> </a:t>
            </a:r>
            <a:r>
              <a:rPr lang="en-US" sz="2600" dirty="0" err="1" smtClean="0"/>
              <a:t>lập</a:t>
            </a:r>
            <a:r>
              <a:rPr lang="en-US" sz="2600" dirty="0" smtClean="0"/>
              <a:t> 1963, </a:t>
            </a:r>
            <a:r>
              <a:rPr lang="en-US" sz="2600" dirty="0" err="1" smtClean="0"/>
              <a:t>từ</a:t>
            </a:r>
            <a:r>
              <a:rPr lang="en-US" sz="2600" dirty="0" smtClean="0"/>
              <a:t> </a:t>
            </a:r>
            <a:r>
              <a:rPr lang="en-US" sz="2600" dirty="0" err="1" smtClean="0"/>
              <a:t>sự</a:t>
            </a:r>
            <a:r>
              <a:rPr lang="en-US" sz="2600" dirty="0" smtClean="0"/>
              <a:t> </a:t>
            </a:r>
            <a:r>
              <a:rPr lang="en-US" sz="2600" dirty="0" err="1" smtClean="0"/>
              <a:t>hợp</a:t>
            </a:r>
            <a:r>
              <a:rPr lang="en-US" sz="2600" dirty="0" smtClean="0"/>
              <a:t> </a:t>
            </a:r>
            <a:r>
              <a:rPr lang="en-US" sz="2600" dirty="0" err="1" smtClean="0"/>
              <a:t>nhất</a:t>
            </a:r>
            <a:r>
              <a:rPr lang="en-US" sz="2600" dirty="0" smtClean="0"/>
              <a:t> </a:t>
            </a:r>
            <a:r>
              <a:rPr lang="en-US" sz="2600" dirty="0" err="1" smtClean="0"/>
              <a:t>của</a:t>
            </a:r>
            <a:r>
              <a:rPr lang="en-US" sz="2600" dirty="0" smtClean="0"/>
              <a:t> </a:t>
            </a:r>
            <a:r>
              <a:rPr lang="en-US" sz="2600" dirty="0" err="1" smtClean="0"/>
              <a:t>Hiệp</a:t>
            </a:r>
            <a:r>
              <a:rPr lang="en-US" sz="2600" dirty="0" smtClean="0"/>
              <a:t> </a:t>
            </a:r>
            <a:r>
              <a:rPr lang="en-US" sz="2600" dirty="0" err="1" smtClean="0"/>
              <a:t>hội</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điện</a:t>
            </a:r>
            <a:r>
              <a:rPr lang="en-US" sz="2600" dirty="0" smtClean="0"/>
              <a:t> </a:t>
            </a:r>
            <a:r>
              <a:rPr lang="en-US" sz="2600" dirty="0" err="1" smtClean="0"/>
              <a:t>Hoa</a:t>
            </a:r>
            <a:r>
              <a:rPr lang="en-US" sz="2600" dirty="0" smtClean="0"/>
              <a:t> </a:t>
            </a:r>
            <a:r>
              <a:rPr lang="en-US" sz="2600" dirty="0" err="1" smtClean="0"/>
              <a:t>kỳ</a:t>
            </a:r>
            <a:r>
              <a:rPr lang="en-US" sz="2600" dirty="0" smtClean="0"/>
              <a:t> (1884) </a:t>
            </a:r>
            <a:r>
              <a:rPr lang="en-US" sz="2600" dirty="0" err="1" smtClean="0"/>
              <a:t>và</a:t>
            </a:r>
            <a:r>
              <a:rPr lang="en-US" sz="2600" dirty="0" smtClean="0"/>
              <a:t> </a:t>
            </a:r>
            <a:r>
              <a:rPr lang="en-US" sz="2600" dirty="0" err="1" smtClean="0"/>
              <a:t>Hiệp</a:t>
            </a:r>
            <a:r>
              <a:rPr lang="en-US" sz="2600" dirty="0" smtClean="0"/>
              <a:t> </a:t>
            </a:r>
            <a:r>
              <a:rPr lang="en-US" sz="2600" dirty="0" err="1" smtClean="0"/>
              <a:t>hội</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Vô</a:t>
            </a:r>
            <a:r>
              <a:rPr lang="en-US" sz="2600" dirty="0" smtClean="0"/>
              <a:t> </a:t>
            </a:r>
            <a:r>
              <a:rPr lang="en-US" sz="2600" dirty="0" err="1" smtClean="0"/>
              <a:t>tuyến</a:t>
            </a:r>
            <a:r>
              <a:rPr lang="en-US" sz="2600" dirty="0" smtClean="0"/>
              <a:t> </a:t>
            </a:r>
            <a:r>
              <a:rPr lang="en-US" sz="2600" dirty="0" err="1" smtClean="0"/>
              <a:t>điện</a:t>
            </a:r>
            <a:r>
              <a:rPr lang="en-US" sz="2600" dirty="0" smtClean="0"/>
              <a:t> (1912)</a:t>
            </a:r>
          </a:p>
          <a:p>
            <a:r>
              <a:rPr lang="en-US" sz="2600" dirty="0" err="1" smtClean="0"/>
              <a:t>Hiện</a:t>
            </a:r>
            <a:r>
              <a:rPr lang="en-US" sz="2600" dirty="0" smtClean="0"/>
              <a:t> </a:t>
            </a:r>
            <a:r>
              <a:rPr lang="en-US" sz="2600" dirty="0" err="1" smtClean="0"/>
              <a:t>có</a:t>
            </a:r>
            <a:r>
              <a:rPr lang="en-US" sz="2600" dirty="0" smtClean="0"/>
              <a:t> 39 </a:t>
            </a:r>
            <a:r>
              <a:rPr lang="en-US" sz="2600" dirty="0" err="1" smtClean="0"/>
              <a:t>hội</a:t>
            </a:r>
            <a:r>
              <a:rPr lang="en-US" sz="2600" dirty="0" smtClean="0"/>
              <a:t> </a:t>
            </a:r>
            <a:r>
              <a:rPr lang="en-US" sz="2600" dirty="0" err="1" smtClean="0"/>
              <a:t>chuyên</a:t>
            </a:r>
            <a:r>
              <a:rPr lang="en-US" sz="2600" dirty="0" smtClean="0"/>
              <a:t> </a:t>
            </a:r>
            <a:r>
              <a:rPr lang="en-US" sz="2600" dirty="0" err="1" smtClean="0"/>
              <a:t>ngành</a:t>
            </a:r>
            <a:r>
              <a:rPr lang="en-US" sz="2600" dirty="0" smtClean="0"/>
              <a:t> </a:t>
            </a:r>
            <a:r>
              <a:rPr lang="en-US" sz="2600" dirty="0" err="1" smtClean="0"/>
              <a:t>với</a:t>
            </a:r>
            <a:r>
              <a:rPr lang="en-US" sz="2600" dirty="0" smtClean="0"/>
              <a:t> </a:t>
            </a:r>
            <a:r>
              <a:rPr lang="en-US" sz="2600" dirty="0" err="1" smtClean="0"/>
              <a:t>các</a:t>
            </a:r>
            <a:r>
              <a:rPr lang="en-US" sz="2600" dirty="0" smtClean="0"/>
              <a:t> </a:t>
            </a:r>
            <a:r>
              <a:rPr lang="en-US" sz="2600" dirty="0" err="1" smtClean="0"/>
              <a:t>thành</a:t>
            </a:r>
            <a:r>
              <a:rPr lang="en-US" sz="2600" dirty="0" smtClean="0"/>
              <a:t> </a:t>
            </a:r>
            <a:r>
              <a:rPr lang="en-US" sz="2600" dirty="0" err="1" smtClean="0"/>
              <a:t>viên</a:t>
            </a:r>
            <a:r>
              <a:rPr lang="en-US" sz="2600" dirty="0" smtClean="0"/>
              <a:t> </a:t>
            </a:r>
            <a:r>
              <a:rPr lang="en-US" sz="2600" dirty="0" err="1" smtClean="0"/>
              <a:t>đến</a:t>
            </a:r>
            <a:r>
              <a:rPr lang="en-US" sz="2600" dirty="0" smtClean="0"/>
              <a:t> </a:t>
            </a:r>
            <a:r>
              <a:rPr lang="en-US" sz="2600" dirty="0" err="1" smtClean="0"/>
              <a:t>từ</a:t>
            </a:r>
            <a:r>
              <a:rPr lang="en-US" sz="2600" dirty="0" smtClean="0"/>
              <a:t> </a:t>
            </a:r>
            <a:r>
              <a:rPr lang="en-US" sz="2600" dirty="0" err="1" smtClean="0"/>
              <a:t>hơn</a:t>
            </a:r>
            <a:r>
              <a:rPr lang="en-US" sz="2600" dirty="0" smtClean="0"/>
              <a:t> 150 </a:t>
            </a:r>
            <a:r>
              <a:rPr lang="en-US" sz="2600" dirty="0" err="1" smtClean="0"/>
              <a:t>nước</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trong</a:t>
            </a:r>
            <a:r>
              <a:rPr lang="en-US" sz="2600" dirty="0" smtClean="0"/>
              <a:t> 325 chi </a:t>
            </a:r>
            <a:r>
              <a:rPr lang="en-US" sz="2600" dirty="0" err="1" smtClean="0"/>
              <a:t>hội</a:t>
            </a:r>
            <a:r>
              <a:rPr lang="en-US" sz="2600" dirty="0" smtClean="0"/>
              <a:t> </a:t>
            </a:r>
            <a:r>
              <a:rPr lang="en-US" sz="2600" dirty="0" err="1" smtClean="0"/>
              <a:t>tại</a:t>
            </a:r>
            <a:r>
              <a:rPr lang="en-US" sz="2600" dirty="0" smtClean="0"/>
              <a:t> </a:t>
            </a:r>
            <a:r>
              <a:rPr lang="en-US" sz="2600" dirty="0" err="1" smtClean="0"/>
              <a:t>tất</a:t>
            </a:r>
            <a:r>
              <a:rPr lang="en-US" sz="2600" dirty="0" smtClean="0"/>
              <a:t> </a:t>
            </a:r>
            <a:r>
              <a:rPr lang="en-US" sz="2600" dirty="0" err="1" smtClean="0"/>
              <a:t>cả</a:t>
            </a:r>
            <a:r>
              <a:rPr lang="en-US" sz="2600" dirty="0" smtClean="0"/>
              <a:t> </a:t>
            </a:r>
            <a:r>
              <a:rPr lang="en-US" sz="2600" dirty="0" err="1" smtClean="0"/>
              <a:t>các</a:t>
            </a:r>
            <a:r>
              <a:rPr lang="en-US" sz="2600" dirty="0" smtClean="0"/>
              <a:t> </a:t>
            </a:r>
            <a:r>
              <a:rPr lang="en-US" sz="2600" dirty="0" err="1" smtClean="0"/>
              <a:t>vùng</a:t>
            </a:r>
            <a:r>
              <a:rPr lang="en-US" sz="2600" dirty="0" smtClean="0"/>
              <a:t> </a:t>
            </a:r>
            <a:r>
              <a:rPr lang="en-US" sz="2600" dirty="0" err="1" smtClean="0"/>
              <a:t>lãnh</a:t>
            </a:r>
            <a:r>
              <a:rPr lang="en-US" sz="2600" dirty="0" smtClean="0"/>
              <a:t> </a:t>
            </a:r>
            <a:r>
              <a:rPr lang="en-US" sz="2600" dirty="0" err="1" smtClean="0"/>
              <a:t>thổ</a:t>
            </a:r>
            <a:r>
              <a:rPr lang="en-US" sz="2600" dirty="0"/>
              <a:t>.</a:t>
            </a:r>
            <a:endParaRPr lang="en-US" sz="2600" dirty="0" smtClean="0"/>
          </a:p>
          <a:p>
            <a:r>
              <a:rPr lang="en-US" sz="2600" dirty="0" smtClean="0"/>
              <a:t>IEEE </a:t>
            </a:r>
            <a:r>
              <a:rPr lang="en-US" sz="2600" dirty="0" err="1" smtClean="0"/>
              <a:t>là</a:t>
            </a:r>
            <a:r>
              <a:rPr lang="en-US" sz="2600" dirty="0" smtClean="0"/>
              <a:t> </a:t>
            </a:r>
            <a:r>
              <a:rPr lang="en-US" sz="2600" dirty="0" err="1" smtClean="0"/>
              <a:t>cơ</a:t>
            </a:r>
            <a:r>
              <a:rPr lang="en-US" sz="2600" dirty="0" smtClean="0"/>
              <a:t> </a:t>
            </a:r>
            <a:r>
              <a:rPr lang="en-US" sz="2600" dirty="0" err="1" smtClean="0"/>
              <a:t>quan</a:t>
            </a:r>
            <a:r>
              <a:rPr lang="en-US" sz="2600" dirty="0" smtClean="0"/>
              <a:t> </a:t>
            </a:r>
            <a:r>
              <a:rPr lang="en-US" sz="2600" dirty="0" err="1" smtClean="0"/>
              <a:t>phát</a:t>
            </a:r>
            <a:r>
              <a:rPr lang="en-US" sz="2600" dirty="0" smtClean="0"/>
              <a:t> </a:t>
            </a:r>
            <a:r>
              <a:rPr lang="en-US" sz="2600" dirty="0" err="1" smtClean="0"/>
              <a:t>triển</a:t>
            </a:r>
            <a:r>
              <a:rPr lang="en-US" sz="2600" dirty="0" smtClean="0"/>
              <a:t> </a:t>
            </a:r>
            <a:r>
              <a:rPr lang="en-US" sz="2600" dirty="0" err="1" smtClean="0"/>
              <a:t>các</a:t>
            </a:r>
            <a:r>
              <a:rPr lang="en-US" sz="2600" dirty="0" smtClean="0"/>
              <a:t> </a:t>
            </a:r>
            <a:r>
              <a:rPr lang="en-US" sz="2600" dirty="0" err="1" smtClean="0"/>
              <a:t>tiêu</a:t>
            </a:r>
            <a:r>
              <a:rPr lang="en-US" sz="2600" dirty="0" smtClean="0"/>
              <a:t> </a:t>
            </a:r>
            <a:r>
              <a:rPr lang="en-US" sz="2600" dirty="0" err="1" smtClean="0"/>
              <a:t>chuẩn</a:t>
            </a:r>
            <a:r>
              <a:rPr lang="en-US" sz="2600" dirty="0" smtClean="0"/>
              <a:t> </a:t>
            </a:r>
            <a:r>
              <a:rPr lang="en-US" sz="2600" dirty="0" err="1" smtClean="0"/>
              <a:t>quốc</a:t>
            </a:r>
            <a:r>
              <a:rPr lang="en-US" sz="2600" dirty="0" smtClean="0"/>
              <a:t> </a:t>
            </a:r>
            <a:r>
              <a:rPr lang="en-US" sz="2600" dirty="0" err="1" smtClean="0"/>
              <a:t>tế</a:t>
            </a:r>
            <a:r>
              <a:rPr lang="en-US" sz="2600" dirty="0" smtClean="0"/>
              <a:t> </a:t>
            </a:r>
            <a:r>
              <a:rPr lang="en-US" sz="2600" dirty="0" err="1" smtClean="0"/>
              <a:t>hàng</a:t>
            </a:r>
            <a:r>
              <a:rPr lang="en-US" sz="2600" dirty="0" smtClean="0"/>
              <a:t> </a:t>
            </a:r>
            <a:r>
              <a:rPr lang="en-US" sz="2600" dirty="0" err="1" smtClean="0"/>
              <a:t>đầu</a:t>
            </a:r>
            <a:r>
              <a:rPr lang="en-US" sz="2600" dirty="0" smtClean="0"/>
              <a:t> </a:t>
            </a:r>
            <a:r>
              <a:rPr lang="en-US" sz="2600" dirty="0" err="1" smtClean="0"/>
              <a:t>với</a:t>
            </a:r>
            <a:r>
              <a:rPr lang="en-US" sz="2600" dirty="0" smtClean="0"/>
              <a:t> </a:t>
            </a:r>
            <a:r>
              <a:rPr lang="en-US" sz="2600" dirty="0" err="1" smtClean="0"/>
              <a:t>gần</a:t>
            </a:r>
            <a:r>
              <a:rPr lang="en-US" sz="2600" dirty="0" smtClean="0"/>
              <a:t> 900 </a:t>
            </a:r>
            <a:r>
              <a:rPr lang="en-US" sz="2600" dirty="0" err="1" smtClean="0"/>
              <a:t>tiêu</a:t>
            </a:r>
            <a:r>
              <a:rPr lang="en-US" sz="2600" dirty="0" smtClean="0"/>
              <a:t> </a:t>
            </a:r>
            <a:r>
              <a:rPr lang="en-US" sz="2600" dirty="0" err="1" smtClean="0"/>
              <a:t>chuẩn</a:t>
            </a:r>
            <a:r>
              <a:rPr lang="en-US" sz="2600" dirty="0" smtClean="0"/>
              <a:t> </a:t>
            </a:r>
            <a:r>
              <a:rPr lang="en-US" sz="2600" dirty="0" err="1" smtClean="0"/>
              <a:t>đã</a:t>
            </a:r>
            <a:r>
              <a:rPr lang="en-US" sz="2600" dirty="0" smtClean="0"/>
              <a:t> </a:t>
            </a:r>
            <a:r>
              <a:rPr lang="en-US" sz="2600" dirty="0" err="1" smtClean="0"/>
              <a:t>được</a:t>
            </a:r>
            <a:r>
              <a:rPr lang="en-US" sz="2600" dirty="0" smtClean="0"/>
              <a:t> an </a:t>
            </a:r>
            <a:r>
              <a:rPr lang="en-US" sz="2600" dirty="0" err="1" smtClean="0"/>
              <a:t>hành</a:t>
            </a:r>
            <a:r>
              <a:rPr lang="en-US" sz="2600" dirty="0" smtClean="0"/>
              <a:t>, </a:t>
            </a:r>
            <a:r>
              <a:rPr lang="en-US" sz="2600" dirty="0" err="1" smtClean="0"/>
              <a:t>phát</a:t>
            </a:r>
            <a:r>
              <a:rPr lang="en-US" sz="2600" dirty="0" smtClean="0"/>
              <a:t> </a:t>
            </a:r>
            <a:r>
              <a:rPr lang="en-US" sz="2600" dirty="0" err="1" smtClean="0"/>
              <a:t>hành</a:t>
            </a:r>
            <a:r>
              <a:rPr lang="en-US" sz="2600" dirty="0" smtClean="0"/>
              <a:t> </a:t>
            </a:r>
            <a:r>
              <a:rPr lang="en-US" sz="2600" dirty="0" err="1" smtClean="0"/>
              <a:t>hơn</a:t>
            </a:r>
            <a:r>
              <a:rPr lang="en-US" sz="2600" dirty="0" smtClean="0"/>
              <a:t> 100 </a:t>
            </a:r>
            <a:r>
              <a:rPr lang="en-US" sz="2600" dirty="0" err="1" smtClean="0"/>
              <a:t>tạp</a:t>
            </a:r>
            <a:r>
              <a:rPr lang="en-US" sz="2600" dirty="0" smtClean="0"/>
              <a:t> </a:t>
            </a:r>
            <a:r>
              <a:rPr lang="en-US" sz="2600" dirty="0" err="1" smtClean="0"/>
              <a:t>chí</a:t>
            </a:r>
            <a:r>
              <a:rPr lang="en-US" sz="2600" dirty="0" smtClean="0"/>
              <a:t> </a:t>
            </a:r>
            <a:r>
              <a:rPr lang="en-US" sz="2600" dirty="0" err="1" smtClean="0"/>
              <a:t>khoa</a:t>
            </a:r>
            <a:r>
              <a:rPr lang="en-US" sz="2600" dirty="0" smtClean="0"/>
              <a:t> </a:t>
            </a:r>
            <a:r>
              <a:rPr lang="en-US" sz="2600" dirty="0" err="1" smtClean="0"/>
              <a:t>học</a:t>
            </a:r>
            <a:endParaRPr lang="en-US" sz="2600" dirty="0" smtClean="0"/>
          </a:p>
          <a:p>
            <a:endParaRPr lang="vi-VN" sz="2600" dirty="0"/>
          </a:p>
        </p:txBody>
      </p:sp>
    </p:spTree>
    <p:extLst>
      <p:ext uri="{BB962C8B-B14F-4D97-AF65-F5344CB8AC3E}">
        <p14:creationId xmlns:p14="http://schemas.microsoft.com/office/powerpoint/2010/main" val="375152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a:t>
            </a:r>
            <a:endParaRPr lang="vi-VN" dirty="0"/>
          </a:p>
        </p:txBody>
      </p:sp>
      <p:sp>
        <p:nvSpPr>
          <p:cNvPr id="3" name="Content Placeholder 2"/>
          <p:cNvSpPr>
            <a:spLocks noGrp="1"/>
          </p:cNvSpPr>
          <p:nvPr>
            <p:ph idx="1"/>
          </p:nvPr>
        </p:nvSpPr>
        <p:spPr/>
        <p:txBody>
          <a:bodyPr/>
          <a:lstStyle/>
          <a:p>
            <a:r>
              <a:rPr lang="vi-VN" b="1" dirty="0">
                <a:solidFill>
                  <a:srgbClr val="000099"/>
                </a:solidFill>
              </a:rPr>
              <a:t>A</a:t>
            </a:r>
            <a:r>
              <a:rPr lang="vi-VN" dirty="0"/>
              <a:t>ssociation for </a:t>
            </a:r>
            <a:r>
              <a:rPr lang="vi-VN" b="1" dirty="0">
                <a:solidFill>
                  <a:srgbClr val="000099"/>
                </a:solidFill>
              </a:rPr>
              <a:t>C</a:t>
            </a:r>
            <a:r>
              <a:rPr lang="vi-VN" dirty="0"/>
              <a:t>omputing </a:t>
            </a:r>
            <a:r>
              <a:rPr lang="vi-VN" b="1" dirty="0">
                <a:solidFill>
                  <a:srgbClr val="000099"/>
                </a:solidFill>
              </a:rPr>
              <a:t>M</a:t>
            </a:r>
            <a:r>
              <a:rPr lang="vi-VN" dirty="0"/>
              <a:t>achinery</a:t>
            </a:r>
            <a:r>
              <a:rPr lang="vi-VN" dirty="0" smtClean="0"/>
              <a:t>st </a:t>
            </a:r>
          </a:p>
          <a:p>
            <a:r>
              <a:rPr lang="vi-VN" dirty="0" smtClean="0"/>
              <a:t>Thành </a:t>
            </a:r>
            <a:r>
              <a:rPr lang="vi-VN" dirty="0"/>
              <a:t>lập năm </a:t>
            </a:r>
            <a:r>
              <a:rPr lang="vi-VN" dirty="0" smtClean="0"/>
              <a:t>1947</a:t>
            </a:r>
          </a:p>
          <a:p>
            <a:r>
              <a:rPr lang="vi-VN" dirty="0" smtClean="0"/>
              <a:t>Là </a:t>
            </a:r>
            <a:r>
              <a:rPr lang="vi-VN" dirty="0"/>
              <a:t>một hiệp hội quốc tế về nghiên cứu, giáo dục ngành Khoa học máy tính và Tin học uy tín nhất thế giới với hơn 100.000 hội viên, tính đến năm 2011</a:t>
            </a:r>
            <a:r>
              <a:rPr lang="vi-VN" dirty="0" smtClean="0"/>
              <a:t>.</a:t>
            </a:r>
          </a:p>
          <a:p>
            <a:endParaRPr lang="vi-VN" dirty="0"/>
          </a:p>
        </p:txBody>
      </p:sp>
    </p:spTree>
    <p:extLst>
      <p:ext uri="{BB962C8B-B14F-4D97-AF65-F5344CB8AC3E}">
        <p14:creationId xmlns:p14="http://schemas.microsoft.com/office/powerpoint/2010/main" val="158874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a:t>quy tắc </a:t>
            </a:r>
            <a:r>
              <a:rPr lang="vi-VN" dirty="0"/>
              <a:t>đạo đức </a:t>
            </a:r>
            <a:r>
              <a:rPr lang="en-US" dirty="0" smtClean="0"/>
              <a:t>của  </a:t>
            </a:r>
            <a:r>
              <a:rPr lang="vi-VN" dirty="0"/>
              <a:t>ACM </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Đ</a:t>
            </a:r>
            <a:r>
              <a:rPr lang="vi-VN" dirty="0" smtClean="0"/>
              <a:t>ược </a:t>
            </a:r>
            <a:r>
              <a:rPr lang="vi-VN" dirty="0"/>
              <a:t>thiết kế </a:t>
            </a:r>
            <a:r>
              <a:rPr lang="vi-VN" dirty="0" smtClean="0"/>
              <a:t>để hướng </a:t>
            </a:r>
            <a:r>
              <a:rPr lang="vi-VN" dirty="0"/>
              <a:t>dẫn hành vi đạo đức của tất cả các chuyên gia máy tính, bao gồm </a:t>
            </a:r>
            <a:r>
              <a:rPr lang="vi-VN" dirty="0" smtClean="0"/>
              <a:t>cá</a:t>
            </a:r>
            <a:r>
              <a:rPr lang="en-US" dirty="0" smtClean="0"/>
              <a:t>c</a:t>
            </a:r>
            <a:r>
              <a:rPr lang="vi-VN" dirty="0" smtClean="0"/>
              <a:t> </a:t>
            </a:r>
            <a:r>
              <a:rPr lang="vi-VN" dirty="0"/>
              <a:t>giảng viên, sinh viên, người </a:t>
            </a:r>
            <a:r>
              <a:rPr lang="vi-VN" dirty="0" smtClean="0"/>
              <a:t>sử </a:t>
            </a:r>
            <a:r>
              <a:rPr lang="vi-VN" dirty="0"/>
              <a:t>dụng công nghệ máy tính </a:t>
            </a:r>
            <a:r>
              <a:rPr lang="en-US" dirty="0" smtClean="0"/>
              <a:t>.</a:t>
            </a:r>
          </a:p>
          <a:p>
            <a:r>
              <a:rPr lang="vi-VN" dirty="0" smtClean="0"/>
              <a:t>Bộ </a:t>
            </a:r>
            <a:r>
              <a:rPr lang="vi-VN" dirty="0"/>
              <a:t>luật bao gồm các nguyên tắc được xây dựng dưới dạng các tuyên bố về trách nhiệm, dựa trên sự hiểu biết rằng lợi ích công cộng luôn là yếu tố chính. </a:t>
            </a:r>
            <a:endParaRPr lang="en-US" dirty="0" smtClean="0"/>
          </a:p>
          <a:p>
            <a:r>
              <a:rPr lang="vi-VN" dirty="0" smtClean="0"/>
              <a:t>Bộ </a:t>
            </a:r>
            <a:r>
              <a:rPr lang="vi-VN" dirty="0"/>
              <a:t>luật đạo đức và hành vi chuyên nghiệp ACM </a:t>
            </a:r>
            <a:r>
              <a:rPr lang="vi-VN" dirty="0" smtClean="0"/>
              <a:t>thể </a:t>
            </a:r>
            <a:r>
              <a:rPr lang="vi-VN" dirty="0"/>
              <a:t>hiện lương </a:t>
            </a:r>
            <a:r>
              <a:rPr lang="vi-VN" dirty="0" smtClean="0"/>
              <a:t>tâm</a:t>
            </a:r>
            <a:r>
              <a:rPr lang="en-US" dirty="0" smtClean="0"/>
              <a:t> của nghề.</a:t>
            </a:r>
            <a:endParaRPr lang="en-US" dirty="0"/>
          </a:p>
        </p:txBody>
      </p:sp>
    </p:spTree>
    <p:extLst>
      <p:ext uri="{BB962C8B-B14F-4D97-AF65-F5344CB8AC3E}">
        <p14:creationId xmlns:p14="http://schemas.microsoft.com/office/powerpoint/2010/main" val="1267001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514350" indent="-514350">
              <a:buAutoNum type="arabicPeriod"/>
            </a:pPr>
            <a:r>
              <a:rPr lang="en-US" b="1" dirty="0" smtClean="0">
                <a:solidFill>
                  <a:srgbClr val="C00000"/>
                </a:solidFill>
              </a:rPr>
              <a:t>NGUYÊN </a:t>
            </a:r>
            <a:r>
              <a:rPr lang="en-US" b="1" dirty="0">
                <a:solidFill>
                  <a:srgbClr val="C00000"/>
                </a:solidFill>
              </a:rPr>
              <a:t>TẮC ĐẶC BIỆT CHUNG</a:t>
            </a:r>
            <a:r>
              <a:rPr lang="en-US" b="1" dirty="0" smtClean="0">
                <a:solidFill>
                  <a:srgbClr val="C00000"/>
                </a:solidFill>
              </a:rPr>
              <a:t>.</a:t>
            </a:r>
          </a:p>
          <a:p>
            <a:pPr marL="0" indent="0">
              <a:buNone/>
            </a:pPr>
            <a:r>
              <a:rPr lang="en-US" dirty="0"/>
              <a:t>Một chuyên gia điện toán nên </a:t>
            </a:r>
            <a:r>
              <a:rPr lang="en-US" dirty="0" smtClean="0"/>
              <a:t>...</a:t>
            </a:r>
            <a:endParaRPr lang="en-US" b="1" dirty="0" smtClean="0"/>
          </a:p>
          <a:p>
            <a:pPr marL="795338" indent="-517525">
              <a:buNone/>
            </a:pPr>
            <a:r>
              <a:rPr lang="en-US" dirty="0">
                <a:solidFill>
                  <a:srgbClr val="C00000"/>
                </a:solidFill>
              </a:rPr>
              <a:t>1.1 Đóng góp cho xã hội và </a:t>
            </a:r>
            <a:r>
              <a:rPr lang="en-US" dirty="0" smtClean="0">
                <a:solidFill>
                  <a:srgbClr val="C00000"/>
                </a:solidFill>
              </a:rPr>
              <a:t>làm cho con </a:t>
            </a:r>
            <a:r>
              <a:rPr lang="en-US" dirty="0">
                <a:solidFill>
                  <a:srgbClr val="C00000"/>
                </a:solidFill>
              </a:rPr>
              <a:t>người hạnh </a:t>
            </a:r>
            <a:r>
              <a:rPr lang="en-US" dirty="0" smtClean="0">
                <a:solidFill>
                  <a:srgbClr val="C00000"/>
                </a:solidFill>
              </a:rPr>
              <a:t>phúc</a:t>
            </a:r>
          </a:p>
          <a:p>
            <a:pPr marL="795338" indent="58738">
              <a:buNone/>
            </a:pPr>
            <a:r>
              <a:rPr lang="en-US" dirty="0" smtClean="0"/>
              <a:t>Liên quan đến chất lượng cuộc sống của tất cả mọi người,</a:t>
            </a:r>
          </a:p>
          <a:p>
            <a:pPr marL="795338" indent="58738">
              <a:buNone/>
            </a:pPr>
            <a:r>
              <a:rPr lang="en-US" dirty="0" smtClean="0"/>
              <a:t>Giảm </a:t>
            </a:r>
            <a:r>
              <a:rPr lang="en-US" dirty="0"/>
              <a:t>thiểu các hậu quả tiêu cực của máy tính, bao gồm các mối đe dọa đến sức khỏe, an toàn, bảo mật cá nhân và quyền riêng tư.</a:t>
            </a:r>
          </a:p>
          <a:p>
            <a:pPr marL="0" indent="0">
              <a:buNone/>
            </a:pPr>
            <a:endParaRPr lang="en-US" dirty="0"/>
          </a:p>
        </p:txBody>
      </p:sp>
    </p:spTree>
    <p:extLst>
      <p:ext uri="{BB962C8B-B14F-4D97-AF65-F5344CB8AC3E}">
        <p14:creationId xmlns:p14="http://schemas.microsoft.com/office/powerpoint/2010/main" val="3160362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795338" indent="-517525">
              <a:buNone/>
            </a:pPr>
            <a:r>
              <a:rPr lang="en-US" dirty="0">
                <a:solidFill>
                  <a:srgbClr val="C00000"/>
                </a:solidFill>
              </a:rPr>
              <a:t>1.2 Tránh gây hậu quả tiêu cực</a:t>
            </a:r>
          </a:p>
          <a:p>
            <a:pPr marL="795338" indent="-517525">
              <a:buNone/>
            </a:pPr>
            <a:r>
              <a:rPr lang="en-US" dirty="0" smtClean="0"/>
              <a:t>	</a:t>
            </a:r>
            <a:r>
              <a:rPr lang="en-US" dirty="0"/>
              <a:t>C</a:t>
            </a:r>
            <a:r>
              <a:rPr lang="en-US" dirty="0" smtClean="0"/>
              <a:t>hấn </a:t>
            </a:r>
            <a:r>
              <a:rPr lang="en-US" dirty="0"/>
              <a:t>thương về thể chất hoặc tinh thần không hợp </a:t>
            </a:r>
            <a:r>
              <a:rPr lang="en-US" dirty="0" smtClean="0"/>
              <a:t>lý</a:t>
            </a:r>
          </a:p>
          <a:p>
            <a:pPr marL="795338" indent="-517525">
              <a:buNone/>
            </a:pPr>
            <a:r>
              <a:rPr lang="en-US" dirty="0" smtClean="0"/>
              <a:t>	Phá </a:t>
            </a:r>
            <a:r>
              <a:rPr lang="en-US" dirty="0"/>
              <a:t>hủy hoặc tiết lộ thông tin không hợp lý và thiệt hại không hợp lý đối với tài sản, danh tiếng và môi trường</a:t>
            </a:r>
          </a:p>
          <a:p>
            <a:pPr marL="795338" indent="-517525">
              <a:buNone/>
            </a:pPr>
            <a:r>
              <a:rPr lang="en-US" dirty="0">
                <a:solidFill>
                  <a:srgbClr val="C00000"/>
                </a:solidFill>
              </a:rPr>
              <a:t>1.3 Hãy trung thực và đáng tin cậy.</a:t>
            </a:r>
          </a:p>
          <a:p>
            <a:pPr marL="795338" indent="58738">
              <a:buNone/>
            </a:pPr>
            <a:r>
              <a:rPr lang="en-US" dirty="0" smtClean="0"/>
              <a:t>Minh </a:t>
            </a:r>
            <a:r>
              <a:rPr lang="en-US" dirty="0"/>
              <a:t>bạch và cung cấp đầy đủ thông tin về tất cả các khả năng, hạn chế và các vấn đề tiềm ẩn của hệ thống cho các bên thích hợp</a:t>
            </a:r>
          </a:p>
          <a:p>
            <a:pPr marL="0" indent="0">
              <a:buNone/>
            </a:pPr>
            <a:r>
              <a:rPr lang="en-US" dirty="0"/>
              <a:t>.</a:t>
            </a:r>
          </a:p>
          <a:p>
            <a:endParaRPr lang="en-US" dirty="0"/>
          </a:p>
        </p:txBody>
      </p:sp>
    </p:spTree>
    <p:extLst>
      <p:ext uri="{BB962C8B-B14F-4D97-AF65-F5344CB8AC3E}">
        <p14:creationId xmlns:p14="http://schemas.microsoft.com/office/powerpoint/2010/main" val="170914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795338" indent="-517525">
              <a:buNone/>
            </a:pPr>
            <a:r>
              <a:rPr lang="en-US" dirty="0">
                <a:solidFill>
                  <a:srgbClr val="C00000"/>
                </a:solidFill>
              </a:rPr>
              <a:t>1.4 Hãy công bằng </a:t>
            </a:r>
            <a:r>
              <a:rPr lang="en-US" dirty="0"/>
              <a:t>và hành động không phân biệt đối </a:t>
            </a:r>
            <a:r>
              <a:rPr lang="en-US" dirty="0" smtClean="0"/>
              <a:t>xử</a:t>
            </a:r>
          </a:p>
          <a:p>
            <a:pPr marL="795338" indent="-517525">
              <a:buNone/>
            </a:pPr>
            <a:r>
              <a:rPr lang="en-US" dirty="0" smtClean="0"/>
              <a:t>	Thúc </a:t>
            </a:r>
            <a:r>
              <a:rPr lang="en-US" dirty="0"/>
              <a:t>đẩy sự tham gia công bằng của tất cả mọi </a:t>
            </a:r>
            <a:r>
              <a:rPr lang="en-US" dirty="0" smtClean="0"/>
              <a:t>người</a:t>
            </a:r>
          </a:p>
          <a:p>
            <a:pPr marL="795338" indent="-517525">
              <a:buNone/>
            </a:pPr>
            <a:r>
              <a:rPr lang="en-US" dirty="0" smtClean="0"/>
              <a:t>	Bình </a:t>
            </a:r>
            <a:r>
              <a:rPr lang="en-US" dirty="0"/>
              <a:t>đẳng, khoan dung, tôn trọng người </a:t>
            </a:r>
            <a:r>
              <a:rPr lang="en-US" dirty="0" smtClean="0"/>
              <a:t>khác</a:t>
            </a:r>
          </a:p>
          <a:p>
            <a:pPr marL="795338" indent="-517525">
              <a:buNone/>
            </a:pPr>
            <a:r>
              <a:rPr lang="en-US" dirty="0" smtClean="0"/>
              <a:t>	Tạo ra các sản phẩm hay các ứng dụng không phân biệt người dùng.</a:t>
            </a:r>
            <a:endParaRPr lang="en-US" dirty="0"/>
          </a:p>
          <a:p>
            <a:pPr marL="795338" indent="-517525">
              <a:buNone/>
            </a:pPr>
            <a:r>
              <a:rPr lang="en-US" dirty="0">
                <a:solidFill>
                  <a:srgbClr val="C00000"/>
                </a:solidFill>
              </a:rPr>
              <a:t>1.5 Tôn trọng công việc cần thiết để tạo ra các ý tưởng mới, sáng chế, tác phẩm sáng tạo và các tạo tác điện toán.</a:t>
            </a:r>
          </a:p>
          <a:p>
            <a:pPr marL="795338" indent="-517525">
              <a:buNone/>
            </a:pPr>
            <a:r>
              <a:rPr lang="en-US" dirty="0" smtClean="0"/>
              <a:t>	Ghi </a:t>
            </a:r>
            <a:r>
              <a:rPr lang="en-US" dirty="0"/>
              <a:t>nhận những người tạo ra ý tưởng, sáng chế, </a:t>
            </a:r>
            <a:r>
              <a:rPr lang="en-US" dirty="0" smtClean="0"/>
              <a:t>tôn </a:t>
            </a:r>
            <a:r>
              <a:rPr lang="en-US" dirty="0"/>
              <a:t>trọng quyền tác giả, bằng sáng chế, bí mật thương </a:t>
            </a:r>
            <a:r>
              <a:rPr lang="en-US" dirty="0" smtClean="0"/>
              <a:t>mại và </a:t>
            </a:r>
            <a:r>
              <a:rPr lang="en-US" dirty="0"/>
              <a:t>các phương thức bảo vệ tác phẩm của tác giả</a:t>
            </a:r>
            <a:r>
              <a:rPr lang="en-US" dirty="0" smtClean="0"/>
              <a:t>.</a:t>
            </a:r>
            <a:endParaRPr lang="en-US" dirty="0"/>
          </a:p>
        </p:txBody>
      </p:sp>
    </p:spTree>
    <p:extLst>
      <p:ext uri="{BB962C8B-B14F-4D97-AF65-F5344CB8AC3E}">
        <p14:creationId xmlns:p14="http://schemas.microsoft.com/office/powerpoint/2010/main" val="2366446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795338" indent="-517525">
              <a:buNone/>
            </a:pPr>
            <a:r>
              <a:rPr lang="en-US" dirty="0">
                <a:solidFill>
                  <a:srgbClr val="C00000"/>
                </a:solidFill>
              </a:rPr>
              <a:t>1.6 Tôn trọng quyền riêng tư.</a:t>
            </a:r>
          </a:p>
          <a:p>
            <a:pPr marL="576263" indent="0">
              <a:buNone/>
            </a:pPr>
            <a:r>
              <a:rPr lang="en-US" dirty="0" smtClean="0"/>
              <a:t>Hiểu </a:t>
            </a:r>
            <a:r>
              <a:rPr lang="en-US" dirty="0"/>
              <a:t>các quyền và trách nhiệm liên quan đến việc thu thập và sử dụng thông tin cá nhân.</a:t>
            </a:r>
          </a:p>
          <a:p>
            <a:pPr marL="576263" indent="0">
              <a:buNone/>
            </a:pPr>
            <a:r>
              <a:rPr lang="en-US" dirty="0" smtClean="0"/>
              <a:t>Nên </a:t>
            </a:r>
            <a:r>
              <a:rPr lang="en-US" dirty="0"/>
              <a:t>sử dụng thông tin cá nhân cho các mục đích hợp pháp và không vi phạm quyền của cá nhân và </a:t>
            </a:r>
            <a:r>
              <a:rPr lang="en-US" dirty="0" smtClean="0"/>
              <a:t>nhóm</a:t>
            </a:r>
          </a:p>
          <a:p>
            <a:pPr marL="576263" indent="0">
              <a:buNone/>
            </a:pPr>
            <a:r>
              <a:rPr lang="en-US" dirty="0" smtClean="0"/>
              <a:t>Thiết </a:t>
            </a:r>
            <a:r>
              <a:rPr lang="en-US" dirty="0"/>
              <a:t>lập các chính sách và quy trình minh bạch cho phép các cá nhân hiểu dữ liệu nào đang được thu thập và cách sử dụng dữ liệu, đồng ý cho thu thập dữ liệu tự động và xem xét, lấy, sửa lỗi không chính xác và xóa dữ liệu cá nhân của họ.</a:t>
            </a:r>
          </a:p>
          <a:p>
            <a:pPr marL="795338" indent="-517525">
              <a:buNone/>
            </a:pPr>
            <a:endParaRPr lang="en-US" dirty="0"/>
          </a:p>
        </p:txBody>
      </p:sp>
    </p:spTree>
    <p:extLst>
      <p:ext uri="{BB962C8B-B14F-4D97-AF65-F5344CB8AC3E}">
        <p14:creationId xmlns:p14="http://schemas.microsoft.com/office/powerpoint/2010/main" val="142116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(Professional Ethics)</a:t>
            </a:r>
          </a:p>
        </p:txBody>
      </p:sp>
      <p:sp>
        <p:nvSpPr>
          <p:cNvPr id="3" name="Content Placeholder 2"/>
          <p:cNvSpPr>
            <a:spLocks noGrp="1"/>
          </p:cNvSpPr>
          <p:nvPr>
            <p:ph sz="half" idx="1"/>
          </p:nvPr>
        </p:nvSpPr>
        <p:spPr>
          <a:xfrm>
            <a:off x="6400800" y="1257300"/>
            <a:ext cx="5181600" cy="4927600"/>
          </a:xfrm>
        </p:spPr>
        <p:txBody>
          <a:bodyPr/>
          <a:lstStyle/>
          <a:p>
            <a:r>
              <a:rPr lang="en-US" dirty="0" smtClean="0">
                <a:effectLst/>
              </a:rPr>
              <a:t>L</a:t>
            </a:r>
            <a:r>
              <a:rPr lang="vi-VN" dirty="0" smtClean="0">
                <a:effectLst/>
              </a:rPr>
              <a:t>à </a:t>
            </a:r>
            <a:r>
              <a:rPr lang="vi-VN" dirty="0">
                <a:effectLst/>
              </a:rPr>
              <a:t>một yếu tố quan trọng để phát triển sự nghiệp. </a:t>
            </a:r>
            <a:endParaRPr lang="en-US" dirty="0" smtClean="0">
              <a:effectLst/>
            </a:endParaRPr>
          </a:p>
          <a:p>
            <a:r>
              <a:rPr lang="vi-VN" dirty="0" smtClean="0">
                <a:effectLst/>
              </a:rPr>
              <a:t>Nó </a:t>
            </a:r>
            <a:r>
              <a:rPr lang="vi-VN" dirty="0">
                <a:effectLst/>
              </a:rPr>
              <a:t>quyết định khả năng tồn tại của bạn trong thị trường lao động. </a:t>
            </a:r>
            <a:endParaRPr lang="en-US" dirty="0" smtClean="0">
              <a:effectLst/>
            </a:endParaRPr>
          </a:p>
          <a:p>
            <a:r>
              <a:rPr lang="vi-VN" dirty="0" smtClean="0">
                <a:effectLst/>
              </a:rPr>
              <a:t>Đạo </a:t>
            </a:r>
            <a:r>
              <a:rPr lang="vi-VN" dirty="0">
                <a:effectLst/>
              </a:rPr>
              <a:t>đức nghề nghiệp thể hiện ngay trong cách bạn phản ứng trước những tình huống trong cuộc sống công sở hàng ngày</a:t>
            </a:r>
            <a:r>
              <a:rPr lang="vi-VN" dirty="0" smtClean="0">
                <a:effectLst/>
              </a:rPr>
              <a:t>.</a:t>
            </a:r>
            <a:endParaRPr lang="en-US" dirty="0" smtClean="0">
              <a:effectLst/>
            </a:endParaRPr>
          </a:p>
          <a:p>
            <a:endParaRPr lang="en-US" dirty="0"/>
          </a:p>
        </p:txBody>
      </p:sp>
      <p:pic>
        <p:nvPicPr>
          <p:cNvPr id="6" name="Content Placeholder 5"/>
          <p:cNvPicPr>
            <a:picLocks noGrp="1" noChangeAspect="1"/>
          </p:cNvPicPr>
          <p:nvPr>
            <p:ph sz="half" idx="2"/>
          </p:nvPr>
        </p:nvPicPr>
        <p:blipFill>
          <a:blip r:embed="rId3"/>
          <a:stretch>
            <a:fillRect/>
          </a:stretch>
        </p:blipFill>
        <p:spPr>
          <a:xfrm>
            <a:off x="1070261" y="1413933"/>
            <a:ext cx="5127339" cy="3861330"/>
          </a:xfrm>
          <a:prstGeom prst="rect">
            <a:avLst/>
          </a:prstGeom>
        </p:spPr>
      </p:pic>
    </p:spTree>
    <p:extLst>
      <p:ext uri="{BB962C8B-B14F-4D97-AF65-F5344CB8AC3E}">
        <p14:creationId xmlns:p14="http://schemas.microsoft.com/office/powerpoint/2010/main" val="55728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795338" indent="-517525">
              <a:buNone/>
            </a:pPr>
            <a:r>
              <a:rPr lang="en-US" dirty="0">
                <a:solidFill>
                  <a:srgbClr val="C00000"/>
                </a:solidFill>
              </a:rPr>
              <a:t>1.7 Bảo mật danh dự</a:t>
            </a:r>
          </a:p>
          <a:p>
            <a:pPr marL="636588" indent="0">
              <a:buNone/>
            </a:pPr>
            <a:r>
              <a:rPr lang="en-US" dirty="0"/>
              <a:t>Các chuyên gia máy tính thường được giao phó thông tin bí mật như bí mật thương mại, dữ liệu khách hàng, chiến lược kinh doanh phi công cộng, thông tin tài chính, dữ liệu nghiên cứu, các bài báo nghiên cứu trước xuất bản và các ứng dụng bằng sáng chế. Các chuyên gia máy tính nên bảo vệ tính bảo mật ngoại trừ trong trường hợp đó là bằng chứng về vi phạm pháp luật, các quy định của tổ chức hoặc của Bộ luật.</a:t>
            </a:r>
          </a:p>
          <a:p>
            <a:endParaRPr lang="en-US" dirty="0"/>
          </a:p>
        </p:txBody>
      </p:sp>
    </p:spTree>
    <p:extLst>
      <p:ext uri="{BB962C8B-B14F-4D97-AF65-F5344CB8AC3E}">
        <p14:creationId xmlns:p14="http://schemas.microsoft.com/office/powerpoint/2010/main" val="1601893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a:xfrm>
            <a:off x="1077844" y="1278835"/>
            <a:ext cx="10566400" cy="5420139"/>
          </a:xfrm>
        </p:spPr>
        <p:txBody>
          <a:bodyPr/>
          <a:lstStyle/>
          <a:p>
            <a:pPr marL="0" indent="0">
              <a:buNone/>
            </a:pPr>
            <a:r>
              <a:rPr lang="en-US" b="1" dirty="0">
                <a:solidFill>
                  <a:srgbClr val="C00000"/>
                </a:solidFill>
              </a:rPr>
              <a:t>2. TRÁCH NHIỆM </a:t>
            </a:r>
            <a:r>
              <a:rPr lang="en-US" b="1" dirty="0" smtClean="0">
                <a:solidFill>
                  <a:srgbClr val="C00000"/>
                </a:solidFill>
              </a:rPr>
              <a:t>NGHỀ NGHIỆP</a:t>
            </a:r>
          </a:p>
          <a:p>
            <a:pPr marL="290513" indent="0">
              <a:buNone/>
            </a:pPr>
            <a:r>
              <a:rPr lang="en-US" dirty="0" smtClean="0">
                <a:solidFill>
                  <a:srgbClr val="C00000"/>
                </a:solidFill>
              </a:rPr>
              <a:t>2.1 </a:t>
            </a:r>
            <a:r>
              <a:rPr lang="en-US" dirty="0">
                <a:solidFill>
                  <a:srgbClr val="C00000"/>
                </a:solidFill>
              </a:rPr>
              <a:t>Phấn đấu đạt chất lượng cao cả về quy trình và sản </a:t>
            </a:r>
            <a:r>
              <a:rPr lang="en-US" dirty="0" smtClean="0">
                <a:solidFill>
                  <a:srgbClr val="C00000"/>
                </a:solidFill>
              </a:rPr>
              <a:t>	phẩm </a:t>
            </a:r>
            <a:r>
              <a:rPr lang="en-US" dirty="0">
                <a:solidFill>
                  <a:srgbClr val="C00000"/>
                </a:solidFill>
              </a:rPr>
              <a:t>của công việc chuyên môn.</a:t>
            </a:r>
          </a:p>
          <a:p>
            <a:pPr marL="1093788" indent="0">
              <a:buNone/>
            </a:pPr>
            <a:r>
              <a:rPr lang="en-US" dirty="0" smtClean="0"/>
              <a:t>Nhấn </a:t>
            </a:r>
            <a:r>
              <a:rPr lang="en-US" dirty="0"/>
              <a:t>mạnh và hỗ trợ công việc chất lượng cao từ bản thân và từ các đồng nghiệp</a:t>
            </a:r>
          </a:p>
          <a:p>
            <a:pPr marL="231775" indent="0">
              <a:buNone/>
            </a:pPr>
            <a:r>
              <a:rPr lang="en-US" dirty="0" smtClean="0">
                <a:solidFill>
                  <a:srgbClr val="C00000"/>
                </a:solidFill>
              </a:rPr>
              <a:t>2.2 </a:t>
            </a:r>
            <a:r>
              <a:rPr lang="en-US" dirty="0">
                <a:solidFill>
                  <a:srgbClr val="C00000"/>
                </a:solidFill>
              </a:rPr>
              <a:t>Duy trì các tiêu chuẩn cao về năng lực chuyên môn, </a:t>
            </a:r>
            <a:r>
              <a:rPr lang="en-US" dirty="0" smtClean="0">
                <a:solidFill>
                  <a:srgbClr val="C00000"/>
                </a:solidFill>
              </a:rPr>
              <a:t>	hành </a:t>
            </a:r>
            <a:r>
              <a:rPr lang="en-US" dirty="0">
                <a:solidFill>
                  <a:srgbClr val="C00000"/>
                </a:solidFill>
              </a:rPr>
              <a:t>vi và thực hành đạo đức.</a:t>
            </a:r>
          </a:p>
          <a:p>
            <a:pPr marL="974725" indent="0">
              <a:buNone/>
            </a:pPr>
            <a:r>
              <a:rPr lang="en-US" dirty="0" smtClean="0"/>
              <a:t>Cần duy </a:t>
            </a:r>
            <a:r>
              <a:rPr lang="en-US" dirty="0"/>
              <a:t>trì năng lực chuyên </a:t>
            </a:r>
            <a:r>
              <a:rPr lang="en-US" dirty="0" smtClean="0"/>
              <a:t>môn, phát triển kỹ </a:t>
            </a:r>
            <a:r>
              <a:rPr lang="en-US" dirty="0"/>
              <a:t>năng giao </a:t>
            </a:r>
            <a:r>
              <a:rPr lang="en-US" dirty="0" smtClean="0"/>
              <a:t>tiếp. </a:t>
            </a:r>
            <a:r>
              <a:rPr lang="en-US" dirty="0"/>
              <a:t>Nâng cao kỹ năng nên là một quá trình liên tục và có thể bao gồm nghiên cứu độc lập, tham dự các hội nghị hoặc hội thảo, và giáo dục không chính thức hoặc chính thức khác. </a:t>
            </a:r>
          </a:p>
          <a:p>
            <a:pPr marL="0" indent="0">
              <a:buNone/>
            </a:pPr>
            <a:endParaRPr lang="en-US" dirty="0"/>
          </a:p>
        </p:txBody>
      </p:sp>
    </p:spTree>
    <p:extLst>
      <p:ext uri="{BB962C8B-B14F-4D97-AF65-F5344CB8AC3E}">
        <p14:creationId xmlns:p14="http://schemas.microsoft.com/office/powerpoint/2010/main" val="402477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741363" indent="-741363">
              <a:buNone/>
              <a:tabLst>
                <a:tab pos="566738" algn="l"/>
              </a:tabLst>
            </a:pPr>
            <a:r>
              <a:rPr lang="en-US" dirty="0" smtClean="0"/>
              <a:t> </a:t>
            </a:r>
            <a:r>
              <a:rPr lang="en-US" dirty="0">
                <a:solidFill>
                  <a:srgbClr val="C00000"/>
                </a:solidFill>
              </a:rPr>
              <a:t>2.3 Biết và tôn trọng các quy tắc hiện hành liên quan đến công việc chuyên môn.</a:t>
            </a:r>
          </a:p>
          <a:p>
            <a:pPr marL="1141413"/>
            <a:r>
              <a:rPr lang="en-US" dirty="0" smtClean="0"/>
              <a:t>Tuân </a:t>
            </a:r>
            <a:r>
              <a:rPr lang="en-US" dirty="0"/>
              <a:t>thủ các quy tắc bao gồm luật và quy định của địa phương, khu vực, quốc gia và quốc tế, cũng như mọi chính sách và thủ tục của tổ chức mà chuyên gia thuộc </a:t>
            </a:r>
            <a:r>
              <a:rPr lang="en-US" dirty="0" smtClean="0"/>
              <a:t>về</a:t>
            </a:r>
          </a:p>
          <a:p>
            <a:pPr marL="1141413"/>
            <a:r>
              <a:rPr lang="en-US" dirty="0"/>
              <a:t>Chất lượng cao làm việc chuyên nghiệp trong máy tính phụ thuộc vào đánh giá chuyên nghiệp ở tất cả các giai đoạn. </a:t>
            </a:r>
          </a:p>
          <a:p>
            <a:pPr marL="1141413"/>
            <a:r>
              <a:rPr lang="en-US" dirty="0"/>
              <a:t>Tìm kiếm và sử dụng đánh giá ngang hàng và các bên liên quan. </a:t>
            </a:r>
          </a:p>
          <a:p>
            <a:pPr marL="623888" indent="0">
              <a:buNone/>
            </a:pPr>
            <a:endParaRPr lang="en-US" dirty="0"/>
          </a:p>
        </p:txBody>
      </p:sp>
    </p:spTree>
    <p:extLst>
      <p:ext uri="{BB962C8B-B14F-4D97-AF65-F5344CB8AC3E}">
        <p14:creationId xmlns:p14="http://schemas.microsoft.com/office/powerpoint/2010/main" val="1544329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0" indent="0">
              <a:buNone/>
            </a:pPr>
            <a:r>
              <a:rPr lang="en-US" dirty="0">
                <a:solidFill>
                  <a:srgbClr val="C00000"/>
                </a:solidFill>
              </a:rPr>
              <a:t>2.4 </a:t>
            </a:r>
            <a:r>
              <a:rPr lang="en-US" dirty="0" smtClean="0">
                <a:solidFill>
                  <a:srgbClr val="C00000"/>
                </a:solidFill>
              </a:rPr>
              <a:t>Chấp </a:t>
            </a:r>
            <a:r>
              <a:rPr lang="en-US" dirty="0">
                <a:solidFill>
                  <a:srgbClr val="C00000"/>
                </a:solidFill>
              </a:rPr>
              <a:t>nhận và cung cấp đánh giá chuyên nghiệp phù </a:t>
            </a:r>
            <a:r>
              <a:rPr lang="en-US" dirty="0" smtClean="0">
                <a:solidFill>
                  <a:srgbClr val="C00000"/>
                </a:solidFill>
              </a:rPr>
              <a:t>hợp</a:t>
            </a:r>
          </a:p>
          <a:p>
            <a:pPr marL="576263" indent="0">
              <a:buNone/>
            </a:pPr>
            <a:r>
              <a:rPr lang="en-US" dirty="0" smtClean="0"/>
              <a:t>Cung </a:t>
            </a:r>
            <a:r>
              <a:rPr lang="en-US" dirty="0"/>
              <a:t>cấp các đánh giá mang tính xây dựng, quan trọng cho công việc của người khác</a:t>
            </a:r>
            <a:r>
              <a:rPr lang="en-US" dirty="0" smtClean="0"/>
              <a:t>.</a:t>
            </a:r>
          </a:p>
          <a:p>
            <a:pPr marL="508000" indent="-508000">
              <a:buNone/>
            </a:pPr>
            <a:r>
              <a:rPr lang="en-US" dirty="0">
                <a:solidFill>
                  <a:srgbClr val="C00000"/>
                </a:solidFill>
              </a:rPr>
              <a:t>2.5 Đưa ra các đánh giá toàn diện và toàn diện về hệ thống máy tính và tác động của chúng, bao gồm phân tích các rủi ro có thể xảy ra.</a:t>
            </a:r>
          </a:p>
          <a:p>
            <a:pPr marL="576263" indent="0">
              <a:buNone/>
            </a:pPr>
            <a:r>
              <a:rPr lang="en-US" dirty="0" smtClean="0"/>
              <a:t>Các </a:t>
            </a:r>
            <a:r>
              <a:rPr lang="en-US" dirty="0"/>
              <a:t>chuyên gia máy tính </a:t>
            </a:r>
            <a:r>
              <a:rPr lang="en-US" dirty="0" smtClean="0"/>
              <a:t>có </a:t>
            </a:r>
            <a:r>
              <a:rPr lang="en-US" dirty="0"/>
              <a:t>trách nhiệm đặc biệt để cung cấp các đánh giá khách quan, đáng tin cậy </a:t>
            </a:r>
            <a:r>
              <a:rPr lang="en-US" dirty="0" smtClean="0"/>
              <a:t>cho </a:t>
            </a:r>
            <a:r>
              <a:rPr lang="en-US" dirty="0"/>
              <a:t>người sử dụng lao động, nhân viên, khách hàng, người dùng và công chúng. </a:t>
            </a:r>
          </a:p>
        </p:txBody>
      </p:sp>
    </p:spTree>
    <p:extLst>
      <p:ext uri="{BB962C8B-B14F-4D97-AF65-F5344CB8AC3E}">
        <p14:creationId xmlns:p14="http://schemas.microsoft.com/office/powerpoint/2010/main" val="2441417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r>
              <a:rPr lang="en-US" dirty="0" smtClean="0"/>
              <a:t>Nhận </a:t>
            </a:r>
            <a:r>
              <a:rPr lang="en-US" dirty="0"/>
              <a:t>thức, thấu đáo và khách quan khi đánh giá, giới thiệu và trình bày các mô tả hệ thống và các lựa chọn thay thế. Cần chú ý đặc biệt để xác định và giảm thiểu rủi ro tiềm ẩn trong các hệ thống học máy</a:t>
            </a:r>
            <a:r>
              <a:rPr lang="en-US" dirty="0" smtClean="0"/>
              <a:t>.</a:t>
            </a:r>
          </a:p>
          <a:p>
            <a:pPr marL="0" indent="0">
              <a:buNone/>
            </a:pPr>
            <a:r>
              <a:rPr lang="en-US" dirty="0">
                <a:solidFill>
                  <a:srgbClr val="CC0000"/>
                </a:solidFill>
              </a:rPr>
              <a:t>2.6 Chỉ thực hiện công việc trong các lĩnh vực có thẩm quyền</a:t>
            </a:r>
            <a:r>
              <a:rPr lang="en-US" dirty="0"/>
              <a:t>.</a:t>
            </a:r>
          </a:p>
          <a:p>
            <a:r>
              <a:rPr lang="en-US" dirty="0"/>
              <a:t>Đ</a:t>
            </a:r>
            <a:r>
              <a:rPr lang="en-US" dirty="0" smtClean="0"/>
              <a:t>ánh </a:t>
            </a:r>
            <a:r>
              <a:rPr lang="en-US" dirty="0"/>
              <a:t>giá tính khả thi </a:t>
            </a:r>
            <a:r>
              <a:rPr lang="en-US" dirty="0" smtClean="0"/>
              <a:t>của các công </a:t>
            </a:r>
            <a:r>
              <a:rPr lang="en-US" dirty="0"/>
              <a:t>việc tiềm </a:t>
            </a:r>
            <a:r>
              <a:rPr lang="en-US" dirty="0" smtClean="0"/>
              <a:t>năng </a:t>
            </a:r>
            <a:r>
              <a:rPr lang="en-US" dirty="0"/>
              <a:t>và đưa ra phán quyết về việc phân công công việc có nằm trong phạm vi thẩm quyền của chuyên gia hay không. </a:t>
            </a:r>
            <a:endParaRPr lang="en-US" dirty="0" smtClean="0"/>
          </a:p>
          <a:p>
            <a:r>
              <a:rPr lang="en-US" dirty="0"/>
              <a:t>Đánh giá đạo đức của một chuyên gia </a:t>
            </a:r>
            <a:r>
              <a:rPr lang="en-US" dirty="0" smtClean="0"/>
              <a:t>máy tính dựa trên quyết định của họ trong việc nhận </a:t>
            </a:r>
            <a:r>
              <a:rPr lang="en-US" dirty="0"/>
              <a:t>nhiệm </a:t>
            </a:r>
            <a:r>
              <a:rPr lang="en-US" dirty="0" smtClean="0"/>
              <a:t>vụ.</a:t>
            </a:r>
            <a:endParaRPr lang="en-US" dirty="0"/>
          </a:p>
          <a:p>
            <a:endParaRPr lang="en-US" dirty="0"/>
          </a:p>
        </p:txBody>
      </p:sp>
    </p:spTree>
    <p:extLst>
      <p:ext uri="{BB962C8B-B14F-4D97-AF65-F5344CB8AC3E}">
        <p14:creationId xmlns:p14="http://schemas.microsoft.com/office/powerpoint/2010/main" val="484291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1093788" indent="-855663">
              <a:buNone/>
            </a:pPr>
            <a:r>
              <a:rPr lang="en-US" dirty="0" smtClean="0">
                <a:solidFill>
                  <a:srgbClr val="C00000"/>
                </a:solidFill>
              </a:rPr>
              <a:t>2.7 </a:t>
            </a:r>
            <a:r>
              <a:rPr lang="en-US" dirty="0">
                <a:solidFill>
                  <a:srgbClr val="C00000"/>
                </a:solidFill>
              </a:rPr>
              <a:t>Nhận </a:t>
            </a:r>
            <a:r>
              <a:rPr lang="en-US" dirty="0" smtClean="0">
                <a:solidFill>
                  <a:srgbClr val="C00000"/>
                </a:solidFill>
              </a:rPr>
              <a:t>thức, </a:t>
            </a:r>
            <a:r>
              <a:rPr lang="en-US" dirty="0">
                <a:solidFill>
                  <a:srgbClr val="C00000"/>
                </a:solidFill>
              </a:rPr>
              <a:t>các công nghệ liên quan và hậu quả của chúng.</a:t>
            </a:r>
          </a:p>
          <a:p>
            <a:pPr marL="974725" indent="-457200"/>
            <a:r>
              <a:rPr lang="en-US" dirty="0" smtClean="0"/>
              <a:t>Chuyên </a:t>
            </a:r>
            <a:r>
              <a:rPr lang="en-US" dirty="0"/>
              <a:t>gia máy tính nên chia sẻ </a:t>
            </a:r>
            <a:r>
              <a:rPr lang="en-US" dirty="0" smtClean="0"/>
              <a:t>về </a:t>
            </a:r>
            <a:r>
              <a:rPr lang="en-US" dirty="0"/>
              <a:t>công nghệ máy </a:t>
            </a:r>
            <a:r>
              <a:rPr lang="en-US" dirty="0" smtClean="0"/>
              <a:t>tính kiến </a:t>
            </a:r>
            <a:r>
              <a:rPr lang="en-US" dirty="0"/>
              <a:t>​​thức kỹ thuật với công chúng, nhận thức về </a:t>
            </a:r>
            <a:r>
              <a:rPr lang="en-US" dirty="0" smtClean="0"/>
              <a:t>công </a:t>
            </a:r>
            <a:r>
              <a:rPr lang="en-US" dirty="0"/>
              <a:t>nghệ máy </a:t>
            </a:r>
            <a:r>
              <a:rPr lang="en-US" dirty="0" smtClean="0"/>
              <a:t>tính</a:t>
            </a:r>
          </a:p>
          <a:p>
            <a:pPr marL="974725" indent="-457200"/>
            <a:r>
              <a:rPr lang="en-US" dirty="0" smtClean="0"/>
              <a:t>Các </a:t>
            </a:r>
            <a:r>
              <a:rPr lang="en-US" dirty="0"/>
              <a:t>vấn đề quan trọng bao gồm các tác động của hệ thống máy tính, những hạn chế của chúng, các lỗ hổng của chúng và các </a:t>
            </a:r>
            <a:r>
              <a:rPr lang="en-US" dirty="0" smtClean="0"/>
              <a:t>rủi ro. </a:t>
            </a:r>
          </a:p>
          <a:p>
            <a:pPr marL="974725" indent="-457200"/>
            <a:r>
              <a:rPr lang="en-US" dirty="0" smtClean="0"/>
              <a:t>Ngoài </a:t>
            </a:r>
            <a:r>
              <a:rPr lang="en-US" dirty="0"/>
              <a:t>ra, một chuyên gia tính toán </a:t>
            </a:r>
            <a:r>
              <a:rPr lang="en-US" dirty="0" smtClean="0"/>
              <a:t>cần phải đánh giá được những </a:t>
            </a:r>
            <a:r>
              <a:rPr lang="en-US" dirty="0"/>
              <a:t>thông tin không chính xác hoặc gây hiểu nhầm liên quan đến máy tính.</a:t>
            </a:r>
          </a:p>
          <a:p>
            <a:pPr marL="1093788" indent="-576263">
              <a:buNone/>
            </a:pPr>
            <a:endParaRPr lang="en-US" dirty="0"/>
          </a:p>
        </p:txBody>
      </p:sp>
    </p:spTree>
    <p:extLst>
      <p:ext uri="{BB962C8B-B14F-4D97-AF65-F5344CB8AC3E}">
        <p14:creationId xmlns:p14="http://schemas.microsoft.com/office/powerpoint/2010/main" val="3041379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0" indent="0">
              <a:buNone/>
            </a:pPr>
            <a:r>
              <a:rPr lang="en-US" dirty="0">
                <a:solidFill>
                  <a:srgbClr val="C00000"/>
                </a:solidFill>
              </a:rPr>
              <a:t>2.8 Truy cập tài nguyên máy tính và truyền thông chỉ khi được ủy quyền hoặc khi bị ép buộc bởi lợi ích công cộng.</a:t>
            </a:r>
          </a:p>
          <a:p>
            <a:pPr marL="795338" indent="-457200"/>
            <a:r>
              <a:rPr lang="en-US" dirty="0" smtClean="0"/>
              <a:t>Không </a:t>
            </a:r>
            <a:r>
              <a:rPr lang="en-US" dirty="0"/>
              <a:t>nên truy cập vào hệ thống máy tính, phần mềm hoặc dữ liệu của người khác mà không </a:t>
            </a:r>
            <a:r>
              <a:rPr lang="en-US" dirty="0" smtClean="0"/>
              <a:t>được </a:t>
            </a:r>
            <a:r>
              <a:rPr lang="en-US" dirty="0"/>
              <a:t>ủy quyền hoặc </a:t>
            </a:r>
            <a:r>
              <a:rPr lang="en-US" dirty="0" smtClean="0"/>
              <a:t>phù </a:t>
            </a:r>
            <a:r>
              <a:rPr lang="en-US" dirty="0"/>
              <a:t>hợp với lợi ích chung</a:t>
            </a:r>
            <a:r>
              <a:rPr lang="en-US" dirty="0" smtClean="0"/>
              <a:t>.</a:t>
            </a:r>
          </a:p>
          <a:p>
            <a:pPr marL="795338" indent="-457200"/>
            <a:r>
              <a:rPr lang="en-US" dirty="0" smtClean="0"/>
              <a:t>Trong trường </a:t>
            </a:r>
            <a:r>
              <a:rPr lang="en-US" dirty="0"/>
              <a:t>hợp đặc biệt, một chuyên gia tính toán có thể sử dụng truy cập trái phép để làm gián đoạn hoặc ức chế hoạt động của các hệ thống độc hại; các biện pháp phòng ngừa bất thường phải được thực hiện trong những trường hợp này để tránh gây tổn hại cho người khác.</a:t>
            </a:r>
          </a:p>
          <a:p>
            <a:pPr marL="0" indent="0">
              <a:buNone/>
            </a:pPr>
            <a:endParaRPr lang="en-US" dirty="0"/>
          </a:p>
        </p:txBody>
      </p:sp>
    </p:spTree>
    <p:extLst>
      <p:ext uri="{BB962C8B-B14F-4D97-AF65-F5344CB8AC3E}">
        <p14:creationId xmlns:p14="http://schemas.microsoft.com/office/powerpoint/2010/main" val="1610740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58738" indent="12700">
              <a:buNone/>
            </a:pPr>
            <a:r>
              <a:rPr lang="en-US" dirty="0" smtClean="0">
                <a:solidFill>
                  <a:srgbClr val="C00000"/>
                </a:solidFill>
              </a:rPr>
              <a:t>2.9 </a:t>
            </a:r>
            <a:r>
              <a:rPr lang="en-US" dirty="0">
                <a:solidFill>
                  <a:srgbClr val="C00000"/>
                </a:solidFill>
              </a:rPr>
              <a:t>Thiết kế và triển khai các hệ thống mạnh mẽ và an toàn</a:t>
            </a:r>
            <a:r>
              <a:rPr lang="en-US" dirty="0" smtClean="0"/>
              <a:t>.</a:t>
            </a:r>
          </a:p>
          <a:p>
            <a:pPr marL="735013"/>
            <a:r>
              <a:rPr lang="en-US" dirty="0" smtClean="0"/>
              <a:t>Các chuyên </a:t>
            </a:r>
            <a:r>
              <a:rPr lang="en-US" dirty="0"/>
              <a:t>gia máy </a:t>
            </a:r>
            <a:r>
              <a:rPr lang="en-US" dirty="0" smtClean="0"/>
              <a:t>tính phải xem </a:t>
            </a:r>
            <a:r>
              <a:rPr lang="en-US" dirty="0"/>
              <a:t>xét </a:t>
            </a:r>
            <a:r>
              <a:rPr lang="en-US" dirty="0" smtClean="0"/>
              <a:t> thiết </a:t>
            </a:r>
            <a:r>
              <a:rPr lang="en-US" dirty="0"/>
              <a:t>kế và triển khai hệ </a:t>
            </a:r>
            <a:r>
              <a:rPr lang="en-US" dirty="0" smtClean="0"/>
              <a:t>thống</a:t>
            </a:r>
            <a:r>
              <a:rPr lang="en-US" dirty="0"/>
              <a:t> </a:t>
            </a:r>
            <a:r>
              <a:rPr lang="en-US" dirty="0" smtClean="0"/>
              <a:t>bảo </a:t>
            </a:r>
            <a:r>
              <a:rPr lang="en-US" dirty="0"/>
              <a:t>mật mạnh mẽ </a:t>
            </a:r>
            <a:r>
              <a:rPr lang="en-US" dirty="0" smtClean="0"/>
              <a:t>.</a:t>
            </a:r>
          </a:p>
          <a:p>
            <a:pPr marL="735013"/>
            <a:r>
              <a:rPr lang="en-US" dirty="0" smtClean="0"/>
              <a:t>Thực </a:t>
            </a:r>
            <a:r>
              <a:rPr lang="en-US" dirty="0"/>
              <a:t>hiện thẩm định để đảm bảo các chức năng của hệ </a:t>
            </a:r>
            <a:r>
              <a:rPr lang="en-US" dirty="0" smtClean="0"/>
              <a:t>thống được bảo </a:t>
            </a:r>
            <a:r>
              <a:rPr lang="en-US" dirty="0"/>
              <a:t>mật </a:t>
            </a:r>
            <a:r>
              <a:rPr lang="en-US" dirty="0" smtClean="0"/>
              <a:t>mạnh,có </a:t>
            </a:r>
            <a:r>
              <a:rPr lang="en-US" dirty="0"/>
              <a:t>hành động thích hợp để bảo đảm các nguồn lực chống lại việc sử dụng sai mục </a:t>
            </a:r>
            <a:r>
              <a:rPr lang="en-US" dirty="0" smtClean="0"/>
              <a:t>đích</a:t>
            </a:r>
            <a:endParaRPr lang="en-US" dirty="0"/>
          </a:p>
          <a:p>
            <a:pPr marL="735013"/>
            <a:r>
              <a:rPr lang="en-US" dirty="0" smtClean="0"/>
              <a:t>Tính </a:t>
            </a:r>
            <a:r>
              <a:rPr lang="en-US" dirty="0"/>
              <a:t>toán </a:t>
            </a:r>
            <a:r>
              <a:rPr lang="en-US" dirty="0" smtClean="0"/>
              <a:t>tích </a:t>
            </a:r>
            <a:r>
              <a:rPr lang="en-US" dirty="0"/>
              <a:t>hợp các kỹ thuật và chính sách </a:t>
            </a:r>
            <a:r>
              <a:rPr lang="en-US" dirty="0" smtClean="0"/>
              <a:t>theo </a:t>
            </a:r>
            <a:r>
              <a:rPr lang="en-US" dirty="0"/>
              <a:t>dõi, vá lỗi và báo cáo lỗ hổng. </a:t>
            </a:r>
            <a:endParaRPr lang="en-US" dirty="0" smtClean="0"/>
          </a:p>
          <a:p>
            <a:pPr marL="735013"/>
            <a:r>
              <a:rPr lang="en-US" dirty="0" smtClean="0"/>
              <a:t>Thực </a:t>
            </a:r>
            <a:r>
              <a:rPr lang="en-US" dirty="0"/>
              <a:t>hiện các bước để đảm bảo các bên bị ảnh hưởng bởi các vi phạm dữ liệu được thông báo một cách kịp thời và rõ ràng, cung cấp hướng dẫn và khắc phục thích hợp.</a:t>
            </a:r>
          </a:p>
          <a:p>
            <a:r>
              <a:rPr lang="en-US" dirty="0"/>
              <a:t> </a:t>
            </a:r>
          </a:p>
          <a:p>
            <a:pPr marL="0" indent="0">
              <a:buNone/>
            </a:pPr>
            <a:endParaRPr lang="en-US" dirty="0"/>
          </a:p>
        </p:txBody>
      </p:sp>
    </p:spTree>
    <p:extLst>
      <p:ext uri="{BB962C8B-B14F-4D97-AF65-F5344CB8AC3E}">
        <p14:creationId xmlns:p14="http://schemas.microsoft.com/office/powerpoint/2010/main" val="3141029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r>
              <a:rPr lang="en-US" dirty="0"/>
              <a:t>Để đảm bảo hệ thống đạt được mục đích đã định, các tính năng bảo mật cần được thiết kế trực quan và dễ sử dụng nhất có thể. </a:t>
            </a:r>
            <a:endParaRPr lang="en-US" dirty="0" smtClean="0"/>
          </a:p>
          <a:p>
            <a:r>
              <a:rPr lang="en-US" dirty="0" smtClean="0"/>
              <a:t>Ngăn </a:t>
            </a:r>
            <a:r>
              <a:rPr lang="en-US" dirty="0"/>
              <a:t>cản các biện pháp phòng ngừa an ninh quá khó hiểu, có tình huống không phù hợp hoặc ngăn cản việc sử dụng hợp pháp.</a:t>
            </a:r>
          </a:p>
          <a:p>
            <a:pPr marL="1311275" indent="-61595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04916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0" indent="0">
              <a:buNone/>
            </a:pPr>
            <a:r>
              <a:rPr lang="en-US" b="1" dirty="0">
                <a:solidFill>
                  <a:srgbClr val="C00000"/>
                </a:solidFill>
              </a:rPr>
              <a:t>3. NGUYÊN TẮC LÃNH ĐẠO CHUYÊN NGHIỆP</a:t>
            </a:r>
            <a:r>
              <a:rPr lang="en-US" b="1" dirty="0" smtClean="0">
                <a:solidFill>
                  <a:srgbClr val="C00000"/>
                </a:solidFill>
              </a:rPr>
              <a:t>.</a:t>
            </a:r>
          </a:p>
          <a:p>
            <a:pPr marL="855663" indent="-338138"/>
            <a:r>
              <a:rPr lang="en-US" dirty="0" smtClean="0"/>
              <a:t>Đảm </a:t>
            </a:r>
            <a:r>
              <a:rPr lang="en-US" dirty="0"/>
              <a:t>bảo rằng lợi ích công cộng là mối quan tâm chính trong tất cả các công việc điện toán chuyên nghiệp.</a:t>
            </a:r>
          </a:p>
          <a:p>
            <a:pPr marL="855663" indent="-338138"/>
            <a:r>
              <a:rPr lang="en-US" dirty="0" smtClean="0"/>
              <a:t>Kết nối, </a:t>
            </a:r>
            <a:r>
              <a:rPr lang="en-US" dirty="0"/>
              <a:t>khuyến khích chấp nhận và đánh giá việc thực hiện trách nhiệm xã hội của các thành viên trong tổ chức hoặc nhóm.</a:t>
            </a:r>
          </a:p>
          <a:p>
            <a:pPr marL="855663" indent="-338138"/>
            <a:r>
              <a:rPr lang="en-US" dirty="0" smtClean="0"/>
              <a:t>Quản </a:t>
            </a:r>
            <a:r>
              <a:rPr lang="en-US" dirty="0"/>
              <a:t>lý nhân sự và nguồn lực để nâng cao chất lượng cuộc sống làm việc.</a:t>
            </a:r>
          </a:p>
          <a:p>
            <a:pPr marL="855663" indent="-338138"/>
            <a:r>
              <a:rPr lang="en-US" dirty="0" smtClean="0"/>
              <a:t>Nói </a:t>
            </a:r>
            <a:r>
              <a:rPr lang="en-US" dirty="0"/>
              <a:t>rõ, áp dụng và hỗ trợ các chính sách và quy trình phản ánh các nguyên tắc của Bộ luật.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9179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(Professional Ethics)</a:t>
            </a:r>
          </a:p>
        </p:txBody>
      </p:sp>
      <p:sp>
        <p:nvSpPr>
          <p:cNvPr id="5" name="Content Placeholder 4"/>
          <p:cNvSpPr>
            <a:spLocks noGrp="1"/>
          </p:cNvSpPr>
          <p:nvPr>
            <p:ph idx="1"/>
          </p:nvPr>
        </p:nvSpPr>
        <p:spPr/>
        <p:txBody>
          <a:bodyPr/>
          <a:lstStyle/>
          <a:p>
            <a:pPr marL="0" indent="0">
              <a:buNone/>
            </a:pPr>
            <a:r>
              <a:rPr lang="vi-VN" dirty="0"/>
              <a:t>Định nghĩa về</a:t>
            </a:r>
            <a:r>
              <a:rPr lang="vi-VN" b="1" dirty="0"/>
              <a:t> đạo đức nghề nghiệp</a:t>
            </a:r>
            <a:r>
              <a:rPr lang="vi-VN" dirty="0"/>
              <a:t> hiểu đơn giản </a:t>
            </a:r>
            <a:r>
              <a:rPr lang="vi-VN" dirty="0" smtClean="0"/>
              <a:t>là</a:t>
            </a:r>
            <a:r>
              <a:rPr lang="en-US" dirty="0" smtClean="0"/>
              <a:t>:</a:t>
            </a:r>
          </a:p>
          <a:p>
            <a:pPr lvl="1"/>
            <a:r>
              <a:rPr lang="en-US" dirty="0" smtClean="0"/>
              <a:t>N</a:t>
            </a:r>
            <a:r>
              <a:rPr lang="vi-VN" dirty="0" smtClean="0"/>
              <a:t>hững </a:t>
            </a:r>
            <a:r>
              <a:rPr lang="vi-VN" dirty="0"/>
              <a:t>tiêu chuẩn, nguyên tắc, thước đo cho những hành vi của mọi người trong quá trình công tác, hoạt động tại một lĩnh vực đó. Nó có sự linh hoạt và đặc trưng của từng nghề nghiệp, nó thể hiện những yêu cầu cụ thể của ngành nghề đó. </a:t>
            </a:r>
          </a:p>
          <a:p>
            <a:pPr lvl="1"/>
            <a:r>
              <a:rPr lang="vi-VN" dirty="0"/>
              <a:t>Những quan điểm đạo đức này được xã hội thừa nhận và mang tính kế thừa, phát huy. Tất nhiên </a:t>
            </a:r>
            <a:r>
              <a:rPr lang="vi-VN" b="1" dirty="0"/>
              <a:t>đạo đức trong nghề nghiệp</a:t>
            </a:r>
            <a:r>
              <a:rPr lang="vi-VN" dirty="0"/>
              <a:t> cũng có những mối liên hệ chặt chẽ. Nó được thể hiện một phần thông qua đạo đức cá nhân. </a:t>
            </a:r>
          </a:p>
          <a:p>
            <a:pPr lvl="1"/>
            <a:r>
              <a:rPr lang="vi-VN" dirty="0"/>
              <a:t>Trong từng giai đoạn lịch sử khác nhau, dưới từng chế độ xã hội khác nhau. Những quy chuẩn về đạo đức trong nghề nghiệp có những sự thay đổi nhất định. Tiêu chuẩn này đối với mỗi cá nhân hay tập thể đều được coi là tài sản vô giá. Nó quyết định sự thành công của cá nhân hay tổ chức đó.</a:t>
            </a:r>
          </a:p>
          <a:p>
            <a:endParaRPr lang="en-US" dirty="0"/>
          </a:p>
        </p:txBody>
      </p:sp>
    </p:spTree>
    <p:extLst>
      <p:ext uri="{BB962C8B-B14F-4D97-AF65-F5344CB8AC3E}">
        <p14:creationId xmlns:p14="http://schemas.microsoft.com/office/powerpoint/2010/main" val="2596678224"/>
      </p:ext>
    </p:extLst>
  </p:cSld>
  <p:clrMapOvr>
    <a:masterClrMapping/>
  </p:clrMapOvr>
  <p:timing>
    <p:tnLst>
      <p:par>
        <p:cTn id="1" dur="indefinite" restart="never" nodeType="tmRoot"/>
      </p:par>
    </p:tnLst>
    <p:bldLst>
      <p:bldP spid="5" grpId="0" build="p" bldLvl="2">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1093788" indent="-576263"/>
            <a:r>
              <a:rPr lang="en-US" dirty="0" smtClean="0"/>
              <a:t>Tạo </a:t>
            </a:r>
            <a:r>
              <a:rPr lang="en-US" dirty="0"/>
              <a:t>cơ hội cho các thành viên của tổ chức hoặc nhóm phát triển thành các chuyên gia</a:t>
            </a:r>
            <a:r>
              <a:rPr lang="en-US" dirty="0" smtClean="0"/>
              <a:t>.</a:t>
            </a:r>
          </a:p>
          <a:p>
            <a:pPr marL="1093788" indent="-576263"/>
            <a:r>
              <a:rPr lang="en-US" dirty="0" smtClean="0"/>
              <a:t>Sử </a:t>
            </a:r>
            <a:r>
              <a:rPr lang="en-US" dirty="0"/>
              <a:t>dụng dịch vụ chăm sóc khi sửa đổi hoặc gỡ bỏ hệ thống.</a:t>
            </a:r>
          </a:p>
          <a:p>
            <a:pPr marL="1093788" indent="-576263"/>
            <a:r>
              <a:rPr lang="en-US" dirty="0" smtClean="0"/>
              <a:t>Nhận </a:t>
            </a:r>
            <a:r>
              <a:rPr lang="en-US" dirty="0"/>
              <a:t>biết và chăm sóc đặc biệt các hệ thống được tích </a:t>
            </a:r>
            <a:r>
              <a:rPr lang="en-US" dirty="0" smtClean="0"/>
              <a:t>hợp vào </a:t>
            </a:r>
            <a:r>
              <a:rPr lang="en-US" dirty="0"/>
              <a:t>cơ sở hạ tầng của xã hội.</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75293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Bộ </a:t>
            </a:r>
            <a:r>
              <a:rPr lang="en-US" dirty="0" err="1"/>
              <a:t>quy</a:t>
            </a:r>
            <a:r>
              <a:rPr lang="en-US" dirty="0"/>
              <a:t> </a:t>
            </a:r>
            <a:r>
              <a:rPr lang="en-US" dirty="0" err="1"/>
              <a:t>tắc</a:t>
            </a:r>
            <a:r>
              <a:rPr lang="en-US" dirty="0"/>
              <a:t> </a:t>
            </a:r>
            <a:r>
              <a:rPr lang="vi-VN" dirty="0"/>
              <a:t>đạo đức </a:t>
            </a:r>
            <a:r>
              <a:rPr lang="en-US" dirty="0" err="1"/>
              <a:t>của</a:t>
            </a:r>
            <a:r>
              <a:rPr lang="en-US" dirty="0"/>
              <a:t>  </a:t>
            </a:r>
            <a:r>
              <a:rPr lang="vi-VN" dirty="0"/>
              <a:t>ACM</a:t>
            </a:r>
            <a:endParaRPr lang="en-US" dirty="0"/>
          </a:p>
        </p:txBody>
      </p:sp>
      <p:sp>
        <p:nvSpPr>
          <p:cNvPr id="3" name="Content Placeholder 2"/>
          <p:cNvSpPr>
            <a:spLocks noGrp="1"/>
          </p:cNvSpPr>
          <p:nvPr>
            <p:ph idx="1"/>
          </p:nvPr>
        </p:nvSpPr>
        <p:spPr/>
        <p:txBody>
          <a:bodyPr/>
          <a:lstStyle/>
          <a:p>
            <a:pPr marL="0" indent="0">
              <a:buNone/>
            </a:pPr>
            <a:r>
              <a:rPr lang="vi-VN" b="1" dirty="0">
                <a:solidFill>
                  <a:srgbClr val="CC0000"/>
                </a:solidFill>
              </a:rPr>
              <a:t>4. TUÂN THỦ </a:t>
            </a:r>
            <a:r>
              <a:rPr lang="en-US" b="1" dirty="0" smtClean="0">
                <a:solidFill>
                  <a:srgbClr val="CC0000"/>
                </a:solidFill>
              </a:rPr>
              <a:t>BỘ QUY TẮC ĐẠO ĐỨC </a:t>
            </a:r>
          </a:p>
          <a:p>
            <a:pPr marL="974725" indent="-457200"/>
            <a:r>
              <a:rPr lang="vi-VN" dirty="0" smtClean="0"/>
              <a:t>Mở </a:t>
            </a:r>
            <a:r>
              <a:rPr lang="vi-VN" dirty="0"/>
              <a:t>rộng, quảng bá và tôn trọng các nguyên tắc của Bộ </a:t>
            </a:r>
            <a:r>
              <a:rPr lang="vi-VN" dirty="0" smtClean="0"/>
              <a:t>luật.</a:t>
            </a:r>
            <a:endParaRPr lang="en-US" dirty="0" smtClean="0"/>
          </a:p>
          <a:p>
            <a:pPr marL="974725" indent="-457200"/>
            <a:r>
              <a:rPr lang="vi-VN" dirty="0"/>
              <a:t>Mỗi thành viên ACM nên khuyến khích và hỗ trợ sự tuân thủ của tất cả các chuyên gia điện toán. </a:t>
            </a:r>
            <a:r>
              <a:rPr lang="en-US" dirty="0"/>
              <a:t>Khi c</a:t>
            </a:r>
            <a:r>
              <a:rPr lang="vi-VN" dirty="0"/>
              <a:t>ác thành viên ACM nhận ra vi phạm Bộ luật nên xem xét </a:t>
            </a:r>
            <a:r>
              <a:rPr lang="en-US" dirty="0"/>
              <a:t>để </a:t>
            </a:r>
            <a:r>
              <a:rPr lang="vi-VN" dirty="0"/>
              <a:t>báo cáo vi phạm đối với ACM</a:t>
            </a:r>
            <a:r>
              <a:rPr lang="en-US" dirty="0"/>
              <a:t> để từ đó bộ quy tắc này được hoàn thiện.</a:t>
            </a:r>
          </a:p>
          <a:p>
            <a:pPr marL="974725" indent="-457200"/>
            <a:r>
              <a:rPr lang="en-US" dirty="0" smtClean="0"/>
              <a:t>Điều chỉnh các quy tắc nếu phát hiện các sai phạm xảy ra.</a:t>
            </a:r>
          </a:p>
        </p:txBody>
      </p:sp>
    </p:spTree>
    <p:extLst>
      <p:ext uri="{BB962C8B-B14F-4D97-AF65-F5344CB8AC3E}">
        <p14:creationId xmlns:p14="http://schemas.microsoft.com/office/powerpoint/2010/main" val="3753565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IEEE</a:t>
            </a:r>
            <a:endParaRPr lang="vi-VN" dirty="0"/>
          </a:p>
        </p:txBody>
      </p:sp>
      <p:sp>
        <p:nvSpPr>
          <p:cNvPr id="3" name="Content Placeholder 2"/>
          <p:cNvSpPr>
            <a:spLocks noGrp="1"/>
          </p:cNvSpPr>
          <p:nvPr>
            <p:ph idx="1"/>
          </p:nvPr>
        </p:nvSpPr>
        <p:spPr/>
        <p:txBody>
          <a:bodyPr/>
          <a:lstStyle/>
          <a:p>
            <a:r>
              <a:rPr lang="en-US" sz="2600" b="1" dirty="0" smtClean="0">
                <a:solidFill>
                  <a:srgbClr val="000099"/>
                </a:solidFill>
              </a:rPr>
              <a:t>I</a:t>
            </a:r>
            <a:r>
              <a:rPr lang="en-US" sz="2600" dirty="0" smtClean="0"/>
              <a:t>nstitute </a:t>
            </a:r>
            <a:r>
              <a:rPr lang="en-US" sz="2600" dirty="0"/>
              <a:t>of </a:t>
            </a:r>
            <a:r>
              <a:rPr lang="en-US" sz="2600" b="1" dirty="0">
                <a:solidFill>
                  <a:srgbClr val="000099"/>
                </a:solidFill>
              </a:rPr>
              <a:t>E</a:t>
            </a:r>
            <a:r>
              <a:rPr lang="en-US" sz="2600" dirty="0"/>
              <a:t>lectrical and </a:t>
            </a:r>
            <a:r>
              <a:rPr lang="en-US" sz="2600" b="1" dirty="0">
                <a:solidFill>
                  <a:srgbClr val="000099"/>
                </a:solidFill>
              </a:rPr>
              <a:t>E</a:t>
            </a:r>
            <a:r>
              <a:rPr lang="en-US" sz="2600" dirty="0"/>
              <a:t>lectronics </a:t>
            </a:r>
            <a:r>
              <a:rPr lang="en-US" sz="2600" b="1" dirty="0" smtClean="0">
                <a:solidFill>
                  <a:srgbClr val="000099"/>
                </a:solidFill>
              </a:rPr>
              <a:t>E</a:t>
            </a:r>
            <a:r>
              <a:rPr lang="en-US" sz="2600" dirty="0" smtClean="0"/>
              <a:t>ngineers (</a:t>
            </a:r>
            <a:r>
              <a:rPr lang="en-US" sz="2600" b="1" dirty="0" smtClean="0">
                <a:solidFill>
                  <a:srgbClr val="000099"/>
                </a:solidFill>
              </a:rPr>
              <a:t>IEEE</a:t>
            </a:r>
            <a:r>
              <a:rPr lang="en-US" sz="2600" dirty="0" smtClean="0"/>
              <a:t>)</a:t>
            </a:r>
          </a:p>
          <a:p>
            <a:r>
              <a:rPr lang="en-US" sz="2600" dirty="0" err="1" smtClean="0"/>
              <a:t>Viện</a:t>
            </a:r>
            <a:r>
              <a:rPr lang="en-US" sz="2600" dirty="0" smtClean="0"/>
              <a:t> </a:t>
            </a:r>
            <a:r>
              <a:rPr lang="en-US" sz="2600" dirty="0" err="1" smtClean="0"/>
              <a:t>các</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điện</a:t>
            </a:r>
            <a:r>
              <a:rPr lang="en-US" sz="2600" dirty="0" smtClean="0"/>
              <a:t>, </a:t>
            </a:r>
            <a:r>
              <a:rPr lang="en-US" sz="2600" dirty="0" err="1" smtClean="0"/>
              <a:t>điện</a:t>
            </a:r>
            <a:r>
              <a:rPr lang="en-US" sz="2600" dirty="0" smtClean="0"/>
              <a:t> </a:t>
            </a:r>
            <a:r>
              <a:rPr lang="en-US" sz="2600" dirty="0" err="1" smtClean="0"/>
              <a:t>tử</a:t>
            </a:r>
            <a:r>
              <a:rPr lang="en-US" sz="2600" dirty="0" smtClean="0"/>
              <a:t> </a:t>
            </a:r>
            <a:r>
              <a:rPr lang="en-US" sz="2600" dirty="0" err="1" smtClean="0"/>
              <a:t>quốc</a:t>
            </a:r>
            <a:r>
              <a:rPr lang="en-US" sz="2600" dirty="0" smtClean="0"/>
              <a:t> </a:t>
            </a:r>
            <a:r>
              <a:rPr lang="en-US" sz="2600" dirty="0" err="1" smtClean="0"/>
              <a:t>tế</a:t>
            </a:r>
            <a:endParaRPr lang="en-US" sz="2600" dirty="0" smtClean="0"/>
          </a:p>
          <a:p>
            <a:r>
              <a:rPr lang="en-US" sz="2600" dirty="0" err="1" smtClean="0"/>
              <a:t>Tổ</a:t>
            </a:r>
            <a:r>
              <a:rPr lang="en-US" sz="2600" dirty="0" smtClean="0"/>
              <a:t> </a:t>
            </a:r>
            <a:r>
              <a:rPr lang="en-US" sz="2600" dirty="0" err="1" smtClean="0"/>
              <a:t>chức</a:t>
            </a:r>
            <a:r>
              <a:rPr lang="en-US" sz="2600" dirty="0" smtClean="0"/>
              <a:t> </a:t>
            </a:r>
            <a:r>
              <a:rPr lang="en-US" sz="2600" dirty="0" err="1" smtClean="0"/>
              <a:t>quốc</a:t>
            </a:r>
            <a:r>
              <a:rPr lang="en-US" sz="2600" dirty="0" smtClean="0"/>
              <a:t> </a:t>
            </a:r>
            <a:r>
              <a:rPr lang="en-US" sz="2600" dirty="0" err="1" smtClean="0"/>
              <a:t>tế</a:t>
            </a:r>
            <a:r>
              <a:rPr lang="en-US" sz="2600" dirty="0" smtClean="0"/>
              <a:t>, </a:t>
            </a:r>
            <a:r>
              <a:rPr lang="en-US" sz="2600" dirty="0" err="1" smtClean="0"/>
              <a:t>tập</a:t>
            </a:r>
            <a:r>
              <a:rPr lang="en-US" sz="2600" dirty="0" smtClean="0"/>
              <a:t> </a:t>
            </a:r>
            <a:r>
              <a:rPr lang="en-US" sz="2600" dirty="0" err="1" smtClean="0"/>
              <a:t>các</a:t>
            </a:r>
            <a:r>
              <a:rPr lang="en-US" sz="2600" dirty="0" smtClean="0"/>
              <a:t> </a:t>
            </a:r>
            <a:r>
              <a:rPr lang="en-US" sz="2600" dirty="0" err="1" smtClean="0"/>
              <a:t>nhà</a:t>
            </a:r>
            <a:r>
              <a:rPr lang="en-US" sz="2600" dirty="0" smtClean="0"/>
              <a:t> </a:t>
            </a:r>
            <a:r>
              <a:rPr lang="en-US" sz="2600" dirty="0" err="1" smtClean="0"/>
              <a:t>khoa</a:t>
            </a:r>
            <a:r>
              <a:rPr lang="en-US" sz="2600" dirty="0" smtClean="0"/>
              <a:t> </a:t>
            </a:r>
            <a:r>
              <a:rPr lang="en-US" sz="2600" dirty="0" err="1" smtClean="0"/>
              <a:t>học</a:t>
            </a:r>
            <a:r>
              <a:rPr lang="en-US" sz="2600" dirty="0" smtClean="0"/>
              <a:t>, </a:t>
            </a:r>
            <a:r>
              <a:rPr lang="en-US" sz="2600" dirty="0" err="1" smtClean="0"/>
              <a:t>các</a:t>
            </a:r>
            <a:r>
              <a:rPr lang="en-US" sz="2600" dirty="0" smtClean="0"/>
              <a:t> </a:t>
            </a:r>
            <a:r>
              <a:rPr lang="en-US" sz="2600" dirty="0" err="1" smtClean="0"/>
              <a:t>nhà</a:t>
            </a:r>
            <a:r>
              <a:rPr lang="en-US" sz="2600" dirty="0" smtClean="0"/>
              <a:t> </a:t>
            </a:r>
            <a:r>
              <a:rPr lang="en-US" sz="2600" dirty="0" err="1" smtClean="0"/>
              <a:t>giáo</a:t>
            </a:r>
            <a:r>
              <a:rPr lang="en-US" sz="2600" dirty="0" smtClean="0"/>
              <a:t> </a:t>
            </a:r>
            <a:r>
              <a:rPr lang="en-US" sz="2600" dirty="0" err="1" smtClean="0"/>
              <a:t>dục</a:t>
            </a:r>
            <a:r>
              <a:rPr lang="en-US" sz="2600" dirty="0" smtClean="0"/>
              <a:t>, </a:t>
            </a:r>
            <a:r>
              <a:rPr lang="en-US" sz="2600" dirty="0" err="1" smtClean="0"/>
              <a:t>các</a:t>
            </a:r>
            <a:r>
              <a:rPr lang="en-US" sz="2600" dirty="0" smtClean="0"/>
              <a:t> </a:t>
            </a:r>
            <a:r>
              <a:rPr lang="en-US" sz="2600" dirty="0" err="1" smtClean="0"/>
              <a:t>chuyên</a:t>
            </a:r>
            <a:r>
              <a:rPr lang="en-US" sz="2600" dirty="0" smtClean="0"/>
              <a:t> </a:t>
            </a:r>
            <a:r>
              <a:rPr lang="en-US" sz="2600" dirty="0" err="1" smtClean="0"/>
              <a:t>gia</a:t>
            </a:r>
            <a:r>
              <a:rPr lang="en-US" sz="2600" dirty="0" smtClean="0"/>
              <a:t> </a:t>
            </a:r>
            <a:r>
              <a:rPr lang="en-US" sz="2600" dirty="0" err="1" smtClean="0"/>
              <a:t>đầu</a:t>
            </a:r>
            <a:r>
              <a:rPr lang="en-US" sz="2600" dirty="0" smtClean="0"/>
              <a:t> </a:t>
            </a:r>
            <a:r>
              <a:rPr lang="en-US" sz="2600" dirty="0" err="1" smtClean="0"/>
              <a:t>ngành</a:t>
            </a:r>
            <a:r>
              <a:rPr lang="en-US" sz="2600" dirty="0" smtClean="0"/>
              <a:t>, </a:t>
            </a:r>
            <a:r>
              <a:rPr lang="en-US" sz="2600" dirty="0" err="1" smtClean="0"/>
              <a:t>tổ</a:t>
            </a:r>
            <a:r>
              <a:rPr lang="en-US" sz="2600" dirty="0" smtClean="0"/>
              <a:t> </a:t>
            </a:r>
            <a:r>
              <a:rPr lang="en-US" sz="2600" dirty="0" err="1" smtClean="0"/>
              <a:t>chức</a:t>
            </a:r>
            <a:r>
              <a:rPr lang="en-US" sz="2600" dirty="0" smtClean="0"/>
              <a:t> phi </a:t>
            </a:r>
            <a:r>
              <a:rPr lang="en-US" sz="2600" dirty="0" err="1" smtClean="0"/>
              <a:t>lợi</a:t>
            </a:r>
            <a:r>
              <a:rPr lang="en-US" sz="2600" dirty="0" smtClean="0"/>
              <a:t> </a:t>
            </a:r>
            <a:r>
              <a:rPr lang="en-US" sz="2600" dirty="0" err="1" smtClean="0"/>
              <a:t>nhuận</a:t>
            </a:r>
            <a:endParaRPr lang="en-US" sz="2600" dirty="0" smtClean="0"/>
          </a:p>
          <a:p>
            <a:r>
              <a:rPr lang="en-US" sz="2600" dirty="0" err="1" smtClean="0"/>
              <a:t>Thành</a:t>
            </a:r>
            <a:r>
              <a:rPr lang="en-US" sz="2600" dirty="0" smtClean="0"/>
              <a:t> </a:t>
            </a:r>
            <a:r>
              <a:rPr lang="en-US" sz="2600" dirty="0" err="1" smtClean="0"/>
              <a:t>lập</a:t>
            </a:r>
            <a:r>
              <a:rPr lang="en-US" sz="2600" dirty="0" smtClean="0"/>
              <a:t> 1963, </a:t>
            </a:r>
            <a:r>
              <a:rPr lang="en-US" sz="2600" dirty="0" err="1" smtClean="0"/>
              <a:t>từ</a:t>
            </a:r>
            <a:r>
              <a:rPr lang="en-US" sz="2600" dirty="0" smtClean="0"/>
              <a:t> </a:t>
            </a:r>
            <a:r>
              <a:rPr lang="en-US" sz="2600" dirty="0" err="1" smtClean="0"/>
              <a:t>sự</a:t>
            </a:r>
            <a:r>
              <a:rPr lang="en-US" sz="2600" dirty="0" smtClean="0"/>
              <a:t> </a:t>
            </a:r>
            <a:r>
              <a:rPr lang="en-US" sz="2600" dirty="0" err="1" smtClean="0"/>
              <a:t>hợp</a:t>
            </a:r>
            <a:r>
              <a:rPr lang="en-US" sz="2600" dirty="0" smtClean="0"/>
              <a:t> </a:t>
            </a:r>
            <a:r>
              <a:rPr lang="en-US" sz="2600" dirty="0" err="1" smtClean="0"/>
              <a:t>nhất</a:t>
            </a:r>
            <a:r>
              <a:rPr lang="en-US" sz="2600" dirty="0" smtClean="0"/>
              <a:t> </a:t>
            </a:r>
            <a:r>
              <a:rPr lang="en-US" sz="2600" dirty="0" err="1" smtClean="0"/>
              <a:t>của</a:t>
            </a:r>
            <a:r>
              <a:rPr lang="en-US" sz="2600" dirty="0" smtClean="0"/>
              <a:t> </a:t>
            </a:r>
            <a:r>
              <a:rPr lang="en-US" sz="2600" dirty="0" err="1" smtClean="0"/>
              <a:t>Hiệp</a:t>
            </a:r>
            <a:r>
              <a:rPr lang="en-US" sz="2600" dirty="0" smtClean="0"/>
              <a:t> </a:t>
            </a:r>
            <a:r>
              <a:rPr lang="en-US" sz="2600" dirty="0" err="1" smtClean="0"/>
              <a:t>hội</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điện</a:t>
            </a:r>
            <a:r>
              <a:rPr lang="en-US" sz="2600" dirty="0" smtClean="0"/>
              <a:t> </a:t>
            </a:r>
            <a:r>
              <a:rPr lang="en-US" sz="2600" dirty="0" err="1" smtClean="0"/>
              <a:t>Hoa</a:t>
            </a:r>
            <a:r>
              <a:rPr lang="en-US" sz="2600" dirty="0" smtClean="0"/>
              <a:t> </a:t>
            </a:r>
            <a:r>
              <a:rPr lang="en-US" sz="2600" dirty="0" err="1" smtClean="0"/>
              <a:t>kỳ</a:t>
            </a:r>
            <a:r>
              <a:rPr lang="en-US" sz="2600" dirty="0" smtClean="0"/>
              <a:t> (1884) </a:t>
            </a:r>
            <a:r>
              <a:rPr lang="en-US" sz="2600" dirty="0" err="1" smtClean="0"/>
              <a:t>và</a:t>
            </a:r>
            <a:r>
              <a:rPr lang="en-US" sz="2600" dirty="0" smtClean="0"/>
              <a:t> </a:t>
            </a:r>
            <a:r>
              <a:rPr lang="en-US" sz="2600" dirty="0" err="1" smtClean="0"/>
              <a:t>Hiệp</a:t>
            </a:r>
            <a:r>
              <a:rPr lang="en-US" sz="2600" dirty="0" smtClean="0"/>
              <a:t> </a:t>
            </a:r>
            <a:r>
              <a:rPr lang="en-US" sz="2600" dirty="0" err="1" smtClean="0"/>
              <a:t>hội</a:t>
            </a:r>
            <a:r>
              <a:rPr lang="en-US" sz="2600" dirty="0" smtClean="0"/>
              <a:t> </a:t>
            </a:r>
            <a:r>
              <a:rPr lang="en-US" sz="2600" dirty="0" err="1" smtClean="0"/>
              <a:t>Kỹ</a:t>
            </a:r>
            <a:r>
              <a:rPr lang="en-US" sz="2600" dirty="0" smtClean="0"/>
              <a:t> </a:t>
            </a:r>
            <a:r>
              <a:rPr lang="en-US" sz="2600" dirty="0" err="1" smtClean="0"/>
              <a:t>sư</a:t>
            </a:r>
            <a:r>
              <a:rPr lang="en-US" sz="2600" dirty="0" smtClean="0"/>
              <a:t> </a:t>
            </a:r>
            <a:r>
              <a:rPr lang="en-US" sz="2600" dirty="0" err="1" smtClean="0"/>
              <a:t>Vô</a:t>
            </a:r>
            <a:r>
              <a:rPr lang="en-US" sz="2600" dirty="0" smtClean="0"/>
              <a:t> </a:t>
            </a:r>
            <a:r>
              <a:rPr lang="en-US" sz="2600" dirty="0" err="1" smtClean="0"/>
              <a:t>tuyến</a:t>
            </a:r>
            <a:r>
              <a:rPr lang="en-US" sz="2600" dirty="0" smtClean="0"/>
              <a:t> </a:t>
            </a:r>
            <a:r>
              <a:rPr lang="en-US" sz="2600" dirty="0" err="1" smtClean="0"/>
              <a:t>điện</a:t>
            </a:r>
            <a:r>
              <a:rPr lang="en-US" sz="2600" dirty="0" smtClean="0"/>
              <a:t> (1912)</a:t>
            </a:r>
          </a:p>
          <a:p>
            <a:r>
              <a:rPr lang="en-US" sz="2600" dirty="0" err="1" smtClean="0"/>
              <a:t>Hiện</a:t>
            </a:r>
            <a:r>
              <a:rPr lang="en-US" sz="2600" dirty="0" smtClean="0"/>
              <a:t> </a:t>
            </a:r>
            <a:r>
              <a:rPr lang="en-US" sz="2600" dirty="0" err="1" smtClean="0"/>
              <a:t>có</a:t>
            </a:r>
            <a:r>
              <a:rPr lang="en-US" sz="2600" dirty="0" smtClean="0"/>
              <a:t> 39 </a:t>
            </a:r>
            <a:r>
              <a:rPr lang="en-US" sz="2600" dirty="0" err="1" smtClean="0"/>
              <a:t>hội</a:t>
            </a:r>
            <a:r>
              <a:rPr lang="en-US" sz="2600" dirty="0" smtClean="0"/>
              <a:t> </a:t>
            </a:r>
            <a:r>
              <a:rPr lang="en-US" sz="2600" dirty="0" err="1" smtClean="0"/>
              <a:t>chuyên</a:t>
            </a:r>
            <a:r>
              <a:rPr lang="en-US" sz="2600" dirty="0" smtClean="0"/>
              <a:t> </a:t>
            </a:r>
            <a:r>
              <a:rPr lang="en-US" sz="2600" dirty="0" err="1" smtClean="0"/>
              <a:t>ngành</a:t>
            </a:r>
            <a:r>
              <a:rPr lang="en-US" sz="2600" dirty="0" smtClean="0"/>
              <a:t> </a:t>
            </a:r>
            <a:r>
              <a:rPr lang="en-US" sz="2600" dirty="0" err="1" smtClean="0"/>
              <a:t>với</a:t>
            </a:r>
            <a:r>
              <a:rPr lang="en-US" sz="2600" dirty="0" smtClean="0"/>
              <a:t> </a:t>
            </a:r>
            <a:r>
              <a:rPr lang="en-US" sz="2600" dirty="0" err="1" smtClean="0"/>
              <a:t>các</a:t>
            </a:r>
            <a:r>
              <a:rPr lang="en-US" sz="2600" dirty="0" smtClean="0"/>
              <a:t> </a:t>
            </a:r>
            <a:r>
              <a:rPr lang="en-US" sz="2600" dirty="0" err="1" smtClean="0"/>
              <a:t>thành</a:t>
            </a:r>
            <a:r>
              <a:rPr lang="en-US" sz="2600" dirty="0" smtClean="0"/>
              <a:t> </a:t>
            </a:r>
            <a:r>
              <a:rPr lang="en-US" sz="2600" dirty="0" err="1" smtClean="0"/>
              <a:t>viên</a:t>
            </a:r>
            <a:r>
              <a:rPr lang="en-US" sz="2600" dirty="0" smtClean="0"/>
              <a:t> </a:t>
            </a:r>
            <a:r>
              <a:rPr lang="en-US" sz="2600" dirty="0" err="1" smtClean="0"/>
              <a:t>đến</a:t>
            </a:r>
            <a:r>
              <a:rPr lang="en-US" sz="2600" dirty="0" smtClean="0"/>
              <a:t> </a:t>
            </a:r>
            <a:r>
              <a:rPr lang="en-US" sz="2600" dirty="0" err="1" smtClean="0"/>
              <a:t>từ</a:t>
            </a:r>
            <a:r>
              <a:rPr lang="en-US" sz="2600" dirty="0" smtClean="0"/>
              <a:t> </a:t>
            </a:r>
            <a:r>
              <a:rPr lang="en-US" sz="2600" dirty="0" err="1" smtClean="0"/>
              <a:t>hơn</a:t>
            </a:r>
            <a:r>
              <a:rPr lang="en-US" sz="2600" dirty="0" smtClean="0"/>
              <a:t> 150 </a:t>
            </a:r>
            <a:r>
              <a:rPr lang="en-US" sz="2600" dirty="0" err="1" smtClean="0"/>
              <a:t>nước</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trong</a:t>
            </a:r>
            <a:r>
              <a:rPr lang="en-US" sz="2600" dirty="0" smtClean="0"/>
              <a:t> 325 chi </a:t>
            </a:r>
            <a:r>
              <a:rPr lang="en-US" sz="2600" dirty="0" err="1" smtClean="0"/>
              <a:t>hội</a:t>
            </a:r>
            <a:r>
              <a:rPr lang="en-US" sz="2600" dirty="0" smtClean="0"/>
              <a:t> </a:t>
            </a:r>
            <a:r>
              <a:rPr lang="en-US" sz="2600" dirty="0" err="1" smtClean="0"/>
              <a:t>tại</a:t>
            </a:r>
            <a:r>
              <a:rPr lang="en-US" sz="2600" dirty="0" smtClean="0"/>
              <a:t> </a:t>
            </a:r>
            <a:r>
              <a:rPr lang="en-US" sz="2600" dirty="0" err="1" smtClean="0"/>
              <a:t>tất</a:t>
            </a:r>
            <a:r>
              <a:rPr lang="en-US" sz="2600" dirty="0" smtClean="0"/>
              <a:t> </a:t>
            </a:r>
            <a:r>
              <a:rPr lang="en-US" sz="2600" dirty="0" err="1" smtClean="0"/>
              <a:t>cả</a:t>
            </a:r>
            <a:r>
              <a:rPr lang="en-US" sz="2600" dirty="0" smtClean="0"/>
              <a:t> </a:t>
            </a:r>
            <a:r>
              <a:rPr lang="en-US" sz="2600" dirty="0" err="1" smtClean="0"/>
              <a:t>các</a:t>
            </a:r>
            <a:r>
              <a:rPr lang="en-US" sz="2600" dirty="0" smtClean="0"/>
              <a:t> </a:t>
            </a:r>
            <a:r>
              <a:rPr lang="en-US" sz="2600" dirty="0" err="1" smtClean="0"/>
              <a:t>vùng</a:t>
            </a:r>
            <a:r>
              <a:rPr lang="en-US" sz="2600" dirty="0" smtClean="0"/>
              <a:t> </a:t>
            </a:r>
            <a:r>
              <a:rPr lang="en-US" sz="2600" dirty="0" err="1" smtClean="0"/>
              <a:t>lãnh</a:t>
            </a:r>
            <a:r>
              <a:rPr lang="en-US" sz="2600" dirty="0" smtClean="0"/>
              <a:t> </a:t>
            </a:r>
            <a:r>
              <a:rPr lang="en-US" sz="2600" dirty="0" err="1" smtClean="0"/>
              <a:t>thổ</a:t>
            </a:r>
            <a:r>
              <a:rPr lang="en-US" sz="2600" dirty="0"/>
              <a:t>.</a:t>
            </a:r>
            <a:endParaRPr lang="en-US" sz="2600" dirty="0" smtClean="0"/>
          </a:p>
          <a:p>
            <a:r>
              <a:rPr lang="en-US" sz="2600" dirty="0" smtClean="0"/>
              <a:t>IEEE </a:t>
            </a:r>
            <a:r>
              <a:rPr lang="en-US" sz="2600" dirty="0" err="1" smtClean="0"/>
              <a:t>là</a:t>
            </a:r>
            <a:r>
              <a:rPr lang="en-US" sz="2600" dirty="0" smtClean="0"/>
              <a:t> </a:t>
            </a:r>
            <a:r>
              <a:rPr lang="en-US" sz="2600" dirty="0" err="1" smtClean="0"/>
              <a:t>cơ</a:t>
            </a:r>
            <a:r>
              <a:rPr lang="en-US" sz="2600" dirty="0" smtClean="0"/>
              <a:t> </a:t>
            </a:r>
            <a:r>
              <a:rPr lang="en-US" sz="2600" dirty="0" err="1" smtClean="0"/>
              <a:t>quan</a:t>
            </a:r>
            <a:r>
              <a:rPr lang="en-US" sz="2600" dirty="0" smtClean="0"/>
              <a:t> </a:t>
            </a:r>
            <a:r>
              <a:rPr lang="en-US" sz="2600" dirty="0" err="1" smtClean="0"/>
              <a:t>phát</a:t>
            </a:r>
            <a:r>
              <a:rPr lang="en-US" sz="2600" dirty="0" smtClean="0"/>
              <a:t> </a:t>
            </a:r>
            <a:r>
              <a:rPr lang="en-US" sz="2600" dirty="0" err="1" smtClean="0"/>
              <a:t>triển</a:t>
            </a:r>
            <a:r>
              <a:rPr lang="en-US" sz="2600" dirty="0" smtClean="0"/>
              <a:t> </a:t>
            </a:r>
            <a:r>
              <a:rPr lang="en-US" sz="2600" dirty="0" err="1" smtClean="0"/>
              <a:t>các</a:t>
            </a:r>
            <a:r>
              <a:rPr lang="en-US" sz="2600" dirty="0" smtClean="0"/>
              <a:t> </a:t>
            </a:r>
            <a:r>
              <a:rPr lang="en-US" sz="2600" dirty="0" err="1" smtClean="0"/>
              <a:t>tiêu</a:t>
            </a:r>
            <a:r>
              <a:rPr lang="en-US" sz="2600" dirty="0" smtClean="0"/>
              <a:t> </a:t>
            </a:r>
            <a:r>
              <a:rPr lang="en-US" sz="2600" dirty="0" err="1" smtClean="0"/>
              <a:t>chuẩn</a:t>
            </a:r>
            <a:r>
              <a:rPr lang="en-US" sz="2600" dirty="0" smtClean="0"/>
              <a:t> </a:t>
            </a:r>
            <a:r>
              <a:rPr lang="en-US" sz="2600" dirty="0" err="1" smtClean="0"/>
              <a:t>quốc</a:t>
            </a:r>
            <a:r>
              <a:rPr lang="en-US" sz="2600" dirty="0" smtClean="0"/>
              <a:t> </a:t>
            </a:r>
            <a:r>
              <a:rPr lang="en-US" sz="2600" dirty="0" err="1" smtClean="0"/>
              <a:t>tế</a:t>
            </a:r>
            <a:r>
              <a:rPr lang="en-US" sz="2600" dirty="0" smtClean="0"/>
              <a:t> </a:t>
            </a:r>
            <a:r>
              <a:rPr lang="en-US" sz="2600" dirty="0" err="1" smtClean="0"/>
              <a:t>hàng</a:t>
            </a:r>
            <a:r>
              <a:rPr lang="en-US" sz="2600" dirty="0" smtClean="0"/>
              <a:t> </a:t>
            </a:r>
            <a:r>
              <a:rPr lang="en-US" sz="2600" dirty="0" err="1" smtClean="0"/>
              <a:t>đầu</a:t>
            </a:r>
            <a:r>
              <a:rPr lang="en-US" sz="2600" dirty="0" smtClean="0"/>
              <a:t> </a:t>
            </a:r>
            <a:r>
              <a:rPr lang="en-US" sz="2600" dirty="0" err="1" smtClean="0"/>
              <a:t>với</a:t>
            </a:r>
            <a:r>
              <a:rPr lang="en-US" sz="2600" dirty="0" smtClean="0"/>
              <a:t> </a:t>
            </a:r>
            <a:r>
              <a:rPr lang="en-US" sz="2600" dirty="0" err="1" smtClean="0"/>
              <a:t>gần</a:t>
            </a:r>
            <a:r>
              <a:rPr lang="en-US" sz="2600" dirty="0" smtClean="0"/>
              <a:t> 900 </a:t>
            </a:r>
            <a:r>
              <a:rPr lang="en-US" sz="2600" dirty="0" err="1" smtClean="0"/>
              <a:t>tiêu</a:t>
            </a:r>
            <a:r>
              <a:rPr lang="en-US" sz="2600" dirty="0" smtClean="0"/>
              <a:t> </a:t>
            </a:r>
            <a:r>
              <a:rPr lang="en-US" sz="2600" dirty="0" err="1" smtClean="0"/>
              <a:t>chuẩn</a:t>
            </a:r>
            <a:r>
              <a:rPr lang="en-US" sz="2600" dirty="0" smtClean="0"/>
              <a:t> </a:t>
            </a:r>
            <a:r>
              <a:rPr lang="en-US" sz="2600" dirty="0" err="1" smtClean="0"/>
              <a:t>đã</a:t>
            </a:r>
            <a:r>
              <a:rPr lang="en-US" sz="2600" dirty="0" smtClean="0"/>
              <a:t> </a:t>
            </a:r>
            <a:r>
              <a:rPr lang="en-US" sz="2600" dirty="0" err="1" smtClean="0"/>
              <a:t>được</a:t>
            </a:r>
            <a:r>
              <a:rPr lang="en-US" sz="2600" dirty="0" smtClean="0"/>
              <a:t> an </a:t>
            </a:r>
            <a:r>
              <a:rPr lang="en-US" sz="2600" dirty="0" err="1" smtClean="0"/>
              <a:t>hành</a:t>
            </a:r>
            <a:r>
              <a:rPr lang="en-US" sz="2600" dirty="0" smtClean="0"/>
              <a:t>, </a:t>
            </a:r>
            <a:r>
              <a:rPr lang="en-US" sz="2600" dirty="0" err="1" smtClean="0"/>
              <a:t>phát</a:t>
            </a:r>
            <a:r>
              <a:rPr lang="en-US" sz="2600" dirty="0" smtClean="0"/>
              <a:t> </a:t>
            </a:r>
            <a:r>
              <a:rPr lang="en-US" sz="2600" dirty="0" err="1" smtClean="0"/>
              <a:t>hành</a:t>
            </a:r>
            <a:r>
              <a:rPr lang="en-US" sz="2600" dirty="0" smtClean="0"/>
              <a:t> </a:t>
            </a:r>
            <a:r>
              <a:rPr lang="en-US" sz="2600" dirty="0" err="1" smtClean="0"/>
              <a:t>hơn</a:t>
            </a:r>
            <a:r>
              <a:rPr lang="en-US" sz="2600" dirty="0" smtClean="0"/>
              <a:t> 100 </a:t>
            </a:r>
            <a:r>
              <a:rPr lang="en-US" sz="2600" dirty="0" err="1" smtClean="0"/>
              <a:t>tạp</a:t>
            </a:r>
            <a:r>
              <a:rPr lang="en-US" sz="2600" dirty="0" smtClean="0"/>
              <a:t> </a:t>
            </a:r>
            <a:r>
              <a:rPr lang="en-US" sz="2600" dirty="0" err="1" smtClean="0"/>
              <a:t>chí</a:t>
            </a:r>
            <a:r>
              <a:rPr lang="en-US" sz="2600" dirty="0" smtClean="0"/>
              <a:t> </a:t>
            </a:r>
            <a:r>
              <a:rPr lang="en-US" sz="2600" dirty="0" err="1" smtClean="0"/>
              <a:t>khoa</a:t>
            </a:r>
            <a:r>
              <a:rPr lang="en-US" sz="2600" dirty="0" smtClean="0"/>
              <a:t> </a:t>
            </a:r>
            <a:r>
              <a:rPr lang="en-US" sz="2600" dirty="0" err="1" smtClean="0"/>
              <a:t>học</a:t>
            </a:r>
            <a:endParaRPr lang="en-US" sz="2600" dirty="0" smtClean="0"/>
          </a:p>
          <a:p>
            <a:endParaRPr lang="vi-VN" sz="2600" dirty="0"/>
          </a:p>
        </p:txBody>
      </p:sp>
    </p:spTree>
    <p:extLst>
      <p:ext uri="{BB962C8B-B14F-4D97-AF65-F5344CB8AC3E}">
        <p14:creationId xmlns:p14="http://schemas.microsoft.com/office/powerpoint/2010/main" val="3461555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Eight </a:t>
            </a:r>
            <a:r>
              <a:rPr lang="vi-VN" dirty="0" smtClean="0"/>
              <a:t>Key Principles</a:t>
            </a:r>
            <a:endParaRPr lang="vi-VN" dirty="0"/>
          </a:p>
        </p:txBody>
      </p:sp>
      <p:sp>
        <p:nvSpPr>
          <p:cNvPr id="3" name="Content Placeholder 2"/>
          <p:cNvSpPr>
            <a:spLocks noGrp="1"/>
          </p:cNvSpPr>
          <p:nvPr>
            <p:ph idx="1"/>
          </p:nvPr>
        </p:nvSpPr>
        <p:spPr/>
        <p:txBody>
          <a:bodyPr/>
          <a:lstStyle/>
          <a:p>
            <a:endParaRPr lang="vi-VN" dirty="0"/>
          </a:p>
        </p:txBody>
      </p:sp>
      <p:pic>
        <p:nvPicPr>
          <p:cNvPr id="4" name="Picture 3"/>
          <p:cNvPicPr>
            <a:picLocks noChangeAspect="1"/>
          </p:cNvPicPr>
          <p:nvPr/>
        </p:nvPicPr>
        <p:blipFill>
          <a:blip r:embed="rId2"/>
          <a:stretch>
            <a:fillRect/>
          </a:stretch>
        </p:blipFill>
        <p:spPr>
          <a:xfrm>
            <a:off x="2693692" y="1507165"/>
            <a:ext cx="7938866" cy="4620624"/>
          </a:xfrm>
          <a:prstGeom prst="rect">
            <a:avLst/>
          </a:prstGeom>
        </p:spPr>
      </p:pic>
    </p:spTree>
    <p:extLst>
      <p:ext uri="{BB962C8B-B14F-4D97-AF65-F5344CB8AC3E}">
        <p14:creationId xmlns:p14="http://schemas.microsoft.com/office/powerpoint/2010/main" val="102186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Quy tắc chính </a:t>
            </a:r>
            <a:endParaRPr lang="en-US" dirty="0"/>
          </a:p>
        </p:txBody>
      </p:sp>
      <p:sp>
        <p:nvSpPr>
          <p:cNvPr id="3" name="Content Placeholder 2"/>
          <p:cNvSpPr>
            <a:spLocks noGrp="1"/>
          </p:cNvSpPr>
          <p:nvPr>
            <p:ph idx="1"/>
          </p:nvPr>
        </p:nvSpPr>
        <p:spPr/>
        <p:txBody>
          <a:bodyPr/>
          <a:lstStyle/>
          <a:p>
            <a:pPr marL="396875" indent="-396875">
              <a:buNone/>
            </a:pPr>
            <a:r>
              <a:rPr lang="en-US" b="1" dirty="0">
                <a:solidFill>
                  <a:srgbClr val="FF0000"/>
                </a:solidFill>
              </a:rPr>
              <a:t>1. </a:t>
            </a:r>
            <a:r>
              <a:rPr lang="vi-VN" b="1" dirty="0" smtClean="0">
                <a:solidFill>
                  <a:srgbClr val="FF0000"/>
                </a:solidFill>
              </a:rPr>
              <a:t>CỘNG </a:t>
            </a:r>
            <a:r>
              <a:rPr lang="en-US" b="1" dirty="0" err="1" smtClean="0">
                <a:solidFill>
                  <a:srgbClr val="FF0000"/>
                </a:solidFill>
              </a:rPr>
              <a:t>ĐỒNG</a:t>
            </a:r>
            <a:r>
              <a:rPr lang="vi-VN" dirty="0"/>
              <a:t> - Các kỹ sư phần mềm sẽ hành động </a:t>
            </a:r>
            <a:r>
              <a:rPr lang="vi-VN" dirty="0" smtClean="0"/>
              <a:t>nhất </a:t>
            </a:r>
            <a:r>
              <a:rPr lang="vi-VN" dirty="0"/>
              <a:t>quán </a:t>
            </a:r>
            <a:r>
              <a:rPr lang="vi-VN" dirty="0" smtClean="0"/>
              <a:t>với </a:t>
            </a:r>
            <a:r>
              <a:rPr lang="vi-VN" dirty="0"/>
              <a:t>lợi ích </a:t>
            </a:r>
            <a:r>
              <a:rPr lang="vi-VN" dirty="0" smtClean="0"/>
              <a:t>cộng</a:t>
            </a:r>
            <a:r>
              <a:rPr lang="en-US" dirty="0" smtClean="0"/>
              <a:t> </a:t>
            </a:r>
            <a:r>
              <a:rPr lang="en-US" dirty="0" err="1" smtClean="0"/>
              <a:t>đồng</a:t>
            </a:r>
            <a:r>
              <a:rPr lang="vi-VN" dirty="0" smtClean="0"/>
              <a:t>.</a:t>
            </a:r>
            <a:endParaRPr lang="en-US" dirty="0" smtClean="0"/>
          </a:p>
          <a:p>
            <a:pPr marL="396875" indent="-396875">
              <a:buNone/>
            </a:pPr>
            <a:r>
              <a:rPr lang="vi-VN" dirty="0" smtClean="0"/>
              <a:t> </a:t>
            </a:r>
            <a:r>
              <a:rPr lang="vi-VN" b="1" dirty="0">
                <a:solidFill>
                  <a:srgbClr val="FF0000"/>
                </a:solidFill>
              </a:rPr>
              <a:t>2. KHÁCH HÀNG VÀ </a:t>
            </a:r>
            <a:r>
              <a:rPr lang="en-US" b="1" dirty="0" smtClean="0">
                <a:solidFill>
                  <a:srgbClr val="FF0000"/>
                </a:solidFill>
              </a:rPr>
              <a:t>CÔNG TY </a:t>
            </a:r>
          </a:p>
          <a:p>
            <a:pPr marL="396875" indent="-396875">
              <a:buNone/>
            </a:pPr>
            <a:r>
              <a:rPr lang="en-US" b="1" dirty="0">
                <a:solidFill>
                  <a:srgbClr val="FF0000"/>
                </a:solidFill>
              </a:rPr>
              <a:t>	</a:t>
            </a:r>
            <a:r>
              <a:rPr lang="vi-VN" dirty="0" smtClean="0"/>
              <a:t>- </a:t>
            </a:r>
            <a:r>
              <a:rPr lang="vi-VN" dirty="0"/>
              <a:t>Các kỹ sư phần mềm sẽ hành động theo cách thức </a:t>
            </a:r>
            <a:r>
              <a:rPr lang="vi-VN" dirty="0" smtClean="0"/>
              <a:t>có </a:t>
            </a:r>
            <a:r>
              <a:rPr lang="vi-VN" dirty="0"/>
              <a:t>lợi nhất cho khách hàng và </a:t>
            </a:r>
            <a:r>
              <a:rPr lang="en-US" dirty="0" smtClean="0"/>
              <a:t>công ty </a:t>
            </a:r>
            <a:r>
              <a:rPr lang="vi-VN" dirty="0" smtClean="0"/>
              <a:t>của </a:t>
            </a:r>
            <a:r>
              <a:rPr lang="vi-VN" dirty="0"/>
              <a:t>họ, phù hợp với lợi ích </a:t>
            </a:r>
            <a:r>
              <a:rPr lang="vi-VN" dirty="0" smtClean="0"/>
              <a:t>cộng</a:t>
            </a:r>
            <a:r>
              <a:rPr lang="en-US" dirty="0" smtClean="0"/>
              <a:t> </a:t>
            </a:r>
            <a:r>
              <a:rPr lang="en-US" dirty="0" err="1" smtClean="0"/>
              <a:t>đồng</a:t>
            </a:r>
            <a:r>
              <a:rPr lang="vi-VN" dirty="0" smtClean="0"/>
              <a:t>.</a:t>
            </a:r>
            <a:endParaRPr lang="en-US" dirty="0" smtClean="0"/>
          </a:p>
          <a:p>
            <a:pPr marL="396875" indent="-396875">
              <a:buNone/>
            </a:pPr>
            <a:r>
              <a:rPr lang="vi-VN" dirty="0" smtClean="0"/>
              <a:t> </a:t>
            </a:r>
            <a:r>
              <a:rPr lang="vi-VN" b="1" dirty="0">
                <a:solidFill>
                  <a:srgbClr val="FF0000"/>
                </a:solidFill>
              </a:rPr>
              <a:t>3. SẢN PHẨM </a:t>
            </a:r>
            <a:r>
              <a:rPr lang="vi-VN" dirty="0"/>
              <a:t>- Kỹ sư phần mềm phải đảm bảo rằng sản phẩm của họ và các sửa đổi liên quan đáp ứng các tiêu chuẩn chuyên nghiệp cao nhất có thể. </a:t>
            </a:r>
            <a:endParaRPr lang="en-US" dirty="0" smtClean="0"/>
          </a:p>
          <a:p>
            <a:pPr marL="396875" indent="-396875">
              <a:buNone/>
            </a:pPr>
            <a:r>
              <a:rPr lang="vi-VN" b="1" dirty="0">
                <a:solidFill>
                  <a:srgbClr val="FF0000"/>
                </a:solidFill>
              </a:rPr>
              <a:t>4. THẨM QUYỀN </a:t>
            </a:r>
            <a:r>
              <a:rPr lang="vi-VN" dirty="0"/>
              <a:t>- Kỹ sư phần mềm sẽ duy trì tính toàn vẹn (tính chính liêm) và độc lập trong bản án chuyên môn của họ.</a:t>
            </a:r>
            <a:endParaRPr lang="en-US" dirty="0"/>
          </a:p>
        </p:txBody>
      </p:sp>
    </p:spTree>
    <p:extLst>
      <p:ext uri="{BB962C8B-B14F-4D97-AF65-F5344CB8AC3E}">
        <p14:creationId xmlns:p14="http://schemas.microsoft.com/office/powerpoint/2010/main" val="2812993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a:t>
            </a:r>
            <a:r>
              <a:rPr lang="en-US" dirty="0" err="1"/>
              <a:t>Quy</a:t>
            </a:r>
            <a:r>
              <a:rPr lang="en-US" dirty="0"/>
              <a:t> </a:t>
            </a:r>
            <a:r>
              <a:rPr lang="en-US" dirty="0" err="1"/>
              <a:t>tắc</a:t>
            </a:r>
            <a:r>
              <a:rPr lang="en-US" dirty="0"/>
              <a:t> </a:t>
            </a:r>
            <a:r>
              <a:rPr lang="en-US" dirty="0" err="1"/>
              <a:t>chính</a:t>
            </a:r>
            <a:r>
              <a:rPr lang="en-US" dirty="0"/>
              <a:t> </a:t>
            </a:r>
          </a:p>
        </p:txBody>
      </p:sp>
      <p:sp>
        <p:nvSpPr>
          <p:cNvPr id="3" name="Content Placeholder 2"/>
          <p:cNvSpPr>
            <a:spLocks noGrp="1"/>
          </p:cNvSpPr>
          <p:nvPr>
            <p:ph idx="1"/>
          </p:nvPr>
        </p:nvSpPr>
        <p:spPr/>
        <p:txBody>
          <a:bodyPr/>
          <a:lstStyle/>
          <a:p>
            <a:pPr marL="396875" indent="-396875">
              <a:buNone/>
            </a:pPr>
            <a:r>
              <a:rPr lang="en-US" dirty="0" smtClean="0"/>
              <a:t>5. </a:t>
            </a:r>
            <a:r>
              <a:rPr lang="vi-VN" b="1" dirty="0" smtClean="0">
                <a:solidFill>
                  <a:srgbClr val="FF0000"/>
                </a:solidFill>
              </a:rPr>
              <a:t>QUẢN </a:t>
            </a:r>
            <a:r>
              <a:rPr lang="vi-VN" b="1" dirty="0">
                <a:solidFill>
                  <a:srgbClr val="FF0000"/>
                </a:solidFill>
              </a:rPr>
              <a:t>LÝ </a:t>
            </a:r>
            <a:r>
              <a:rPr lang="vi-VN" dirty="0"/>
              <a:t>- Các nhà quản lý kỹ thuật phần mềm và các nhà lãnh đạo sẽ </a:t>
            </a:r>
            <a:r>
              <a:rPr lang="en-US" dirty="0" smtClean="0"/>
              <a:t>đưa ra </a:t>
            </a:r>
            <a:r>
              <a:rPr lang="vi-VN" dirty="0" smtClean="0"/>
              <a:t>và </a:t>
            </a:r>
            <a:r>
              <a:rPr lang="vi-VN" dirty="0"/>
              <a:t>thúc đẩy </a:t>
            </a:r>
            <a:r>
              <a:rPr lang="vi-VN" dirty="0" smtClean="0"/>
              <a:t>một </a:t>
            </a:r>
            <a:r>
              <a:rPr lang="vi-VN" dirty="0"/>
              <a:t>cách tiếp cận đạo đức để quản lý phát triển và bảo trì phần mềm. </a:t>
            </a:r>
            <a:endParaRPr lang="en-US" dirty="0" smtClean="0"/>
          </a:p>
          <a:p>
            <a:pPr marL="396875" indent="-396875">
              <a:buNone/>
            </a:pPr>
            <a:r>
              <a:rPr lang="vi-VN" dirty="0" smtClean="0"/>
              <a:t>6</a:t>
            </a:r>
            <a:r>
              <a:rPr lang="vi-VN" dirty="0"/>
              <a:t>. </a:t>
            </a:r>
            <a:r>
              <a:rPr lang="vi-VN" b="1" dirty="0">
                <a:solidFill>
                  <a:srgbClr val="FF0000"/>
                </a:solidFill>
              </a:rPr>
              <a:t>CHUYÊN NGHIỆP </a:t>
            </a:r>
            <a:r>
              <a:rPr lang="vi-VN" dirty="0"/>
              <a:t>- Kỹ sư phần mềm sẽ nâng cao </a:t>
            </a:r>
            <a:r>
              <a:rPr lang="vi-VN" dirty="0" smtClean="0"/>
              <a:t>tính</a:t>
            </a:r>
            <a:r>
              <a:rPr lang="en-US" dirty="0" smtClean="0"/>
              <a:t> liêm chính </a:t>
            </a:r>
            <a:r>
              <a:rPr lang="vi-VN" dirty="0" smtClean="0"/>
              <a:t>và </a:t>
            </a:r>
            <a:r>
              <a:rPr lang="vi-VN" dirty="0"/>
              <a:t>danh tiếng </a:t>
            </a:r>
            <a:r>
              <a:rPr lang="vi-VN" dirty="0" smtClean="0"/>
              <a:t> </a:t>
            </a:r>
            <a:r>
              <a:rPr lang="vi-VN" dirty="0"/>
              <a:t>của nghề phù hợp với lợi ích công cộng. </a:t>
            </a:r>
            <a:endParaRPr lang="en-US" dirty="0" smtClean="0"/>
          </a:p>
          <a:p>
            <a:pPr marL="396875" indent="-396875">
              <a:buNone/>
            </a:pPr>
            <a:r>
              <a:rPr lang="vi-VN" dirty="0" smtClean="0"/>
              <a:t>7</a:t>
            </a:r>
            <a:r>
              <a:rPr lang="vi-VN" b="1" dirty="0">
                <a:solidFill>
                  <a:srgbClr val="FF0000"/>
                </a:solidFill>
              </a:rPr>
              <a:t>. </a:t>
            </a:r>
            <a:r>
              <a:rPr lang="en-US" b="1" dirty="0">
                <a:solidFill>
                  <a:srgbClr val="FF0000"/>
                </a:solidFill>
              </a:rPr>
              <a:t>ĐỒNG NGHIỆP </a:t>
            </a:r>
            <a:r>
              <a:rPr lang="vi-VN" b="1" dirty="0">
                <a:solidFill>
                  <a:srgbClr val="FF0000"/>
                </a:solidFill>
              </a:rPr>
              <a:t> </a:t>
            </a:r>
            <a:r>
              <a:rPr lang="vi-VN" dirty="0"/>
              <a:t>Các kỹ sư phần mềm phải công bằng và ủng hộ đồng nghiệp của họ. </a:t>
            </a:r>
            <a:endParaRPr lang="en-US" dirty="0" smtClean="0"/>
          </a:p>
          <a:p>
            <a:pPr marL="396875" indent="-396875">
              <a:buNone/>
            </a:pPr>
            <a:r>
              <a:rPr lang="vi-VN" dirty="0" smtClean="0"/>
              <a:t>8</a:t>
            </a:r>
            <a:r>
              <a:rPr lang="vi-VN" dirty="0"/>
              <a:t>. </a:t>
            </a:r>
            <a:r>
              <a:rPr lang="en-US" b="1" dirty="0">
                <a:solidFill>
                  <a:srgbClr val="FF0000"/>
                </a:solidFill>
              </a:rPr>
              <a:t>TỰ HỌC </a:t>
            </a:r>
            <a:r>
              <a:rPr lang="vi-VN" b="1" dirty="0">
                <a:solidFill>
                  <a:srgbClr val="FF0000"/>
                </a:solidFill>
              </a:rPr>
              <a:t> </a:t>
            </a:r>
            <a:r>
              <a:rPr lang="vi-VN" dirty="0"/>
              <a:t>Các kỹ sư phần mềm sẽ tham gia vào việc học suốt đời liên quan đến việc thực hành nghề nghiệp của họ và sẽ </a:t>
            </a:r>
            <a:r>
              <a:rPr lang="en-US" dirty="0" smtClean="0"/>
              <a:t>làm việc một cách có đạo đức.</a:t>
            </a:r>
            <a:endParaRPr lang="en-US" dirty="0"/>
          </a:p>
        </p:txBody>
      </p:sp>
    </p:spTree>
    <p:extLst>
      <p:ext uri="{BB962C8B-B14F-4D97-AF65-F5344CB8AC3E}">
        <p14:creationId xmlns:p14="http://schemas.microsoft.com/office/powerpoint/2010/main" val="691669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Lợi ích của việc tuân thủ các quy tắc đạo đức</a:t>
            </a:r>
            <a:endParaRPr lang="en-US" sz="3600" dirty="0"/>
          </a:p>
        </p:txBody>
      </p:sp>
      <p:sp>
        <p:nvSpPr>
          <p:cNvPr id="3" name="Content Placeholder 2"/>
          <p:cNvSpPr>
            <a:spLocks noGrp="1"/>
          </p:cNvSpPr>
          <p:nvPr>
            <p:ph idx="1"/>
          </p:nvPr>
        </p:nvSpPr>
        <p:spPr/>
        <p:txBody>
          <a:bodyPr/>
          <a:lstStyle/>
          <a:p>
            <a:pPr marL="338138" indent="-338138">
              <a:buNone/>
            </a:pPr>
            <a:r>
              <a:rPr lang="en-US" dirty="0" smtClean="0"/>
              <a:t>1</a:t>
            </a:r>
            <a:r>
              <a:rPr lang="en-US" sz="2600" b="1" dirty="0">
                <a:solidFill>
                  <a:srgbClr val="000099"/>
                </a:solidFill>
              </a:rPr>
              <a:t>.</a:t>
            </a:r>
            <a:r>
              <a:rPr lang="vi-VN" sz="2600" b="1" dirty="0">
                <a:solidFill>
                  <a:srgbClr val="000099"/>
                </a:solidFill>
              </a:rPr>
              <a:t> Thu hút nhân viên </a:t>
            </a:r>
            <a:r>
              <a:rPr lang="vi-VN" sz="2600" dirty="0"/>
              <a:t>tận tâm muốn tham gia </a:t>
            </a:r>
            <a:r>
              <a:rPr lang="en-US" sz="2600" dirty="0"/>
              <a:t>vào</a:t>
            </a:r>
            <a:r>
              <a:rPr lang="vi-VN" sz="2600" dirty="0"/>
              <a:t> trong một tổ chức sản xuất phần mềm có chất lượng.</a:t>
            </a:r>
            <a:endParaRPr lang="en-US" sz="2600" dirty="0"/>
          </a:p>
          <a:p>
            <a:pPr marL="338138" indent="-338138">
              <a:buNone/>
            </a:pPr>
            <a:r>
              <a:rPr lang="vi-VN" sz="2600" dirty="0"/>
              <a:t> 2. </a:t>
            </a:r>
            <a:r>
              <a:rPr lang="vi-VN" sz="2600" b="1" dirty="0">
                <a:solidFill>
                  <a:srgbClr val="000099"/>
                </a:solidFill>
              </a:rPr>
              <a:t>Mối quan tâm của công chúng </a:t>
            </a:r>
            <a:r>
              <a:rPr lang="vi-VN" sz="2600" dirty="0"/>
              <a:t>Có uy tín </a:t>
            </a:r>
            <a:r>
              <a:rPr lang="vi-VN" sz="2600" dirty="0" smtClean="0"/>
              <a:t> </a:t>
            </a:r>
            <a:r>
              <a:rPr lang="vi-VN" sz="2600" dirty="0"/>
              <a:t>về chất lượng và sự tin cậy </a:t>
            </a:r>
            <a:r>
              <a:rPr lang="vi-VN" sz="2600" dirty="0" smtClean="0"/>
              <a:t> </a:t>
            </a:r>
            <a:r>
              <a:rPr lang="vi-VN" sz="2600" dirty="0"/>
              <a:t>sẽ quảng bá </a:t>
            </a:r>
            <a:r>
              <a:rPr lang="vi-VN" sz="2600" dirty="0" smtClean="0"/>
              <a:t>hình </a:t>
            </a:r>
            <a:r>
              <a:rPr lang="vi-VN" sz="2600" dirty="0"/>
              <a:t>ảnh đạo đức </a:t>
            </a:r>
            <a:r>
              <a:rPr lang="vi-VN" sz="2600" dirty="0" smtClean="0"/>
              <a:t>cho </a:t>
            </a:r>
            <a:r>
              <a:rPr lang="vi-VN" sz="2600" dirty="0"/>
              <a:t>công ty của bạn. Đổi lại, điều này sẽ cho công chúng biết rằng công </a:t>
            </a:r>
            <a:r>
              <a:rPr lang="vi-VN" sz="2600" dirty="0" smtClean="0"/>
              <a:t>ty </a:t>
            </a:r>
            <a:r>
              <a:rPr lang="vi-VN" sz="2600" dirty="0"/>
              <a:t>đang làm việc </a:t>
            </a:r>
            <a:r>
              <a:rPr lang="en-US" sz="2600" dirty="0" smtClean="0"/>
              <a:t>với mục đích có lợi cho cộng đồng </a:t>
            </a:r>
            <a:r>
              <a:rPr lang="vi-VN" sz="2600" dirty="0" smtClean="0"/>
              <a:t>và </a:t>
            </a:r>
            <a:r>
              <a:rPr lang="vi-VN" sz="2600" dirty="0"/>
              <a:t>tự hào chấp </a:t>
            </a:r>
            <a:r>
              <a:rPr lang="vi-VN" sz="2600" dirty="0" smtClean="0"/>
              <a:t>nhận</a:t>
            </a:r>
            <a:r>
              <a:rPr lang="en-US" sz="2600" dirty="0" smtClean="0"/>
              <a:t> </a:t>
            </a:r>
            <a:r>
              <a:rPr lang="vi-VN" sz="2600" dirty="0" smtClean="0"/>
              <a:t>trách </a:t>
            </a:r>
            <a:r>
              <a:rPr lang="vi-VN" sz="2600" dirty="0"/>
              <a:t>nhiệm đó.</a:t>
            </a:r>
            <a:endParaRPr lang="en-US" sz="2600" dirty="0"/>
          </a:p>
        </p:txBody>
      </p:sp>
    </p:spTree>
    <p:extLst>
      <p:ext uri="{BB962C8B-B14F-4D97-AF65-F5344CB8AC3E}">
        <p14:creationId xmlns:p14="http://schemas.microsoft.com/office/powerpoint/2010/main" val="2869502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530" y="228600"/>
            <a:ext cx="11264201" cy="838200"/>
          </a:xfrm>
        </p:spPr>
        <p:txBody>
          <a:bodyPr/>
          <a:lstStyle/>
          <a:p>
            <a:r>
              <a:rPr lang="en-US" dirty="0" err="1"/>
              <a:t>Lợi</a:t>
            </a:r>
            <a:r>
              <a:rPr lang="en-US" dirty="0"/>
              <a:t> </a:t>
            </a:r>
            <a:r>
              <a:rPr lang="en-US" dirty="0" err="1"/>
              <a:t>ích</a:t>
            </a:r>
            <a:r>
              <a:rPr lang="en-US" dirty="0"/>
              <a:t> </a:t>
            </a:r>
            <a:r>
              <a:rPr lang="en-US" dirty="0" err="1"/>
              <a:t>của</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đạo</a:t>
            </a:r>
            <a:r>
              <a:rPr lang="en-US" dirty="0"/>
              <a:t> </a:t>
            </a:r>
            <a:r>
              <a:rPr lang="en-US" dirty="0" err="1"/>
              <a:t>đức</a:t>
            </a:r>
            <a:endParaRPr lang="en-US" dirty="0"/>
          </a:p>
        </p:txBody>
      </p:sp>
      <p:sp>
        <p:nvSpPr>
          <p:cNvPr id="3" name="Content Placeholder 2"/>
          <p:cNvSpPr>
            <a:spLocks noGrp="1"/>
          </p:cNvSpPr>
          <p:nvPr>
            <p:ph idx="1"/>
          </p:nvPr>
        </p:nvSpPr>
        <p:spPr/>
        <p:txBody>
          <a:bodyPr/>
          <a:lstStyle/>
          <a:p>
            <a:pPr marL="338138" indent="-338138">
              <a:buNone/>
            </a:pPr>
            <a:r>
              <a:rPr lang="en-US" sz="2600" b="1" dirty="0">
                <a:solidFill>
                  <a:srgbClr val="000099"/>
                </a:solidFill>
              </a:rPr>
              <a:t>3</a:t>
            </a:r>
            <a:r>
              <a:rPr lang="vi-VN" sz="2600" b="1" dirty="0">
                <a:solidFill>
                  <a:srgbClr val="000099"/>
                </a:solidFill>
              </a:rPr>
              <a:t>. </a:t>
            </a:r>
            <a:r>
              <a:rPr lang="en-US" sz="2600" b="1" dirty="0" smtClean="0">
                <a:solidFill>
                  <a:srgbClr val="000099"/>
                </a:solidFill>
              </a:rPr>
              <a:t>Hình ảnh </a:t>
            </a:r>
            <a:r>
              <a:rPr lang="vi-VN" sz="2600" b="1" dirty="0" smtClean="0">
                <a:solidFill>
                  <a:srgbClr val="000099"/>
                </a:solidFill>
              </a:rPr>
              <a:t>chuyên nghiệp</a:t>
            </a:r>
            <a:r>
              <a:rPr lang="en-US" sz="2600" b="1" dirty="0" smtClean="0">
                <a:solidFill>
                  <a:srgbClr val="000099"/>
                </a:solidFill>
              </a:rPr>
              <a:t>: </a:t>
            </a:r>
            <a:r>
              <a:rPr lang="vi-VN" sz="2600" dirty="0" smtClean="0"/>
              <a:t> </a:t>
            </a:r>
            <a:r>
              <a:rPr lang="vi-VN" sz="2600" dirty="0"/>
              <a:t>Tuân </a:t>
            </a:r>
            <a:r>
              <a:rPr lang="vi-VN" sz="2600" dirty="0" smtClean="0"/>
              <a:t>thủ </a:t>
            </a:r>
            <a:r>
              <a:rPr lang="vi-VN" sz="2600" dirty="0"/>
              <a:t>các tiêu chuẩn chất lượng </a:t>
            </a:r>
            <a:r>
              <a:rPr lang="vi-VN" sz="2600" dirty="0" smtClean="0"/>
              <a:t>sẽ </a:t>
            </a:r>
            <a:r>
              <a:rPr lang="vi-VN" sz="2600" dirty="0"/>
              <a:t>đạt được sự </a:t>
            </a:r>
            <a:r>
              <a:rPr lang="en-US" sz="2600" dirty="0" smtClean="0"/>
              <a:t>tôn </a:t>
            </a:r>
            <a:r>
              <a:rPr lang="vi-VN" sz="2600" dirty="0" smtClean="0"/>
              <a:t>trọng cho </a:t>
            </a:r>
            <a:r>
              <a:rPr lang="vi-VN" sz="2600" dirty="0"/>
              <a:t>công ty của bạn và nâng cao chất lượng của phần mềm mà nó tạo ra. </a:t>
            </a:r>
            <a:endParaRPr lang="en-US" sz="2600" dirty="0"/>
          </a:p>
          <a:p>
            <a:pPr marL="338138" indent="-338138">
              <a:buNone/>
            </a:pPr>
            <a:r>
              <a:rPr lang="vi-VN" sz="2600" b="1" dirty="0">
                <a:solidFill>
                  <a:srgbClr val="000099"/>
                </a:solidFill>
              </a:rPr>
              <a:t>4. </a:t>
            </a:r>
            <a:r>
              <a:rPr lang="en-US" sz="2600" b="1" dirty="0">
                <a:solidFill>
                  <a:srgbClr val="000099"/>
                </a:solidFill>
              </a:rPr>
              <a:t>Niềm tin công cộng </a:t>
            </a:r>
            <a:r>
              <a:rPr lang="en-US" sz="2600" dirty="0" smtClean="0"/>
              <a:t>: </a:t>
            </a:r>
            <a:r>
              <a:rPr lang="vi-VN" sz="2600" dirty="0" smtClean="0"/>
              <a:t>Sản </a:t>
            </a:r>
            <a:r>
              <a:rPr lang="vi-VN" sz="2600" dirty="0"/>
              <a:t>xuất một phần mềm chất lượng sẽ </a:t>
            </a:r>
            <a:r>
              <a:rPr lang="vi-VN" sz="2600" dirty="0" smtClean="0"/>
              <a:t>cho </a:t>
            </a:r>
            <a:r>
              <a:rPr lang="vi-VN" sz="2600" dirty="0"/>
              <a:t>công chúng </a:t>
            </a:r>
            <a:r>
              <a:rPr lang="en-US" sz="2600" dirty="0" smtClean="0"/>
              <a:t>thấy </a:t>
            </a:r>
            <a:r>
              <a:rPr lang="vi-VN" sz="2600" dirty="0" smtClean="0"/>
              <a:t>rằng </a:t>
            </a:r>
            <a:r>
              <a:rPr lang="vi-VN" sz="2600" dirty="0"/>
              <a:t>lợi ích tốt nhất của họ đang được đáp ứng với sự bảo mật và tiêu chuẩn cao. </a:t>
            </a:r>
            <a:endParaRPr lang="en-US" sz="2600" dirty="0"/>
          </a:p>
          <a:p>
            <a:pPr marL="338138" indent="-338138">
              <a:buNone/>
            </a:pPr>
            <a:r>
              <a:rPr lang="vi-VN" sz="2600" b="1" dirty="0">
                <a:solidFill>
                  <a:srgbClr val="000099"/>
                </a:solidFill>
              </a:rPr>
              <a:t>5. Tiêu chuẩn nội bộ </a:t>
            </a:r>
            <a:r>
              <a:rPr lang="vi-VN" sz="2600" dirty="0"/>
              <a:t>Cải thiện thông tin liên lạc giữa quản lý và đồng </a:t>
            </a:r>
            <a:r>
              <a:rPr lang="vi-VN" sz="2600" dirty="0" smtClean="0"/>
              <a:t>nghiệp. </a:t>
            </a:r>
            <a:r>
              <a:rPr lang="vi-VN" sz="2600" dirty="0"/>
              <a:t>Các kỹ sư phần mềm sẽ </a:t>
            </a:r>
            <a:r>
              <a:rPr lang="en-US" sz="2600" dirty="0" smtClean="0"/>
              <a:t>thực hiện công việc này suốt đời , việc tạo ra một sản phẩm chất lượng </a:t>
            </a:r>
            <a:r>
              <a:rPr lang="vi-VN" sz="2600" dirty="0" smtClean="0"/>
              <a:t>sẽ </a:t>
            </a:r>
            <a:r>
              <a:rPr lang="vi-VN" sz="2600" dirty="0"/>
              <a:t>phản ánh </a:t>
            </a:r>
            <a:r>
              <a:rPr lang="en-US" sz="2600" dirty="0" smtClean="0"/>
              <a:t>sự </a:t>
            </a:r>
            <a:r>
              <a:rPr lang="vi-VN" sz="2600" dirty="0" smtClean="0"/>
              <a:t>chuyên </a:t>
            </a:r>
            <a:r>
              <a:rPr lang="vi-VN" sz="2600" dirty="0"/>
              <a:t>nghiệp của </a:t>
            </a:r>
            <a:r>
              <a:rPr lang="vi-VN" sz="2600" dirty="0" smtClean="0"/>
              <a:t>họ</a:t>
            </a:r>
            <a:r>
              <a:rPr lang="en-US" sz="2600" dirty="0"/>
              <a:t>.</a:t>
            </a:r>
          </a:p>
        </p:txBody>
      </p:sp>
    </p:spTree>
    <p:extLst>
      <p:ext uri="{BB962C8B-B14F-4D97-AF65-F5344CB8AC3E}">
        <p14:creationId xmlns:p14="http://schemas.microsoft.com/office/powerpoint/2010/main" val="3759929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Nguyên tắc 1</a:t>
            </a:r>
            <a:r>
              <a:rPr lang="en-US" dirty="0"/>
              <a:t>: PUBLIC</a:t>
            </a:r>
            <a:endParaRPr lang="en-US" b="0" dirty="0"/>
          </a:p>
        </p:txBody>
      </p:sp>
      <p:sp>
        <p:nvSpPr>
          <p:cNvPr id="3" name="Content Placeholder 2"/>
          <p:cNvSpPr>
            <a:spLocks noGrp="1"/>
          </p:cNvSpPr>
          <p:nvPr>
            <p:ph idx="1"/>
          </p:nvPr>
        </p:nvSpPr>
        <p:spPr/>
        <p:txBody>
          <a:bodyPr/>
          <a:lstStyle/>
          <a:p>
            <a:pPr marL="0" indent="0">
              <a:buNone/>
            </a:pPr>
            <a:r>
              <a:rPr lang="vi-VN" dirty="0"/>
              <a:t>PUBLIC - </a:t>
            </a:r>
            <a:r>
              <a:rPr lang="vi-VN" dirty="0" smtClean="0"/>
              <a:t>hành </a:t>
            </a:r>
            <a:r>
              <a:rPr lang="vi-VN" dirty="0"/>
              <a:t>động nhất quán với sự quan tâm của công chúng</a:t>
            </a:r>
            <a:r>
              <a:rPr lang="vi-VN" dirty="0" smtClean="0"/>
              <a:t>.</a:t>
            </a:r>
            <a:endParaRPr lang="en-US" dirty="0" smtClean="0"/>
          </a:p>
          <a:p>
            <a:pPr marL="576263" indent="-457200">
              <a:buNone/>
            </a:pPr>
            <a:r>
              <a:rPr lang="vi-VN" dirty="0" smtClean="0"/>
              <a:t> 1. </a:t>
            </a:r>
            <a:r>
              <a:rPr lang="vi-VN" dirty="0">
                <a:solidFill>
                  <a:srgbClr val="FF0000"/>
                </a:solidFill>
              </a:rPr>
              <a:t>Hợp tác </a:t>
            </a:r>
            <a:r>
              <a:rPr lang="vi-VN" dirty="0"/>
              <a:t>trong những nỗ lực để giải quyết các vấn đề quan tâm nghiêm trọng của công chúng gây ra bởi phần mềm, cài đặt, bảo trì, hỗ trợ hoặc tài liệu của nó</a:t>
            </a:r>
            <a:r>
              <a:rPr lang="vi-VN" dirty="0" smtClean="0"/>
              <a:t>.</a:t>
            </a:r>
            <a:endParaRPr lang="en-US" dirty="0" smtClean="0"/>
          </a:p>
          <a:p>
            <a:pPr marL="576263" indent="-457200">
              <a:buNone/>
            </a:pPr>
            <a:r>
              <a:rPr lang="vi-VN" dirty="0" smtClean="0"/>
              <a:t> </a:t>
            </a:r>
            <a:r>
              <a:rPr lang="en-US" dirty="0" smtClean="0"/>
              <a:t>2</a:t>
            </a:r>
            <a:r>
              <a:rPr lang="vi-VN" dirty="0" smtClean="0"/>
              <a:t>. </a:t>
            </a:r>
            <a:r>
              <a:rPr lang="vi-VN" dirty="0">
                <a:solidFill>
                  <a:srgbClr val="FF0000"/>
                </a:solidFill>
              </a:rPr>
              <a:t>Hãy công bằng và tránh lừa dối </a:t>
            </a:r>
            <a:r>
              <a:rPr lang="vi-VN" dirty="0"/>
              <a:t>trong tất cả các tuyên bố, đặc biệt là các tuyên bố công khai, liên quan đến phần mềm hoặc các tài liệu, phương pháp và công cụ có liên quan. </a:t>
            </a:r>
            <a:endParaRPr lang="en-US" dirty="0" smtClean="0"/>
          </a:p>
          <a:p>
            <a:pPr marL="576263" indent="-457200">
              <a:buNone/>
            </a:pPr>
            <a:r>
              <a:rPr lang="en-US" dirty="0" smtClean="0"/>
              <a:t>3</a:t>
            </a:r>
            <a:r>
              <a:rPr lang="vi-VN" dirty="0" smtClean="0"/>
              <a:t>. </a:t>
            </a:r>
            <a:r>
              <a:rPr lang="vi-VN" dirty="0">
                <a:solidFill>
                  <a:srgbClr val="FF0000"/>
                </a:solidFill>
              </a:rPr>
              <a:t>Xem xét các vấn </a:t>
            </a:r>
            <a:r>
              <a:rPr lang="vi-VN" dirty="0" smtClean="0">
                <a:solidFill>
                  <a:srgbClr val="FF0000"/>
                </a:solidFill>
              </a:rPr>
              <a:t>đề</a:t>
            </a:r>
            <a:r>
              <a:rPr lang="vi-VN" dirty="0" smtClean="0"/>
              <a:t> </a:t>
            </a:r>
            <a:r>
              <a:rPr lang="vi-VN" dirty="0"/>
              <a:t>phân bổ nguồn lực, bất lợi về kinh tế và các yếu tố khác có thể làm giảm khả năng tiếp cận các lợi ích của phần mềm</a:t>
            </a:r>
            <a:r>
              <a:rPr lang="vi-VN" dirty="0" smtClean="0"/>
              <a:t>.</a:t>
            </a:r>
            <a:endParaRPr lang="en-US" dirty="0" smtClean="0"/>
          </a:p>
          <a:p>
            <a:pPr marL="576263" indent="-457200">
              <a:buNone/>
            </a:pPr>
            <a:r>
              <a:rPr lang="vi-VN" dirty="0" smtClean="0"/>
              <a:t> </a:t>
            </a:r>
            <a:r>
              <a:rPr lang="en-US" dirty="0" smtClean="0"/>
              <a:t>4</a:t>
            </a:r>
            <a:r>
              <a:rPr lang="vi-VN" dirty="0" smtClean="0">
                <a:solidFill>
                  <a:srgbClr val="FF0000"/>
                </a:solidFill>
              </a:rPr>
              <a:t>.</a:t>
            </a:r>
            <a:r>
              <a:rPr lang="en-US" dirty="0" smtClean="0">
                <a:solidFill>
                  <a:srgbClr val="FF0000"/>
                </a:solidFill>
              </a:rPr>
              <a:t>K</a:t>
            </a:r>
            <a:r>
              <a:rPr lang="vi-VN" dirty="0" smtClean="0">
                <a:solidFill>
                  <a:srgbClr val="FF0000"/>
                </a:solidFill>
              </a:rPr>
              <a:t>huyến </a:t>
            </a:r>
            <a:r>
              <a:rPr lang="vi-VN" dirty="0">
                <a:solidFill>
                  <a:srgbClr val="FF0000"/>
                </a:solidFill>
              </a:rPr>
              <a:t>khích tình nguyện </a:t>
            </a:r>
            <a:r>
              <a:rPr lang="vi-VN" dirty="0" smtClean="0"/>
              <a:t>đóng </a:t>
            </a:r>
            <a:r>
              <a:rPr lang="vi-VN" dirty="0"/>
              <a:t>góp cho giáo dục công </a:t>
            </a:r>
            <a:r>
              <a:rPr lang="vi-VN" dirty="0" smtClean="0"/>
              <a:t>lập</a:t>
            </a:r>
            <a:r>
              <a:rPr lang="en-US" dirty="0" smtClean="0"/>
              <a:t>.</a:t>
            </a:r>
            <a:endParaRPr lang="en-US" dirty="0"/>
          </a:p>
        </p:txBody>
      </p:sp>
    </p:spTree>
    <p:extLst>
      <p:ext uri="{BB962C8B-B14F-4D97-AF65-F5344CB8AC3E}">
        <p14:creationId xmlns:p14="http://schemas.microsoft.com/office/powerpoint/2010/main" val="41532131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a:t>
            </a:r>
            <a:r>
              <a:rPr lang="en-US" dirty="0" smtClean="0"/>
              <a:t>2 </a:t>
            </a:r>
            <a:r>
              <a:rPr lang="vi-VN" dirty="0"/>
              <a:t>KHÁCH HÀNG VÀ </a:t>
            </a:r>
            <a:r>
              <a:rPr lang="en-US" dirty="0"/>
              <a:t>CÔNG </a:t>
            </a:r>
            <a:r>
              <a:rPr lang="en-US" dirty="0" smtClean="0"/>
              <a:t>TY</a:t>
            </a:r>
            <a:endParaRPr lang="vi-VN" dirty="0"/>
          </a:p>
        </p:txBody>
      </p:sp>
      <p:sp>
        <p:nvSpPr>
          <p:cNvPr id="3" name="Content Placeholder 2"/>
          <p:cNvSpPr>
            <a:spLocks noGrp="1"/>
          </p:cNvSpPr>
          <p:nvPr>
            <p:ph idx="1"/>
          </p:nvPr>
        </p:nvSpPr>
        <p:spPr/>
        <p:txBody>
          <a:bodyPr/>
          <a:lstStyle/>
          <a:p>
            <a:pPr marL="396875" indent="-396875">
              <a:buNone/>
            </a:pPr>
            <a:r>
              <a:rPr lang="vi-VN" dirty="0" smtClean="0"/>
              <a:t>Các </a:t>
            </a:r>
            <a:r>
              <a:rPr lang="vi-VN" dirty="0"/>
              <a:t>kỹ sư phần mềm sẽ hành động theo cách có lợi nhất </a:t>
            </a:r>
            <a:r>
              <a:rPr lang="en-US" dirty="0"/>
              <a:t>cho </a:t>
            </a:r>
            <a:r>
              <a:rPr lang="vi-VN" dirty="0"/>
              <a:t>khách hàng và </a:t>
            </a:r>
            <a:r>
              <a:rPr lang="en-US" dirty="0"/>
              <a:t>Công ty mà </a:t>
            </a:r>
            <a:r>
              <a:rPr lang="vi-VN" dirty="0"/>
              <a:t> phù hợp với lợi ích công cộng.</a:t>
            </a:r>
            <a:endParaRPr lang="en-US" dirty="0"/>
          </a:p>
          <a:p>
            <a:pPr marL="396875" indent="-396875">
              <a:buNone/>
            </a:pPr>
            <a:r>
              <a:rPr lang="vi-VN" dirty="0" smtClean="0"/>
              <a:t>2</a:t>
            </a:r>
            <a:r>
              <a:rPr lang="en-US" dirty="0" smtClean="0"/>
              <a:t>.</a:t>
            </a:r>
            <a:r>
              <a:rPr lang="vi-VN" dirty="0" smtClean="0"/>
              <a:t>01</a:t>
            </a:r>
            <a:r>
              <a:rPr lang="vi-VN" dirty="0"/>
              <a:t>. Cung cấp dịch vụ trong lĩnh vực </a:t>
            </a:r>
            <a:r>
              <a:rPr lang="en-US" dirty="0"/>
              <a:t>theo </a:t>
            </a:r>
            <a:r>
              <a:rPr lang="vi-VN" dirty="0"/>
              <a:t>năng lực, trung thực và thẳng thắn về bất kỳ giới hạn nào về kinh nghiệm và </a:t>
            </a:r>
            <a:r>
              <a:rPr lang="en-US" dirty="0"/>
              <a:t>khả năng</a:t>
            </a:r>
            <a:r>
              <a:rPr lang="vi-VN" dirty="0"/>
              <a:t> họ.</a:t>
            </a:r>
            <a:endParaRPr lang="en-US" dirty="0"/>
          </a:p>
          <a:p>
            <a:pPr marL="396875" indent="-396875">
              <a:buNone/>
            </a:pPr>
            <a:r>
              <a:rPr lang="vi-VN" dirty="0" smtClean="0"/>
              <a:t>2</a:t>
            </a:r>
            <a:r>
              <a:rPr lang="en-US" dirty="0" smtClean="0"/>
              <a:t>.</a:t>
            </a:r>
            <a:r>
              <a:rPr lang="vi-VN" dirty="0" smtClean="0"/>
              <a:t>02</a:t>
            </a:r>
            <a:r>
              <a:rPr lang="vi-VN" dirty="0"/>
              <a:t>. Không cố ý sử dụng phần mềm </a:t>
            </a:r>
            <a:r>
              <a:rPr lang="en-US" dirty="0"/>
              <a:t>có</a:t>
            </a:r>
            <a:r>
              <a:rPr lang="vi-VN" dirty="0"/>
              <a:t> được </a:t>
            </a:r>
            <a:r>
              <a:rPr lang="en-US" dirty="0"/>
              <a:t>một cách </a:t>
            </a:r>
            <a:r>
              <a:rPr lang="vi-VN" dirty="0"/>
              <a:t> bất hợp pháp hoặc phi đạo đức.</a:t>
            </a:r>
            <a:endParaRPr lang="en-US" dirty="0"/>
          </a:p>
          <a:p>
            <a:pPr marL="396875" indent="-396875">
              <a:buNone/>
            </a:pPr>
            <a:r>
              <a:rPr lang="vi-VN" dirty="0"/>
              <a:t>2.03. Chỉ sử dụng tài sản của khách hàng hoặc </a:t>
            </a:r>
            <a:r>
              <a:rPr lang="en-US" dirty="0"/>
              <a:t>công ty </a:t>
            </a:r>
            <a:r>
              <a:rPr lang="vi-VN" dirty="0" smtClean="0"/>
              <a:t>được </a:t>
            </a:r>
            <a:r>
              <a:rPr lang="vi-VN" dirty="0"/>
              <a:t>ủy quyền hợp </a:t>
            </a:r>
            <a:r>
              <a:rPr lang="en-US" dirty="0"/>
              <a:t>pháp</a:t>
            </a:r>
            <a:r>
              <a:rPr lang="vi-VN" dirty="0"/>
              <a:t>.</a:t>
            </a:r>
            <a:endParaRPr lang="en-US" dirty="0"/>
          </a:p>
          <a:p>
            <a:pPr marL="396875" indent="-396875">
              <a:buNone/>
            </a:pPr>
            <a:r>
              <a:rPr lang="vi-VN" dirty="0" smtClean="0"/>
              <a:t>2</a:t>
            </a:r>
            <a:r>
              <a:rPr lang="en-US" dirty="0" smtClean="0"/>
              <a:t>.</a:t>
            </a:r>
            <a:r>
              <a:rPr lang="vi-VN" dirty="0" smtClean="0"/>
              <a:t>04</a:t>
            </a:r>
            <a:r>
              <a:rPr lang="vi-VN" dirty="0"/>
              <a:t>. Đảm bảo rằng</a:t>
            </a:r>
            <a:r>
              <a:rPr lang="en-US" dirty="0"/>
              <a:t> việc sử dụng tài liệu phải đ</a:t>
            </a:r>
            <a:r>
              <a:rPr lang="vi-VN" dirty="0"/>
              <a:t>ược phê duyệt</a:t>
            </a:r>
            <a:r>
              <a:rPr lang="en-US" dirty="0"/>
              <a:t>.</a:t>
            </a:r>
          </a:p>
          <a:p>
            <a:pPr marL="0" indent="0">
              <a:buNone/>
            </a:pPr>
            <a:endParaRPr lang="en-US" dirty="0"/>
          </a:p>
        </p:txBody>
      </p:sp>
    </p:spTree>
    <p:extLst>
      <p:ext uri="{BB962C8B-B14F-4D97-AF65-F5344CB8AC3E}">
        <p14:creationId xmlns:p14="http://schemas.microsoft.com/office/powerpoint/2010/main" val="400069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Đạo</a:t>
            </a:r>
            <a:r>
              <a:rPr lang="en-US" dirty="0" smtClean="0"/>
              <a:t> </a:t>
            </a:r>
            <a:r>
              <a:rPr lang="en-US" dirty="0" err="1" smtClean="0"/>
              <a:t>đức</a:t>
            </a:r>
            <a:r>
              <a:rPr lang="en-US" dirty="0" smtClean="0"/>
              <a:t> </a:t>
            </a:r>
            <a:r>
              <a:rPr lang="en-US" dirty="0" err="1" smtClean="0"/>
              <a:t>nghề</a:t>
            </a:r>
            <a:r>
              <a:rPr lang="en-US" dirty="0" smtClean="0"/>
              <a:t> </a:t>
            </a:r>
            <a:r>
              <a:rPr lang="en-US" dirty="0" err="1" smtClean="0"/>
              <a:t>nghiệp</a:t>
            </a:r>
            <a:r>
              <a:rPr lang="en-US" dirty="0" smtClean="0"/>
              <a:t> (Professional Ethics)</a:t>
            </a:r>
            <a:endParaRPr lang="vi-VN" dirty="0"/>
          </a:p>
        </p:txBody>
      </p:sp>
      <p:sp>
        <p:nvSpPr>
          <p:cNvPr id="3" name="Content Placeholder 2"/>
          <p:cNvSpPr>
            <a:spLocks noGrp="1"/>
          </p:cNvSpPr>
          <p:nvPr>
            <p:ph idx="1"/>
          </p:nvPr>
        </p:nvSpPr>
        <p:spPr/>
        <p:txBody>
          <a:bodyPr/>
          <a:lstStyle/>
          <a:p>
            <a:pPr marL="0" indent="0">
              <a:buNone/>
            </a:pPr>
            <a:endParaRPr lang="en-US" dirty="0"/>
          </a:p>
          <a:p>
            <a:r>
              <a:rPr lang="vi-VN" dirty="0"/>
              <a:t>"Đạo đức nghề nghiệp là một quy tắc ứng xử chi phối cách các thành viên của nghề nghiệp đối </a:t>
            </a:r>
            <a:r>
              <a:rPr lang="en-US" dirty="0" smtClean="0"/>
              <a:t>xử</a:t>
            </a:r>
            <a:r>
              <a:rPr lang="vi-VN" dirty="0" smtClean="0"/>
              <a:t> </a:t>
            </a:r>
            <a:r>
              <a:rPr lang="vi-VN" dirty="0"/>
              <a:t>với nhau và với các bên thứ </a:t>
            </a:r>
            <a:r>
              <a:rPr lang="vi-VN" dirty="0" smtClean="0"/>
              <a:t>ba“</a:t>
            </a:r>
            <a:endParaRPr lang="en-US" dirty="0" smtClean="0"/>
          </a:p>
          <a:p>
            <a:r>
              <a:rPr lang="en-US" dirty="0"/>
              <a:t>https://kdlc.vn/bo-cong-cu-2/bo-quy-tac-ung-xu-la-gi.html</a:t>
            </a:r>
          </a:p>
          <a:p>
            <a:endParaRPr lang="en-US" dirty="0" smtClean="0"/>
          </a:p>
          <a:p>
            <a:r>
              <a:rPr lang="en-US" dirty="0" smtClean="0">
                <a:sym typeface="Wingdings" panose="05000000000000000000" pitchFamily="2" charset="2"/>
              </a:rPr>
              <a:t> </a:t>
            </a:r>
            <a:r>
              <a:rPr lang="en-US" dirty="0" err="1" smtClean="0">
                <a:sym typeface="Wingdings" panose="05000000000000000000" pitchFamily="2" charset="2"/>
              </a:rPr>
              <a:t>quy</a:t>
            </a:r>
            <a:r>
              <a:rPr lang="en-US" dirty="0" smtClean="0">
                <a:sym typeface="Wingdings" panose="05000000000000000000" pitchFamily="2" charset="2"/>
              </a:rPr>
              <a:t> </a:t>
            </a:r>
            <a:r>
              <a:rPr lang="en-US" dirty="0" err="1" smtClean="0">
                <a:sym typeface="Wingdings" panose="05000000000000000000" pitchFamily="2" charset="2"/>
              </a:rPr>
              <a:t>tắc</a:t>
            </a:r>
            <a:r>
              <a:rPr lang="en-US" dirty="0" smtClean="0">
                <a:sym typeface="Wingdings" panose="05000000000000000000" pitchFamily="2" charset="2"/>
              </a:rPr>
              <a:t> </a:t>
            </a:r>
            <a:r>
              <a:rPr lang="en-US" dirty="0" err="1" smtClean="0">
                <a:sym typeface="Wingdings" panose="05000000000000000000" pitchFamily="2" charset="2"/>
              </a:rPr>
              <a:t>đạo</a:t>
            </a:r>
            <a:r>
              <a:rPr lang="en-US" dirty="0" smtClean="0">
                <a:sym typeface="Wingdings" panose="05000000000000000000" pitchFamily="2" charset="2"/>
              </a:rPr>
              <a:t> </a:t>
            </a:r>
            <a:r>
              <a:rPr lang="en-US" dirty="0" err="1" smtClean="0">
                <a:sym typeface="Wingdings" panose="05000000000000000000" pitchFamily="2" charset="2"/>
              </a:rPr>
              <a:t>đức</a:t>
            </a:r>
            <a:r>
              <a:rPr lang="en-US" dirty="0" smtClean="0">
                <a:sym typeface="Wingdings" panose="05000000000000000000" pitchFamily="2" charset="2"/>
              </a:rPr>
              <a:t> </a:t>
            </a:r>
            <a:r>
              <a:rPr lang="en-US" dirty="0" err="1" smtClean="0">
                <a:sym typeface="Wingdings" panose="05000000000000000000" pitchFamily="2" charset="2"/>
              </a:rPr>
              <a:t>nghề</a:t>
            </a:r>
            <a:r>
              <a:rPr lang="en-US" dirty="0" smtClean="0">
                <a:sym typeface="Wingdings" panose="05000000000000000000" pitchFamily="2" charset="2"/>
              </a:rPr>
              <a:t> </a:t>
            </a:r>
            <a:r>
              <a:rPr lang="en-US" dirty="0" err="1" smtClean="0">
                <a:sym typeface="Wingdings" panose="05000000000000000000" pitchFamily="2" charset="2"/>
              </a:rPr>
              <a:t>nghiệp</a:t>
            </a:r>
            <a:r>
              <a:rPr lang="en-US" dirty="0" smtClean="0">
                <a:sym typeface="Wingdings" panose="05000000000000000000" pitchFamily="2" charset="2"/>
              </a:rPr>
              <a:t> (</a:t>
            </a:r>
            <a:r>
              <a:rPr lang="en-US" dirty="0" err="1" smtClean="0">
                <a:sym typeface="Wingdings" panose="05000000000000000000" pitchFamily="2" charset="2"/>
              </a:rPr>
              <a:t>ĐĐNN</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934970761"/>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2 </a:t>
            </a:r>
            <a:r>
              <a:rPr lang="vi-VN" dirty="0"/>
              <a:t>KHÁCH HÀNG VÀ </a:t>
            </a:r>
            <a:r>
              <a:rPr lang="en-US" dirty="0"/>
              <a:t>CÔNG TY</a:t>
            </a:r>
            <a:endParaRPr lang="vi-VN" dirty="0"/>
          </a:p>
        </p:txBody>
      </p:sp>
      <p:sp>
        <p:nvSpPr>
          <p:cNvPr id="3" name="Content Placeholder 2"/>
          <p:cNvSpPr>
            <a:spLocks noGrp="1"/>
          </p:cNvSpPr>
          <p:nvPr>
            <p:ph idx="1"/>
          </p:nvPr>
        </p:nvSpPr>
        <p:spPr/>
        <p:txBody>
          <a:bodyPr/>
          <a:lstStyle/>
          <a:p>
            <a:pPr marL="974725" lvl="1" indent="-855663">
              <a:buNone/>
            </a:pPr>
            <a:r>
              <a:rPr lang="vi-VN" sz="2800" dirty="0"/>
              <a:t>2</a:t>
            </a:r>
            <a:r>
              <a:rPr lang="en-US" sz="2800" dirty="0"/>
              <a:t>.</a:t>
            </a:r>
            <a:r>
              <a:rPr lang="vi-VN" sz="2800" dirty="0"/>
              <a:t>05. Giữ bí mật mọi thông tin bí mật thu được trong công việc chuyên môn của họ, </a:t>
            </a:r>
            <a:r>
              <a:rPr lang="en-US" sz="2800" dirty="0"/>
              <a:t>một cách </a:t>
            </a:r>
            <a:r>
              <a:rPr lang="vi-VN" sz="2800" dirty="0"/>
              <a:t>phù hợp với lợi ích công cộng và pháp luật</a:t>
            </a:r>
            <a:r>
              <a:rPr lang="vi-VN" sz="2800" dirty="0" smtClean="0"/>
              <a:t>.</a:t>
            </a:r>
            <a:endParaRPr lang="en-US" sz="2800" dirty="0" smtClean="0"/>
          </a:p>
          <a:p>
            <a:pPr marL="974725" lvl="1" indent="-855663">
              <a:buNone/>
            </a:pPr>
            <a:r>
              <a:rPr lang="vi-VN" sz="2800" dirty="0" smtClean="0"/>
              <a:t>2.06</a:t>
            </a:r>
            <a:r>
              <a:rPr lang="vi-VN" sz="2800" dirty="0"/>
              <a:t>. </a:t>
            </a:r>
            <a:r>
              <a:rPr lang="en-US" sz="2800" dirty="0"/>
              <a:t>Khi nhận thấy </a:t>
            </a:r>
            <a:r>
              <a:rPr lang="vi-VN" sz="2800" dirty="0"/>
              <a:t>một dự án có khả năng thất bại </a:t>
            </a:r>
            <a:r>
              <a:rPr lang="en-US" sz="2800" dirty="0"/>
              <a:t>vì lý do như vi phạm </a:t>
            </a:r>
            <a:r>
              <a:rPr lang="vi-VN" sz="2800" dirty="0"/>
              <a:t>luật sở hữu trí tuệ</a:t>
            </a:r>
            <a:r>
              <a:rPr lang="en-US" sz="2800" dirty="0"/>
              <a:t> ...thì cần thu thập những minh chứng </a:t>
            </a:r>
            <a:r>
              <a:rPr lang="vi-VN" sz="2800" dirty="0"/>
              <a:t>báo cáo cho khách hàng hoặc người sử dụng lao động ngay lập tức</a:t>
            </a:r>
            <a:r>
              <a:rPr lang="en-US" sz="2800" dirty="0"/>
              <a:t>.  </a:t>
            </a:r>
            <a:endParaRPr lang="en-US" sz="2800" dirty="0" smtClean="0"/>
          </a:p>
          <a:p>
            <a:pPr marL="974725" lvl="1" indent="-855663">
              <a:buNone/>
            </a:pPr>
            <a:r>
              <a:rPr lang="vi-VN" sz="2800" dirty="0" smtClean="0"/>
              <a:t>2</a:t>
            </a:r>
            <a:r>
              <a:rPr lang="en-US" sz="2800" dirty="0"/>
              <a:t>.</a:t>
            </a:r>
            <a:r>
              <a:rPr lang="vi-VN" sz="2800" dirty="0"/>
              <a:t>07. </a:t>
            </a:r>
            <a:r>
              <a:rPr lang="en-US" sz="2800" dirty="0"/>
              <a:t>Khi nhận thức được phần mềm tạo ra có liên quan với những vấn đề mà xã hội đang quan tâm thì cần thu thập những minh chứng để báo cáo với công ty </a:t>
            </a:r>
            <a:r>
              <a:rPr lang="vi-VN" sz="2800" dirty="0"/>
              <a:t>hoặc khách hàng.</a:t>
            </a:r>
            <a:endParaRPr lang="en-US" sz="2800" dirty="0" smtClean="0"/>
          </a:p>
        </p:txBody>
      </p:sp>
    </p:spTree>
    <p:extLst>
      <p:ext uri="{BB962C8B-B14F-4D97-AF65-F5344CB8AC3E}">
        <p14:creationId xmlns:p14="http://schemas.microsoft.com/office/powerpoint/2010/main" val="3297477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2 </a:t>
            </a:r>
            <a:r>
              <a:rPr lang="vi-VN" dirty="0"/>
              <a:t>KHÁCH HÀNG VÀ </a:t>
            </a:r>
            <a:r>
              <a:rPr lang="en-US" dirty="0"/>
              <a:t>CÔNG TY</a:t>
            </a:r>
            <a:endParaRPr lang="vi-VN" dirty="0"/>
          </a:p>
        </p:txBody>
      </p:sp>
      <p:sp>
        <p:nvSpPr>
          <p:cNvPr id="3" name="Content Placeholder 2"/>
          <p:cNvSpPr>
            <a:spLocks noGrp="1"/>
          </p:cNvSpPr>
          <p:nvPr>
            <p:ph idx="1"/>
          </p:nvPr>
        </p:nvSpPr>
        <p:spPr/>
        <p:txBody>
          <a:bodyPr/>
          <a:lstStyle/>
          <a:p>
            <a:pPr marL="914400" indent="-914400">
              <a:buNone/>
            </a:pPr>
            <a:r>
              <a:rPr lang="vi-VN" dirty="0"/>
              <a:t>2.08. Chấp nhận không làm việc bên ngoài bất lợi cho công việc họ thực hiện</a:t>
            </a:r>
            <a:r>
              <a:rPr lang="en-US" dirty="0"/>
              <a:t> , cho công ty của </a:t>
            </a:r>
            <a:r>
              <a:rPr lang="vi-VN" dirty="0"/>
              <a:t>họ</a:t>
            </a:r>
            <a:r>
              <a:rPr lang="vi-VN" dirty="0" smtClean="0"/>
              <a:t>.</a:t>
            </a:r>
            <a:endParaRPr lang="en-US" dirty="0" smtClean="0"/>
          </a:p>
          <a:p>
            <a:pPr marL="914400" indent="-914400">
              <a:buNone/>
            </a:pPr>
            <a:r>
              <a:rPr lang="vi-VN" dirty="0" smtClean="0"/>
              <a:t>2.09</a:t>
            </a:r>
            <a:r>
              <a:rPr lang="vi-VN" dirty="0"/>
              <a:t>. </a:t>
            </a:r>
            <a:r>
              <a:rPr lang="en-US" dirty="0"/>
              <a:t>Không t</a:t>
            </a:r>
            <a:r>
              <a:rPr lang="vi-VN" dirty="0"/>
              <a:t>húc đẩy </a:t>
            </a:r>
            <a:r>
              <a:rPr lang="en-US" dirty="0"/>
              <a:t>những hành vi gây bất</a:t>
            </a:r>
            <a:r>
              <a:rPr lang="vi-VN" dirty="0"/>
              <a:t> lợi ích </a:t>
            </a:r>
            <a:r>
              <a:rPr lang="en-US" dirty="0"/>
              <a:t>công ty </a:t>
            </a:r>
            <a:r>
              <a:rPr lang="vi-VN" dirty="0"/>
              <a:t>hoặc khách hàng của họ, trừ khi </a:t>
            </a:r>
            <a:r>
              <a:rPr lang="en-US" dirty="0"/>
              <a:t>hành vi đó được chấp thuận bởi một giá trị </a:t>
            </a:r>
            <a:r>
              <a:rPr lang="vi-VN" dirty="0"/>
              <a:t>đạo đức cao hơn; trong trường hợp đó, thông báo cho chủ lao động hoặc cơ quan thích hợp</a:t>
            </a:r>
            <a:endParaRPr lang="en-US" dirty="0"/>
          </a:p>
        </p:txBody>
      </p:sp>
    </p:spTree>
    <p:extLst>
      <p:ext uri="{BB962C8B-B14F-4D97-AF65-F5344CB8AC3E}">
        <p14:creationId xmlns:p14="http://schemas.microsoft.com/office/powerpoint/2010/main" val="2235957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a:t>
            </a:r>
            <a:r>
              <a:rPr lang="en-US" dirty="0" smtClean="0"/>
              <a:t>3: </a:t>
            </a:r>
            <a:r>
              <a:rPr lang="vi-VN" dirty="0"/>
              <a:t>SẢN PHẨM </a:t>
            </a:r>
            <a:r>
              <a:rPr lang="en-US" dirty="0"/>
              <a:t/>
            </a:r>
            <a:br>
              <a:rPr lang="en-US" dirty="0"/>
            </a:br>
            <a:endParaRPr lang="vi-VN" dirty="0"/>
          </a:p>
        </p:txBody>
      </p:sp>
      <p:sp>
        <p:nvSpPr>
          <p:cNvPr id="3" name="Content Placeholder 2"/>
          <p:cNvSpPr>
            <a:spLocks noGrp="1"/>
          </p:cNvSpPr>
          <p:nvPr>
            <p:ph idx="1"/>
          </p:nvPr>
        </p:nvSpPr>
        <p:spPr/>
        <p:txBody>
          <a:bodyPr/>
          <a:lstStyle/>
          <a:p>
            <a:pPr marL="0" indent="0">
              <a:buNone/>
            </a:pPr>
            <a:r>
              <a:rPr lang="vi-VN" dirty="0" smtClean="0"/>
              <a:t>Kỹ </a:t>
            </a:r>
            <a:r>
              <a:rPr lang="vi-VN" dirty="0"/>
              <a:t>sư phần mềm phải đảm bảo rằng sản phẩm của họ và các sửa đổi có liên quan đáp ứng các tiêu chuẩn nghề nghiệp cao nhất</a:t>
            </a:r>
            <a:r>
              <a:rPr lang="en-US" dirty="0"/>
              <a:t> có</a:t>
            </a:r>
            <a:r>
              <a:rPr lang="vi-VN" dirty="0"/>
              <a:t> thể</a:t>
            </a:r>
            <a:r>
              <a:rPr lang="en-US" dirty="0" smtClean="0"/>
              <a:t>.</a:t>
            </a:r>
          </a:p>
          <a:p>
            <a:pPr marL="636588" indent="-636588">
              <a:buNone/>
            </a:pPr>
            <a:r>
              <a:rPr lang="vi-VN" dirty="0" smtClean="0"/>
              <a:t>3,01</a:t>
            </a:r>
            <a:r>
              <a:rPr lang="vi-VN" dirty="0"/>
              <a:t>. Phấn đấu cho chất lượng cao, chi phí chấp nhận được, và một lịch trình hợp lý, đảm bảo sự cân bằng đáng kể rõ ràng và được chấp nhận bởi người sử dụng lao động và khách hàng, 3,02. Đảm bảo </a:t>
            </a:r>
            <a:r>
              <a:rPr lang="en-US" dirty="0"/>
              <a:t>đạt được </a:t>
            </a:r>
            <a:r>
              <a:rPr lang="vi-VN" dirty="0"/>
              <a:t>mục tiêu phù hợp cho bất kỳ dự án nào mà họ làm việc hoặc đề xuất</a:t>
            </a:r>
            <a:r>
              <a:rPr lang="vi-VN" dirty="0" smtClean="0"/>
              <a:t>.</a:t>
            </a:r>
            <a:endParaRPr lang="en-US" dirty="0" smtClean="0"/>
          </a:p>
          <a:p>
            <a:pPr marL="636588" indent="-636588">
              <a:buNone/>
            </a:pPr>
            <a:r>
              <a:rPr lang="vi-VN" dirty="0" smtClean="0"/>
              <a:t>3,03</a:t>
            </a:r>
            <a:r>
              <a:rPr lang="vi-VN" dirty="0"/>
              <a:t>. Xác định giải quyết các vấn đề đạo đức, kinh tế, văn hóa, pháp lý và môi trường liên quan đến các dự án làm việc.</a:t>
            </a:r>
            <a:endParaRPr lang="en-US" dirty="0"/>
          </a:p>
        </p:txBody>
      </p:sp>
    </p:spTree>
    <p:extLst>
      <p:ext uri="{BB962C8B-B14F-4D97-AF65-F5344CB8AC3E}">
        <p14:creationId xmlns:p14="http://schemas.microsoft.com/office/powerpoint/2010/main" val="1569655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3: </a:t>
            </a:r>
            <a:r>
              <a:rPr lang="vi-VN" dirty="0"/>
              <a:t>SẢN PHẨM </a:t>
            </a:r>
          </a:p>
        </p:txBody>
      </p:sp>
      <p:sp>
        <p:nvSpPr>
          <p:cNvPr id="3" name="Content Placeholder 2"/>
          <p:cNvSpPr>
            <a:spLocks noGrp="1"/>
          </p:cNvSpPr>
          <p:nvPr>
            <p:ph idx="1"/>
          </p:nvPr>
        </p:nvSpPr>
        <p:spPr/>
        <p:txBody>
          <a:bodyPr/>
          <a:lstStyle/>
          <a:p>
            <a:pPr marL="457200" lvl="1" indent="0">
              <a:buNone/>
            </a:pPr>
            <a:r>
              <a:rPr lang="vi-VN" sz="2800" dirty="0"/>
              <a:t>3</a:t>
            </a:r>
            <a:r>
              <a:rPr lang="en-US" sz="2800" dirty="0"/>
              <a:t>.</a:t>
            </a:r>
            <a:r>
              <a:rPr lang="vi-VN" sz="2800" dirty="0"/>
              <a:t>04. Đảm bảo rằng họ đủ điều kiện</a:t>
            </a:r>
            <a:r>
              <a:rPr lang="en-US" sz="2800" dirty="0"/>
              <a:t> về king nghiệm và nền tảng tri thức </a:t>
            </a:r>
            <a:r>
              <a:rPr lang="vi-VN" sz="2800" dirty="0"/>
              <a:t> cho bất kỳ dự án nào mà họ làm việc hoặc đề xuất </a:t>
            </a:r>
            <a:r>
              <a:rPr lang="en-US" sz="2800" dirty="0"/>
              <a:t>.  </a:t>
            </a:r>
          </a:p>
          <a:p>
            <a:pPr marL="457200" lvl="1" indent="0">
              <a:buNone/>
            </a:pPr>
            <a:r>
              <a:rPr lang="vi-VN" sz="2800" dirty="0"/>
              <a:t>3</a:t>
            </a:r>
            <a:r>
              <a:rPr lang="en-US" sz="2800" dirty="0"/>
              <a:t>.</a:t>
            </a:r>
            <a:r>
              <a:rPr lang="vi-VN" sz="2800" dirty="0"/>
              <a:t>05. Đảm bảo rằng </a:t>
            </a:r>
            <a:r>
              <a:rPr lang="en-US" sz="2800" dirty="0"/>
              <a:t>mọi dự án luôn dược thực hiện với một </a:t>
            </a:r>
            <a:r>
              <a:rPr lang="vi-VN" sz="2800" dirty="0"/>
              <a:t>phương pháp thích hợp</a:t>
            </a:r>
            <a:endParaRPr lang="en-US" sz="2800" dirty="0"/>
          </a:p>
          <a:p>
            <a:pPr marL="457200" lvl="1" indent="0">
              <a:buNone/>
            </a:pPr>
            <a:r>
              <a:rPr lang="en-US" sz="2800" dirty="0"/>
              <a:t>3.</a:t>
            </a:r>
            <a:r>
              <a:rPr lang="vi-VN" sz="2800" dirty="0"/>
              <a:t>06. </a:t>
            </a:r>
            <a:r>
              <a:rPr lang="en-US" sz="2800" dirty="0"/>
              <a:t>Luôn l</a:t>
            </a:r>
            <a:r>
              <a:rPr lang="vi-VN" sz="2800" dirty="0"/>
              <a:t>àm việc tuân theo các tiêu chuẩn chuyên nghiệp có sẵn, phù hợp nhất về mặt đạo đức hoặc kỹ thuật với nhiệm vụ </a:t>
            </a:r>
            <a:r>
              <a:rPr lang="en-US" sz="2800" dirty="0"/>
              <a:t>đang thực thi từ lúc khởi đầu</a:t>
            </a:r>
          </a:p>
          <a:p>
            <a:pPr marL="457200" lvl="1" indent="0">
              <a:buNone/>
            </a:pPr>
            <a:r>
              <a:rPr lang="vi-VN" sz="2800" dirty="0"/>
              <a:t>3</a:t>
            </a:r>
            <a:r>
              <a:rPr lang="en-US" sz="2800" dirty="0"/>
              <a:t>.</a:t>
            </a:r>
            <a:r>
              <a:rPr lang="vi-VN" sz="2800" dirty="0"/>
              <a:t>07. Phấn đấu để hiểu đầy đủ các thông số kỹ thuật cho phần mềm mà họ làm việc</a:t>
            </a:r>
            <a:r>
              <a:rPr lang="vi-VN" sz="2800" dirty="0" smtClean="0"/>
              <a:t>.</a:t>
            </a:r>
            <a:endParaRPr lang="en-US" sz="2800" dirty="0"/>
          </a:p>
        </p:txBody>
      </p:sp>
    </p:spTree>
    <p:extLst>
      <p:ext uri="{BB962C8B-B14F-4D97-AF65-F5344CB8AC3E}">
        <p14:creationId xmlns:p14="http://schemas.microsoft.com/office/powerpoint/2010/main" val="1674426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3: </a:t>
            </a:r>
            <a:r>
              <a:rPr lang="vi-VN" dirty="0"/>
              <a:t>SẢN PHẨM </a:t>
            </a:r>
          </a:p>
        </p:txBody>
      </p:sp>
      <p:sp>
        <p:nvSpPr>
          <p:cNvPr id="3" name="Content Placeholder 2"/>
          <p:cNvSpPr>
            <a:spLocks noGrp="1"/>
          </p:cNvSpPr>
          <p:nvPr>
            <p:ph idx="1"/>
          </p:nvPr>
        </p:nvSpPr>
        <p:spPr>
          <a:xfrm>
            <a:off x="1137479" y="1060174"/>
            <a:ext cx="10566400" cy="4927600"/>
          </a:xfrm>
        </p:spPr>
        <p:txBody>
          <a:bodyPr/>
          <a:lstStyle/>
          <a:p>
            <a:pPr marL="1093788" lvl="1" indent="-974725">
              <a:buNone/>
            </a:pPr>
            <a:r>
              <a:rPr lang="vi-VN" sz="2800" dirty="0"/>
              <a:t>3</a:t>
            </a:r>
            <a:r>
              <a:rPr lang="en-US" sz="2800" dirty="0"/>
              <a:t>.</a:t>
            </a:r>
            <a:r>
              <a:rPr lang="vi-VN" sz="2800" dirty="0"/>
              <a:t>08. Đảm bảo rằng các thông số kỹ thuật cho phần mềm mà chúng hoạt động đã được ghi chép đầy đủ, đáp ứng </a:t>
            </a:r>
            <a:r>
              <a:rPr lang="vi-VN" sz="2800" dirty="0" smtClean="0"/>
              <a:t>các </a:t>
            </a:r>
            <a:r>
              <a:rPr lang="vi-VN" sz="2800" dirty="0"/>
              <a:t>yêu cầu của người dùng và có sự chấp thuận thích hợp</a:t>
            </a:r>
            <a:r>
              <a:rPr lang="vi-VN" sz="2800" dirty="0" smtClean="0"/>
              <a:t>.</a:t>
            </a:r>
            <a:endParaRPr lang="en-US" sz="2800" dirty="0" smtClean="0"/>
          </a:p>
          <a:p>
            <a:pPr marL="1093788" lvl="1" indent="-974725">
              <a:buNone/>
            </a:pPr>
            <a:r>
              <a:rPr lang="vi-VN" sz="2800" dirty="0" smtClean="0"/>
              <a:t>3</a:t>
            </a:r>
            <a:r>
              <a:rPr lang="en-US" sz="2800" dirty="0" smtClean="0"/>
              <a:t>.</a:t>
            </a:r>
            <a:r>
              <a:rPr lang="vi-VN" sz="2800" dirty="0" smtClean="0"/>
              <a:t>09</a:t>
            </a:r>
            <a:r>
              <a:rPr lang="vi-VN" sz="2800" dirty="0"/>
              <a:t>. Đảm bảo ước tính định lượng thực tế về chi phí, lập kế hoạch, nhân sự, chất lượng và kết quả trên bất kỳ dự án nào mà họ làm việc hoặc đề xuất làm việc và đưa ra đánh giá không chắc chắn về các ước tính </a:t>
            </a:r>
            <a:r>
              <a:rPr lang="vi-VN" sz="2800" dirty="0" smtClean="0"/>
              <a:t>này</a:t>
            </a:r>
            <a:endParaRPr lang="en-US" sz="2800" dirty="0" smtClean="0"/>
          </a:p>
          <a:p>
            <a:pPr marL="1093788" lvl="1" indent="-974725">
              <a:buNone/>
            </a:pPr>
            <a:r>
              <a:rPr lang="vi-VN" sz="2800" dirty="0" smtClean="0"/>
              <a:t>3.10</a:t>
            </a:r>
            <a:r>
              <a:rPr lang="vi-VN" sz="2800" dirty="0"/>
              <a:t>. Đảm bảo kiểm tra đầy đủ, gỡ lỗi và xem xét phần mềm và các tài liệu liên quan mà chúng hoạt </a:t>
            </a:r>
            <a:r>
              <a:rPr lang="vi-VN" sz="2800" dirty="0" smtClean="0"/>
              <a:t>động</a:t>
            </a:r>
            <a:endParaRPr lang="en-US" sz="2800" dirty="0" smtClean="0"/>
          </a:p>
          <a:p>
            <a:pPr marL="1093788" lvl="1" indent="-974725">
              <a:buNone/>
            </a:pPr>
            <a:r>
              <a:rPr lang="vi-VN" sz="2800" dirty="0" smtClean="0"/>
              <a:t>3.11</a:t>
            </a:r>
            <a:r>
              <a:rPr lang="vi-VN" sz="2800" dirty="0"/>
              <a:t>. Đảm bảo tài liệu đầy đủ, bao gồm các vấn đề quan trọng được phát hiện và các giải pháp được áp dụng, cho bất kỳ dự án nào mà </a:t>
            </a:r>
            <a:r>
              <a:rPr lang="en-US" sz="2800" dirty="0"/>
              <a:t> họ làm việc</a:t>
            </a:r>
            <a:r>
              <a:rPr lang="vi-VN" sz="2800" dirty="0"/>
              <a:t>.</a:t>
            </a:r>
            <a:endParaRPr lang="en-US" sz="2800" dirty="0"/>
          </a:p>
        </p:txBody>
      </p:sp>
    </p:spTree>
    <p:extLst>
      <p:ext uri="{BB962C8B-B14F-4D97-AF65-F5344CB8AC3E}">
        <p14:creationId xmlns:p14="http://schemas.microsoft.com/office/powerpoint/2010/main" val="1084321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3: </a:t>
            </a:r>
            <a:r>
              <a:rPr lang="vi-VN" dirty="0"/>
              <a:t>SẢN PHẨM </a:t>
            </a:r>
          </a:p>
        </p:txBody>
      </p:sp>
      <p:sp>
        <p:nvSpPr>
          <p:cNvPr id="7" name="Content Placeholder 6"/>
          <p:cNvSpPr>
            <a:spLocks noGrp="1"/>
          </p:cNvSpPr>
          <p:nvPr>
            <p:ph idx="1"/>
          </p:nvPr>
        </p:nvSpPr>
        <p:spPr/>
        <p:txBody>
          <a:bodyPr/>
          <a:lstStyle/>
          <a:p>
            <a:pPr marL="854075" indent="-854075">
              <a:buNone/>
            </a:pPr>
            <a:r>
              <a:rPr lang="vi-VN" dirty="0"/>
              <a:t>3.12. Làm việc để phát triển phần mềm và các tài liệu liên quan tôn trọng quyền riêng tư của những người sẽ bị ảnh hưởng bởi phần mềm đó</a:t>
            </a:r>
            <a:r>
              <a:rPr lang="vi-VN" dirty="0" smtClean="0"/>
              <a:t>.</a:t>
            </a:r>
            <a:endParaRPr lang="en-US" dirty="0" smtClean="0"/>
          </a:p>
          <a:p>
            <a:pPr marL="854075" indent="-854075">
              <a:buNone/>
            </a:pPr>
            <a:r>
              <a:rPr lang="vi-VN" dirty="0" smtClean="0"/>
              <a:t>3.13</a:t>
            </a:r>
            <a:r>
              <a:rPr lang="vi-VN" dirty="0"/>
              <a:t>. Hãy cẩn thận để chỉ sử dụng dữ liệu chính xác </a:t>
            </a:r>
            <a:r>
              <a:rPr lang="en-US" dirty="0"/>
              <a:t>phù hợp về mặt </a:t>
            </a:r>
            <a:r>
              <a:rPr lang="vi-VN" dirty="0"/>
              <a:t>đạo đức và pháp</a:t>
            </a:r>
            <a:r>
              <a:rPr lang="en-US" dirty="0"/>
              <a:t> lý</a:t>
            </a:r>
            <a:r>
              <a:rPr lang="vi-VN" dirty="0"/>
              <a:t>, </a:t>
            </a:r>
            <a:r>
              <a:rPr lang="en-US" dirty="0"/>
              <a:t>dữ liệu sử dụng  phải được ủy quyền </a:t>
            </a:r>
            <a:endParaRPr lang="en-US" dirty="0" smtClean="0"/>
          </a:p>
          <a:p>
            <a:pPr marL="854075" indent="-854075">
              <a:buNone/>
            </a:pPr>
            <a:r>
              <a:rPr lang="vi-VN" dirty="0" smtClean="0"/>
              <a:t>3.14</a:t>
            </a:r>
            <a:r>
              <a:rPr lang="vi-VN" dirty="0"/>
              <a:t>. Duy trì tính toàn vẹn của dữ </a:t>
            </a:r>
            <a:r>
              <a:rPr lang="vi-VN" dirty="0" smtClean="0"/>
              <a:t>liệu</a:t>
            </a:r>
            <a:endParaRPr lang="en-US" dirty="0" smtClean="0"/>
          </a:p>
          <a:p>
            <a:pPr marL="854075" indent="-854075">
              <a:buNone/>
            </a:pPr>
            <a:r>
              <a:rPr lang="vi-VN" dirty="0" smtClean="0"/>
              <a:t>3.15 </a:t>
            </a:r>
            <a:r>
              <a:rPr lang="vi-VN" dirty="0"/>
              <a:t>Xử lý tất cả các hình thức bảo trì phần mềm với  tính chuyên nghiệp như phát triển mới.</a:t>
            </a:r>
            <a:endParaRPr lang="en-US" dirty="0"/>
          </a:p>
        </p:txBody>
      </p:sp>
    </p:spTree>
    <p:extLst>
      <p:ext uri="{BB962C8B-B14F-4D97-AF65-F5344CB8AC3E}">
        <p14:creationId xmlns:p14="http://schemas.microsoft.com/office/powerpoint/2010/main" val="2900910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a:t>
            </a:r>
            <a:r>
              <a:rPr lang="en-US" dirty="0" smtClean="0"/>
              <a:t>4: ĐÁNH GIÁ</a:t>
            </a:r>
            <a:endParaRPr lang="vi-VN" dirty="0"/>
          </a:p>
        </p:txBody>
      </p:sp>
      <p:sp>
        <p:nvSpPr>
          <p:cNvPr id="3" name="Content Placeholder 2"/>
          <p:cNvSpPr>
            <a:spLocks noGrp="1"/>
          </p:cNvSpPr>
          <p:nvPr>
            <p:ph idx="1"/>
          </p:nvPr>
        </p:nvSpPr>
        <p:spPr/>
        <p:txBody>
          <a:bodyPr/>
          <a:lstStyle/>
          <a:p>
            <a:pPr marL="0" indent="0">
              <a:buNone/>
            </a:pPr>
            <a:r>
              <a:rPr lang="en-US" dirty="0" smtClean="0"/>
              <a:t>4.1</a:t>
            </a:r>
            <a:r>
              <a:rPr lang="vi-VN" dirty="0" smtClean="0"/>
              <a:t> </a:t>
            </a:r>
            <a:r>
              <a:rPr lang="vi-VN" dirty="0"/>
              <a:t>Kỹ sư phần mềm sẽ duy trì tính toàn vẹn và độc lập trong </a:t>
            </a:r>
            <a:r>
              <a:rPr lang="en-US" dirty="0" smtClean="0"/>
              <a:t>sự đánh giá  </a:t>
            </a:r>
            <a:r>
              <a:rPr lang="vi-VN" dirty="0"/>
              <a:t>chuyên môn của họ</a:t>
            </a:r>
            <a:r>
              <a:rPr lang="vi-VN" dirty="0" smtClean="0"/>
              <a:t>.</a:t>
            </a:r>
            <a:endParaRPr lang="en-US" dirty="0" smtClean="0"/>
          </a:p>
          <a:p>
            <a:pPr marL="0" indent="0">
              <a:buNone/>
            </a:pPr>
            <a:r>
              <a:rPr lang="vi-VN" dirty="0" smtClean="0"/>
              <a:t>4,01</a:t>
            </a:r>
            <a:r>
              <a:rPr lang="vi-VN" dirty="0"/>
              <a:t>. </a:t>
            </a:r>
            <a:r>
              <a:rPr lang="en-US" dirty="0"/>
              <a:t>Trung hòa </a:t>
            </a:r>
            <a:r>
              <a:rPr lang="vi-VN" dirty="0"/>
              <a:t>tất cả </a:t>
            </a:r>
            <a:r>
              <a:rPr lang="en-US" dirty="0" smtClean="0"/>
              <a:t>các đánh giá </a:t>
            </a:r>
            <a:r>
              <a:rPr lang="vi-VN" dirty="0" smtClean="0"/>
              <a:t>kỹ </a:t>
            </a:r>
            <a:r>
              <a:rPr lang="vi-VN" dirty="0"/>
              <a:t>thuật </a:t>
            </a:r>
            <a:r>
              <a:rPr lang="en-US" dirty="0"/>
              <a:t>với sự</a:t>
            </a:r>
            <a:r>
              <a:rPr lang="vi-VN" dirty="0"/>
              <a:t> hỗ trợ và duy trì giá trị </a:t>
            </a:r>
            <a:r>
              <a:rPr lang="en-US" dirty="0"/>
              <a:t>nhân văn</a:t>
            </a:r>
            <a:r>
              <a:rPr lang="vi-VN" dirty="0" smtClean="0"/>
              <a:t>.</a:t>
            </a:r>
            <a:endParaRPr lang="en-US" dirty="0" smtClean="0"/>
          </a:p>
          <a:p>
            <a:pPr marL="0" indent="0">
              <a:buNone/>
            </a:pPr>
            <a:r>
              <a:rPr lang="vi-VN" dirty="0" smtClean="0"/>
              <a:t>4.02 </a:t>
            </a:r>
            <a:r>
              <a:rPr lang="vi-VN" dirty="0"/>
              <a:t>Chỉ xác nhận các tài liệu được chuẩn bị dưới sự giám sát của họ hoặc trong phạm vi thẩm quyền của họ </a:t>
            </a:r>
            <a:endParaRPr lang="en-US" dirty="0" smtClean="0"/>
          </a:p>
          <a:p>
            <a:pPr marL="0" indent="0">
              <a:buNone/>
            </a:pPr>
            <a:r>
              <a:rPr lang="vi-VN" dirty="0" smtClean="0"/>
              <a:t>4.03</a:t>
            </a:r>
            <a:r>
              <a:rPr lang="vi-VN" dirty="0"/>
              <a:t>. Duy trì tính khách quan chuyên nghiệp đối với bất kỳ phần mềm hoặc tài liệu liên quan nào được yêu cầu đánh giá</a:t>
            </a:r>
            <a:r>
              <a:rPr lang="vi-VN" dirty="0" smtClean="0"/>
              <a:t>.</a:t>
            </a:r>
            <a:endParaRPr lang="en-US" dirty="0" smtClean="0"/>
          </a:p>
        </p:txBody>
      </p:sp>
    </p:spTree>
    <p:extLst>
      <p:ext uri="{BB962C8B-B14F-4D97-AF65-F5344CB8AC3E}">
        <p14:creationId xmlns:p14="http://schemas.microsoft.com/office/powerpoint/2010/main" val="2462147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4:ĐÁNH GIÁ</a:t>
            </a:r>
            <a:endParaRPr lang="vi-VN" dirty="0"/>
          </a:p>
        </p:txBody>
      </p:sp>
      <p:sp>
        <p:nvSpPr>
          <p:cNvPr id="3" name="Content Placeholder 2"/>
          <p:cNvSpPr>
            <a:spLocks noGrp="1"/>
          </p:cNvSpPr>
          <p:nvPr>
            <p:ph idx="1"/>
          </p:nvPr>
        </p:nvSpPr>
        <p:spPr/>
        <p:txBody>
          <a:bodyPr/>
          <a:lstStyle/>
          <a:p>
            <a:pPr marL="0" indent="0">
              <a:buNone/>
            </a:pPr>
            <a:r>
              <a:rPr lang="vi-VN" dirty="0"/>
              <a:t>4,04. Không tham gia vào các hoạt động tài chính lừa đảo như hối lộ, lập hóa đơn kép hoặc </a:t>
            </a:r>
            <a:r>
              <a:rPr lang="en-US" dirty="0"/>
              <a:t>những vi phạm </a:t>
            </a:r>
            <a:r>
              <a:rPr lang="vi-VN" dirty="0"/>
              <a:t>tài chính khác.</a:t>
            </a:r>
            <a:endParaRPr lang="en-US" dirty="0"/>
          </a:p>
          <a:p>
            <a:pPr marL="0" indent="0">
              <a:buNone/>
            </a:pPr>
            <a:r>
              <a:rPr lang="vi-VN" dirty="0"/>
              <a:t>4.05. Tiết lộ cho tất cả các bên liên quan những xung đột lợi ích mà không thể tránh </a:t>
            </a:r>
            <a:r>
              <a:rPr lang="en-US" dirty="0"/>
              <a:t>khỏi.</a:t>
            </a:r>
            <a:endParaRPr lang="en-US" b="1" dirty="0"/>
          </a:p>
          <a:p>
            <a:endParaRPr lang="vi-VN" dirty="0"/>
          </a:p>
        </p:txBody>
      </p:sp>
    </p:spTree>
    <p:extLst>
      <p:ext uri="{BB962C8B-B14F-4D97-AF65-F5344CB8AC3E}">
        <p14:creationId xmlns:p14="http://schemas.microsoft.com/office/powerpoint/2010/main" val="4193145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a:t>
            </a:r>
            <a:r>
              <a:rPr lang="en-US" dirty="0" smtClean="0"/>
              <a:t>tắc 5 : QUẢN LÝ</a:t>
            </a:r>
            <a:endParaRPr lang="vi-VN" dirty="0"/>
          </a:p>
        </p:txBody>
      </p:sp>
      <p:sp>
        <p:nvSpPr>
          <p:cNvPr id="3" name="Content Placeholder 2"/>
          <p:cNvSpPr>
            <a:spLocks noGrp="1"/>
          </p:cNvSpPr>
          <p:nvPr>
            <p:ph idx="1"/>
          </p:nvPr>
        </p:nvSpPr>
        <p:spPr/>
        <p:txBody>
          <a:bodyPr/>
          <a:lstStyle/>
          <a:p>
            <a:r>
              <a:rPr lang="vi-VN" dirty="0" smtClean="0"/>
              <a:t>Các </a:t>
            </a:r>
            <a:r>
              <a:rPr lang="vi-VN" dirty="0"/>
              <a:t>nhà quản lý và lãnh đạo kỹ thuật phần mềm sẽ quản lý</a:t>
            </a:r>
            <a:r>
              <a:rPr lang="en-US" dirty="0"/>
              <a:t>, </a:t>
            </a:r>
            <a:r>
              <a:rPr lang="vi-VN" dirty="0"/>
              <a:t>phát triển và bảo trì phần mềm</a:t>
            </a:r>
            <a:r>
              <a:rPr lang="en-US" dirty="0"/>
              <a:t> dựa trên quan điểm </a:t>
            </a:r>
            <a:r>
              <a:rPr lang="vi-VN" dirty="0"/>
              <a:t>đạo </a:t>
            </a:r>
            <a:r>
              <a:rPr lang="vi-VN" dirty="0" smtClean="0"/>
              <a:t>đức</a:t>
            </a:r>
            <a:r>
              <a:rPr lang="en-US" dirty="0" smtClean="0"/>
              <a:t>.</a:t>
            </a:r>
            <a:endParaRPr lang="en-US" dirty="0"/>
          </a:p>
          <a:p>
            <a:r>
              <a:rPr lang="vi-VN" dirty="0" smtClean="0"/>
              <a:t>Đảm </a:t>
            </a:r>
            <a:r>
              <a:rPr lang="vi-VN" dirty="0"/>
              <a:t>bảo quản lý tốt cho bất kỳ dự án nào mà </a:t>
            </a:r>
            <a:r>
              <a:rPr lang="en-US" dirty="0"/>
              <a:t>họ</a:t>
            </a:r>
            <a:r>
              <a:rPr lang="vi-VN" dirty="0"/>
              <a:t> hoạt động, bao gồm các thủ tục hiệu quả để quảng bá chất lượng và giảm rủi ro.</a:t>
            </a:r>
            <a:endParaRPr lang="en-US" dirty="0"/>
          </a:p>
          <a:p>
            <a:r>
              <a:rPr lang="vi-VN" dirty="0" smtClean="0"/>
              <a:t>Đảm </a:t>
            </a:r>
            <a:r>
              <a:rPr lang="vi-VN" dirty="0"/>
              <a:t>bảo rằng các kỹ sư phần mềm được thông báo về các tiêu chuẩn trước khi </a:t>
            </a:r>
            <a:r>
              <a:rPr lang="en-US" dirty="0"/>
              <a:t>làm việc.</a:t>
            </a:r>
          </a:p>
          <a:p>
            <a:r>
              <a:rPr lang="vi-VN" dirty="0" smtClean="0"/>
              <a:t>Đảm </a:t>
            </a:r>
            <a:r>
              <a:rPr lang="vi-VN" dirty="0"/>
              <a:t>bảo rằng các kỹ sư phần mềm biết chính sách và quy trình của </a:t>
            </a:r>
            <a:r>
              <a:rPr lang="en-US" dirty="0"/>
              <a:t>công ty </a:t>
            </a:r>
            <a:r>
              <a:rPr lang="vi-VN" dirty="0"/>
              <a:t>để bảo vệ mật khẩu, </a:t>
            </a:r>
            <a:r>
              <a:rPr lang="en-US" dirty="0"/>
              <a:t>tập tin </a:t>
            </a:r>
            <a:r>
              <a:rPr lang="vi-VN" dirty="0"/>
              <a:t> và thông tin được bảo mật cho </a:t>
            </a:r>
            <a:r>
              <a:rPr lang="en-US" dirty="0"/>
              <a:t>công ty </a:t>
            </a:r>
            <a:r>
              <a:rPr lang="vi-VN" dirty="0"/>
              <a:t>hoặc bí mật cho người khác.</a:t>
            </a:r>
            <a:endParaRPr lang="en-US" dirty="0"/>
          </a:p>
        </p:txBody>
      </p:sp>
    </p:spTree>
    <p:extLst>
      <p:ext uri="{BB962C8B-B14F-4D97-AF65-F5344CB8AC3E}">
        <p14:creationId xmlns:p14="http://schemas.microsoft.com/office/powerpoint/2010/main" val="144872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5 : QUẢN LÝ</a:t>
            </a:r>
            <a:endParaRPr lang="vi-VN" dirty="0"/>
          </a:p>
        </p:txBody>
      </p:sp>
      <p:sp>
        <p:nvSpPr>
          <p:cNvPr id="3" name="Content Placeholder 2"/>
          <p:cNvSpPr>
            <a:spLocks noGrp="1"/>
          </p:cNvSpPr>
          <p:nvPr>
            <p:ph idx="1"/>
          </p:nvPr>
        </p:nvSpPr>
        <p:spPr/>
        <p:txBody>
          <a:bodyPr/>
          <a:lstStyle/>
          <a:p>
            <a:pPr marL="681038" lvl="1" indent="-388938"/>
            <a:r>
              <a:rPr lang="en-US" sz="2800" dirty="0" smtClean="0"/>
              <a:t>Chỉ </a:t>
            </a:r>
            <a:r>
              <a:rPr lang="en-US" sz="2800" dirty="0"/>
              <a:t>phân công công việc sau khi đã xem xét đến năng lực và kinh nghiệm thích </a:t>
            </a:r>
            <a:r>
              <a:rPr lang="en-US" sz="2800" dirty="0" smtClean="0"/>
              <a:t>hợp. </a:t>
            </a:r>
          </a:p>
          <a:p>
            <a:pPr marL="681038" lvl="1" indent="-388938"/>
            <a:r>
              <a:rPr lang="en-US" sz="2800" dirty="0" smtClean="0"/>
              <a:t>Đảm </a:t>
            </a:r>
            <a:r>
              <a:rPr lang="en-US" sz="2800" dirty="0"/>
              <a:t>bảo ước lượng định lượng thực tế về chi phí, lập kế hoạch, nhân sự, chất lượng và kết quả cho bất kỳ dự án </a:t>
            </a:r>
            <a:r>
              <a:rPr lang="en-US" sz="2800" dirty="0" smtClean="0"/>
              <a:t>nào. </a:t>
            </a:r>
          </a:p>
          <a:p>
            <a:pPr marL="681038" lvl="1" indent="-388938"/>
            <a:r>
              <a:rPr lang="en-US" sz="2800" dirty="0" smtClean="0"/>
              <a:t>Thu </a:t>
            </a:r>
            <a:r>
              <a:rPr lang="en-US" sz="2800" dirty="0"/>
              <a:t>hút các kỹ sư phần mềm tiềm năng </a:t>
            </a:r>
            <a:r>
              <a:rPr lang="en-US" sz="2800" dirty="0" smtClean="0"/>
              <a:t> bằng </a:t>
            </a:r>
            <a:r>
              <a:rPr lang="en-US" sz="2800" dirty="0"/>
              <a:t>mô tả đầy đủ và chính xác về các điều kiện làm việc</a:t>
            </a:r>
            <a:r>
              <a:rPr lang="en-US" sz="2800" dirty="0" smtClean="0"/>
              <a:t>.</a:t>
            </a:r>
          </a:p>
          <a:p>
            <a:pPr marL="681038" lvl="1" indent="-388938"/>
            <a:r>
              <a:rPr lang="en-US" sz="2800" dirty="0" smtClean="0"/>
              <a:t>Công </a:t>
            </a:r>
            <a:r>
              <a:rPr lang="en-US" sz="2800" dirty="0"/>
              <a:t>bằng và tiền công phù hợp. </a:t>
            </a:r>
            <a:endParaRPr lang="en-US" sz="2800" dirty="0" smtClean="0"/>
          </a:p>
          <a:p>
            <a:pPr marL="681038" lvl="1" indent="-388938"/>
            <a:r>
              <a:rPr lang="en-US" sz="2800" dirty="0" smtClean="0"/>
              <a:t>Không </a:t>
            </a:r>
            <a:r>
              <a:rPr lang="en-US" sz="2800" dirty="0"/>
              <a:t>ngăn cản người khác lấy vị trí mà người đó đủ điều kiện phù hợp.</a:t>
            </a:r>
          </a:p>
        </p:txBody>
      </p:sp>
    </p:spTree>
    <p:extLst>
      <p:ext uri="{BB962C8B-B14F-4D97-AF65-F5344CB8AC3E}">
        <p14:creationId xmlns:p14="http://schemas.microsoft.com/office/powerpoint/2010/main" val="237329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81" y="228600"/>
            <a:ext cx="11468519" cy="838200"/>
          </a:xfrm>
        </p:spPr>
        <p:txBody>
          <a:bodyPr/>
          <a:lstStyle/>
          <a:p>
            <a:r>
              <a:rPr lang="en-US" dirty="0" err="1" smtClean="0"/>
              <a:t>Tại</a:t>
            </a:r>
            <a:r>
              <a:rPr lang="en-US" dirty="0" smtClean="0"/>
              <a:t> </a:t>
            </a:r>
            <a:r>
              <a:rPr lang="en-US" dirty="0" err="1" smtClean="0"/>
              <a:t>sao</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có</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ĐĐNN</a:t>
            </a:r>
            <a:endParaRPr lang="en-US" dirty="0"/>
          </a:p>
        </p:txBody>
      </p:sp>
      <p:sp>
        <p:nvSpPr>
          <p:cNvPr id="3" name="Content Placeholder 2"/>
          <p:cNvSpPr>
            <a:spLocks noGrp="1"/>
          </p:cNvSpPr>
          <p:nvPr>
            <p:ph idx="1"/>
          </p:nvPr>
        </p:nvSpPr>
        <p:spPr>
          <a:xfrm>
            <a:off x="1079500" y="1270000"/>
            <a:ext cx="10566400" cy="4927600"/>
          </a:xfrm>
        </p:spPr>
        <p:txBody>
          <a:bodyPr/>
          <a:lstStyle/>
          <a:p>
            <a:r>
              <a:rPr lang="en-US" dirty="0" err="1" smtClean="0"/>
              <a:t>Quy</a:t>
            </a:r>
            <a:r>
              <a:rPr lang="en-US" dirty="0" smtClean="0"/>
              <a:t> </a:t>
            </a:r>
            <a:r>
              <a:rPr lang="en-US" dirty="0" err="1" smtClean="0"/>
              <a:t>tắc</a:t>
            </a:r>
            <a:r>
              <a:rPr lang="en-US" dirty="0" smtClean="0"/>
              <a:t> </a:t>
            </a:r>
            <a:r>
              <a:rPr lang="en-US" dirty="0" err="1" smtClean="0"/>
              <a:t>đạo</a:t>
            </a:r>
            <a:r>
              <a:rPr lang="en-US" dirty="0" smtClean="0"/>
              <a:t> </a:t>
            </a:r>
            <a:r>
              <a:rPr lang="en-US" dirty="0" err="1" smtClean="0"/>
              <a:t>đức</a:t>
            </a:r>
            <a:r>
              <a:rPr lang="en-US" dirty="0" smtClean="0"/>
              <a:t> </a:t>
            </a:r>
            <a:r>
              <a:rPr lang="en-US" dirty="0" err="1" smtClean="0"/>
              <a:t>nghề</a:t>
            </a:r>
            <a:r>
              <a:rPr lang="en-US" dirty="0" smtClean="0"/>
              <a:t> </a:t>
            </a:r>
            <a:r>
              <a:rPr lang="en-US" dirty="0" err="1" smtClean="0"/>
              <a:t>nghiệp</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cho</a:t>
            </a:r>
            <a:r>
              <a:rPr lang="en-US" dirty="0" smtClean="0"/>
              <a:t> </a:t>
            </a:r>
            <a:r>
              <a:rPr lang="en-US" dirty="0" err="1" smtClean="0"/>
              <a:t>vài</a:t>
            </a:r>
            <a:r>
              <a:rPr lang="en-US" dirty="0" smtClean="0"/>
              <a:t> </a:t>
            </a:r>
            <a:r>
              <a:rPr lang="en-US" dirty="0" err="1" smtClean="0"/>
              <a:t>nhiệm</a:t>
            </a:r>
            <a:r>
              <a:rPr lang="en-US" dirty="0" smtClean="0"/>
              <a:t> </a:t>
            </a:r>
            <a:r>
              <a:rPr lang="en-US" dirty="0" err="1" smtClean="0"/>
              <a:t>vụ</a:t>
            </a:r>
            <a:r>
              <a:rPr lang="en-US" dirty="0" smtClean="0"/>
              <a:t>:</a:t>
            </a:r>
            <a:endParaRPr lang="en-US" dirty="0"/>
          </a:p>
          <a:p>
            <a:pPr lvl="1"/>
            <a:r>
              <a:rPr lang="en-US" dirty="0" err="1" smtClean="0"/>
              <a:t>Tượng</a:t>
            </a:r>
            <a:r>
              <a:rPr lang="en-US" dirty="0" smtClean="0"/>
              <a:t> </a:t>
            </a:r>
            <a:r>
              <a:rPr lang="en-US" dirty="0" err="1" smtClean="0"/>
              <a:t>trưng</a:t>
            </a:r>
            <a:r>
              <a:rPr lang="en-US" dirty="0" smtClean="0"/>
              <a:t> </a:t>
            </a:r>
            <a:r>
              <a:rPr lang="en-US" dirty="0" err="1" smtClean="0"/>
              <a:t>cho</a:t>
            </a:r>
            <a:r>
              <a:rPr lang="en-US" dirty="0" smtClean="0"/>
              <a:t> </a:t>
            </a:r>
            <a:r>
              <a:rPr lang="en-US" dirty="0" err="1" smtClean="0"/>
              <a:t>tính</a:t>
            </a:r>
            <a:r>
              <a:rPr lang="en-US" dirty="0" smtClean="0"/>
              <a:t> </a:t>
            </a:r>
            <a:r>
              <a:rPr lang="en-US" dirty="0" err="1" smtClean="0"/>
              <a:t>chuyên</a:t>
            </a:r>
            <a:r>
              <a:rPr lang="en-US" dirty="0" smtClean="0"/>
              <a:t> </a:t>
            </a:r>
            <a:r>
              <a:rPr lang="en-US" dirty="0" err="1" smtClean="0"/>
              <a:t>nghiệp</a:t>
            </a:r>
            <a:r>
              <a:rPr lang="en-US" dirty="0" smtClean="0"/>
              <a:t> </a:t>
            </a:r>
            <a:r>
              <a:rPr lang="en-US" dirty="0" err="1" smtClean="0"/>
              <a:t>của</a:t>
            </a:r>
            <a:r>
              <a:rPr lang="en-US" dirty="0" smtClean="0"/>
              <a:t> </a:t>
            </a:r>
            <a:r>
              <a:rPr lang="en-US" dirty="0" err="1" smtClean="0"/>
              <a:t>nhóm</a:t>
            </a:r>
            <a:r>
              <a:rPr lang="en-US" dirty="0" smtClean="0"/>
              <a:t> </a:t>
            </a:r>
          </a:p>
          <a:p>
            <a:pPr lvl="1"/>
            <a:r>
              <a:rPr lang="en-US" dirty="0" err="1"/>
              <a:t>Xác</a:t>
            </a:r>
            <a:r>
              <a:rPr lang="en-US" dirty="0"/>
              <a:t> </a:t>
            </a:r>
            <a:r>
              <a:rPr lang="en-US" dirty="0" err="1"/>
              <a:t>định</a:t>
            </a:r>
            <a:r>
              <a:rPr lang="en-US" dirty="0"/>
              <a:t> </a:t>
            </a:r>
            <a:r>
              <a:rPr lang="en-US" dirty="0" err="1"/>
              <a:t>và</a:t>
            </a:r>
            <a:r>
              <a:rPr lang="en-US" dirty="0"/>
              <a:t> </a:t>
            </a:r>
            <a:r>
              <a:rPr lang="en-US" dirty="0" err="1"/>
              <a:t>thúc</a:t>
            </a:r>
            <a:r>
              <a:rPr lang="en-US" dirty="0"/>
              <a:t> </a:t>
            </a:r>
            <a:r>
              <a:rPr lang="en-US" dirty="0" err="1"/>
              <a:t>đẩy</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smtClean="0"/>
              <a:t>các</a:t>
            </a:r>
            <a:r>
              <a:rPr lang="en-US" dirty="0" smtClean="0"/>
              <a:t> </a:t>
            </a:r>
            <a:r>
              <a:rPr lang="en-US" dirty="0" err="1" smtClean="0"/>
              <a:t>mối</a:t>
            </a:r>
            <a:r>
              <a:rPr lang="en-US" dirty="0" smtClean="0"/>
              <a:t> </a:t>
            </a:r>
            <a:r>
              <a:rPr lang="en-US" dirty="0" err="1" smtClean="0"/>
              <a:t>quan</a:t>
            </a:r>
            <a:r>
              <a:rPr lang="en-US" dirty="0" smtClean="0"/>
              <a:t> </a:t>
            </a:r>
            <a:r>
              <a:rPr lang="en-US" dirty="0" err="1"/>
              <a:t>hệ</a:t>
            </a:r>
            <a:r>
              <a:rPr lang="en-US" dirty="0"/>
              <a:t> </a:t>
            </a:r>
            <a:r>
              <a:rPr lang="en-US" dirty="0" err="1"/>
              <a:t>bên</a:t>
            </a:r>
            <a:r>
              <a:rPr lang="en-US" dirty="0"/>
              <a:t> </a:t>
            </a:r>
            <a:r>
              <a:rPr lang="en-US" dirty="0" err="1"/>
              <a:t>ngoài</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smtClean="0"/>
              <a:t>chủ</a:t>
            </a:r>
            <a:r>
              <a:rPr lang="en-US" dirty="0" smtClean="0"/>
              <a:t> </a:t>
            </a:r>
            <a:r>
              <a:rPr lang="en-US" dirty="0" err="1" smtClean="0"/>
              <a:t>doanh</a:t>
            </a:r>
            <a:r>
              <a:rPr lang="en-US" dirty="0" smtClean="0"/>
              <a:t> </a:t>
            </a:r>
            <a:r>
              <a:rPr lang="en-US" dirty="0" err="1" smtClean="0"/>
              <a:t>nghiệp</a:t>
            </a:r>
            <a:endParaRPr lang="en-US" dirty="0" smtClean="0"/>
          </a:p>
          <a:p>
            <a:pPr lvl="1"/>
            <a:r>
              <a:rPr lang="en-US" dirty="0" err="1" smtClean="0"/>
              <a:t>Bảo</a:t>
            </a:r>
            <a:r>
              <a:rPr lang="en-US" dirty="0" smtClean="0"/>
              <a:t> </a:t>
            </a:r>
            <a:r>
              <a:rPr lang="en-US" dirty="0" err="1" smtClean="0"/>
              <a:t>vệ</a:t>
            </a:r>
            <a:r>
              <a:rPr lang="en-US" dirty="0" smtClean="0"/>
              <a:t> </a:t>
            </a:r>
            <a:r>
              <a:rPr lang="en-US" dirty="0" err="1" smtClean="0"/>
              <a:t>được</a:t>
            </a:r>
            <a:r>
              <a:rPr lang="en-US" dirty="0" smtClean="0"/>
              <a:t> </a:t>
            </a:r>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nhóm</a:t>
            </a:r>
            <a:endParaRPr lang="en-US" dirty="0" smtClean="0"/>
          </a:p>
          <a:p>
            <a:pPr lvl="1"/>
            <a:r>
              <a:rPr lang="en-US" dirty="0" err="1" smtClean="0"/>
              <a:t>Hệ</a:t>
            </a:r>
            <a:r>
              <a:rPr lang="en-US" dirty="0" smtClean="0"/>
              <a:t> </a:t>
            </a:r>
            <a:r>
              <a:rPr lang="en-US" dirty="0" err="1" smtClean="0"/>
              <a:t>thống</a:t>
            </a:r>
            <a:r>
              <a:rPr lang="en-US" dirty="0" smtClean="0"/>
              <a:t> </a:t>
            </a:r>
            <a:r>
              <a:rPr lang="en-US" dirty="0" err="1" smtClean="0"/>
              <a:t>hóa</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của</a:t>
            </a:r>
            <a:r>
              <a:rPr lang="en-US" dirty="0" smtClean="0"/>
              <a:t> </a:t>
            </a:r>
            <a:r>
              <a:rPr lang="en-US" dirty="0" err="1" smtClean="0"/>
              <a:t>thành</a:t>
            </a:r>
            <a:r>
              <a:rPr lang="en-US" dirty="0" smtClean="0"/>
              <a:t> </a:t>
            </a:r>
            <a:r>
              <a:rPr lang="en-US" dirty="0" err="1" smtClean="0"/>
              <a:t>viên</a:t>
            </a:r>
            <a:endParaRPr lang="en-US" dirty="0"/>
          </a:p>
          <a:p>
            <a:pPr lvl="1"/>
            <a:r>
              <a:rPr lang="en-US" dirty="0" err="1" smtClean="0"/>
              <a:t>Diễn</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lý</a:t>
            </a:r>
            <a:r>
              <a:rPr lang="en-US" dirty="0" smtClean="0"/>
              <a:t> </a:t>
            </a:r>
            <a:r>
              <a:rPr lang="en-US" dirty="0" err="1" smtClean="0"/>
              <a:t>tưởng</a:t>
            </a:r>
            <a:r>
              <a:rPr lang="en-US" dirty="0" smtClean="0"/>
              <a:t> </a:t>
            </a:r>
            <a:r>
              <a:rPr lang="en-US" dirty="0" err="1" smtClean="0"/>
              <a:t>khao</a:t>
            </a:r>
            <a:r>
              <a:rPr lang="en-US" dirty="0" smtClean="0"/>
              <a:t> </a:t>
            </a:r>
            <a:r>
              <a:rPr lang="en-US" dirty="0" err="1" smtClean="0"/>
              <a:t>khát</a:t>
            </a:r>
            <a:r>
              <a:rPr lang="en-US" dirty="0" smtClean="0"/>
              <a:t> </a:t>
            </a:r>
            <a:r>
              <a:rPr lang="en-US" dirty="0" err="1" smtClean="0"/>
              <a:t>đạt</a:t>
            </a:r>
            <a:r>
              <a:rPr lang="en-US" dirty="0" smtClean="0"/>
              <a:t> </a:t>
            </a:r>
            <a:r>
              <a:rPr lang="en-US" dirty="0" err="1" smtClean="0"/>
              <a:t>tới</a:t>
            </a:r>
            <a:endParaRPr lang="en-US" dirty="0" smtClean="0"/>
          </a:p>
          <a:p>
            <a:pPr lvl="1"/>
            <a:r>
              <a:rPr lang="en-US" dirty="0" err="1"/>
              <a:t>Đ</a:t>
            </a:r>
            <a:r>
              <a:rPr lang="en-US" dirty="0" err="1" smtClean="0"/>
              <a:t>ưa</a:t>
            </a:r>
            <a:r>
              <a:rPr lang="en-US" dirty="0" smtClean="0"/>
              <a:t> </a:t>
            </a:r>
            <a:r>
              <a:rPr lang="en-US" dirty="0" err="1"/>
              <a:t>ra</a:t>
            </a:r>
            <a:r>
              <a:rPr lang="en-US" dirty="0"/>
              <a:t> </a:t>
            </a:r>
            <a:r>
              <a:rPr lang="en-US" dirty="0" err="1"/>
              <a:t>các</a:t>
            </a:r>
            <a:r>
              <a:rPr lang="en-US" dirty="0"/>
              <a:t> </a:t>
            </a:r>
            <a:r>
              <a:rPr lang="en-US" dirty="0" err="1"/>
              <a:t>nguyên</a:t>
            </a:r>
            <a:r>
              <a:rPr lang="en-US" dirty="0"/>
              <a:t> </a:t>
            </a:r>
            <a:r>
              <a:rPr lang="en-US" dirty="0" err="1" smtClean="0"/>
              <a:t>tắc</a:t>
            </a:r>
            <a:r>
              <a:rPr lang="en-US" dirty="0"/>
              <a:t> </a:t>
            </a:r>
            <a:r>
              <a:rPr lang="en-US" dirty="0" err="1" smtClean="0"/>
              <a:t>trong</a:t>
            </a:r>
            <a:r>
              <a:rPr lang="en-US" dirty="0" smtClean="0"/>
              <a:t> “</a:t>
            </a:r>
            <a:r>
              <a:rPr lang="en-US" dirty="0"/>
              <a:t>gray areas”</a:t>
            </a:r>
          </a:p>
        </p:txBody>
      </p:sp>
    </p:spTree>
    <p:extLst>
      <p:ext uri="{BB962C8B-B14F-4D97-AF65-F5344CB8AC3E}">
        <p14:creationId xmlns:p14="http://schemas.microsoft.com/office/powerpoint/2010/main" val="224988406"/>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5 : QUẢN LÝ</a:t>
            </a:r>
            <a:endParaRPr lang="vi-VN" dirty="0"/>
          </a:p>
        </p:txBody>
      </p:sp>
      <p:sp>
        <p:nvSpPr>
          <p:cNvPr id="3" name="Content Placeholder 2"/>
          <p:cNvSpPr>
            <a:spLocks noGrp="1"/>
          </p:cNvSpPr>
          <p:nvPr>
            <p:ph idx="1"/>
          </p:nvPr>
        </p:nvSpPr>
        <p:spPr/>
        <p:txBody>
          <a:bodyPr/>
          <a:lstStyle/>
          <a:p>
            <a:pPr lvl="1"/>
            <a:r>
              <a:rPr lang="en-US" sz="2800" dirty="0" smtClean="0"/>
              <a:t>Đảm </a:t>
            </a:r>
            <a:r>
              <a:rPr lang="en-US" sz="2800" dirty="0"/>
              <a:t>bảo rằng có một thỏa thuận công bằng liên quan đến quyền sở hữu phần mềm, quy trình, nghiên cứu, văn bản hoặc tài sản trí tuệ khác mà kỹ sư phần mềm đã đóng góp. </a:t>
            </a:r>
            <a:endParaRPr lang="en-US" sz="2800" dirty="0" smtClean="0"/>
          </a:p>
          <a:p>
            <a:pPr lvl="1"/>
            <a:r>
              <a:rPr lang="en-US" sz="2800" dirty="0" smtClean="0"/>
              <a:t>Cung </a:t>
            </a:r>
            <a:r>
              <a:rPr lang="en-US" sz="2800" dirty="0"/>
              <a:t>cấp cho quá trình theo đúng thủ tục trong các phiên điều trần về vi phạm chính sách của chủ lao động hoặc của Bộ luật này</a:t>
            </a:r>
            <a:r>
              <a:rPr lang="en-US" sz="2800" dirty="0" smtClean="0"/>
              <a:t>.</a:t>
            </a:r>
          </a:p>
          <a:p>
            <a:pPr lvl="1"/>
            <a:r>
              <a:rPr lang="en-US" sz="2800" dirty="0" smtClean="0"/>
              <a:t>Không </a:t>
            </a:r>
            <a:r>
              <a:rPr lang="en-US" sz="2800" dirty="0"/>
              <a:t>yêu cầu một kỹ sư phần mềm làm bất cứ điều gì mâu thuẫn với Bộ luật này. </a:t>
            </a:r>
            <a:endParaRPr lang="en-US" sz="2800" dirty="0" smtClean="0"/>
          </a:p>
          <a:p>
            <a:pPr lvl="1"/>
            <a:r>
              <a:rPr lang="en-US" sz="2800" dirty="0" smtClean="0"/>
              <a:t>Không </a:t>
            </a:r>
            <a:r>
              <a:rPr lang="en-US" sz="2800" dirty="0"/>
              <a:t>trừng phạt bất cứ ai để bày tỏ mối quan tâm đạo đức về một dự án.</a:t>
            </a:r>
            <a:endParaRPr lang="vi-VN" sz="2800" dirty="0"/>
          </a:p>
        </p:txBody>
      </p:sp>
    </p:spTree>
    <p:extLst>
      <p:ext uri="{BB962C8B-B14F-4D97-AF65-F5344CB8AC3E}">
        <p14:creationId xmlns:p14="http://schemas.microsoft.com/office/powerpoint/2010/main" val="2561374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a:t>
            </a:r>
            <a:r>
              <a:rPr lang="en-US" dirty="0" smtClean="0"/>
              <a:t>6 </a:t>
            </a:r>
            <a:r>
              <a:rPr lang="en-US" dirty="0"/>
              <a:t>: </a:t>
            </a:r>
            <a:r>
              <a:rPr lang="en-US" dirty="0" smtClean="0"/>
              <a:t>SỰ CHUYÊN NGHIỆP</a:t>
            </a:r>
            <a:endParaRPr lang="vi-VN" dirty="0"/>
          </a:p>
        </p:txBody>
      </p:sp>
      <p:sp>
        <p:nvSpPr>
          <p:cNvPr id="3" name="Content Placeholder 2"/>
          <p:cNvSpPr>
            <a:spLocks noGrp="1"/>
          </p:cNvSpPr>
          <p:nvPr>
            <p:ph idx="1"/>
          </p:nvPr>
        </p:nvSpPr>
        <p:spPr/>
        <p:txBody>
          <a:bodyPr/>
          <a:lstStyle/>
          <a:p>
            <a:pPr marL="0" indent="0">
              <a:buNone/>
            </a:pPr>
            <a:r>
              <a:rPr lang="vi-VN" dirty="0"/>
              <a:t>Kỹ sư phần mềm sẽ nâng cao tính toàn vẹn</a:t>
            </a:r>
            <a:r>
              <a:rPr lang="en-US" dirty="0"/>
              <a:t> và </a:t>
            </a:r>
            <a:r>
              <a:rPr lang="vi-VN" dirty="0"/>
              <a:t>uy tín của nghề phù hợp với lợi ích công cộng.</a:t>
            </a:r>
            <a:endParaRPr lang="en-US" dirty="0"/>
          </a:p>
          <a:p>
            <a:pPr>
              <a:buFont typeface="Wingdings" pitchFamily="2" charset="2"/>
              <a:buChar char="§"/>
            </a:pPr>
            <a:r>
              <a:rPr lang="vi-VN" dirty="0" smtClean="0"/>
              <a:t>Giúp </a:t>
            </a:r>
            <a:r>
              <a:rPr lang="vi-VN" dirty="0"/>
              <a:t>phát triển một môi trường tổ chức thuận lợi để hành động đạo đức.</a:t>
            </a:r>
            <a:endParaRPr lang="en-US" dirty="0"/>
          </a:p>
          <a:p>
            <a:pPr>
              <a:buFont typeface="Wingdings" pitchFamily="2" charset="2"/>
              <a:buChar char="§"/>
            </a:pPr>
            <a:r>
              <a:rPr lang="vi-VN" dirty="0" smtClean="0"/>
              <a:t>Quảng </a:t>
            </a:r>
            <a:r>
              <a:rPr lang="vi-VN" dirty="0"/>
              <a:t>bá kiến ​​thức công khai về kỹ nghệ phần mềm.</a:t>
            </a:r>
            <a:endParaRPr lang="en-US" dirty="0"/>
          </a:p>
          <a:p>
            <a:pPr>
              <a:buFont typeface="Wingdings" pitchFamily="2" charset="2"/>
              <a:buChar char="§"/>
            </a:pPr>
            <a:r>
              <a:rPr lang="vi-VN" dirty="0" smtClean="0"/>
              <a:t>Mở </a:t>
            </a:r>
            <a:r>
              <a:rPr lang="vi-VN" dirty="0"/>
              <a:t>rộng kiến ​​thức kĩ nghệ phần mềm bằng cách tham gia thích hợp vào các tổ chức, cuộc họp và ấn phẩm chuyên nghiệp.</a:t>
            </a:r>
            <a:endParaRPr lang="en-US" dirty="0"/>
          </a:p>
          <a:p>
            <a:pPr>
              <a:buFont typeface="Wingdings" pitchFamily="2" charset="2"/>
              <a:buChar char="§"/>
            </a:pPr>
            <a:r>
              <a:rPr lang="vi-VN" dirty="0" smtClean="0"/>
              <a:t>Hỗ </a:t>
            </a:r>
            <a:r>
              <a:rPr lang="vi-VN" dirty="0"/>
              <a:t>trợ các kỹ sư phần mềm khác cố gắng tuân theo Quy tắc này</a:t>
            </a:r>
            <a:r>
              <a:rPr lang="vi-VN" dirty="0" smtClean="0"/>
              <a:t>.</a:t>
            </a:r>
            <a:endParaRPr lang="en-US" dirty="0"/>
          </a:p>
        </p:txBody>
      </p:sp>
    </p:spTree>
    <p:extLst>
      <p:ext uri="{BB962C8B-B14F-4D97-AF65-F5344CB8AC3E}">
        <p14:creationId xmlns:p14="http://schemas.microsoft.com/office/powerpoint/2010/main" val="40490464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6 : SỰ CHUYÊN NGHIỆP</a:t>
            </a:r>
            <a:endParaRPr lang="vi-VN" dirty="0"/>
          </a:p>
        </p:txBody>
      </p:sp>
      <p:sp>
        <p:nvSpPr>
          <p:cNvPr id="3" name="Content Placeholder 2"/>
          <p:cNvSpPr>
            <a:spLocks noGrp="1"/>
          </p:cNvSpPr>
          <p:nvPr>
            <p:ph idx="1"/>
          </p:nvPr>
        </p:nvSpPr>
        <p:spPr>
          <a:xfrm>
            <a:off x="1117600" y="960783"/>
            <a:ext cx="10566400" cy="4927600"/>
          </a:xfrm>
        </p:spPr>
        <p:txBody>
          <a:bodyPr/>
          <a:lstStyle/>
          <a:p>
            <a:pPr>
              <a:buFont typeface="Wingdings" pitchFamily="2" charset="2"/>
              <a:buChar char="§"/>
            </a:pPr>
            <a:r>
              <a:rPr lang="vi-VN" dirty="0" smtClean="0"/>
              <a:t>Không </a:t>
            </a:r>
            <a:r>
              <a:rPr lang="vi-VN" dirty="0"/>
              <a:t>quảng bá </a:t>
            </a:r>
            <a:r>
              <a:rPr lang="en-US" dirty="0" smtClean="0"/>
              <a:t>vì </a:t>
            </a:r>
            <a:r>
              <a:rPr lang="vi-VN" dirty="0" smtClean="0"/>
              <a:t>lợi </a:t>
            </a:r>
            <a:r>
              <a:rPr lang="vi-VN" dirty="0"/>
              <a:t>ích riêng </a:t>
            </a:r>
            <a:endParaRPr lang="en-US" dirty="0" smtClean="0"/>
          </a:p>
          <a:p>
            <a:pPr>
              <a:buFont typeface="Wingdings" pitchFamily="2" charset="2"/>
              <a:buChar char="§"/>
            </a:pPr>
            <a:r>
              <a:rPr lang="vi-VN" dirty="0" smtClean="0"/>
              <a:t>Tuân </a:t>
            </a:r>
            <a:r>
              <a:rPr lang="vi-VN" dirty="0"/>
              <a:t>thủ tất cả các quy tắc </a:t>
            </a:r>
            <a:r>
              <a:rPr lang="en-US" dirty="0"/>
              <a:t>pháp </a:t>
            </a:r>
            <a:r>
              <a:rPr lang="vi-VN" dirty="0"/>
              <a:t>luật, trừ khi, trong những trường hợp ngoại lệ, việc tuân thủ đó không phù hợp với lợi ích công cộng. </a:t>
            </a:r>
            <a:endParaRPr lang="en-US" sz="3600" dirty="0"/>
          </a:p>
          <a:p>
            <a:pPr>
              <a:buFont typeface="Wingdings" pitchFamily="2" charset="2"/>
              <a:buChar char="§"/>
            </a:pPr>
            <a:r>
              <a:rPr lang="vi-VN" dirty="0" smtClean="0"/>
              <a:t>Hãy </a:t>
            </a:r>
            <a:r>
              <a:rPr lang="vi-VN" dirty="0"/>
              <a:t>chính xác trong việc nêu rõ các đặc điểm của phần mềm mà chúng hoạt động, tránh các tuyên bố giả mạo</a:t>
            </a:r>
            <a:r>
              <a:rPr lang="en-US" dirty="0"/>
              <a:t>,</a:t>
            </a:r>
            <a:r>
              <a:rPr lang="vi-VN" dirty="0"/>
              <a:t> đầu cơ, trống rỗng, lừa đảo, gây hiểu nhầm hoặc nghi ngờ.</a:t>
            </a:r>
            <a:endParaRPr lang="en-US" sz="3600" dirty="0"/>
          </a:p>
          <a:p>
            <a:pPr>
              <a:buFont typeface="Wingdings" pitchFamily="2" charset="2"/>
              <a:buChar char="§"/>
            </a:pPr>
            <a:r>
              <a:rPr lang="vi-VN" dirty="0" smtClean="0"/>
              <a:t>Chịu </a:t>
            </a:r>
            <a:r>
              <a:rPr lang="vi-VN" dirty="0"/>
              <a:t>trách nhiệm phát hiện, sửa chữa và báo cáo lỗi trong phần mềm và các tài liệu liên </a:t>
            </a:r>
            <a:r>
              <a:rPr lang="vi-VN" dirty="0" smtClean="0"/>
              <a:t>quan</a:t>
            </a:r>
            <a:endParaRPr lang="en-US" dirty="0" smtClean="0"/>
          </a:p>
          <a:p>
            <a:pPr>
              <a:buFont typeface="Wingdings" pitchFamily="2" charset="2"/>
              <a:buChar char="§"/>
            </a:pPr>
            <a:r>
              <a:rPr lang="vi-VN" dirty="0" smtClean="0"/>
              <a:t>Đảm </a:t>
            </a:r>
            <a:r>
              <a:rPr lang="vi-VN" dirty="0"/>
              <a:t>bảo rằng khách hàng, người sử dụng lao động và người giám sát biết về cam kết của kỹ sư phần mềm về Quy tắc đạo đức</a:t>
            </a:r>
            <a:r>
              <a:rPr lang="en-US" dirty="0"/>
              <a:t> này.</a:t>
            </a:r>
          </a:p>
          <a:p>
            <a:pPr marL="854075" indent="-854075">
              <a:buNone/>
            </a:pPr>
            <a:endParaRPr lang="en-US" dirty="0"/>
          </a:p>
        </p:txBody>
      </p:sp>
    </p:spTree>
    <p:extLst>
      <p:ext uri="{BB962C8B-B14F-4D97-AF65-F5344CB8AC3E}">
        <p14:creationId xmlns:p14="http://schemas.microsoft.com/office/powerpoint/2010/main" val="384929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6 : SỰ CHUYÊN NGHIỆP</a:t>
            </a:r>
            <a:endParaRPr lang="vi-VN" dirty="0"/>
          </a:p>
        </p:txBody>
      </p:sp>
      <p:sp>
        <p:nvSpPr>
          <p:cNvPr id="3" name="Content Placeholder 2"/>
          <p:cNvSpPr>
            <a:spLocks noGrp="1"/>
          </p:cNvSpPr>
          <p:nvPr>
            <p:ph idx="1"/>
          </p:nvPr>
        </p:nvSpPr>
        <p:spPr/>
        <p:txBody>
          <a:bodyPr/>
          <a:lstStyle/>
          <a:p>
            <a:r>
              <a:rPr lang="vi-VN" dirty="0" smtClean="0"/>
              <a:t>Tránh </a:t>
            </a:r>
            <a:r>
              <a:rPr lang="vi-VN" dirty="0"/>
              <a:t>các liên kết với các doanh nghiệp và tổ chức xung đột với </a:t>
            </a:r>
            <a:r>
              <a:rPr lang="en-US" dirty="0" smtClean="0"/>
              <a:t>quy </a:t>
            </a:r>
            <a:r>
              <a:rPr lang="en-US" dirty="0"/>
              <a:t>tắc đạo đức </a:t>
            </a:r>
            <a:r>
              <a:rPr lang="vi-VN" dirty="0"/>
              <a:t>này.</a:t>
            </a:r>
            <a:endParaRPr lang="en-US" dirty="0"/>
          </a:p>
          <a:p>
            <a:r>
              <a:rPr lang="vi-VN" dirty="0" smtClean="0"/>
              <a:t>Nhận </a:t>
            </a:r>
            <a:r>
              <a:rPr lang="vi-VN" dirty="0"/>
              <a:t>ra rằng vi phạm Quy tắc này không phù hợp với việc trở thành kỹ sư phần mềm chuyên nghiệp.</a:t>
            </a:r>
            <a:endParaRPr lang="en-US" dirty="0"/>
          </a:p>
          <a:p>
            <a:r>
              <a:rPr lang="vi-VN" dirty="0" smtClean="0"/>
              <a:t>Bày </a:t>
            </a:r>
            <a:r>
              <a:rPr lang="vi-VN" dirty="0"/>
              <a:t>tỏ mối lo ngại cho những người liên quan khi các vi phạm nghiêm trọng của Bộ luật này được phát hiện trừ khi điều này là không thể, phản tác dụng hoặc nguy hiểm</a:t>
            </a:r>
            <a:r>
              <a:rPr lang="vi-VN" dirty="0" smtClean="0"/>
              <a:t>.</a:t>
            </a:r>
          </a:p>
          <a:p>
            <a:r>
              <a:rPr lang="vi-VN" dirty="0" smtClean="0"/>
              <a:t>Báo cáo các vi phạm nghiêm trọng của Bộ luật này cho cơ quan chức năng khi việc tham vấn </a:t>
            </a:r>
            <a:r>
              <a:rPr lang="en-US" dirty="0" smtClean="0"/>
              <a:t>những quy tắc này cho </a:t>
            </a:r>
            <a:r>
              <a:rPr lang="vi-VN" dirty="0" smtClean="0"/>
              <a:t>những người liên quan </a:t>
            </a:r>
            <a:r>
              <a:rPr lang="en-US" dirty="0" smtClean="0"/>
              <a:t>không </a:t>
            </a:r>
            <a:r>
              <a:rPr lang="vi-VN" dirty="0" smtClean="0"/>
              <a:t>tác dụng </a:t>
            </a:r>
            <a:r>
              <a:rPr lang="en-US" dirty="0" smtClean="0"/>
              <a:t>.</a:t>
            </a:r>
            <a:endParaRPr lang="vi-VN" dirty="0"/>
          </a:p>
        </p:txBody>
      </p:sp>
    </p:spTree>
    <p:extLst>
      <p:ext uri="{BB962C8B-B14F-4D97-AF65-F5344CB8AC3E}">
        <p14:creationId xmlns:p14="http://schemas.microsoft.com/office/powerpoint/2010/main" val="20888639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a:t>Nguyên tắc </a:t>
            </a:r>
            <a:r>
              <a:rPr lang="en-US" dirty="0" smtClean="0"/>
              <a:t>7: ĐỒNG NGHIỆP</a:t>
            </a:r>
            <a:endParaRPr lang="vi-VN" dirty="0"/>
          </a:p>
        </p:txBody>
      </p:sp>
      <p:sp>
        <p:nvSpPr>
          <p:cNvPr id="3" name="Content Placeholder 2"/>
          <p:cNvSpPr>
            <a:spLocks noGrp="1"/>
          </p:cNvSpPr>
          <p:nvPr>
            <p:ph idx="1"/>
          </p:nvPr>
        </p:nvSpPr>
        <p:spPr/>
        <p:txBody>
          <a:bodyPr/>
          <a:lstStyle/>
          <a:p>
            <a:pPr>
              <a:buFont typeface="Wingdings" pitchFamily="2" charset="2"/>
              <a:buChar char="§"/>
            </a:pPr>
            <a:r>
              <a:rPr lang="vi-VN" dirty="0" smtClean="0"/>
              <a:t>Khuyến </a:t>
            </a:r>
            <a:r>
              <a:rPr lang="vi-VN" dirty="0"/>
              <a:t>khích các đồng nghiệp tuân thủ Quy tắc </a:t>
            </a:r>
            <a:r>
              <a:rPr lang="vi-VN" dirty="0" smtClean="0"/>
              <a:t>này.</a:t>
            </a:r>
            <a:endParaRPr lang="en-US" dirty="0" smtClean="0"/>
          </a:p>
          <a:p>
            <a:pPr>
              <a:buFont typeface="Wingdings" pitchFamily="2" charset="2"/>
              <a:buChar char="§"/>
            </a:pPr>
            <a:r>
              <a:rPr lang="vi-VN" dirty="0" smtClean="0"/>
              <a:t>Hỗ </a:t>
            </a:r>
            <a:r>
              <a:rPr lang="vi-VN" dirty="0"/>
              <a:t>trợ các đồng nghiệp phát triển chuyên </a:t>
            </a:r>
            <a:r>
              <a:rPr lang="vi-VN" dirty="0" smtClean="0"/>
              <a:t>môn.</a:t>
            </a:r>
            <a:endParaRPr lang="en-US" dirty="0" smtClean="0"/>
          </a:p>
          <a:p>
            <a:pPr>
              <a:buFont typeface="Wingdings" pitchFamily="2" charset="2"/>
              <a:buChar char="§"/>
            </a:pPr>
            <a:r>
              <a:rPr lang="vi-VN" dirty="0" smtClean="0"/>
              <a:t>Tín </a:t>
            </a:r>
            <a:r>
              <a:rPr lang="vi-VN" dirty="0"/>
              <a:t>dụng đầy đủ công việc của những người khác và kiềm chế không lấy tín dụng quá </a:t>
            </a:r>
            <a:r>
              <a:rPr lang="vi-VN" dirty="0" smtClean="0"/>
              <a:t>hạn.</a:t>
            </a:r>
            <a:endParaRPr lang="en-US" dirty="0" smtClean="0"/>
          </a:p>
          <a:p>
            <a:pPr>
              <a:buFont typeface="Wingdings" pitchFamily="2" charset="2"/>
              <a:buChar char="§"/>
            </a:pPr>
            <a:r>
              <a:rPr lang="vi-VN" dirty="0" smtClean="0"/>
              <a:t>Xem </a:t>
            </a:r>
            <a:r>
              <a:rPr lang="vi-VN" dirty="0"/>
              <a:t>lại công việc của những người khác một cách khách quan, thẳng thắn, và tài liệu đúng </a:t>
            </a:r>
            <a:r>
              <a:rPr lang="vi-VN" dirty="0" smtClean="0"/>
              <a:t>cách.</a:t>
            </a:r>
            <a:endParaRPr lang="en-US" dirty="0" smtClean="0"/>
          </a:p>
          <a:p>
            <a:pPr>
              <a:buFont typeface="Wingdings" pitchFamily="2" charset="2"/>
              <a:buChar char="§"/>
            </a:pPr>
            <a:r>
              <a:rPr lang="vi-VN" dirty="0" smtClean="0"/>
              <a:t>Hãy </a:t>
            </a:r>
            <a:r>
              <a:rPr lang="vi-VN" dirty="0"/>
              <a:t>đưa ra một buổi điều trần công bằng cho các ý kiến, quan ngại hoặc khiếu nại của đồng nghiệp.</a:t>
            </a:r>
          </a:p>
          <a:p>
            <a:endParaRPr lang="en-US" dirty="0"/>
          </a:p>
        </p:txBody>
      </p:sp>
    </p:spTree>
    <p:extLst>
      <p:ext uri="{BB962C8B-B14F-4D97-AF65-F5344CB8AC3E}">
        <p14:creationId xmlns:p14="http://schemas.microsoft.com/office/powerpoint/2010/main" val="42085495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tắc 7: ĐỒNG NGHIỆP</a:t>
            </a:r>
            <a:endParaRPr lang="vi-VN" dirty="0"/>
          </a:p>
        </p:txBody>
      </p:sp>
      <p:sp>
        <p:nvSpPr>
          <p:cNvPr id="3" name="Content Placeholder 2"/>
          <p:cNvSpPr>
            <a:spLocks noGrp="1"/>
          </p:cNvSpPr>
          <p:nvPr>
            <p:ph idx="1"/>
          </p:nvPr>
        </p:nvSpPr>
        <p:spPr/>
        <p:txBody>
          <a:bodyPr/>
          <a:lstStyle/>
          <a:p>
            <a:pPr>
              <a:buFont typeface="Wingdings" pitchFamily="2" charset="2"/>
              <a:buChar char="§"/>
            </a:pPr>
            <a:r>
              <a:rPr lang="vi-VN" dirty="0" smtClean="0"/>
              <a:t>Giúp </a:t>
            </a:r>
            <a:r>
              <a:rPr lang="vi-VN" dirty="0"/>
              <a:t>các đồng nghiệp hiểu rõ các </a:t>
            </a:r>
            <a:r>
              <a:rPr lang="en-US" dirty="0"/>
              <a:t>tiêu chuẩn </a:t>
            </a:r>
            <a:r>
              <a:rPr lang="vi-VN" dirty="0"/>
              <a:t>hiện hành bao gồm các chính sách và quy trình bảo vệ mật khẩu, tệp và thông tin bí mật khác và các biện pháp bảo mật nói chung.</a:t>
            </a:r>
            <a:endParaRPr lang="en-US" dirty="0"/>
          </a:p>
          <a:p>
            <a:pPr>
              <a:buFont typeface="Wingdings" pitchFamily="2" charset="2"/>
              <a:buChar char="§"/>
            </a:pPr>
            <a:r>
              <a:rPr lang="vi-VN" dirty="0" smtClean="0"/>
              <a:t>Không  </a:t>
            </a:r>
            <a:r>
              <a:rPr lang="vi-VN" dirty="0"/>
              <a:t>can thiệp</a:t>
            </a:r>
            <a:r>
              <a:rPr lang="en-US" dirty="0"/>
              <a:t> một cách không </a:t>
            </a:r>
            <a:r>
              <a:rPr lang="vi-VN" dirty="0"/>
              <a:t>công bằn</a:t>
            </a:r>
            <a:r>
              <a:rPr lang="en-US" dirty="0"/>
              <a:t>g</a:t>
            </a:r>
            <a:r>
              <a:rPr lang="vi-VN" dirty="0"/>
              <a:t> vào sự nghiệp của bất kỳ đồng nghiệp </a:t>
            </a:r>
            <a:r>
              <a:rPr lang="vi-VN" dirty="0" smtClean="0"/>
              <a:t>nà</a:t>
            </a:r>
            <a:r>
              <a:rPr lang="en-US" dirty="0" smtClean="0"/>
              <a:t>o.</a:t>
            </a:r>
            <a:endParaRPr lang="en-US" dirty="0"/>
          </a:p>
          <a:p>
            <a:pPr>
              <a:buFont typeface="Wingdings" pitchFamily="2" charset="2"/>
              <a:buChar char="§"/>
            </a:pPr>
            <a:r>
              <a:rPr lang="vi-VN" dirty="0" smtClean="0"/>
              <a:t>Trong </a:t>
            </a:r>
            <a:r>
              <a:rPr lang="vi-VN" dirty="0"/>
              <a:t>các tình huống ngoài phạm vi thẩm quyền của mình, hãy kêu gọi ý kiến ​​của các chuyên gia khác có thẩm quyền trong </a:t>
            </a:r>
            <a:r>
              <a:rPr lang="en-US" dirty="0"/>
              <a:t>lỉnh</a:t>
            </a:r>
            <a:r>
              <a:rPr lang="vi-VN" dirty="0"/>
              <a:t> vực đó.</a:t>
            </a:r>
            <a:endParaRPr lang="en-US" dirty="0"/>
          </a:p>
          <a:p>
            <a:pPr>
              <a:buFont typeface="Wingdings" pitchFamily="2" charset="2"/>
              <a:buChar char="§"/>
            </a:pPr>
            <a:endParaRPr lang="vi-VN" dirty="0"/>
          </a:p>
        </p:txBody>
      </p:sp>
    </p:spTree>
    <p:extLst>
      <p:ext uri="{BB962C8B-B14F-4D97-AF65-F5344CB8AC3E}">
        <p14:creationId xmlns:p14="http://schemas.microsoft.com/office/powerpoint/2010/main" val="805321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Nguyên </a:t>
            </a:r>
            <a:r>
              <a:rPr lang="en-US" dirty="0" smtClean="0"/>
              <a:t>tắc 8 : TỰ HỌC</a:t>
            </a:r>
            <a:endParaRPr lang="vi-VN" dirty="0"/>
          </a:p>
        </p:txBody>
      </p:sp>
      <p:sp>
        <p:nvSpPr>
          <p:cNvPr id="3" name="Content Placeholder 2"/>
          <p:cNvSpPr>
            <a:spLocks noGrp="1"/>
          </p:cNvSpPr>
          <p:nvPr>
            <p:ph idx="1"/>
          </p:nvPr>
        </p:nvSpPr>
        <p:spPr/>
        <p:txBody>
          <a:bodyPr/>
          <a:lstStyle/>
          <a:p>
            <a:pPr marL="0" indent="0">
              <a:buNone/>
            </a:pPr>
            <a:r>
              <a:rPr lang="vi-VN" dirty="0"/>
              <a:t>Các kỹ sư phần mềm sẽ học </a:t>
            </a:r>
            <a:r>
              <a:rPr lang="en-US" dirty="0"/>
              <a:t>các kiến thức </a:t>
            </a:r>
            <a:r>
              <a:rPr lang="vi-VN" dirty="0"/>
              <a:t>nghề nghiệp suốt đời và </a:t>
            </a:r>
            <a:r>
              <a:rPr lang="en-US" dirty="0"/>
              <a:t>làm việc một cách có </a:t>
            </a:r>
            <a:r>
              <a:rPr lang="vi-VN" dirty="0"/>
              <a:t>đạo đức</a:t>
            </a:r>
            <a:r>
              <a:rPr lang="en-US" dirty="0"/>
              <a:t>.</a:t>
            </a:r>
          </a:p>
          <a:p>
            <a:pPr>
              <a:buFont typeface="Wingdings" pitchFamily="2" charset="2"/>
              <a:buChar char="§"/>
            </a:pPr>
            <a:r>
              <a:rPr lang="en-US" dirty="0" smtClean="0"/>
              <a:t>Học </a:t>
            </a:r>
            <a:r>
              <a:rPr lang="en-US" dirty="0"/>
              <a:t>thêm các </a:t>
            </a:r>
            <a:r>
              <a:rPr lang="vi-VN" dirty="0"/>
              <a:t>kiến ​​thức về sự phát triển trong phân tích, đặc điểm kỹ thuật, thiết kế, phát triển, bảo trì và thử nghiệm phần mềm và các tài liệu liên quan, cùng với việc quản lý quá trình phát triển.</a:t>
            </a:r>
            <a:endParaRPr lang="en-US" dirty="0"/>
          </a:p>
          <a:p>
            <a:pPr>
              <a:buFont typeface="Wingdings" pitchFamily="2" charset="2"/>
              <a:buChar char="§"/>
            </a:pPr>
            <a:r>
              <a:rPr lang="vi-VN" dirty="0" smtClean="0"/>
              <a:t>Nâng </a:t>
            </a:r>
            <a:r>
              <a:rPr lang="vi-VN" dirty="0"/>
              <a:t>cao khả năng tạo ra phần mềm chất lượng an toàn, đáng tin cậy và hữu ích với chi phí hợp lý và trong thời gian hợp lý.</a:t>
            </a:r>
            <a:endParaRPr lang="en-US" dirty="0"/>
          </a:p>
          <a:p>
            <a:pPr>
              <a:buFont typeface="Wingdings" pitchFamily="2" charset="2"/>
              <a:buChar char="§"/>
            </a:pPr>
            <a:r>
              <a:rPr lang="vi-VN" dirty="0" smtClean="0"/>
              <a:t>Cải </a:t>
            </a:r>
            <a:r>
              <a:rPr lang="vi-VN" dirty="0"/>
              <a:t>thiện khả năng </a:t>
            </a:r>
            <a:r>
              <a:rPr lang="en-US" dirty="0"/>
              <a:t>tạo ra </a:t>
            </a:r>
            <a:r>
              <a:rPr lang="vi-VN" dirty="0"/>
              <a:t>tài liệu chính xác, </a:t>
            </a:r>
            <a:r>
              <a:rPr lang="en-US" dirty="0"/>
              <a:t>đây đủ </a:t>
            </a:r>
            <a:r>
              <a:rPr lang="vi-VN" dirty="0"/>
              <a:t>thông </a:t>
            </a:r>
            <a:r>
              <a:rPr lang="en-US" dirty="0"/>
              <a:t>tin.</a:t>
            </a:r>
          </a:p>
        </p:txBody>
      </p:sp>
    </p:spTree>
    <p:extLst>
      <p:ext uri="{BB962C8B-B14F-4D97-AF65-F5344CB8AC3E}">
        <p14:creationId xmlns:p14="http://schemas.microsoft.com/office/powerpoint/2010/main" val="1352121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8 : TỰ HỌC</a:t>
            </a:r>
            <a:endParaRPr lang="vi-VN" dirty="0"/>
          </a:p>
        </p:txBody>
      </p:sp>
      <p:sp>
        <p:nvSpPr>
          <p:cNvPr id="3" name="Content Placeholder 2"/>
          <p:cNvSpPr>
            <a:spLocks noGrp="1"/>
          </p:cNvSpPr>
          <p:nvPr>
            <p:ph idx="1"/>
          </p:nvPr>
        </p:nvSpPr>
        <p:spPr/>
        <p:txBody>
          <a:bodyPr/>
          <a:lstStyle/>
          <a:p>
            <a:r>
              <a:rPr lang="vi-VN" dirty="0" smtClean="0"/>
              <a:t>Cải </a:t>
            </a:r>
            <a:r>
              <a:rPr lang="vi-VN" dirty="0"/>
              <a:t>thiện sự hiểu biết của họ về phần mềm và các tài liệu liên quan mà chúng hoạt động và môi trường mà chúng sẽ được sử dụng.</a:t>
            </a:r>
            <a:endParaRPr lang="en-US" sz="3600" dirty="0"/>
          </a:p>
          <a:p>
            <a:r>
              <a:rPr lang="vi-VN" dirty="0" smtClean="0"/>
              <a:t>Nâng </a:t>
            </a:r>
            <a:r>
              <a:rPr lang="vi-VN" dirty="0"/>
              <a:t>cao kiến ​​thức của họ về các tiêu chuẩn có liên quan và luật điều chỉnh phần mềm và các tài liệu liên quan mà họ làm việc.</a:t>
            </a:r>
            <a:endParaRPr lang="en-US" sz="3600" dirty="0"/>
          </a:p>
          <a:p>
            <a:r>
              <a:rPr lang="vi-VN" dirty="0" smtClean="0"/>
              <a:t>Cải </a:t>
            </a:r>
            <a:r>
              <a:rPr lang="vi-VN" dirty="0"/>
              <a:t>thiện kiến ​​thức của họ về Bộ Quy tắc này, cách giải thích, và ứng dụng của nó đối với công việc của họ.</a:t>
            </a:r>
            <a:endParaRPr lang="en-US" sz="3600" dirty="0"/>
          </a:p>
          <a:p>
            <a:pPr marL="457200" lvl="1" indent="0">
              <a:buNone/>
            </a:pPr>
            <a:r>
              <a:rPr lang="en-US" dirty="0" smtClean="0"/>
              <a:t>. </a:t>
            </a:r>
            <a:endParaRPr lang="en-US" dirty="0"/>
          </a:p>
          <a:p>
            <a:endParaRPr lang="vi-VN" dirty="0"/>
          </a:p>
        </p:txBody>
      </p:sp>
    </p:spTree>
    <p:extLst>
      <p:ext uri="{BB962C8B-B14F-4D97-AF65-F5344CB8AC3E}">
        <p14:creationId xmlns:p14="http://schemas.microsoft.com/office/powerpoint/2010/main" val="12913254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tắc 8 : TỰ HỌC</a:t>
            </a:r>
          </a:p>
        </p:txBody>
      </p:sp>
      <p:sp>
        <p:nvSpPr>
          <p:cNvPr id="3" name="Content Placeholder 2"/>
          <p:cNvSpPr>
            <a:spLocks noGrp="1"/>
          </p:cNvSpPr>
          <p:nvPr>
            <p:ph idx="1"/>
          </p:nvPr>
        </p:nvSpPr>
        <p:spPr/>
        <p:txBody>
          <a:bodyPr/>
          <a:lstStyle/>
          <a:p>
            <a:r>
              <a:rPr lang="vi-VN" dirty="0" smtClean="0"/>
              <a:t>Không </a:t>
            </a:r>
            <a:r>
              <a:rPr lang="vi-VN" dirty="0"/>
              <a:t>được đối xử bất công với bất kỳ ai vì bất kỳ định kiến ​​không liên quan nào.</a:t>
            </a:r>
            <a:endParaRPr lang="en-US" sz="3600" dirty="0"/>
          </a:p>
          <a:p>
            <a:r>
              <a:rPr lang="vi-VN" dirty="0" smtClean="0"/>
              <a:t>Không </a:t>
            </a:r>
            <a:r>
              <a:rPr lang="vi-VN" dirty="0"/>
              <a:t>ảnh hưởng đến người khác thực hiện bất kỳ hành động nào liên quan đến việc vi phạm Quy tắc này.</a:t>
            </a:r>
            <a:endParaRPr lang="en-US" sz="3600" dirty="0"/>
          </a:p>
          <a:p>
            <a:r>
              <a:rPr lang="vi-VN" dirty="0" smtClean="0"/>
              <a:t>Nhận </a:t>
            </a:r>
            <a:r>
              <a:rPr lang="vi-VN" dirty="0"/>
              <a:t>ra rằng </a:t>
            </a:r>
            <a:r>
              <a:rPr lang="en-US" dirty="0"/>
              <a:t>việc cá nhân </a:t>
            </a:r>
            <a:r>
              <a:rPr lang="vi-VN" dirty="0"/>
              <a:t>vi phạm </a:t>
            </a:r>
            <a:r>
              <a:rPr lang="en-US" dirty="0"/>
              <a:t>các quy tắc đạo đức này sẽ </a:t>
            </a:r>
            <a:r>
              <a:rPr lang="vi-VN" dirty="0"/>
              <a:t>không phù hợp với việc trở thành một kỹ sư phần mềm chuyên nghiệp.</a:t>
            </a:r>
            <a:endParaRPr lang="en-US" sz="3600" dirty="0"/>
          </a:p>
          <a:p>
            <a:endParaRPr lang="en-US" dirty="0"/>
          </a:p>
        </p:txBody>
      </p:sp>
    </p:spTree>
    <p:extLst>
      <p:ext uri="{BB962C8B-B14F-4D97-AF65-F5344CB8AC3E}">
        <p14:creationId xmlns:p14="http://schemas.microsoft.com/office/powerpoint/2010/main" val="1327909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Quy</a:t>
            </a:r>
            <a:r>
              <a:rPr lang="en-US" dirty="0" smtClean="0">
                <a:effectLst/>
              </a:rPr>
              <a:t> </a:t>
            </a:r>
            <a:r>
              <a:rPr lang="en-US" dirty="0" err="1" smtClean="0">
                <a:effectLst/>
              </a:rPr>
              <a:t>tắc</a:t>
            </a:r>
            <a:r>
              <a:rPr lang="en-US" dirty="0" smtClean="0">
                <a:effectLst/>
              </a:rPr>
              <a:t> </a:t>
            </a:r>
            <a:r>
              <a:rPr lang="en-US" dirty="0" err="1" smtClean="0">
                <a:effectLst/>
              </a:rPr>
              <a:t>ĐĐNN</a:t>
            </a:r>
            <a:r>
              <a:rPr lang="vi-VN" dirty="0" smtClean="0">
                <a:effectLst/>
              </a:rPr>
              <a:t> ảnh </a:t>
            </a:r>
            <a:r>
              <a:rPr lang="vi-VN" dirty="0">
                <a:effectLst/>
              </a:rPr>
              <a:t>hưởng gì đối với </a:t>
            </a:r>
            <a:r>
              <a:rPr lang="en-US" dirty="0" err="1" smtClean="0">
                <a:effectLst/>
              </a:rPr>
              <a:t>DN</a:t>
            </a:r>
            <a:endParaRPr lang="vi-VN" dirty="0">
              <a:effectLst/>
            </a:endParaRPr>
          </a:p>
        </p:txBody>
      </p:sp>
      <p:sp>
        <p:nvSpPr>
          <p:cNvPr id="3" name="Content Placeholder 2"/>
          <p:cNvSpPr>
            <a:spLocks noGrp="1"/>
          </p:cNvSpPr>
          <p:nvPr>
            <p:ph idx="1"/>
          </p:nvPr>
        </p:nvSpPr>
        <p:spPr/>
        <p:txBody>
          <a:bodyPr/>
          <a:lstStyle/>
          <a:p>
            <a:r>
              <a:rPr lang="vi-VN" dirty="0"/>
              <a:t>là tài sản vô giá của </a:t>
            </a:r>
            <a:r>
              <a:rPr lang="en-US" dirty="0" err="1" smtClean="0"/>
              <a:t>doanh</a:t>
            </a:r>
            <a:r>
              <a:rPr lang="en-US" dirty="0" smtClean="0"/>
              <a:t> </a:t>
            </a:r>
            <a:r>
              <a:rPr lang="en-US" dirty="0" err="1" smtClean="0"/>
              <a:t>nghiệp</a:t>
            </a:r>
            <a:endParaRPr lang="en-US" dirty="0" smtClean="0"/>
          </a:p>
          <a:p>
            <a:r>
              <a:rPr lang="vi-VN" dirty="0" smtClean="0"/>
              <a:t>là </a:t>
            </a:r>
            <a:r>
              <a:rPr lang="vi-VN" dirty="0"/>
              <a:t>điểm tựa vững chắc của mỗi nhân viên vững chắc trong một môi trường làm việc. Có nhiều sự ảnh hưởng về những tranh chấp trong sự thăng quan tiến chức trong sự nghiệp. Chính vì thế để có một doanh nghiệp mạnh và phát triển thì mỗi nhân viên cần phải có được đạo đức nghề nghiệp</a:t>
            </a:r>
            <a:r>
              <a:rPr lang="vi-VN" dirty="0" smtClean="0"/>
              <a:t>.</a:t>
            </a:r>
            <a:endParaRPr lang="en-US" dirty="0" smtClean="0"/>
          </a:p>
          <a:p>
            <a:r>
              <a:rPr lang="vi-VN" dirty="0" smtClean="0"/>
              <a:t>là </a:t>
            </a:r>
            <a:r>
              <a:rPr lang="vi-VN" dirty="0"/>
              <a:t>một tiêu chuẩn dùng để nhận xét và đánh giá về một cá nhân nào đó trong công việc. </a:t>
            </a:r>
            <a:r>
              <a:rPr lang="vi-VN" dirty="0" smtClean="0"/>
              <a:t>Đạo </a:t>
            </a:r>
            <a:r>
              <a:rPr lang="vi-VN" dirty="0"/>
              <a:t>đức nghề nghiệp cũng chính là bằng chứng để chứng minh về sự thành công của cá nhân và doanh </a:t>
            </a:r>
            <a:r>
              <a:rPr lang="vi-VN" dirty="0" smtClean="0"/>
              <a:t>nghiệp</a:t>
            </a:r>
            <a:endParaRPr lang="en-US" dirty="0"/>
          </a:p>
        </p:txBody>
      </p:sp>
    </p:spTree>
    <p:extLst>
      <p:ext uri="{BB962C8B-B14F-4D97-AF65-F5344CB8AC3E}">
        <p14:creationId xmlns:p14="http://schemas.microsoft.com/office/powerpoint/2010/main" val="4268526691"/>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có</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ĐĐNN</a:t>
            </a:r>
            <a:r>
              <a:rPr lang="en-US" dirty="0" smtClean="0"/>
              <a:t> </a:t>
            </a:r>
            <a:r>
              <a:rPr lang="en-US" dirty="0" err="1" smtClean="0"/>
              <a:t>trong</a:t>
            </a:r>
            <a:r>
              <a:rPr lang="en-US" dirty="0" smtClean="0"/>
              <a:t> </a:t>
            </a:r>
            <a:r>
              <a:rPr lang="en-US" dirty="0" err="1" smtClean="0"/>
              <a:t>ngành</a:t>
            </a:r>
            <a:r>
              <a:rPr lang="en-US" dirty="0" smtClean="0"/>
              <a:t> </a:t>
            </a:r>
            <a:r>
              <a:rPr lang="en-US" dirty="0" err="1" smtClean="0"/>
              <a:t>CNTT</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p</a:t>
            </a:r>
            <a:r>
              <a:rPr lang="vi-VN" dirty="0" smtClean="0"/>
              <a:t>hần </a:t>
            </a:r>
            <a:r>
              <a:rPr lang="vi-VN" dirty="0"/>
              <a:t>mềm có khả năng làm điều tốt hoặc gây </a:t>
            </a:r>
            <a:r>
              <a:rPr lang="vi-VN" dirty="0" smtClean="0"/>
              <a:t>hại</a:t>
            </a:r>
            <a:r>
              <a:rPr lang="en-US" dirty="0" smtClean="0"/>
              <a:t>, </a:t>
            </a:r>
            <a:r>
              <a:rPr lang="vi-VN" dirty="0" smtClean="0"/>
              <a:t>hoặc </a:t>
            </a:r>
            <a:r>
              <a:rPr lang="en-US" dirty="0" err="1" smtClean="0"/>
              <a:t>có</a:t>
            </a:r>
            <a:r>
              <a:rPr lang="en-US" dirty="0" smtClean="0"/>
              <a:t> </a:t>
            </a:r>
            <a:r>
              <a:rPr lang="en-US" dirty="0" err="1" smtClean="0"/>
              <a:t>thể</a:t>
            </a:r>
            <a:r>
              <a:rPr lang="vi-VN" dirty="0" smtClean="0"/>
              <a:t> </a:t>
            </a:r>
            <a:r>
              <a:rPr lang="vi-VN" dirty="0"/>
              <a:t>ảnh hưởng đến người khác để làm điều tốt hoặc </a:t>
            </a:r>
            <a:r>
              <a:rPr lang="en-US" dirty="0" err="1" smtClean="0"/>
              <a:t>điều</a:t>
            </a:r>
            <a:r>
              <a:rPr lang="en-US" dirty="0" smtClean="0"/>
              <a:t> </a:t>
            </a:r>
            <a:r>
              <a:rPr lang="vi-VN" dirty="0" smtClean="0"/>
              <a:t>gây hại</a:t>
            </a:r>
            <a:r>
              <a:rPr lang="en-US" dirty="0" smtClean="0"/>
              <a:t>.</a:t>
            </a:r>
            <a:endParaRPr lang="vi-VN" dirty="0"/>
          </a:p>
          <a:p>
            <a:r>
              <a:rPr lang="vi-VN" dirty="0"/>
              <a:t>Chúng </a:t>
            </a:r>
            <a:r>
              <a:rPr lang="en-US" dirty="0" smtClean="0"/>
              <a:t>ta </a:t>
            </a:r>
            <a:r>
              <a:rPr lang="en-US" dirty="0" err="1" smtClean="0"/>
              <a:t>phải</a:t>
            </a:r>
            <a:r>
              <a:rPr lang="vi-VN" dirty="0" smtClean="0"/>
              <a:t> </a:t>
            </a:r>
            <a:r>
              <a:rPr lang="vi-VN" dirty="0"/>
              <a:t>tự hào </a:t>
            </a:r>
            <a:r>
              <a:rPr lang="vi-VN" dirty="0" smtClean="0"/>
              <a:t>trong </a:t>
            </a:r>
            <a:r>
              <a:rPr lang="vi-VN" dirty="0"/>
              <a:t>công việc của mình và muốn công việc chúng </a:t>
            </a:r>
            <a:r>
              <a:rPr lang="en-US" dirty="0" smtClean="0"/>
              <a:t>ta </a:t>
            </a:r>
            <a:r>
              <a:rPr lang="en-US" dirty="0" err="1" smtClean="0"/>
              <a:t>thực</a:t>
            </a:r>
            <a:r>
              <a:rPr lang="en-US" dirty="0" smtClean="0"/>
              <a:t> </a:t>
            </a:r>
            <a:r>
              <a:rPr lang="en-US" dirty="0" err="1" smtClean="0"/>
              <a:t>hiện</a:t>
            </a:r>
            <a:r>
              <a:rPr lang="en-US" dirty="0" smtClean="0"/>
              <a:t> đ</a:t>
            </a:r>
            <a:r>
              <a:rPr lang="vi-VN" dirty="0" smtClean="0"/>
              <a:t>ược </a:t>
            </a:r>
            <a:r>
              <a:rPr lang="vi-VN" dirty="0"/>
              <a:t>công nhận </a:t>
            </a:r>
            <a:r>
              <a:rPr lang="vi-VN" dirty="0" smtClean="0"/>
              <a:t>và </a:t>
            </a:r>
            <a:r>
              <a:rPr lang="vi-VN" dirty="0"/>
              <a:t>tôn </a:t>
            </a:r>
            <a:r>
              <a:rPr lang="vi-VN" dirty="0" smtClean="0"/>
              <a:t>trọng</a:t>
            </a:r>
            <a:endParaRPr lang="vi-VN" dirty="0"/>
          </a:p>
          <a:p>
            <a:r>
              <a:rPr lang="vi-VN" dirty="0"/>
              <a:t>Chúng </a:t>
            </a:r>
            <a:r>
              <a:rPr lang="en-US" dirty="0" smtClean="0"/>
              <a:t>ta</a:t>
            </a:r>
            <a:r>
              <a:rPr lang="vi-VN" dirty="0" smtClean="0"/>
              <a:t> </a:t>
            </a:r>
            <a:r>
              <a:rPr lang="vi-VN" dirty="0"/>
              <a:t>muốn bảo vệ sinh kế của </a:t>
            </a:r>
            <a:r>
              <a:rPr lang="vi-VN" dirty="0" smtClean="0"/>
              <a:t>mình</a:t>
            </a:r>
            <a:endParaRPr lang="en-US" dirty="0" smtClean="0"/>
          </a:p>
          <a:p>
            <a:endParaRPr lang="vi-VN" dirty="0"/>
          </a:p>
          <a:p>
            <a:endParaRPr lang="en-US" dirty="0"/>
          </a:p>
        </p:txBody>
      </p:sp>
    </p:spTree>
    <p:extLst>
      <p:ext uri="{BB962C8B-B14F-4D97-AF65-F5344CB8AC3E}">
        <p14:creationId xmlns:p14="http://schemas.microsoft.com/office/powerpoint/2010/main" val="3518354299"/>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a:t>
            </a:r>
            <a:r>
              <a:rPr lang="en-US" dirty="0" err="1"/>
              <a:t>tiêu</a:t>
            </a:r>
            <a:r>
              <a:rPr lang="en-US" dirty="0"/>
              <a:t> </a:t>
            </a:r>
            <a:r>
              <a:rPr lang="en-US" dirty="0" err="1"/>
              <a:t>chuẩn</a:t>
            </a:r>
            <a:r>
              <a:rPr lang="en-US" dirty="0"/>
              <a:t> </a:t>
            </a:r>
            <a:r>
              <a:rPr lang="en-US" dirty="0" err="1"/>
              <a:t>Đ</a:t>
            </a:r>
            <a:r>
              <a:rPr lang="en-US" dirty="0" err="1" smtClean="0"/>
              <a:t>ĐNN</a:t>
            </a:r>
            <a:r>
              <a:rPr lang="en-US" dirty="0" smtClean="0"/>
              <a:t> </a:t>
            </a:r>
            <a:r>
              <a:rPr lang="en-US" dirty="0" err="1" smtClean="0"/>
              <a:t>ngành</a:t>
            </a:r>
            <a:r>
              <a:rPr lang="en-US" dirty="0" smtClean="0"/>
              <a:t> </a:t>
            </a:r>
            <a:r>
              <a:rPr lang="en-US" dirty="0" err="1" smtClean="0"/>
              <a:t>CNTT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N</a:t>
            </a:r>
            <a:r>
              <a:rPr lang="vi-VN" dirty="0" smtClean="0"/>
              <a:t>gày </a:t>
            </a:r>
            <a:r>
              <a:rPr lang="vi-VN" dirty="0"/>
              <a:t>29/12/2017, Bộ Thông tin và Truyền thông ban hành Thông tư 45/2017/TT-BTTTT quy định tiêu chuẩn chức danh nghề nghiệp viên </a:t>
            </a:r>
            <a:r>
              <a:rPr lang="vi-VN" dirty="0" smtClean="0"/>
              <a:t>chức </a:t>
            </a:r>
            <a:r>
              <a:rPr lang="vi-VN" dirty="0"/>
              <a:t>chuyên ngành công nghệ thông tin</a:t>
            </a:r>
            <a:r>
              <a:rPr lang="vi-VN" dirty="0" smtClean="0"/>
              <a:t>.</a:t>
            </a:r>
            <a:endParaRPr lang="en-US" dirty="0" smtClean="0"/>
          </a:p>
          <a:p>
            <a:pPr lvl="1"/>
            <a:r>
              <a:rPr lang="vi-VN" dirty="0"/>
              <a:t>Chấp hành các chủ trương, đường lối, chính sách của Đảng, pháp luật của Nhà nước, các quy định của ngành và địa phương về thông tin và truyền thông.</a:t>
            </a:r>
          </a:p>
          <a:p>
            <a:pPr lvl="1"/>
            <a:r>
              <a:rPr lang="vi-VN" dirty="0"/>
              <a:t>Nắm vững quan điểm, đường lối, chủ trương chính sách, chỉ thị, nghị quyết của Đảng và pháp luật Nhà nước về lĩnh vực chuyên ngành;</a:t>
            </a:r>
          </a:p>
          <a:p>
            <a:pPr lvl="1"/>
            <a:r>
              <a:rPr lang="vi-VN" dirty="0"/>
              <a:t>Trung thực, khách quan, có tinh thần trách nhiệm cao đối với công việc được giao; thực hiện đúng và đầy đủ các nghĩa vụ của người viên chức trong hoạt động nghề nghiệp</a:t>
            </a:r>
            <a:r>
              <a:rPr lang="vi-VN" dirty="0" smtClean="0"/>
              <a:t>.</a:t>
            </a:r>
            <a:endParaRPr lang="vi-VN" dirty="0"/>
          </a:p>
        </p:txBody>
      </p:sp>
    </p:spTree>
    <p:extLst>
      <p:ext uri="{BB962C8B-B14F-4D97-AF65-F5344CB8AC3E}">
        <p14:creationId xmlns:p14="http://schemas.microsoft.com/office/powerpoint/2010/main" val="821459708"/>
      </p:ext>
    </p:extLst>
  </p:cSld>
  <p:clrMapOvr>
    <a:masterClrMapping/>
  </p:clrMapOvr>
  <p:timing>
    <p:tnLst>
      <p:par>
        <p:cTn id="1" dur="indefinite" restart="never" nodeType="tmRoot"/>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a:t>
            </a:r>
            <a:r>
              <a:rPr lang="en-US" dirty="0" err="1"/>
              <a:t>tiêu</a:t>
            </a:r>
            <a:r>
              <a:rPr lang="en-US" dirty="0"/>
              <a:t> </a:t>
            </a:r>
            <a:r>
              <a:rPr lang="en-US" dirty="0" err="1"/>
              <a:t>chuẩn</a:t>
            </a:r>
            <a:r>
              <a:rPr lang="en-US" dirty="0"/>
              <a:t> </a:t>
            </a:r>
            <a:r>
              <a:rPr lang="en-US" dirty="0" err="1"/>
              <a:t>Đ</a:t>
            </a:r>
            <a:r>
              <a:rPr lang="en-US" dirty="0" err="1" smtClean="0"/>
              <a:t>ĐNN</a:t>
            </a:r>
            <a:r>
              <a:rPr lang="en-US" dirty="0" smtClean="0"/>
              <a:t> </a:t>
            </a:r>
            <a:r>
              <a:rPr lang="en-US" dirty="0" err="1" smtClean="0"/>
              <a:t>ngành</a:t>
            </a:r>
            <a:r>
              <a:rPr lang="en-US" dirty="0" smtClean="0"/>
              <a:t> </a:t>
            </a:r>
            <a:r>
              <a:rPr lang="en-US" dirty="0" err="1" smtClean="0"/>
              <a:t>CNTT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N</a:t>
            </a:r>
            <a:r>
              <a:rPr lang="vi-VN" dirty="0" smtClean="0"/>
              <a:t>gày </a:t>
            </a:r>
            <a:r>
              <a:rPr lang="vi-VN" dirty="0"/>
              <a:t>29/12/2017, Bộ Thông tin và Truyền thông ban hành Thông tư 45/2017/TT-BTTTT quy định tiêu chuẩn chức danh nghề nghiệp viên </a:t>
            </a:r>
            <a:r>
              <a:rPr lang="vi-VN" dirty="0" smtClean="0"/>
              <a:t>chức </a:t>
            </a:r>
            <a:r>
              <a:rPr lang="vi-VN" dirty="0"/>
              <a:t>chuyên ngành công nghệ thông tin</a:t>
            </a:r>
            <a:r>
              <a:rPr lang="vi-VN" dirty="0" smtClean="0"/>
              <a:t>.</a:t>
            </a:r>
            <a:endParaRPr lang="en-US" dirty="0" smtClean="0"/>
          </a:p>
          <a:p>
            <a:pPr lvl="1"/>
            <a:r>
              <a:rPr lang="vi-VN" dirty="0" smtClean="0"/>
              <a:t>Có </a:t>
            </a:r>
            <a:r>
              <a:rPr lang="vi-VN" dirty="0"/>
              <a:t>ý thức trau dồi đạo đức, giữ gìn phẩm chất, danh dự, uy tín nghề nghiệp; không lạm dụng vị trí công tác, nhiệm vụ được phân công để trục lợi; đoàn kết, sáng tạo, sẵn sàng tiếp thu, học hỏi cái mới, tự nâng cao trình độ; có ý thức phối hợp, giúp đỡ đồng nghiệp, chia sẻ kinh nghiệm trong công tác; tích cực tham gia nghiên cứu đề tài khoa học, sáng kiến cải tiến kỹ thuật để phát triển nghề nghiệp và nâng cao trình độ.</a:t>
            </a:r>
          </a:p>
          <a:p>
            <a:pPr lvl="1"/>
            <a:r>
              <a:rPr lang="vi-VN" dirty="0"/>
              <a:t>Tuân thủ pháp luật về bảo vệ bí mật nhà nước; đảm bảo an toàn, bí mật thông tin và an ninh, quốc phòng.</a:t>
            </a:r>
          </a:p>
          <a:p>
            <a:endParaRPr lang="en-US" dirty="0"/>
          </a:p>
        </p:txBody>
      </p:sp>
    </p:spTree>
    <p:extLst>
      <p:ext uri="{BB962C8B-B14F-4D97-AF65-F5344CB8AC3E}">
        <p14:creationId xmlns:p14="http://schemas.microsoft.com/office/powerpoint/2010/main" val="100609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4805</TotalTime>
  <Words>6032</Words>
  <Application>Microsoft Office PowerPoint</Application>
  <PresentationFormat>Widescreen</PresentationFormat>
  <Paragraphs>306</Paragraphs>
  <Slides>58</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ＭＳ Ｐゴシック</vt:lpstr>
      <vt:lpstr>ＭＳ Ｐゴシック</vt:lpstr>
      <vt:lpstr>Arial</vt:lpstr>
      <vt:lpstr>Calibri</vt:lpstr>
      <vt:lpstr>Tahoma</vt:lpstr>
      <vt:lpstr>Wingdings</vt:lpstr>
      <vt:lpstr>Kendall Master 2007</vt:lpstr>
      <vt:lpstr>2_Kendall Master 2007</vt:lpstr>
      <vt:lpstr>Chương 5: QUY TẮC ĐẠO ĐỨC NGHỀ NGHIỆP NGÀNH CÔNG NGHỆ THÔNG TIN  (Professional Code of Ethics  in Information Technology)</vt:lpstr>
      <vt:lpstr>Đạo đức nghề nghiệp (Professional Ethics)</vt:lpstr>
      <vt:lpstr>Đạo đức nghề nghiệp (Professional Ethics)</vt:lpstr>
      <vt:lpstr>Đạo đức nghề nghiệp (Professional Ethics)</vt:lpstr>
      <vt:lpstr>Tại sao chúng ta phải có quy tắc ĐĐNN</vt:lpstr>
      <vt:lpstr>Quy tắc ĐĐNN ảnh hưởng gì đối với DN</vt:lpstr>
      <vt:lpstr>Tại sao có quy tắc ĐĐNN trong ngành CNTT</vt:lpstr>
      <vt:lpstr>05 tiêu chuẩn ĐĐNN ngành CNTT </vt:lpstr>
      <vt:lpstr>05 tiêu chuẩn ĐĐNN ngành CNTT </vt:lpstr>
      <vt:lpstr>Lịch sử của quy tắc ĐĐNN trong CNTT</vt:lpstr>
      <vt:lpstr>Lịch sử của quy tắc ĐĐNN trong CNTT</vt:lpstr>
      <vt:lpstr>Lịch sử của quy tắc ĐĐNN trong CNTT</vt:lpstr>
      <vt:lpstr>IEEE</vt:lpstr>
      <vt:lpstr>ACM</vt:lpstr>
      <vt:lpstr>Bộ quy tắc đạo đức của  ACM   </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Bộ quy tắc đạo đức của  ACM</vt:lpstr>
      <vt:lpstr>IEEE</vt:lpstr>
      <vt:lpstr>Eight Key Principles</vt:lpstr>
      <vt:lpstr>8 Quy tắc chính </vt:lpstr>
      <vt:lpstr>8 Quy tắc chính </vt:lpstr>
      <vt:lpstr>Lợi ích của việc tuân thủ các quy tắc đạo đức</vt:lpstr>
      <vt:lpstr>Lợi ích của việc tuân thủ các quy tắc đạo đức</vt:lpstr>
      <vt:lpstr>Nguyên tắc 1: PUBLIC</vt:lpstr>
      <vt:lpstr>Nguyên tắc 2 KHÁCH HÀNG VÀ CÔNG TY</vt:lpstr>
      <vt:lpstr>Nguyên tắc 2 KHÁCH HÀNG VÀ CÔNG TY</vt:lpstr>
      <vt:lpstr>Nguyên tắc 2 KHÁCH HÀNG VÀ CÔNG TY</vt:lpstr>
      <vt:lpstr> Nguyên tắc 3: SẢN PHẨM  </vt:lpstr>
      <vt:lpstr>  Nguyên tắc 3: SẢN PHẨM </vt:lpstr>
      <vt:lpstr>  Nguyên tắc 3: SẢN PHẨM </vt:lpstr>
      <vt:lpstr> Nguyên tắc 3: SẢN PHẨM </vt:lpstr>
      <vt:lpstr> Nguyên tắc 4: ĐÁNH GIÁ</vt:lpstr>
      <vt:lpstr> Nguyên tắc 4:ĐÁNH GIÁ</vt:lpstr>
      <vt:lpstr>  Nguyên tắc 5 : QUẢN LÝ</vt:lpstr>
      <vt:lpstr> Nguyên tắc 5 : QUẢN LÝ</vt:lpstr>
      <vt:lpstr> Nguyên tắc 5 : QUẢN LÝ</vt:lpstr>
      <vt:lpstr> Nguyên tắc 6 : SỰ CHUYÊN NGHIỆP</vt:lpstr>
      <vt:lpstr> Nguyên tắc 6 : SỰ CHUYÊN NGHIỆP</vt:lpstr>
      <vt:lpstr> Nguyên tắc 6 : SỰ CHUYÊN NGHIỆP</vt:lpstr>
      <vt:lpstr>  Nguyên tắc 7: ĐỒNG NGHIỆP</vt:lpstr>
      <vt:lpstr> Nguyên tắc 7: ĐỒNG NGHIỆP</vt:lpstr>
      <vt:lpstr> Nguyên tắc 8 : TỰ HỌC</vt:lpstr>
      <vt:lpstr>Nguyên tắc 8 : TỰ HỌC</vt:lpstr>
      <vt:lpstr>Nguyên tắc 8 : TỰ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LUẬT CÔNG NGHỆ THÔNG TIN</dc:title>
  <dc:creator>Nguyen Thi Hanh</dc:creator>
  <cp:lastModifiedBy>Giang Thanh Tron</cp:lastModifiedBy>
  <cp:revision>191</cp:revision>
  <cp:lastPrinted>2017-11-07T05:05:41Z</cp:lastPrinted>
  <dcterms:created xsi:type="dcterms:W3CDTF">2017-08-25T03:25:32Z</dcterms:created>
  <dcterms:modified xsi:type="dcterms:W3CDTF">2024-02-19T12:22:59Z</dcterms:modified>
</cp:coreProperties>
</file>