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0"/>
  </p:notesMasterIdLst>
  <p:sldIdLst>
    <p:sldId id="256" r:id="rId3"/>
    <p:sldId id="316" r:id="rId4"/>
    <p:sldId id="317" r:id="rId5"/>
    <p:sldId id="318" r:id="rId6"/>
    <p:sldId id="319" r:id="rId7"/>
    <p:sldId id="320" r:id="rId8"/>
    <p:sldId id="321" r:id="rId9"/>
    <p:sldId id="322" r:id="rId10"/>
    <p:sldId id="265" r:id="rId11"/>
    <p:sldId id="266" r:id="rId12"/>
    <p:sldId id="267" r:id="rId13"/>
    <p:sldId id="268" r:id="rId14"/>
    <p:sldId id="323" r:id="rId15"/>
    <p:sldId id="324" r:id="rId16"/>
    <p:sldId id="333" r:id="rId17"/>
    <p:sldId id="325" r:id="rId18"/>
    <p:sldId id="326" r:id="rId19"/>
    <p:sldId id="334" r:id="rId20"/>
    <p:sldId id="335" r:id="rId21"/>
    <p:sldId id="336" r:id="rId22"/>
    <p:sldId id="337" r:id="rId23"/>
    <p:sldId id="338" r:id="rId24"/>
    <p:sldId id="339" r:id="rId25"/>
    <p:sldId id="327" r:id="rId26"/>
    <p:sldId id="331" r:id="rId27"/>
    <p:sldId id="332" r:id="rId28"/>
    <p:sldId id="289" r:id="rId29"/>
    <p:sldId id="290" r:id="rId30"/>
    <p:sldId id="291" r:id="rId31"/>
    <p:sldId id="292" r:id="rId32"/>
    <p:sldId id="293" r:id="rId33"/>
    <p:sldId id="294" r:id="rId34"/>
    <p:sldId id="295" r:id="rId35"/>
    <p:sldId id="296" r:id="rId36"/>
    <p:sldId id="297" r:id="rId37"/>
    <p:sldId id="328" r:id="rId38"/>
    <p:sldId id="329" r:id="rId39"/>
    <p:sldId id="330" r:id="rId40"/>
    <p:sldId id="287" r:id="rId41"/>
    <p:sldId id="288" r:id="rId42"/>
    <p:sldId id="306" r:id="rId43"/>
    <p:sldId id="308" r:id="rId44"/>
    <p:sldId id="307" r:id="rId45"/>
    <p:sldId id="302" r:id="rId46"/>
    <p:sldId id="305" r:id="rId47"/>
    <p:sldId id="309" r:id="rId48"/>
    <p:sldId id="310" r:id="rId4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1ADBD4-BBA4-4D69-AC40-0FAB5CC0D596}" v="1" dt="2020-11-11T01:28:38.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78378" autoAdjust="0"/>
  </p:normalViewPr>
  <p:slideViewPr>
    <p:cSldViewPr snapToGrid="0">
      <p:cViewPr varScale="1">
        <p:scale>
          <a:sx n="89" d="100"/>
          <a:sy n="89" d="100"/>
        </p:scale>
        <p:origin x="14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g Thanh Tron" userId="e8540555-c507-4ff9-9006-582c2086de91" providerId="ADAL" clId="{D61ADBD4-BBA4-4D69-AC40-0FAB5CC0D596}"/>
    <pc:docChg chg="modSld">
      <pc:chgData name="Giang Thanh Tron" userId="e8540555-c507-4ff9-9006-582c2086de91" providerId="ADAL" clId="{D61ADBD4-BBA4-4D69-AC40-0FAB5CC0D596}" dt="2020-11-11T01:52:37.578" v="6" actId="123"/>
      <pc:docMkLst>
        <pc:docMk/>
      </pc:docMkLst>
      <pc:sldChg chg="modSp mod">
        <pc:chgData name="Giang Thanh Tron" userId="e8540555-c507-4ff9-9006-582c2086de91" providerId="ADAL" clId="{D61ADBD4-BBA4-4D69-AC40-0FAB5CC0D596}" dt="2020-11-11T01:45:14.953" v="4" actId="20577"/>
        <pc:sldMkLst>
          <pc:docMk/>
          <pc:sldMk cId="495181688" sldId="305"/>
        </pc:sldMkLst>
        <pc:spChg chg="mod">
          <ac:chgData name="Giang Thanh Tron" userId="e8540555-c507-4ff9-9006-582c2086de91" providerId="ADAL" clId="{D61ADBD4-BBA4-4D69-AC40-0FAB5CC0D596}" dt="2020-11-11T01:45:14.953" v="4" actId="20577"/>
          <ac:spMkLst>
            <pc:docMk/>
            <pc:sldMk cId="495181688" sldId="305"/>
            <ac:spMk id="3" creationId="{00000000-0000-0000-0000-000000000000}"/>
          </ac:spMkLst>
        </pc:spChg>
      </pc:sldChg>
      <pc:sldChg chg="modSp mod">
        <pc:chgData name="Giang Thanh Tron" userId="e8540555-c507-4ff9-9006-582c2086de91" providerId="ADAL" clId="{D61ADBD4-BBA4-4D69-AC40-0FAB5CC0D596}" dt="2020-11-11T01:52:37.578" v="6" actId="123"/>
        <pc:sldMkLst>
          <pc:docMk/>
          <pc:sldMk cId="929623035" sldId="318"/>
        </pc:sldMkLst>
        <pc:spChg chg="mod">
          <ac:chgData name="Giang Thanh Tron" userId="e8540555-c507-4ff9-9006-582c2086de91" providerId="ADAL" clId="{D61ADBD4-BBA4-4D69-AC40-0FAB5CC0D596}" dt="2020-11-11T01:52:37.578" v="6" actId="123"/>
          <ac:spMkLst>
            <pc:docMk/>
            <pc:sldMk cId="929623035" sldId="318"/>
            <ac:spMk id="3" creationId="{00000000-0000-0000-0000-000000000000}"/>
          </ac:spMkLst>
        </pc:spChg>
      </pc:sldChg>
      <pc:sldChg chg="modSp">
        <pc:chgData name="Giang Thanh Tron" userId="e8540555-c507-4ff9-9006-582c2086de91" providerId="ADAL" clId="{D61ADBD4-BBA4-4D69-AC40-0FAB5CC0D596}" dt="2020-11-11T01:28:38.261" v="0" actId="14100"/>
        <pc:sldMkLst>
          <pc:docMk/>
          <pc:sldMk cId="2378299875" sldId="321"/>
        </pc:sldMkLst>
        <pc:spChg chg="mod">
          <ac:chgData name="Giang Thanh Tron" userId="e8540555-c507-4ff9-9006-582c2086de91" providerId="ADAL" clId="{D61ADBD4-BBA4-4D69-AC40-0FAB5CC0D596}" dt="2020-11-11T01:28:38.261" v="0" actId="14100"/>
          <ac:spMkLst>
            <pc:docMk/>
            <pc:sldMk cId="2378299875" sldId="32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C761C-BE5E-42D2-ABFA-EE43FAC347C1}" type="datetimeFigureOut">
              <a:rPr lang="vi-VN" smtClean="0"/>
              <a:t>11/11/2020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739229-BCC5-4F31-A9B8-AF0F7B1A42D3}" type="slidenum">
              <a:rPr lang="vi-VN" smtClean="0"/>
              <a:t>‹#›</a:t>
            </a:fld>
            <a:endParaRPr lang="vi-VN"/>
          </a:p>
        </p:txBody>
      </p:sp>
    </p:spTree>
    <p:extLst>
      <p:ext uri="{BB962C8B-B14F-4D97-AF65-F5344CB8AC3E}">
        <p14:creationId xmlns:p14="http://schemas.microsoft.com/office/powerpoint/2010/main" val="1737470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vi.wikipedia.org/wiki/Ch%C3%B4n_c%E1%BA%A5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vi.wikipedia.org/wiki/T%E1%BB%99i_ph%E1%BA%A1m_c%C3%B4ng_ngh%E1%BB%87_cao#cite_note-12"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 </a:t>
            </a:r>
            <a:endParaRPr lang="vi-VN" dirty="0"/>
          </a:p>
        </p:txBody>
      </p:sp>
      <p:sp>
        <p:nvSpPr>
          <p:cNvPr id="4" name="Slide Number Placeholder 3"/>
          <p:cNvSpPr>
            <a:spLocks noGrp="1"/>
          </p:cNvSpPr>
          <p:nvPr>
            <p:ph type="sldNum" sz="quarter" idx="10"/>
          </p:nvPr>
        </p:nvSpPr>
        <p:spPr/>
        <p:txBody>
          <a:bodyPr/>
          <a:lstStyle/>
          <a:p>
            <a:fld id="{85739229-BCC5-4F31-A9B8-AF0F7B1A42D3}" type="slidenum">
              <a:rPr lang="vi-VN" smtClean="0"/>
              <a:t>9</a:t>
            </a:fld>
            <a:endParaRPr lang="vi-VN"/>
          </a:p>
        </p:txBody>
      </p:sp>
    </p:spTree>
    <p:extLst>
      <p:ext uri="{BB962C8B-B14F-4D97-AF65-F5344CB8AC3E}">
        <p14:creationId xmlns:p14="http://schemas.microsoft.com/office/powerpoint/2010/main" val="3798350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 Điều này rất quan trọng vì với sự phát triển nhanh chóng của công nghệ thông tin và viễn thông, đòi hỏi các nhà cung cấp dịch vụ thường xuyên phải đầu tư rất lớn về công nghệ. Cơ quan điều tra không thể tự đầu tư thiết bị để tìm, thu thập, chặn bắt thông tin và đặc biệt là chuyển thông tin ở dạng kỹ thuật số, như giao thức IP sang dạng thông tin có thể đọc, nghe, nhìn được. </a:t>
            </a:r>
          </a:p>
          <a:p>
            <a:endParaRPr lang="en-US" dirty="0"/>
          </a:p>
        </p:txBody>
      </p:sp>
      <p:sp>
        <p:nvSpPr>
          <p:cNvPr id="4" name="Slide Number Placeholder 3"/>
          <p:cNvSpPr>
            <a:spLocks noGrp="1"/>
          </p:cNvSpPr>
          <p:nvPr>
            <p:ph type="sldNum" sz="quarter" idx="10"/>
          </p:nvPr>
        </p:nvSpPr>
        <p:spPr/>
        <p:txBody>
          <a:bodyPr/>
          <a:lstStyle/>
          <a:p>
            <a:fld id="{85739229-BCC5-4F31-A9B8-AF0F7B1A42D3}" type="slidenum">
              <a:rPr lang="vi-VN" smtClean="0"/>
              <a:t>12</a:t>
            </a:fld>
            <a:endParaRPr lang="vi-VN"/>
          </a:p>
        </p:txBody>
      </p:sp>
    </p:spTree>
    <p:extLst>
      <p:ext uri="{BB962C8B-B14F-4D97-AF65-F5344CB8AC3E}">
        <p14:creationId xmlns:p14="http://schemas.microsoft.com/office/powerpoint/2010/main" val="74777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 Điều này rất quan trọng vì với sự phát triển nhanh chóng của công nghệ thông tin và viễn thông, đòi hỏi các nhà cung cấp dịch vụ thường xuyên phải đầu tư rất lớn về công nghệ. Cơ quan điều tra không thể tự đầu tư thiết bị để tìm, thu thập, chặn bắt thông tin và đặc biệt là chuyển thông tin ở dạng kỹ thuật số, như giao thức IP sang dạng thông tin có thể đọc, nghe, nhìn được. </a:t>
            </a:r>
          </a:p>
          <a:p>
            <a:endParaRPr lang="en-US" dirty="0"/>
          </a:p>
        </p:txBody>
      </p:sp>
      <p:sp>
        <p:nvSpPr>
          <p:cNvPr id="4" name="Slide Number Placeholder 3"/>
          <p:cNvSpPr>
            <a:spLocks noGrp="1"/>
          </p:cNvSpPr>
          <p:nvPr>
            <p:ph type="sldNum" sz="quarter" idx="10"/>
          </p:nvPr>
        </p:nvSpPr>
        <p:spPr/>
        <p:txBody>
          <a:bodyPr/>
          <a:lstStyle/>
          <a:p>
            <a:fld id="{85739229-BCC5-4F31-A9B8-AF0F7B1A42D3}" type="slidenum">
              <a:rPr lang="vi-VN" smtClean="0"/>
              <a:t>13</a:t>
            </a:fld>
            <a:endParaRPr lang="vi-VN"/>
          </a:p>
        </p:txBody>
      </p:sp>
    </p:spTree>
    <p:extLst>
      <p:ext uri="{BB962C8B-B14F-4D97-AF65-F5344CB8AC3E}">
        <p14:creationId xmlns:p14="http://schemas.microsoft.com/office/powerpoint/2010/main" val="3218457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Lừa đảo qua hệ thống viễn thông Voice over Internet Protocol (VoIP): Lợi dụng công nghệ VoIP, các đối tượng giả danh nhà mạng viễn thông, các cơ quan tư pháp: Công an, Viện Kiểm sát, Tòa án gọi điện thoại cho nạn nhân để hù dọa yêu cầu chuyển tiền vào tài khoản của chúng chỉ định rồi chiếm đoạt.</a:t>
            </a:r>
            <a:endParaRPr lang="en-US" dirty="0"/>
          </a:p>
        </p:txBody>
      </p:sp>
      <p:sp>
        <p:nvSpPr>
          <p:cNvPr id="4" name="Slide Number Placeholder 3"/>
          <p:cNvSpPr>
            <a:spLocks noGrp="1"/>
          </p:cNvSpPr>
          <p:nvPr>
            <p:ph type="sldNum" sz="quarter" idx="10"/>
          </p:nvPr>
        </p:nvSpPr>
        <p:spPr/>
        <p:txBody>
          <a:bodyPr/>
          <a:lstStyle/>
          <a:p>
            <a:fld id="{85739229-BCC5-4F31-A9B8-AF0F7B1A42D3}" type="slidenum">
              <a:rPr lang="vi-VN" smtClean="0"/>
              <a:t>15</a:t>
            </a:fld>
            <a:endParaRPr lang="vi-VN"/>
          </a:p>
        </p:txBody>
      </p:sp>
    </p:spTree>
    <p:extLst>
      <p:ext uri="{BB962C8B-B14F-4D97-AF65-F5344CB8AC3E}">
        <p14:creationId xmlns:p14="http://schemas.microsoft.com/office/powerpoint/2010/main" val="349191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Lừa đảo qua hệ thống viễn thông Voice over Internet Protocol (VoIP): Lợi dụng công nghệ VoIP, các đối tượng giả danh nhà mạng viễn thông, các cơ quan tư pháp: Công an, Viện Kiểm sát, Tòa án gọi điện thoại cho nạn nhân để hù dọa yêu cầu chuyển tiền vào tài khoản của chúng chỉ định rồi chiếm đoạt.</a:t>
            </a:r>
            <a:endParaRPr lang="en-US" dirty="0"/>
          </a:p>
        </p:txBody>
      </p:sp>
      <p:sp>
        <p:nvSpPr>
          <p:cNvPr id="4" name="Slide Number Placeholder 3"/>
          <p:cNvSpPr>
            <a:spLocks noGrp="1"/>
          </p:cNvSpPr>
          <p:nvPr>
            <p:ph type="sldNum" sz="quarter" idx="10"/>
          </p:nvPr>
        </p:nvSpPr>
        <p:spPr/>
        <p:txBody>
          <a:bodyPr/>
          <a:lstStyle/>
          <a:p>
            <a:fld id="{85739229-BCC5-4F31-A9B8-AF0F7B1A42D3}" type="slidenum">
              <a:rPr lang="vi-VN" smtClean="0"/>
              <a:t>16</a:t>
            </a:fld>
            <a:endParaRPr lang="vi-VN"/>
          </a:p>
        </p:txBody>
      </p:sp>
    </p:spTree>
    <p:extLst>
      <p:ext uri="{BB962C8B-B14F-4D97-AF65-F5344CB8AC3E}">
        <p14:creationId xmlns:p14="http://schemas.microsoft.com/office/powerpoint/2010/main" val="4140724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Nạn nhân đầu tiên của Gonzalez và đồng bọn chính là Tập đoàn TJX Companies, chủ sở hữu của một trong những mạng lưới cửa hàng thời trang T.J.Maxx lớn nhất tại Mỹ. Chỉ trong vòng nửa năm xâm nhập được vào mạng của công ty này, nhóm của Gonzalez đã đánh cắp được hơn 40 triệu số thẻ tín dụng và hồ sơ cá nhân của các chủ sở hữu. Ngoài ra, từ tháng 7-2005 Gonzalez cùng đồng bọn đánh cắp hàng loạt dữ liệu thẻ tín dụng của những khách hàng sử dụng hệ thống trả tiền lớn nhất Hoa Kỳ "Heartland Payment System", hệ thống thương mại "Hannaford Bros", hệ thống máy rút tiền tự động của cửa hàng bán lẻ "7- Eleven" và hệ thống thương nghiệp ngành giải trí, nhà hàng "Dave &amp; Buster’s". Tính đến tháng 5-2008, nhóm tội phạm của Albert Gonzalez đã đánh cắp khoảng 170 triệu thẻ tín dụng. Ngày 7-5-2008, Gonzalez cùng 10 tòng phạm bị bắt giữ trong khuôn khổ một chiến dịch đặc biệt của FBI. Trong quá trình điều tra, FBI tìm thấy 500.000 USD cùng những đồ trang sức và quý kim đắt tiền tại căn nhà riêng của Gonzalez. Đồng thời, sau khi lục soát căn nhà của cha mẹ hắn, nhà chức trách cũng phát hiện được 1 triệu USD tiền mặt </a:t>
            </a:r>
            <a:r>
              <a:rPr lang="vi-VN" dirty="0">
                <a:hlinkClick r:id="rId3" tooltip="Chôn cất"/>
              </a:rPr>
              <a:t>chôn</a:t>
            </a:r>
            <a:r>
              <a:rPr lang="vi-VN" dirty="0"/>
              <a:t> ở phía sân sau. </a:t>
            </a:r>
            <a:r>
              <a:rPr lang="vi-VN" baseline="30000" dirty="0">
                <a:hlinkClick r:id="rId4"/>
              </a:rPr>
              <a:t>[12]</a:t>
            </a:r>
            <a:endParaRPr lang="en-US" dirty="0"/>
          </a:p>
        </p:txBody>
      </p:sp>
      <p:sp>
        <p:nvSpPr>
          <p:cNvPr id="4" name="Slide Number Placeholder 3"/>
          <p:cNvSpPr>
            <a:spLocks noGrp="1"/>
          </p:cNvSpPr>
          <p:nvPr>
            <p:ph type="sldNum" sz="quarter" idx="10"/>
          </p:nvPr>
        </p:nvSpPr>
        <p:spPr/>
        <p:txBody>
          <a:bodyPr/>
          <a:lstStyle/>
          <a:p>
            <a:fld id="{85739229-BCC5-4F31-A9B8-AF0F7B1A42D3}" type="slidenum">
              <a:rPr lang="vi-VN" smtClean="0"/>
              <a:t>18</a:t>
            </a:fld>
            <a:endParaRPr lang="vi-VN"/>
          </a:p>
        </p:txBody>
      </p:sp>
    </p:spTree>
    <p:extLst>
      <p:ext uri="{BB962C8B-B14F-4D97-AF65-F5344CB8AC3E}">
        <p14:creationId xmlns:p14="http://schemas.microsoft.com/office/powerpoint/2010/main" val="377703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5739229-BCC5-4F31-A9B8-AF0F7B1A42D3}" type="slidenum">
              <a:rPr lang="vi-VN" smtClean="0"/>
              <a:t>31</a:t>
            </a:fld>
            <a:endParaRPr lang="vi-VN"/>
          </a:p>
        </p:txBody>
      </p:sp>
    </p:spTree>
    <p:extLst>
      <p:ext uri="{BB962C8B-B14F-4D97-AF65-F5344CB8AC3E}">
        <p14:creationId xmlns:p14="http://schemas.microsoft.com/office/powerpoint/2010/main" val="3080003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pic>
        <p:nvPicPr>
          <p:cNvPr id="5"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a:t>Click to edit Master title style</a:t>
            </a:r>
          </a:p>
        </p:txBody>
      </p:sp>
      <p:sp>
        <p:nvSpPr>
          <p:cNvPr id="512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a:t>Click to edit Master subtitle style</a:t>
            </a:r>
          </a:p>
        </p:txBody>
      </p:sp>
      <p:sp>
        <p:nvSpPr>
          <p:cNvPr id="7" name="Rectangle 5"/>
          <p:cNvSpPr>
            <a:spLocks noGrp="1" noChangeArrowheads="1"/>
          </p:cNvSpPr>
          <p:nvPr>
            <p:ph type="dt" sz="half" idx="10"/>
          </p:nvPr>
        </p:nvSpPr>
        <p:spPr>
          <a:xfrm>
            <a:off x="609600" y="6245225"/>
            <a:ext cx="2844800" cy="476250"/>
          </a:xfrm>
        </p:spPr>
        <p:txBody>
          <a:bodyPr/>
          <a:lstStyle>
            <a:lvl1pPr>
              <a:defRPr/>
            </a:lvl1pPr>
          </a:lstStyle>
          <a:p>
            <a:fld id="{9CEE8C3E-AB2F-479F-9A9D-9FB1D8033485}" type="datetimeFigureOut">
              <a:rPr lang="vi-VN" smtClean="0"/>
              <a:t>11/11/2020</a:t>
            </a:fld>
            <a:endParaRPr lang="vi-VN"/>
          </a:p>
        </p:txBody>
      </p:sp>
      <p:sp>
        <p:nvSpPr>
          <p:cNvPr id="8" name="Rectangle 6"/>
          <p:cNvSpPr>
            <a:spLocks noGrp="1" noChangeArrowheads="1"/>
          </p:cNvSpPr>
          <p:nvPr>
            <p:ph type="ftr" sz="quarter" idx="11"/>
          </p:nvPr>
        </p:nvSpPr>
        <p:spPr>
          <a:xfrm>
            <a:off x="4165600" y="6245225"/>
            <a:ext cx="3860800" cy="476250"/>
          </a:xfrm>
        </p:spPr>
        <p:txBody>
          <a:bodyPr/>
          <a:lstStyle>
            <a:lvl1pPr>
              <a:defRPr/>
            </a:lvl1pPr>
          </a:lstStyle>
          <a:p>
            <a:endParaRPr lang="vi-VN"/>
          </a:p>
        </p:txBody>
      </p:sp>
      <p:sp>
        <p:nvSpPr>
          <p:cNvPr id="9" name="Rectangle 7"/>
          <p:cNvSpPr>
            <a:spLocks noGrp="1" noChangeArrowheads="1"/>
          </p:cNvSpPr>
          <p:nvPr>
            <p:ph type="sldNum" sz="quarter" idx="12"/>
          </p:nvPr>
        </p:nvSpPr>
        <p:spPr>
          <a:xfrm>
            <a:off x="8737600" y="6245225"/>
            <a:ext cx="2844800" cy="476250"/>
          </a:xfrm>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352411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9CEE8C3E-AB2F-479F-9A9D-9FB1D8033485}" type="datetimeFigureOut">
              <a:rPr lang="vi-VN" smtClean="0"/>
              <a:t>11/11/2020</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17570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9CEE8C3E-AB2F-479F-9A9D-9FB1D8033485}" type="datetimeFigureOut">
              <a:rPr lang="vi-VN" smtClean="0"/>
              <a:t>11/11/2020</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2501044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Tree>
    <p:extLst>
      <p:ext uri="{BB962C8B-B14F-4D97-AF65-F5344CB8AC3E}">
        <p14:creationId xmlns:p14="http://schemas.microsoft.com/office/powerpoint/2010/main" val="967435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606925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84547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377057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647155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Tree>
    <p:extLst>
      <p:ext uri="{BB962C8B-B14F-4D97-AF65-F5344CB8AC3E}">
        <p14:creationId xmlns:p14="http://schemas.microsoft.com/office/powerpoint/2010/main" val="868903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574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530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Rectangle 5"/>
          <p:cNvSpPr>
            <a:spLocks noGrp="1" noChangeArrowheads="1"/>
          </p:cNvSpPr>
          <p:nvPr>
            <p:ph type="dt" sz="half" idx="10"/>
          </p:nvPr>
        </p:nvSpPr>
        <p:spPr>
          <a:ln/>
        </p:spPr>
        <p:txBody>
          <a:bodyPr/>
          <a:lstStyle>
            <a:lvl1pPr>
              <a:defRPr/>
            </a:lvl1pPr>
          </a:lstStyle>
          <a:p>
            <a:fld id="{9CEE8C3E-AB2F-479F-9A9D-9FB1D8033485}" type="datetimeFigureOut">
              <a:rPr lang="vi-VN" smtClean="0"/>
              <a:t>11/11/2020</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269408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64837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560741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428931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9CEE8C3E-AB2F-479F-9A9D-9FB1D8033485}" type="datetimeFigureOut">
              <a:rPr lang="vi-VN" smtClean="0"/>
              <a:t>11/11/2020</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166892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5"/>
          <p:cNvSpPr>
            <a:spLocks noGrp="1" noChangeArrowheads="1"/>
          </p:cNvSpPr>
          <p:nvPr>
            <p:ph type="dt" sz="half" idx="10"/>
          </p:nvPr>
        </p:nvSpPr>
        <p:spPr>
          <a:ln/>
        </p:spPr>
        <p:txBody>
          <a:bodyPr/>
          <a:lstStyle>
            <a:lvl1pPr>
              <a:defRPr/>
            </a:lvl1pPr>
          </a:lstStyle>
          <a:p>
            <a:fld id="{9CEE8C3E-AB2F-479F-9A9D-9FB1D8033485}" type="datetimeFigureOut">
              <a:rPr lang="vi-VN" smtClean="0"/>
              <a:t>11/11/2020</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36653923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5"/>
          <p:cNvSpPr>
            <a:spLocks noGrp="1" noChangeArrowheads="1"/>
          </p:cNvSpPr>
          <p:nvPr>
            <p:ph type="dt" sz="half" idx="10"/>
          </p:nvPr>
        </p:nvSpPr>
        <p:spPr>
          <a:ln/>
        </p:spPr>
        <p:txBody>
          <a:bodyPr/>
          <a:lstStyle>
            <a:lvl1pPr>
              <a:defRPr/>
            </a:lvl1pPr>
          </a:lstStyle>
          <a:p>
            <a:fld id="{9CEE8C3E-AB2F-479F-9A9D-9FB1D8033485}" type="datetimeFigureOut">
              <a:rPr lang="vi-VN" smtClean="0"/>
              <a:t>11/11/2020</a:t>
            </a:fld>
            <a:endParaRPr lang="vi-VN"/>
          </a:p>
        </p:txBody>
      </p:sp>
      <p:sp>
        <p:nvSpPr>
          <p:cNvPr id="8" name="Rectangle 6"/>
          <p:cNvSpPr>
            <a:spLocks noGrp="1" noChangeArrowheads="1"/>
          </p:cNvSpPr>
          <p:nvPr>
            <p:ph type="ftr" sz="quarter" idx="11"/>
          </p:nvPr>
        </p:nvSpPr>
        <p:spPr>
          <a:ln/>
        </p:spPr>
        <p:txBody>
          <a:bodyPr/>
          <a:lstStyle>
            <a:lvl1pPr>
              <a:defRPr/>
            </a:lvl1pPr>
          </a:lstStyle>
          <a:p>
            <a:endParaRPr lang="vi-VN"/>
          </a:p>
        </p:txBody>
      </p:sp>
      <p:sp>
        <p:nvSpPr>
          <p:cNvPr id="9" name="Rectangle 7"/>
          <p:cNvSpPr>
            <a:spLocks noGrp="1" noChangeArrowheads="1"/>
          </p:cNvSpPr>
          <p:nvPr>
            <p:ph type="sldNum" sz="quarter" idx="12"/>
          </p:nvPr>
        </p:nvSpPr>
        <p:spPr>
          <a:ln/>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219286211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5"/>
          <p:cNvSpPr>
            <a:spLocks noGrp="1" noChangeArrowheads="1"/>
          </p:cNvSpPr>
          <p:nvPr>
            <p:ph type="dt" sz="half" idx="10"/>
          </p:nvPr>
        </p:nvSpPr>
        <p:spPr>
          <a:ln/>
        </p:spPr>
        <p:txBody>
          <a:bodyPr/>
          <a:lstStyle>
            <a:lvl1pPr>
              <a:defRPr/>
            </a:lvl1pPr>
          </a:lstStyle>
          <a:p>
            <a:fld id="{9CEE8C3E-AB2F-479F-9A9D-9FB1D8033485}" type="datetimeFigureOut">
              <a:rPr lang="vi-VN" smtClean="0"/>
              <a:t>11/11/2020</a:t>
            </a:fld>
            <a:endParaRPr lang="vi-VN"/>
          </a:p>
        </p:txBody>
      </p:sp>
      <p:sp>
        <p:nvSpPr>
          <p:cNvPr id="4" name="Rectangle 6"/>
          <p:cNvSpPr>
            <a:spLocks noGrp="1" noChangeArrowheads="1"/>
          </p:cNvSpPr>
          <p:nvPr>
            <p:ph type="ftr" sz="quarter" idx="11"/>
          </p:nvPr>
        </p:nvSpPr>
        <p:spPr>
          <a:ln/>
        </p:spPr>
        <p:txBody>
          <a:bodyPr/>
          <a:lstStyle>
            <a:lvl1pPr>
              <a:defRPr/>
            </a:lvl1pPr>
          </a:lstStyle>
          <a:p>
            <a:endParaRPr lang="vi-VN"/>
          </a:p>
        </p:txBody>
      </p:sp>
      <p:sp>
        <p:nvSpPr>
          <p:cNvPr id="5" name="Rectangle 7"/>
          <p:cNvSpPr>
            <a:spLocks noGrp="1" noChangeArrowheads="1"/>
          </p:cNvSpPr>
          <p:nvPr>
            <p:ph type="sldNum" sz="quarter" idx="12"/>
          </p:nvPr>
        </p:nvSpPr>
        <p:spPr>
          <a:ln/>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393537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9CEE8C3E-AB2F-479F-9A9D-9FB1D8033485}" type="datetimeFigureOut">
              <a:rPr lang="vi-VN" smtClean="0"/>
              <a:t>11/11/2020</a:t>
            </a:fld>
            <a:endParaRPr lang="vi-VN"/>
          </a:p>
        </p:txBody>
      </p:sp>
      <p:sp>
        <p:nvSpPr>
          <p:cNvPr id="3" name="Rectangle 6"/>
          <p:cNvSpPr>
            <a:spLocks noGrp="1" noChangeArrowheads="1"/>
          </p:cNvSpPr>
          <p:nvPr>
            <p:ph type="ftr" sz="quarter" idx="11"/>
          </p:nvPr>
        </p:nvSpPr>
        <p:spPr>
          <a:ln/>
        </p:spPr>
        <p:txBody>
          <a:bodyPr/>
          <a:lstStyle>
            <a:lvl1pPr>
              <a:defRPr/>
            </a:lvl1pPr>
          </a:lstStyle>
          <a:p>
            <a:endParaRPr lang="vi-VN"/>
          </a:p>
        </p:txBody>
      </p:sp>
      <p:sp>
        <p:nvSpPr>
          <p:cNvPr id="4" name="Rectangle 7"/>
          <p:cNvSpPr>
            <a:spLocks noGrp="1" noChangeArrowheads="1"/>
          </p:cNvSpPr>
          <p:nvPr>
            <p:ph type="sldNum" sz="quarter" idx="12"/>
          </p:nvPr>
        </p:nvSpPr>
        <p:spPr>
          <a:ln/>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334625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9CEE8C3E-AB2F-479F-9A9D-9FB1D8033485}" type="datetimeFigureOut">
              <a:rPr lang="vi-VN" smtClean="0"/>
              <a:t>11/11/2020</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41634643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9CEE8C3E-AB2F-479F-9A9D-9FB1D8033485}" type="datetimeFigureOut">
              <a:rPr lang="vi-VN" smtClean="0"/>
              <a:t>11/11/2020</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09CF8436-681C-4D9E-B66D-CC732F32CFDD}" type="slidenum">
              <a:rPr lang="vi-VN" smtClean="0"/>
              <a:t>‹#›</a:t>
            </a:fld>
            <a:endParaRPr lang="vi-VN"/>
          </a:p>
        </p:txBody>
      </p:sp>
    </p:spTree>
    <p:extLst>
      <p:ext uri="{BB962C8B-B14F-4D97-AF65-F5344CB8AC3E}">
        <p14:creationId xmlns:p14="http://schemas.microsoft.com/office/powerpoint/2010/main" val="263543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sp>
        <p:nvSpPr>
          <p:cNvPr id="409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title style</a:t>
            </a:r>
          </a:p>
        </p:txBody>
      </p:sp>
      <p:sp>
        <p:nvSpPr>
          <p:cNvPr id="410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9CEE8C3E-AB2F-479F-9A9D-9FB1D8033485}" type="datetimeFigureOut">
              <a:rPr lang="vi-VN" smtClean="0"/>
              <a:t>11/11/2020</a:t>
            </a:fld>
            <a:endParaRPr lang="vi-VN"/>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Tahoma" panose="020B0604030504040204" pitchFamily="34" charset="0"/>
                <a:ea typeface="MS PGothic" panose="020B0600070205080204" pitchFamily="34" charset="-128"/>
                <a:cs typeface="Arial" panose="020B0604020202020204" pitchFamily="34" charset="0"/>
              </a:defRPr>
            </a:lvl1pPr>
          </a:lstStyle>
          <a:p>
            <a:endParaRPr lang="vi-VN"/>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09CF8436-681C-4D9E-B66D-CC732F32CFDD}" type="slidenum">
              <a:rPr lang="vi-VN" smtClean="0"/>
              <a:t>‹#›</a:t>
            </a:fld>
            <a:endParaRPr lang="vi-VN"/>
          </a:p>
        </p:txBody>
      </p:sp>
      <p:pic>
        <p:nvPicPr>
          <p:cNvPr id="103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50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ＭＳ Ｐゴシック" panose="020B0600070205080204" pitchFamily="34" charset="-128"/>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pic>
        <p:nvPicPr>
          <p:cNvPr id="2052"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9" descr="8eCarthage-21.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2401" y="457201"/>
            <a:ext cx="1293284"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9"/>
          <p:cNvSpPr txBox="1">
            <a:spLocks noChangeArrowheads="1"/>
          </p:cNvSpPr>
          <p:nvPr/>
        </p:nvSpPr>
        <p:spPr bwMode="auto">
          <a:xfrm>
            <a:off x="1219200" y="6477001"/>
            <a:ext cx="680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MS PGothic" panose="020B0600070205080204" pitchFamily="34" charset="-128"/>
              </a:defRPr>
            </a:lvl1pPr>
            <a:lvl2pPr marL="742950" indent="-285750">
              <a:defRPr>
                <a:solidFill>
                  <a:schemeClr val="tx1"/>
                </a:solidFill>
                <a:latin typeface="Times New Roman" panose="02020603050405020304" pitchFamily="18" charset="0"/>
                <a:ea typeface="MS PGothic" panose="020B0600070205080204" pitchFamily="34" charset="-128"/>
              </a:defRPr>
            </a:lvl2pPr>
            <a:lvl3pPr marL="1143000" indent="-228600">
              <a:defRPr>
                <a:solidFill>
                  <a:schemeClr val="tx1"/>
                </a:solidFill>
                <a:latin typeface="Times New Roman" panose="02020603050405020304" pitchFamily="18" charset="0"/>
                <a:ea typeface="MS PGothic" panose="020B0600070205080204" pitchFamily="34" charset="-128"/>
              </a:defRPr>
            </a:lvl3pPr>
            <a:lvl4pPr marL="1600200" indent="-228600">
              <a:defRPr>
                <a:solidFill>
                  <a:schemeClr val="tx1"/>
                </a:solidFill>
                <a:latin typeface="Times New Roman" panose="02020603050405020304" pitchFamily="18" charset="0"/>
                <a:ea typeface="MS PGothic" panose="020B0600070205080204" pitchFamily="34" charset="-128"/>
              </a:defRPr>
            </a:lvl4pPr>
            <a:lvl5pPr marL="2057400" indent="-228600">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9pPr>
          </a:lstStyle>
          <a:p>
            <a:pPr eaLnBrk="1" hangingPunct="1">
              <a:defRPr/>
            </a:pPr>
            <a:r>
              <a:rPr lang="en-US" altLang="vi-VN" sz="1000">
                <a:latin typeface="Arial" panose="020B0604020202020204" pitchFamily="34" charset="0"/>
              </a:rPr>
              <a:t>Copyright © 2011 Pearson Education</a:t>
            </a:r>
          </a:p>
        </p:txBody>
      </p:sp>
      <p:sp>
        <p:nvSpPr>
          <p:cNvPr id="20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title style</a:t>
            </a:r>
          </a:p>
        </p:txBody>
      </p:sp>
      <p:sp>
        <p:nvSpPr>
          <p:cNvPr id="20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Tree>
    <p:extLst>
      <p:ext uri="{BB962C8B-B14F-4D97-AF65-F5344CB8AC3E}">
        <p14:creationId xmlns:p14="http://schemas.microsoft.com/office/powerpoint/2010/main" val="39666515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4400" kern="1200">
          <a:solidFill>
            <a:srgbClr val="DF1738"/>
          </a:solidFill>
          <a:latin typeface="+mj-lt"/>
          <a:ea typeface="ＭＳ Ｐゴシック" panose="020B0600070205080204" pitchFamily="34" charset="-128"/>
          <a:cs typeface="+mj-cs"/>
        </a:defRPr>
      </a:lvl1pPr>
      <a:lvl2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6pPr>
      <a:lvl7pPr marL="9144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7pPr>
      <a:lvl8pPr marL="13716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8pPr>
      <a:lvl9pPr marL="18288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Char char="•"/>
        <a:defRPr sz="3200" kern="1200">
          <a:solidFill>
            <a:schemeClr val="tx1"/>
          </a:solidFill>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Char char="•"/>
        <a:defRPr sz="2800" kern="1200">
          <a:solidFill>
            <a:schemeClr val="tx1"/>
          </a:solidFill>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400" kern="1200">
          <a:solidFill>
            <a:schemeClr val="tx1"/>
          </a:solidFill>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vi.wikipedia.org/wiki/T%E1%BB%99i_ph%E1%BA%A1m_c%C3%B4ng_ngh%E1%BB%87_cao#cite_note-1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a:solidFill>
                  <a:srgbClr val="0000CC"/>
                </a:solidFill>
              </a:rPr>
              <a:t>CHƯƠNG</a:t>
            </a:r>
            <a:r>
              <a:rPr lang="en-US" dirty="0">
                <a:solidFill>
                  <a:srgbClr val="0000CC"/>
                </a:solidFill>
              </a:rPr>
              <a:t> 6:</a:t>
            </a:r>
            <a:br>
              <a:rPr lang="en-US" dirty="0"/>
            </a:br>
            <a:r>
              <a:rPr lang="en-US" dirty="0" err="1"/>
              <a:t>TỘI</a:t>
            </a:r>
            <a:r>
              <a:rPr lang="en-US" dirty="0"/>
              <a:t> PHẠM MÁY TÍNH</a:t>
            </a:r>
            <a:endParaRPr lang="vi-VN" dirty="0"/>
          </a:p>
        </p:txBody>
      </p:sp>
      <p:sp>
        <p:nvSpPr>
          <p:cNvPr id="3" name="Subtitle 2"/>
          <p:cNvSpPr>
            <a:spLocks noGrp="1"/>
          </p:cNvSpPr>
          <p:nvPr>
            <p:ph type="subTitle" idx="1"/>
          </p:nvPr>
        </p:nvSpPr>
        <p:spPr/>
        <p:txBody>
          <a:bodyPr/>
          <a:lstStyle/>
          <a:p>
            <a:r>
              <a:rPr lang="en-US" dirty="0" err="1"/>
              <a:t>Gv</a:t>
            </a:r>
            <a:r>
              <a:rPr lang="en-US" dirty="0"/>
              <a:t>: </a:t>
            </a:r>
            <a:r>
              <a:rPr lang="en-US" dirty="0" err="1"/>
              <a:t>Nguyễn</a:t>
            </a:r>
            <a:r>
              <a:rPr lang="en-US" dirty="0"/>
              <a:t> </a:t>
            </a:r>
            <a:r>
              <a:rPr lang="en-US" dirty="0" err="1"/>
              <a:t>Thị</a:t>
            </a:r>
            <a:r>
              <a:rPr lang="en-US" dirty="0"/>
              <a:t> </a:t>
            </a:r>
            <a:r>
              <a:rPr lang="en-US" dirty="0" err="1"/>
              <a:t>Hạnh</a:t>
            </a:r>
            <a:endParaRPr lang="vi-VN" dirty="0"/>
          </a:p>
        </p:txBody>
      </p:sp>
    </p:spTree>
    <p:extLst>
      <p:ext uri="{BB962C8B-B14F-4D97-AF65-F5344CB8AC3E}">
        <p14:creationId xmlns:p14="http://schemas.microsoft.com/office/powerpoint/2010/main" val="174737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Cơ sở pháp lý về tội phạm trong </a:t>
            </a:r>
            <a:r>
              <a:rPr lang="en-US" dirty="0" err="1"/>
              <a:t>CNTT</a:t>
            </a:r>
            <a:endParaRPr lang="vi-VN" dirty="0"/>
          </a:p>
        </p:txBody>
      </p:sp>
      <p:sp>
        <p:nvSpPr>
          <p:cNvPr id="3" name="Content Placeholder 2"/>
          <p:cNvSpPr>
            <a:spLocks noGrp="1"/>
          </p:cNvSpPr>
          <p:nvPr>
            <p:ph idx="1"/>
          </p:nvPr>
        </p:nvSpPr>
        <p:spPr/>
        <p:txBody>
          <a:bodyPr/>
          <a:lstStyle/>
          <a:p>
            <a:pPr marL="0" indent="0">
              <a:buNone/>
            </a:pPr>
            <a:r>
              <a:rPr lang="vi-VN" b="1" dirty="0">
                <a:solidFill>
                  <a:srgbClr val="0000CC"/>
                </a:solidFill>
              </a:rPr>
              <a:t>Chứng cứ điện tử</a:t>
            </a:r>
            <a:endParaRPr lang="en-US" b="1" i="1" dirty="0">
              <a:solidFill>
                <a:srgbClr val="000099"/>
              </a:solidFill>
            </a:endParaRPr>
          </a:p>
          <a:p>
            <a:r>
              <a:rPr lang="vi-VN" dirty="0"/>
              <a:t>Những chứng cứ điện tử có thể thu thập được để chứng minh hành vi phạm tội bao gồm:</a:t>
            </a:r>
          </a:p>
          <a:p>
            <a:pPr lvl="1"/>
            <a:r>
              <a:rPr lang="vi-VN" dirty="0"/>
              <a:t>Những chứng cứ điện tử do máy tính tự động tạo ra như: </a:t>
            </a:r>
            <a:r>
              <a:rPr lang="vi-VN" b="1" i="1" dirty="0">
                <a:solidFill>
                  <a:srgbClr val="000099"/>
                </a:solidFill>
              </a:rPr>
              <a:t>“cookies”, “URL”, E-mail logs, web server logs…</a:t>
            </a:r>
          </a:p>
          <a:p>
            <a:pPr lvl="1"/>
            <a:r>
              <a:rPr lang="vi-VN" b="1" i="1" dirty="0">
                <a:solidFill>
                  <a:srgbClr val="000099"/>
                </a:solidFill>
              </a:rPr>
              <a:t>Những thông tin điện tử </a:t>
            </a:r>
            <a:r>
              <a:rPr lang="vi-VN" dirty="0"/>
              <a:t>do con người tạo ra </a:t>
            </a:r>
            <a:r>
              <a:rPr lang="vi-VN" b="1" i="1" dirty="0">
                <a:solidFill>
                  <a:srgbClr val="000099"/>
                </a:solidFill>
              </a:rPr>
              <a:t>được lưu giữ trong máy tính hoặc các thiết bị điện tử khác, như các văn bản, bảng biểu, các hình ảnh, thông tin</a:t>
            </a:r>
            <a:r>
              <a:rPr lang="vi-VN" dirty="0"/>
              <a:t>… được lưu giữ dưới dạng tín hiệu điện tử. </a:t>
            </a:r>
          </a:p>
          <a:p>
            <a:pPr lvl="1"/>
            <a:endParaRPr lang="vi-VN" dirty="0"/>
          </a:p>
          <a:p>
            <a:endParaRPr lang="vi-VN" dirty="0"/>
          </a:p>
        </p:txBody>
      </p:sp>
    </p:spTree>
    <p:extLst>
      <p:ext uri="{BB962C8B-B14F-4D97-AF65-F5344CB8AC3E}">
        <p14:creationId xmlns:p14="http://schemas.microsoft.com/office/powerpoint/2010/main" val="206215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vi-VN" dirty="0"/>
              <a:t>. Cơ sở pháp lý về tội phạm trong </a:t>
            </a:r>
            <a:r>
              <a:rPr lang="en-US" dirty="0" err="1"/>
              <a:t>CNTT</a:t>
            </a:r>
            <a:endParaRPr lang="vi-VN" dirty="0"/>
          </a:p>
        </p:txBody>
      </p:sp>
      <p:sp>
        <p:nvSpPr>
          <p:cNvPr id="3" name="Content Placeholder 2"/>
          <p:cNvSpPr>
            <a:spLocks noGrp="1"/>
          </p:cNvSpPr>
          <p:nvPr>
            <p:ph idx="1"/>
          </p:nvPr>
        </p:nvSpPr>
        <p:spPr/>
        <p:txBody>
          <a:bodyPr/>
          <a:lstStyle/>
          <a:p>
            <a:pPr marL="0" indent="0">
              <a:buNone/>
            </a:pPr>
            <a:r>
              <a:rPr lang="vi-VN" b="1" dirty="0">
                <a:solidFill>
                  <a:srgbClr val="0000CC"/>
                </a:solidFill>
              </a:rPr>
              <a:t>Chứng cứ điện tử</a:t>
            </a:r>
            <a:endParaRPr lang="en-US" b="1" i="1" dirty="0">
              <a:solidFill>
                <a:srgbClr val="000099"/>
              </a:solidFill>
            </a:endParaRPr>
          </a:p>
          <a:p>
            <a:r>
              <a:rPr lang="vi-VN" dirty="0"/>
              <a:t>Cách thu thập chứng cứ điện tử:</a:t>
            </a:r>
          </a:p>
          <a:p>
            <a:pPr lvl="1"/>
            <a:r>
              <a:rPr lang="vi-VN" dirty="0"/>
              <a:t>Cần sử dụng kỹ thuật, công nghệ máy tính và phần mềm phù hợp để có thể phục hồi lại những “dấu vết điện tử” đã bị xóa, bị ghi đè, những dữ liệu tồn tại dưới dạng ẩn, đã mã hóa, những phần mềm, mã nguồn được cài đặt dưới dạng ẩn, để làm cho có thể đọc được, ghi lại dưới hình thức có thể đọc được và có thể sử dụng làm bằng chứng pháp lý trước tòa án.</a:t>
            </a:r>
          </a:p>
        </p:txBody>
      </p:sp>
    </p:spTree>
    <p:extLst>
      <p:ext uri="{BB962C8B-B14F-4D97-AF65-F5344CB8AC3E}">
        <p14:creationId xmlns:p14="http://schemas.microsoft.com/office/powerpoint/2010/main" val="105969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467" y="228600"/>
            <a:ext cx="10972800" cy="838200"/>
          </a:xfrm>
        </p:spPr>
        <p:txBody>
          <a:bodyPr/>
          <a:lstStyle/>
          <a:p>
            <a:r>
              <a:rPr lang="en-US" dirty="0"/>
              <a:t>2</a:t>
            </a:r>
            <a:r>
              <a:rPr lang="vi-VN" dirty="0"/>
              <a:t>. Cơ sở pháp lý về tội phạm trong </a:t>
            </a:r>
            <a:r>
              <a:rPr lang="en-US" dirty="0" err="1"/>
              <a:t>CNTT</a:t>
            </a:r>
            <a:endParaRPr lang="vi-VN" dirty="0"/>
          </a:p>
        </p:txBody>
      </p:sp>
      <p:sp>
        <p:nvSpPr>
          <p:cNvPr id="3" name="Content Placeholder 2"/>
          <p:cNvSpPr>
            <a:spLocks noGrp="1"/>
          </p:cNvSpPr>
          <p:nvPr>
            <p:ph idx="1"/>
          </p:nvPr>
        </p:nvSpPr>
        <p:spPr/>
        <p:txBody>
          <a:bodyPr/>
          <a:lstStyle/>
          <a:p>
            <a:pPr marL="0" indent="0">
              <a:buNone/>
            </a:pPr>
            <a:r>
              <a:rPr lang="vi-VN" b="1" dirty="0">
                <a:solidFill>
                  <a:srgbClr val="0000CC"/>
                </a:solidFill>
              </a:rPr>
              <a:t>Chứng cứ điện tử</a:t>
            </a:r>
            <a:endParaRPr lang="en-US" b="1" i="1" dirty="0">
              <a:solidFill>
                <a:srgbClr val="000099"/>
              </a:solidFill>
            </a:endParaRPr>
          </a:p>
          <a:p>
            <a:r>
              <a:rPr lang="en-US" dirty="0"/>
              <a:t>L</a:t>
            </a:r>
            <a:r>
              <a:rPr lang="vi-VN" dirty="0"/>
              <a:t>à những hình thức biểu hiện mới của chứng cứ</a:t>
            </a:r>
            <a:endParaRPr lang="en-US" dirty="0"/>
          </a:p>
          <a:p>
            <a:r>
              <a:rPr lang="vi-VN" dirty="0"/>
              <a:t>Cần bổ sung, sửa đổi thủ tục khám xét, thu giữ vật chứng</a:t>
            </a:r>
            <a:endParaRPr lang="en-US" dirty="0"/>
          </a:p>
          <a:p>
            <a:r>
              <a:rPr lang="en-US" dirty="0" err="1"/>
              <a:t>Liên</a:t>
            </a:r>
            <a:r>
              <a:rPr lang="en-US" dirty="0"/>
              <a:t> </a:t>
            </a:r>
            <a:r>
              <a:rPr lang="en-US" dirty="0" err="1"/>
              <a:t>quan</a:t>
            </a:r>
            <a:r>
              <a:rPr lang="en-US" dirty="0"/>
              <a:t> </a:t>
            </a:r>
            <a:r>
              <a:rPr lang="en-US" dirty="0" err="1"/>
              <a:t>đến</a:t>
            </a:r>
            <a:endParaRPr lang="en-US" dirty="0"/>
          </a:p>
          <a:p>
            <a:pPr lvl="1"/>
            <a:r>
              <a:rPr lang="en-US" dirty="0"/>
              <a:t>Q</a:t>
            </a:r>
            <a:r>
              <a:rPr lang="vi-VN" dirty="0"/>
              <a:t>uyền và thủ tục khám xét, thu giữ máy tính và các thiết bị kỹ thuật số có lưu chứng cứ điện tử;</a:t>
            </a:r>
          </a:p>
          <a:p>
            <a:pPr lvl="1"/>
            <a:r>
              <a:rPr lang="en-US" dirty="0"/>
              <a:t>Q</a:t>
            </a:r>
            <a:r>
              <a:rPr lang="vi-VN" dirty="0"/>
              <a:t>uyền yêu cầu cung cấp dữ liệu máy tính, quyền và thủ tục thu giữ và lưu giữ chứng cứ điện tử đối với các nhà cung cấp dịch vụ internet, chủ sở hữu máy tính;  </a:t>
            </a:r>
          </a:p>
          <a:p>
            <a:pPr lvl="1"/>
            <a:r>
              <a:rPr lang="en-US" dirty="0"/>
              <a:t>Q</a:t>
            </a:r>
            <a:r>
              <a:rPr lang="vi-VN" dirty="0"/>
              <a:t>uyền yêu cầu cung cấp thông tin trên máy tính dưới dạng có thể mang đi, hữu hình và đọc được.</a:t>
            </a:r>
            <a:endParaRPr lang="en-US" dirty="0"/>
          </a:p>
        </p:txBody>
      </p:sp>
    </p:spTree>
    <p:extLst>
      <p:ext uri="{BB962C8B-B14F-4D97-AF65-F5344CB8AC3E}">
        <p14:creationId xmlns:p14="http://schemas.microsoft.com/office/powerpoint/2010/main" val="371815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467" y="228600"/>
            <a:ext cx="10972800" cy="838200"/>
          </a:xfrm>
        </p:spPr>
        <p:txBody>
          <a:bodyPr/>
          <a:lstStyle/>
          <a:p>
            <a:r>
              <a:rPr lang="en-US" dirty="0"/>
              <a:t>2</a:t>
            </a:r>
            <a:r>
              <a:rPr lang="vi-VN" dirty="0"/>
              <a:t>. Cơ sở pháp lý về tội phạm trong </a:t>
            </a:r>
            <a:r>
              <a:rPr lang="en-US" dirty="0" err="1"/>
              <a:t>CNTT</a:t>
            </a:r>
            <a:endParaRPr lang="vi-VN" dirty="0"/>
          </a:p>
        </p:txBody>
      </p:sp>
      <p:sp>
        <p:nvSpPr>
          <p:cNvPr id="3" name="Content Placeholder 2"/>
          <p:cNvSpPr>
            <a:spLocks noGrp="1"/>
          </p:cNvSpPr>
          <p:nvPr>
            <p:ph idx="1"/>
          </p:nvPr>
        </p:nvSpPr>
        <p:spPr/>
        <p:txBody>
          <a:bodyPr/>
          <a:lstStyle/>
          <a:p>
            <a:pPr marL="0" indent="0">
              <a:buNone/>
            </a:pPr>
            <a:r>
              <a:rPr lang="vi-VN" b="1" dirty="0">
                <a:solidFill>
                  <a:srgbClr val="0000CC"/>
                </a:solidFill>
              </a:rPr>
              <a:t>Chứng cứ điện tử</a:t>
            </a:r>
            <a:endParaRPr lang="en-US" b="1" i="1" dirty="0">
              <a:solidFill>
                <a:srgbClr val="000099"/>
              </a:solidFill>
            </a:endParaRPr>
          </a:p>
          <a:p>
            <a:r>
              <a:rPr lang="en-US" dirty="0" err="1"/>
              <a:t>Liên</a:t>
            </a:r>
            <a:r>
              <a:rPr lang="en-US" dirty="0"/>
              <a:t> </a:t>
            </a:r>
            <a:r>
              <a:rPr lang="en-US" dirty="0" err="1"/>
              <a:t>quan</a:t>
            </a:r>
            <a:r>
              <a:rPr lang="en-US" dirty="0"/>
              <a:t> </a:t>
            </a:r>
            <a:r>
              <a:rPr lang="en-US" dirty="0" err="1"/>
              <a:t>đến</a:t>
            </a:r>
            <a:r>
              <a:rPr lang="en-US" dirty="0"/>
              <a:t> (</a:t>
            </a:r>
            <a:r>
              <a:rPr lang="en-US" dirty="0" err="1"/>
              <a:t>tiếp</a:t>
            </a:r>
            <a:r>
              <a:rPr lang="en-US" dirty="0"/>
              <a:t> </a:t>
            </a:r>
            <a:r>
              <a:rPr lang="en-US" dirty="0" err="1"/>
              <a:t>theo</a:t>
            </a:r>
            <a:r>
              <a:rPr lang="en-US" dirty="0"/>
              <a:t>)</a:t>
            </a:r>
          </a:p>
          <a:p>
            <a:pPr lvl="1"/>
            <a:r>
              <a:rPr lang="en-US" dirty="0"/>
              <a:t>Q</a:t>
            </a:r>
            <a:r>
              <a:rPr lang="vi-VN" dirty="0"/>
              <a:t>uyền truy cập và lấy dữ liệu phục vụ công tác điều tra.</a:t>
            </a:r>
          </a:p>
          <a:p>
            <a:pPr lvl="1"/>
            <a:r>
              <a:rPr lang="en-US" dirty="0"/>
              <a:t>B</a:t>
            </a:r>
            <a:r>
              <a:rPr lang="vi-VN" dirty="0"/>
              <a:t>ảo quản dữ liệu điện tử đã được truyền tải qua mạng máy tính, đặc biệt là dữ liệu có nguy cơ bị mất hoặc sửa đổi, để bắt buộc người quản lý máy tính giữ bí mật, bảo quản và lưu giữ sự toàn vẹn của dữ liệu máy tính trong một khoảng thời gian cần thiết, tối đa là 90 ngày, để cơ quan có thẩm quyền tìm kiếm và thu giữ những thông tin có liên quan đến vụ việc.</a:t>
            </a:r>
          </a:p>
          <a:p>
            <a:pPr lvl="1"/>
            <a:r>
              <a:rPr lang="en-US" dirty="0"/>
              <a:t>Q</a:t>
            </a:r>
            <a:r>
              <a:rPr lang="vi-VN" dirty="0"/>
              <a:t>uyền yêu cầu cung cấp thông tin thuê bao, thông tin truy cập, thông tin các cuộc gọi và những thông tin khác có liên quan đến vụ việc đối với nhà cung cấp dịch vụ viễn thông, internet.</a:t>
            </a:r>
          </a:p>
          <a:p>
            <a:pPr lvl="1"/>
            <a:endParaRPr lang="vi-VN" dirty="0"/>
          </a:p>
        </p:txBody>
      </p:sp>
    </p:spTree>
    <p:extLst>
      <p:ext uri="{BB962C8B-B14F-4D97-AF65-F5344CB8AC3E}">
        <p14:creationId xmlns:p14="http://schemas.microsoft.com/office/powerpoint/2010/main" val="89639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676" y="228600"/>
            <a:ext cx="11183815" cy="838200"/>
          </a:xfrm>
        </p:spPr>
        <p:txBody>
          <a:bodyPr/>
          <a:lstStyle/>
          <a:p>
            <a:r>
              <a:rPr lang="en-US" sz="3800" dirty="0"/>
              <a:t>3</a:t>
            </a:r>
            <a:r>
              <a:rPr lang="vi-VN" sz="3800" dirty="0"/>
              <a:t>. </a:t>
            </a:r>
            <a:r>
              <a:rPr lang="en-US" sz="3800" dirty="0" err="1"/>
              <a:t>Phân</a:t>
            </a:r>
            <a:r>
              <a:rPr lang="en-US" sz="3800" dirty="0"/>
              <a:t> </a:t>
            </a:r>
            <a:r>
              <a:rPr lang="en-US" sz="3800" dirty="0" err="1"/>
              <a:t>loại</a:t>
            </a:r>
            <a:r>
              <a:rPr lang="vi-VN" sz="3800" dirty="0"/>
              <a:t> phạm tội trong lĩnh vực CNTT</a:t>
            </a:r>
            <a:endParaRPr lang="en-US" sz="3800" dirty="0"/>
          </a:p>
        </p:txBody>
      </p:sp>
      <p:sp>
        <p:nvSpPr>
          <p:cNvPr id="3" name="Content Placeholder 2"/>
          <p:cNvSpPr>
            <a:spLocks noGrp="1"/>
          </p:cNvSpPr>
          <p:nvPr>
            <p:ph idx="1"/>
          </p:nvPr>
        </p:nvSpPr>
        <p:spPr/>
        <p:txBody>
          <a:bodyPr/>
          <a:lstStyle/>
          <a:p>
            <a:pPr marL="0" indent="0">
              <a:buNone/>
            </a:pPr>
            <a:r>
              <a:rPr lang="vi-VN" dirty="0"/>
              <a:t>Phân loại tội phạm dựa theo vai trò của máy tính</a:t>
            </a:r>
          </a:p>
          <a:p>
            <a:r>
              <a:rPr lang="vi-VN" dirty="0"/>
              <a:t>Máy tính là mục đích của tội phạm</a:t>
            </a:r>
          </a:p>
          <a:p>
            <a:pPr lvl="1"/>
            <a:r>
              <a:rPr lang="vi-VN" dirty="0"/>
              <a:t>Tấn công CSDL, tạo ra, lan truyền, phát tán chương trình virus, độ nhập trái phép CSDL máy tính, ăn cắp dữ liệu</a:t>
            </a:r>
          </a:p>
          <a:p>
            <a:r>
              <a:rPr lang="vi-VN" dirty="0"/>
              <a:t>Máy tính là công cụ phạm tội</a:t>
            </a:r>
          </a:p>
          <a:p>
            <a:pPr lvl="1"/>
            <a:r>
              <a:rPr lang="vi-VN" dirty="0"/>
              <a:t>Tội đánh bạc trên mạng, tội cung cấp các dịch vụ mại dâm trực tuyến, tội truyền bá văn hóa phẩm đồi trụy trên mạng,...</a:t>
            </a:r>
          </a:p>
        </p:txBody>
      </p:sp>
    </p:spTree>
    <p:extLst>
      <p:ext uri="{BB962C8B-B14F-4D97-AF65-F5344CB8AC3E}">
        <p14:creationId xmlns:p14="http://schemas.microsoft.com/office/powerpoint/2010/main" val="98558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676" y="228600"/>
            <a:ext cx="11183815" cy="838200"/>
          </a:xfrm>
        </p:spPr>
        <p:txBody>
          <a:bodyPr/>
          <a:lstStyle/>
          <a:p>
            <a:r>
              <a:rPr lang="en-US" sz="3800" dirty="0"/>
              <a:t>3</a:t>
            </a:r>
            <a:r>
              <a:rPr lang="vi-VN" sz="3800" dirty="0"/>
              <a:t>. </a:t>
            </a:r>
            <a:r>
              <a:rPr lang="en-US" sz="3800" dirty="0" err="1"/>
              <a:t>Phân</a:t>
            </a:r>
            <a:r>
              <a:rPr lang="en-US" sz="3800" dirty="0"/>
              <a:t> </a:t>
            </a:r>
            <a:r>
              <a:rPr lang="en-US" sz="3800" dirty="0" err="1"/>
              <a:t>loại</a:t>
            </a:r>
            <a:r>
              <a:rPr lang="vi-VN" sz="3800" dirty="0"/>
              <a:t> phạm tội trong lĩnh vực CNTT</a:t>
            </a:r>
            <a:endParaRPr lang="en-US" sz="3800" dirty="0"/>
          </a:p>
        </p:txBody>
      </p:sp>
      <p:sp>
        <p:nvSpPr>
          <p:cNvPr id="3" name="Content Placeholder 2"/>
          <p:cNvSpPr>
            <a:spLocks noGrp="1"/>
          </p:cNvSpPr>
          <p:nvPr>
            <p:ph idx="1"/>
          </p:nvPr>
        </p:nvSpPr>
        <p:spPr/>
        <p:txBody>
          <a:bodyPr/>
          <a:lstStyle/>
          <a:p>
            <a:pPr marL="0" indent="0">
              <a:buNone/>
            </a:pPr>
            <a:r>
              <a:rPr lang="vi-VN" dirty="0"/>
              <a:t>Các hình thức phạm tội trong lĩnh vực CNTT</a:t>
            </a:r>
            <a:endParaRPr lang="en-US" dirty="0"/>
          </a:p>
          <a:p>
            <a:r>
              <a:rPr lang="en-US" dirty="0" err="1"/>
              <a:t>Phát</a:t>
            </a:r>
            <a:r>
              <a:rPr lang="en-US" dirty="0"/>
              <a:t> </a:t>
            </a:r>
            <a:r>
              <a:rPr lang="en-US" dirty="0" err="1"/>
              <a:t>tán</a:t>
            </a:r>
            <a:r>
              <a:rPr lang="en-US" dirty="0"/>
              <a:t> virus, </a:t>
            </a:r>
            <a:r>
              <a:rPr lang="en-US" dirty="0" err="1"/>
              <a:t>phầm</a:t>
            </a:r>
            <a:r>
              <a:rPr lang="en-US" dirty="0"/>
              <a:t> </a:t>
            </a:r>
            <a:r>
              <a:rPr lang="en-US" dirty="0" err="1"/>
              <a:t>mền</a:t>
            </a:r>
            <a:r>
              <a:rPr lang="en-US" dirty="0"/>
              <a:t> </a:t>
            </a:r>
            <a:r>
              <a:rPr lang="en-US" dirty="0" err="1"/>
              <a:t>gián</a:t>
            </a:r>
            <a:r>
              <a:rPr lang="en-US" dirty="0"/>
              <a:t> </a:t>
            </a:r>
            <a:r>
              <a:rPr lang="en-US" dirty="0" err="1"/>
              <a:t>điệp</a:t>
            </a:r>
            <a:endParaRPr lang="en-US" dirty="0"/>
          </a:p>
          <a:p>
            <a:r>
              <a:rPr lang="en-US" dirty="0" err="1"/>
              <a:t>Trộm</a:t>
            </a:r>
            <a:r>
              <a:rPr lang="en-US" dirty="0"/>
              <a:t> </a:t>
            </a:r>
            <a:r>
              <a:rPr lang="en-US" dirty="0" err="1"/>
              <a:t>cắp</a:t>
            </a:r>
            <a:r>
              <a:rPr lang="en-US" dirty="0"/>
              <a:t> </a:t>
            </a:r>
            <a:r>
              <a:rPr lang="en-US" dirty="0" err="1"/>
              <a:t>thông</a:t>
            </a:r>
            <a:r>
              <a:rPr lang="en-US" dirty="0"/>
              <a:t> tin </a:t>
            </a:r>
            <a:r>
              <a:rPr lang="en-US" dirty="0" err="1"/>
              <a:t>thẻ</a:t>
            </a:r>
            <a:r>
              <a:rPr lang="en-US" dirty="0"/>
              <a:t> </a:t>
            </a:r>
            <a:r>
              <a:rPr lang="en-US" dirty="0" err="1"/>
              <a:t>tín</a:t>
            </a:r>
            <a:r>
              <a:rPr lang="en-US" dirty="0"/>
              <a:t> </a:t>
            </a:r>
            <a:r>
              <a:rPr lang="en-US" dirty="0" err="1"/>
              <a:t>dụng</a:t>
            </a:r>
            <a:endParaRPr lang="en-US" dirty="0"/>
          </a:p>
          <a:p>
            <a:r>
              <a:rPr lang="en-US" dirty="0" err="1"/>
              <a:t>Lừa</a:t>
            </a:r>
            <a:r>
              <a:rPr lang="en-US" dirty="0"/>
              <a:t> </a:t>
            </a:r>
            <a:r>
              <a:rPr lang="en-US" dirty="0" err="1"/>
              <a:t>đảo</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thương</a:t>
            </a:r>
            <a:r>
              <a:rPr lang="en-US" dirty="0"/>
              <a:t> </a:t>
            </a:r>
            <a:r>
              <a:rPr lang="en-US" dirty="0" err="1"/>
              <a:t>mại</a:t>
            </a:r>
            <a:r>
              <a:rPr lang="en-US" dirty="0"/>
              <a:t>, </a:t>
            </a:r>
            <a:r>
              <a:rPr lang="en-US" dirty="0" err="1"/>
              <a:t>thanh</a:t>
            </a:r>
            <a:r>
              <a:rPr lang="en-US" dirty="0"/>
              <a:t> </a:t>
            </a:r>
            <a:r>
              <a:rPr lang="en-US" dirty="0" err="1"/>
              <a:t>toán</a:t>
            </a:r>
            <a:r>
              <a:rPr lang="en-US" dirty="0"/>
              <a:t> </a:t>
            </a:r>
            <a:r>
              <a:rPr lang="en-US" dirty="0" err="1"/>
              <a:t>điện</a:t>
            </a:r>
            <a:r>
              <a:rPr lang="en-US" dirty="0"/>
              <a:t> </a:t>
            </a:r>
            <a:r>
              <a:rPr lang="en-US" dirty="0" err="1"/>
              <a:t>tử</a:t>
            </a:r>
            <a:r>
              <a:rPr lang="en-US" dirty="0"/>
              <a:t> </a:t>
            </a:r>
          </a:p>
          <a:p>
            <a:r>
              <a:rPr lang="en-US" dirty="0" err="1"/>
              <a:t>Lừa</a:t>
            </a:r>
            <a:r>
              <a:rPr lang="en-US" dirty="0"/>
              <a:t> </a:t>
            </a:r>
            <a:r>
              <a:rPr lang="en-US" dirty="0" err="1"/>
              <a:t>đảo</a:t>
            </a:r>
            <a:r>
              <a:rPr lang="en-US" dirty="0"/>
              <a:t> qua </a:t>
            </a:r>
            <a:r>
              <a:rPr lang="en-US" dirty="0" err="1"/>
              <a:t>hệ</a:t>
            </a:r>
            <a:r>
              <a:rPr lang="en-US" dirty="0"/>
              <a:t> </a:t>
            </a:r>
            <a:r>
              <a:rPr lang="en-US" dirty="0" err="1"/>
              <a:t>thống</a:t>
            </a:r>
            <a:r>
              <a:rPr lang="en-US" dirty="0"/>
              <a:t> </a:t>
            </a:r>
            <a:r>
              <a:rPr lang="en-US" dirty="0" err="1"/>
              <a:t>viển</a:t>
            </a:r>
            <a:r>
              <a:rPr lang="en-US" dirty="0"/>
              <a:t> </a:t>
            </a:r>
            <a:r>
              <a:rPr lang="en-US" dirty="0" err="1"/>
              <a:t>thông</a:t>
            </a:r>
            <a:r>
              <a:rPr lang="en-US" dirty="0"/>
              <a:t> Voice over internet Protocol</a:t>
            </a:r>
          </a:p>
          <a:p>
            <a:r>
              <a:rPr lang="en-US" dirty="0" err="1"/>
              <a:t>Lừa</a:t>
            </a:r>
            <a:r>
              <a:rPr lang="en-US" dirty="0"/>
              <a:t> </a:t>
            </a:r>
            <a:r>
              <a:rPr lang="en-US" dirty="0" err="1"/>
              <a:t>đảo</a:t>
            </a:r>
            <a:r>
              <a:rPr lang="en-US" dirty="0"/>
              <a:t> </a:t>
            </a:r>
            <a:r>
              <a:rPr lang="en-US" dirty="0" err="1"/>
              <a:t>bằng</a:t>
            </a:r>
            <a:r>
              <a:rPr lang="en-US" dirty="0"/>
              <a:t> </a:t>
            </a:r>
            <a:r>
              <a:rPr lang="en-US" dirty="0" err="1"/>
              <a:t>thủ</a:t>
            </a:r>
            <a:r>
              <a:rPr lang="en-US" dirty="0"/>
              <a:t> </a:t>
            </a:r>
            <a:r>
              <a:rPr lang="en-US" dirty="0" err="1"/>
              <a:t>đoạn</a:t>
            </a:r>
            <a:r>
              <a:rPr lang="en-US" dirty="0"/>
              <a:t> “</a:t>
            </a:r>
            <a:r>
              <a:rPr lang="en-US" dirty="0" err="1"/>
              <a:t>bẫy</a:t>
            </a:r>
            <a:r>
              <a:rPr lang="en-US" dirty="0"/>
              <a:t> </a:t>
            </a:r>
            <a:r>
              <a:rPr lang="en-US" dirty="0" err="1"/>
              <a:t>tình</a:t>
            </a:r>
            <a:r>
              <a:rPr lang="en-US" dirty="0"/>
              <a:t>” </a:t>
            </a:r>
            <a:r>
              <a:rPr lang="en-US" dirty="0" err="1"/>
              <a:t>trên</a:t>
            </a:r>
            <a:r>
              <a:rPr lang="en-US" dirty="0"/>
              <a:t> </a:t>
            </a:r>
            <a:r>
              <a:rPr lang="en-US" dirty="0" err="1"/>
              <a:t>mạng</a:t>
            </a:r>
            <a:r>
              <a:rPr lang="en-US" dirty="0"/>
              <a:t> </a:t>
            </a:r>
            <a:r>
              <a:rPr lang="en-US" dirty="0" err="1"/>
              <a:t>xã</a:t>
            </a:r>
            <a:r>
              <a:rPr lang="en-US" dirty="0"/>
              <a:t> </a:t>
            </a:r>
            <a:r>
              <a:rPr lang="en-US" dirty="0" err="1"/>
              <a:t>hội</a:t>
            </a:r>
            <a:r>
              <a:rPr lang="en-US" dirty="0"/>
              <a:t>:</a:t>
            </a:r>
          </a:p>
          <a:p>
            <a:r>
              <a:rPr lang="en-US" dirty="0" err="1"/>
              <a:t>Sử</a:t>
            </a:r>
            <a:r>
              <a:rPr lang="en-US" dirty="0"/>
              <a:t> </a:t>
            </a:r>
            <a:r>
              <a:rPr lang="en-US" dirty="0" err="1"/>
              <a:t>dụng</a:t>
            </a:r>
            <a:r>
              <a:rPr lang="en-US" dirty="0"/>
              <a:t> </a:t>
            </a:r>
            <a:r>
              <a:rPr lang="en-US" dirty="0" err="1"/>
              <a:t>hoặc</a:t>
            </a:r>
            <a:r>
              <a:rPr lang="en-US" dirty="0"/>
              <a:t> </a:t>
            </a:r>
            <a:r>
              <a:rPr lang="en-US" dirty="0" err="1"/>
              <a:t>đưa</a:t>
            </a:r>
            <a:r>
              <a:rPr lang="en-US" dirty="0"/>
              <a:t> </a:t>
            </a:r>
            <a:r>
              <a:rPr lang="en-US" dirty="0" err="1"/>
              <a:t>thông</a:t>
            </a:r>
            <a:r>
              <a:rPr lang="en-US" dirty="0"/>
              <a:t> tin </a:t>
            </a:r>
            <a:r>
              <a:rPr lang="en-US" dirty="0" err="1"/>
              <a:t>trái</a:t>
            </a:r>
            <a:r>
              <a:rPr lang="en-US" dirty="0"/>
              <a:t> </a:t>
            </a:r>
            <a:r>
              <a:rPr lang="en-US" dirty="0" err="1"/>
              <a:t>phép</a:t>
            </a:r>
            <a:r>
              <a:rPr lang="en-US" dirty="0"/>
              <a:t> </a:t>
            </a:r>
            <a:r>
              <a:rPr lang="en-US" dirty="0" err="1"/>
              <a:t>lên</a:t>
            </a:r>
            <a:r>
              <a:rPr lang="en-US" dirty="0"/>
              <a:t> </a:t>
            </a:r>
            <a:r>
              <a:rPr lang="en-US" dirty="0" err="1"/>
              <a:t>mạng</a:t>
            </a:r>
            <a:r>
              <a:rPr lang="en-US" dirty="0"/>
              <a:t> Internet</a:t>
            </a:r>
          </a:p>
          <a:p>
            <a:r>
              <a:rPr lang="en-US" dirty="0" err="1"/>
              <a:t>Sử</a:t>
            </a:r>
            <a:r>
              <a:rPr lang="en-US" dirty="0"/>
              <a:t> </a:t>
            </a:r>
            <a:r>
              <a:rPr lang="en-US" dirty="0" err="1"/>
              <a:t>dụng</a:t>
            </a:r>
            <a:r>
              <a:rPr lang="en-US" dirty="0"/>
              <a:t> </a:t>
            </a:r>
            <a:r>
              <a:rPr lang="en-US" dirty="0" err="1"/>
              <a:t>mạng</a:t>
            </a:r>
            <a:r>
              <a:rPr lang="en-US" dirty="0"/>
              <a:t> </a:t>
            </a:r>
            <a:r>
              <a:rPr lang="en-US" dirty="0" err="1"/>
              <a:t>máy</a:t>
            </a:r>
            <a:r>
              <a:rPr lang="en-US" dirty="0"/>
              <a:t> </a:t>
            </a:r>
            <a:r>
              <a:rPr lang="en-US" dirty="0" err="1"/>
              <a:t>tính</a:t>
            </a:r>
            <a:r>
              <a:rPr lang="en-US" dirty="0"/>
              <a:t> </a:t>
            </a:r>
            <a:r>
              <a:rPr lang="en-US" dirty="0" err="1"/>
              <a:t>thực</a:t>
            </a:r>
            <a:r>
              <a:rPr lang="en-US" dirty="0"/>
              <a:t> </a:t>
            </a:r>
            <a:r>
              <a:rPr lang="en-US" dirty="0" err="1"/>
              <a:t>hiện</a:t>
            </a:r>
            <a:r>
              <a:rPr lang="en-US" dirty="0"/>
              <a:t> </a:t>
            </a:r>
            <a:r>
              <a:rPr lang="en-US" dirty="0" err="1"/>
              <a:t>hành</a:t>
            </a:r>
            <a:r>
              <a:rPr lang="en-US" dirty="0"/>
              <a:t> vi </a:t>
            </a:r>
            <a:r>
              <a:rPr lang="en-US" dirty="0" err="1"/>
              <a:t>chiếm</a:t>
            </a:r>
            <a:r>
              <a:rPr lang="en-US" dirty="0"/>
              <a:t> </a:t>
            </a:r>
            <a:r>
              <a:rPr lang="en-US" dirty="0" err="1"/>
              <a:t>đoạt</a:t>
            </a:r>
            <a:r>
              <a:rPr lang="en-US" dirty="0"/>
              <a:t> </a:t>
            </a:r>
            <a:r>
              <a:rPr lang="en-US" dirty="0" err="1"/>
              <a:t>tài</a:t>
            </a:r>
            <a:r>
              <a:rPr lang="en-US" dirty="0"/>
              <a:t> </a:t>
            </a:r>
            <a:r>
              <a:rPr lang="en-US" dirty="0" err="1"/>
              <a:t>sản</a:t>
            </a:r>
            <a:endParaRPr lang="en-US" dirty="0"/>
          </a:p>
          <a:p>
            <a:r>
              <a:rPr lang="en-US" dirty="0" err="1"/>
              <a:t>Sử</a:t>
            </a:r>
            <a:r>
              <a:rPr lang="en-US" dirty="0"/>
              <a:t> </a:t>
            </a:r>
            <a:r>
              <a:rPr lang="en-US" dirty="0" err="1"/>
              <a:t>dụng</a:t>
            </a:r>
            <a:r>
              <a:rPr lang="en-US" dirty="0"/>
              <a:t> </a:t>
            </a:r>
            <a:r>
              <a:rPr lang="en-US" dirty="0" err="1"/>
              <a:t>tiền</a:t>
            </a:r>
            <a:r>
              <a:rPr lang="en-US" dirty="0"/>
              <a:t> </a:t>
            </a:r>
            <a:r>
              <a:rPr lang="en-US" dirty="0" err="1"/>
              <a:t>ảo</a:t>
            </a:r>
            <a:r>
              <a:rPr lang="en-US" dirty="0"/>
              <a:t> </a:t>
            </a:r>
            <a:r>
              <a:rPr lang="en-US" dirty="0" err="1"/>
              <a:t>để</a:t>
            </a:r>
            <a:r>
              <a:rPr lang="en-US" dirty="0"/>
              <a:t> </a:t>
            </a:r>
            <a:r>
              <a:rPr lang="en-US" dirty="0" err="1"/>
              <a:t>rửa</a:t>
            </a:r>
            <a:r>
              <a:rPr lang="en-US" dirty="0"/>
              <a:t> </a:t>
            </a:r>
            <a:r>
              <a:rPr lang="en-US" dirty="0" err="1"/>
              <a:t>tiền</a:t>
            </a:r>
            <a:endParaRPr lang="en-US" dirty="0"/>
          </a:p>
        </p:txBody>
      </p:sp>
    </p:spTree>
    <p:extLst>
      <p:ext uri="{BB962C8B-B14F-4D97-AF65-F5344CB8AC3E}">
        <p14:creationId xmlns:p14="http://schemas.microsoft.com/office/powerpoint/2010/main" val="821161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676" y="228600"/>
            <a:ext cx="11183815" cy="838200"/>
          </a:xfrm>
        </p:spPr>
        <p:txBody>
          <a:bodyPr/>
          <a:lstStyle/>
          <a:p>
            <a:r>
              <a:rPr lang="en-US" sz="3800" dirty="0"/>
              <a:t>3</a:t>
            </a:r>
            <a:r>
              <a:rPr lang="vi-VN" sz="3800" dirty="0"/>
              <a:t>. </a:t>
            </a:r>
            <a:r>
              <a:rPr lang="en-US" sz="3800" dirty="0" err="1"/>
              <a:t>Phân</a:t>
            </a:r>
            <a:r>
              <a:rPr lang="en-US" sz="3800" dirty="0"/>
              <a:t> </a:t>
            </a:r>
            <a:r>
              <a:rPr lang="en-US" sz="3800" dirty="0" err="1"/>
              <a:t>loại</a:t>
            </a:r>
            <a:r>
              <a:rPr lang="vi-VN" sz="3800" dirty="0"/>
              <a:t> phạm tội trong lĩnh vực CNTT</a:t>
            </a:r>
            <a:endParaRPr lang="en-US" sz="3800" dirty="0"/>
          </a:p>
        </p:txBody>
      </p:sp>
      <p:sp>
        <p:nvSpPr>
          <p:cNvPr id="3" name="Content Placeholder 2"/>
          <p:cNvSpPr>
            <a:spLocks noGrp="1"/>
          </p:cNvSpPr>
          <p:nvPr>
            <p:ph idx="1"/>
          </p:nvPr>
        </p:nvSpPr>
        <p:spPr/>
        <p:txBody>
          <a:bodyPr/>
          <a:lstStyle/>
          <a:p>
            <a:pPr marL="0" indent="0">
              <a:buNone/>
            </a:pPr>
            <a:r>
              <a:rPr lang="vi-VN" dirty="0"/>
              <a:t>Các hình thức phạm tội trong lĩnh vực CNTT</a:t>
            </a:r>
            <a:endParaRPr lang="en-US" dirty="0"/>
          </a:p>
          <a:p>
            <a:r>
              <a:rPr lang="en-US" dirty="0" err="1"/>
              <a:t>Tổ</a:t>
            </a:r>
            <a:r>
              <a:rPr lang="en-US" dirty="0"/>
              <a:t> </a:t>
            </a:r>
            <a:r>
              <a:rPr lang="en-US" dirty="0" err="1"/>
              <a:t>chức</a:t>
            </a:r>
            <a:r>
              <a:rPr lang="en-US" dirty="0"/>
              <a:t> </a:t>
            </a:r>
            <a:r>
              <a:rPr lang="en-US" dirty="0" err="1"/>
              <a:t>hoặc</a:t>
            </a:r>
            <a:r>
              <a:rPr lang="en-US" dirty="0"/>
              <a:t> </a:t>
            </a:r>
            <a:r>
              <a:rPr lang="en-US" dirty="0" err="1"/>
              <a:t>đánh</a:t>
            </a:r>
            <a:r>
              <a:rPr lang="en-US" dirty="0"/>
              <a:t> </a:t>
            </a:r>
            <a:r>
              <a:rPr lang="en-US" dirty="0" err="1"/>
              <a:t>bạc</a:t>
            </a:r>
            <a:r>
              <a:rPr lang="en-US" dirty="0"/>
              <a:t>, </a:t>
            </a:r>
            <a:r>
              <a:rPr lang="en-US" dirty="0" err="1"/>
              <a:t>cá</a:t>
            </a:r>
            <a:r>
              <a:rPr lang="en-US" dirty="0"/>
              <a:t> </a:t>
            </a:r>
            <a:r>
              <a:rPr lang="en-US" dirty="0" err="1"/>
              <a:t>độ</a:t>
            </a:r>
            <a:r>
              <a:rPr lang="en-US" dirty="0"/>
              <a:t> </a:t>
            </a:r>
            <a:r>
              <a:rPr lang="en-US" dirty="0" err="1"/>
              <a:t>bóng</a:t>
            </a:r>
            <a:r>
              <a:rPr lang="en-US" dirty="0"/>
              <a:t> </a:t>
            </a:r>
            <a:r>
              <a:rPr lang="en-US" dirty="0" err="1"/>
              <a:t>đá</a:t>
            </a:r>
            <a:r>
              <a:rPr lang="en-US" dirty="0"/>
              <a:t> qua </a:t>
            </a:r>
            <a:r>
              <a:rPr lang="en-US" dirty="0" err="1"/>
              <a:t>mạng</a:t>
            </a:r>
            <a:endParaRPr lang="en-US" dirty="0"/>
          </a:p>
          <a:p>
            <a:r>
              <a:rPr lang="en-US" dirty="0" err="1"/>
              <a:t>Xâm</a:t>
            </a:r>
            <a:r>
              <a:rPr lang="en-US" dirty="0"/>
              <a:t> </a:t>
            </a:r>
            <a:r>
              <a:rPr lang="en-US" dirty="0" err="1"/>
              <a:t>phạm</a:t>
            </a:r>
            <a:r>
              <a:rPr lang="en-US" dirty="0"/>
              <a:t> </a:t>
            </a:r>
            <a:r>
              <a:rPr lang="en-US" dirty="0" err="1"/>
              <a:t>quyền</a:t>
            </a:r>
            <a:r>
              <a:rPr lang="en-US" dirty="0"/>
              <a:t> </a:t>
            </a:r>
            <a:r>
              <a:rPr lang="en-US" dirty="0" err="1"/>
              <a:t>sở</a:t>
            </a:r>
            <a:r>
              <a:rPr lang="en-US" dirty="0"/>
              <a:t> </a:t>
            </a:r>
            <a:r>
              <a:rPr lang="en-US" dirty="0" err="1"/>
              <a:t>hữu</a:t>
            </a:r>
            <a:r>
              <a:rPr lang="en-US" dirty="0"/>
              <a:t> </a:t>
            </a:r>
            <a:r>
              <a:rPr lang="en-US" dirty="0" err="1"/>
              <a:t>trí</a:t>
            </a:r>
            <a:r>
              <a:rPr lang="en-US" dirty="0"/>
              <a:t> </a:t>
            </a:r>
            <a:r>
              <a:rPr lang="en-US" dirty="0" err="1"/>
              <a:t>tuệ</a:t>
            </a:r>
            <a:endParaRPr lang="en-US" dirty="0"/>
          </a:p>
        </p:txBody>
      </p:sp>
    </p:spTree>
    <p:extLst>
      <p:ext uri="{BB962C8B-B14F-4D97-AF65-F5344CB8AC3E}">
        <p14:creationId xmlns:p14="http://schemas.microsoft.com/office/powerpoint/2010/main" val="176542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Tình</a:t>
            </a:r>
            <a:r>
              <a:rPr lang="en-US" dirty="0"/>
              <a:t> </a:t>
            </a:r>
            <a:r>
              <a:rPr lang="en-US" dirty="0" err="1"/>
              <a:t>hình</a:t>
            </a:r>
            <a:r>
              <a:rPr lang="en-US" dirty="0"/>
              <a:t> </a:t>
            </a:r>
            <a:r>
              <a:rPr lang="en-US" dirty="0" err="1"/>
              <a:t>tội</a:t>
            </a:r>
            <a:r>
              <a:rPr lang="en-US" dirty="0"/>
              <a:t> </a:t>
            </a:r>
            <a:r>
              <a:rPr lang="en-US" dirty="0" err="1"/>
              <a:t>phạm</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CNTT</a:t>
            </a:r>
            <a:endParaRPr lang="en-US" dirty="0"/>
          </a:p>
        </p:txBody>
      </p:sp>
      <p:sp>
        <p:nvSpPr>
          <p:cNvPr id="3" name="Content Placeholder 2"/>
          <p:cNvSpPr>
            <a:spLocks noGrp="1"/>
          </p:cNvSpPr>
          <p:nvPr>
            <p:ph idx="1"/>
          </p:nvPr>
        </p:nvSpPr>
        <p:spPr/>
        <p:txBody>
          <a:bodyPr/>
          <a:lstStyle/>
          <a:p>
            <a:r>
              <a:rPr lang="en-US" dirty="0" err="1"/>
              <a:t>Ngày</a:t>
            </a:r>
            <a:r>
              <a:rPr lang="en-US" dirty="0"/>
              <a:t> </a:t>
            </a:r>
            <a:r>
              <a:rPr lang="en-US" dirty="0" err="1"/>
              <a:t>một</a:t>
            </a:r>
            <a:r>
              <a:rPr lang="en-US" dirty="0"/>
              <a:t> </a:t>
            </a:r>
            <a:r>
              <a:rPr lang="en-US" dirty="0" err="1"/>
              <a:t>tinh</a:t>
            </a:r>
            <a:r>
              <a:rPr lang="en-US" dirty="0"/>
              <a:t> vi</a:t>
            </a:r>
          </a:p>
          <a:p>
            <a:r>
              <a:rPr lang="en-US" dirty="0" err="1"/>
              <a:t>Có</a:t>
            </a:r>
            <a:r>
              <a:rPr lang="en-US" dirty="0"/>
              <a:t> </a:t>
            </a:r>
            <a:r>
              <a:rPr lang="en-US" dirty="0" err="1"/>
              <a:t>tổ</a:t>
            </a:r>
            <a:r>
              <a:rPr lang="en-US" dirty="0"/>
              <a:t> </a:t>
            </a:r>
            <a:r>
              <a:rPr lang="en-US" dirty="0" err="1"/>
              <a:t>chức</a:t>
            </a:r>
            <a:endParaRPr lang="en-US" dirty="0"/>
          </a:p>
          <a:p>
            <a:r>
              <a:rPr lang="en-US" dirty="0" err="1"/>
              <a:t>Hàng</a:t>
            </a:r>
            <a:r>
              <a:rPr lang="en-US" dirty="0"/>
              <a:t> </a:t>
            </a:r>
            <a:r>
              <a:rPr lang="en-US" dirty="0" err="1"/>
              <a:t>ảo</a:t>
            </a:r>
            <a:r>
              <a:rPr lang="en-US" dirty="0"/>
              <a:t>, </a:t>
            </a:r>
            <a:r>
              <a:rPr lang="en-US" dirty="0" err="1"/>
              <a:t>tiền</a:t>
            </a:r>
            <a:r>
              <a:rPr lang="en-US" dirty="0"/>
              <a:t> </a:t>
            </a:r>
            <a:r>
              <a:rPr lang="en-US" dirty="0" err="1"/>
              <a:t>thật</a:t>
            </a:r>
            <a:endParaRPr lang="en-US" dirty="0"/>
          </a:p>
          <a:p>
            <a:endParaRPr lang="en-US" dirty="0"/>
          </a:p>
        </p:txBody>
      </p:sp>
    </p:spTree>
    <p:extLst>
      <p:ext uri="{BB962C8B-B14F-4D97-AF65-F5344CB8AC3E}">
        <p14:creationId xmlns:p14="http://schemas.microsoft.com/office/powerpoint/2010/main" val="187257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Hacker </a:t>
            </a:r>
            <a:r>
              <a:rPr lang="en-US" dirty="0" err="1"/>
              <a:t>của</a:t>
            </a:r>
            <a:r>
              <a:rPr lang="en-US" dirty="0"/>
              <a:t> </a:t>
            </a:r>
            <a:r>
              <a:rPr lang="en-US" dirty="0" err="1"/>
              <a:t>thế</a:t>
            </a:r>
            <a:r>
              <a:rPr lang="en-US" dirty="0"/>
              <a:t> </a:t>
            </a:r>
            <a:r>
              <a:rPr lang="en-US" dirty="0" err="1"/>
              <a:t>kỷ</a:t>
            </a:r>
            <a:br>
              <a:rPr lang="en-US" dirty="0"/>
            </a:br>
            <a:endParaRPr lang="en-US" dirty="0"/>
          </a:p>
        </p:txBody>
      </p:sp>
      <p:sp>
        <p:nvSpPr>
          <p:cNvPr id="3" name="Content Placeholder 2"/>
          <p:cNvSpPr>
            <a:spLocks noGrp="1"/>
          </p:cNvSpPr>
          <p:nvPr>
            <p:ph idx="1"/>
          </p:nvPr>
        </p:nvSpPr>
        <p:spPr/>
        <p:txBody>
          <a:bodyPr/>
          <a:lstStyle/>
          <a:p>
            <a:r>
              <a:rPr lang="vi-VN" sz="2600" dirty="0"/>
              <a:t>Ngày 25-3-2010</a:t>
            </a:r>
            <a:r>
              <a:rPr lang="en-US" sz="2600" dirty="0"/>
              <a:t>, </a:t>
            </a:r>
            <a:r>
              <a:rPr lang="vi-VN" sz="2600" dirty="0"/>
              <a:t>Albert Gonzalez, kẻ được mệnh danh là "hacker của thế kỷ 21", vì phạm tội đánh cắp dữ liệu của 170 triệu thẻ tín dụng trong khoảng thời gian từ năm 2005 đến năm 2007. </a:t>
            </a:r>
            <a:r>
              <a:rPr lang="en-US" sz="2600" dirty="0"/>
              <a:t> L</a:t>
            </a:r>
            <a:r>
              <a:rPr lang="vi-VN" sz="2600" dirty="0"/>
              <a:t>à một vụ án lớn nhất trong lịch sử tội phạm cùng loại, gây chấn động dư luận Hoa Kỳ lẫn toàn thế giới do mức độ thiệt hại nặng nề. </a:t>
            </a:r>
            <a:endParaRPr lang="en-US" sz="2600" dirty="0"/>
          </a:p>
          <a:p>
            <a:r>
              <a:rPr lang="vi-VN" sz="2600" dirty="0"/>
              <a:t>Albert Gonzalez là một người Hoa Kỳ gốc Cuba, sống tại Miami, bang Florida. Sau nhiều lần dính líu đến hacker, Gonzalez được FBI tuyển làm "gián điệp" để truy tìm những tay hacker đen khác với mức lương 75.000 USD/năm. Tuy nhiên, Gonzalez đã qui tụ các hacker để thực hiệm âm mưu xâm nhập và đánh cắp dữ liệu của khách hàng thuộc các dịch vụ buôn bán lẻ</a:t>
            </a:r>
            <a:endParaRPr lang="en-US" sz="2600" dirty="0"/>
          </a:p>
        </p:txBody>
      </p:sp>
    </p:spTree>
    <p:extLst>
      <p:ext uri="{BB962C8B-B14F-4D97-AF65-F5344CB8AC3E}">
        <p14:creationId xmlns:p14="http://schemas.microsoft.com/office/powerpoint/2010/main" val="145431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Zeus – </a:t>
            </a:r>
            <a:r>
              <a:rPr lang="en-US" dirty="0" err="1"/>
              <a:t>điển</a:t>
            </a:r>
            <a:r>
              <a:rPr lang="en-US" dirty="0"/>
              <a:t> </a:t>
            </a:r>
            <a:r>
              <a:rPr lang="en-US" dirty="0" err="1"/>
              <a:t>hình</a:t>
            </a:r>
            <a:r>
              <a:rPr lang="en-US" dirty="0"/>
              <a:t> </a:t>
            </a:r>
            <a:r>
              <a:rPr lang="en-US" dirty="0" err="1"/>
              <a:t>tội</a:t>
            </a:r>
            <a:r>
              <a:rPr lang="en-US" dirty="0"/>
              <a:t> </a:t>
            </a:r>
            <a:r>
              <a:rPr lang="en-US" dirty="0" err="1"/>
              <a:t>phạm</a:t>
            </a:r>
            <a:r>
              <a:rPr lang="en-US" dirty="0"/>
              <a:t> </a:t>
            </a:r>
            <a:r>
              <a:rPr lang="en-US" dirty="0" err="1"/>
              <a:t>có</a:t>
            </a:r>
            <a:r>
              <a:rPr lang="en-US" dirty="0"/>
              <a:t> </a:t>
            </a:r>
            <a:r>
              <a:rPr lang="en-US" dirty="0" err="1"/>
              <a:t>tổ</a:t>
            </a:r>
            <a:r>
              <a:rPr lang="en-US" dirty="0"/>
              <a:t> </a:t>
            </a:r>
            <a:r>
              <a:rPr lang="en-US" dirty="0" err="1"/>
              <a:t>chức</a:t>
            </a:r>
            <a:endParaRPr lang="en-US" dirty="0"/>
          </a:p>
        </p:txBody>
      </p:sp>
      <p:sp>
        <p:nvSpPr>
          <p:cNvPr id="3" name="Content Placeholder 2"/>
          <p:cNvSpPr>
            <a:spLocks noGrp="1"/>
          </p:cNvSpPr>
          <p:nvPr>
            <p:ph idx="1"/>
          </p:nvPr>
        </p:nvSpPr>
        <p:spPr/>
        <p:txBody>
          <a:bodyPr/>
          <a:lstStyle/>
          <a:p>
            <a:r>
              <a:rPr lang="vi-VN" dirty="0"/>
              <a:t>Cuối tháng 9-2010, 48 người ở Hoa Kỳ và Anh đã bị bắt vì liên quan đến những vụ tấn công được biết đến với loại trojan mang tên Zeus mà họ dùng để ăn cắp hơn 70 triệu USD từ các ngân hàng khắp thế giới. </a:t>
            </a:r>
            <a:endParaRPr lang="en-US" dirty="0"/>
          </a:p>
          <a:p>
            <a:r>
              <a:rPr lang="en-US" dirty="0" err="1"/>
              <a:t>Nhóm</a:t>
            </a:r>
            <a:r>
              <a:rPr lang="vi-VN" dirty="0"/>
              <a:t> tội phạm không </a:t>
            </a:r>
            <a:r>
              <a:rPr lang="en-US" dirty="0"/>
              <a:t>g</a:t>
            </a:r>
            <a:r>
              <a:rPr lang="vi-VN" dirty="0"/>
              <a:t>ian ảo cũng biết "thuê ngoài" giống như các công ty đa quốc gia. Đầu tiên, chúng thuê 1 nhóm 5 người ở Ukraina phát triển loại trojan Zeus vào năm 2007. Với loại trojan này, bọn tội phạm thu thập được những thông tin tài chính cá nhân của các nạn nhân như tài khoản ngân hàng, thẻ tín dụng... và dùng chúng để chuyển hàng chục triệu USD sang Đông Âu. </a:t>
            </a:r>
            <a:endParaRPr lang="en-US" dirty="0"/>
          </a:p>
        </p:txBody>
      </p:sp>
    </p:spTree>
    <p:extLst>
      <p:ext uri="{BB962C8B-B14F-4D97-AF65-F5344CB8AC3E}">
        <p14:creationId xmlns:p14="http://schemas.microsoft.com/office/powerpoint/2010/main" val="373401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 </a:t>
            </a:r>
            <a:r>
              <a:rPr lang="en-US" dirty="0" err="1"/>
              <a:t>chính</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vi-VN" dirty="0"/>
              <a:t>1. Khái niệm về tội phạm trong lĩnh vực CNTT</a:t>
            </a:r>
          </a:p>
          <a:p>
            <a:pPr marL="0" indent="0">
              <a:buNone/>
            </a:pPr>
            <a:r>
              <a:rPr lang="en-US" dirty="0"/>
              <a:t>2</a:t>
            </a:r>
            <a:r>
              <a:rPr lang="vi-VN" dirty="0"/>
              <a:t>. Cơ sở pháp lý về tội phạm trong lĩnh vực CNTT</a:t>
            </a:r>
          </a:p>
          <a:p>
            <a:pPr marL="0" indent="0">
              <a:buNone/>
            </a:pPr>
            <a:r>
              <a:rPr lang="en-US" dirty="0"/>
              <a:t>3</a:t>
            </a:r>
            <a:r>
              <a:rPr lang="vi-VN" dirty="0"/>
              <a:t>. Các hình thức phạm tội trong lĩnh vực CNTT</a:t>
            </a:r>
          </a:p>
          <a:p>
            <a:pPr marL="0" indent="0">
              <a:buNone/>
            </a:pPr>
            <a:r>
              <a:rPr lang="en-US" dirty="0"/>
              <a:t>4</a:t>
            </a:r>
            <a:r>
              <a:rPr lang="vi-VN" dirty="0"/>
              <a:t>. Thực trạng tội phạm trong lĩnh vực CNTT</a:t>
            </a:r>
          </a:p>
          <a:p>
            <a:pPr marL="0" indent="0">
              <a:buNone/>
            </a:pPr>
            <a:endParaRPr lang="en-US" dirty="0"/>
          </a:p>
        </p:txBody>
      </p:sp>
    </p:spTree>
    <p:extLst>
      <p:ext uri="{BB962C8B-B14F-4D97-AF65-F5344CB8AC3E}">
        <p14:creationId xmlns:p14="http://schemas.microsoft.com/office/powerpoint/2010/main" val="1752251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Zeus – </a:t>
            </a:r>
            <a:r>
              <a:rPr lang="en-US" dirty="0" err="1"/>
              <a:t>điển</a:t>
            </a:r>
            <a:r>
              <a:rPr lang="en-US" dirty="0"/>
              <a:t> </a:t>
            </a:r>
            <a:r>
              <a:rPr lang="en-US" dirty="0" err="1"/>
              <a:t>hình</a:t>
            </a:r>
            <a:r>
              <a:rPr lang="en-US" dirty="0"/>
              <a:t> </a:t>
            </a:r>
            <a:r>
              <a:rPr lang="en-US" dirty="0" err="1"/>
              <a:t>tội</a:t>
            </a:r>
            <a:r>
              <a:rPr lang="en-US" dirty="0"/>
              <a:t> </a:t>
            </a:r>
            <a:r>
              <a:rPr lang="en-US" dirty="0" err="1"/>
              <a:t>phạm</a:t>
            </a:r>
            <a:r>
              <a:rPr lang="en-US" dirty="0"/>
              <a:t> </a:t>
            </a:r>
            <a:r>
              <a:rPr lang="en-US" dirty="0" err="1"/>
              <a:t>có</a:t>
            </a:r>
            <a:r>
              <a:rPr lang="en-US" dirty="0"/>
              <a:t> </a:t>
            </a:r>
            <a:r>
              <a:rPr lang="en-US" dirty="0" err="1"/>
              <a:t>tổ</a:t>
            </a:r>
            <a:r>
              <a:rPr lang="en-US" dirty="0"/>
              <a:t> </a:t>
            </a:r>
            <a:r>
              <a:rPr lang="en-US" dirty="0" err="1"/>
              <a:t>chức</a:t>
            </a:r>
            <a:endParaRPr lang="en-US" dirty="0"/>
          </a:p>
        </p:txBody>
      </p:sp>
      <p:sp>
        <p:nvSpPr>
          <p:cNvPr id="3" name="Content Placeholder 2"/>
          <p:cNvSpPr>
            <a:spLocks noGrp="1"/>
          </p:cNvSpPr>
          <p:nvPr>
            <p:ph idx="1"/>
          </p:nvPr>
        </p:nvSpPr>
        <p:spPr/>
        <p:txBody>
          <a:bodyPr/>
          <a:lstStyle/>
          <a:p>
            <a:r>
              <a:rPr lang="vi-VN" dirty="0"/>
              <a:t>Để tránh những nguy cơ do chuyển tiền trực tiếp, băng tội phạm đã dùng những "money mule" (con la chở tiền) để mở các tài khoản ở Hoa Kỳ. Các "mule" này thường xuyên vào Hoa Kỳ theo visa sinh viên, sau đó mở tài khoản dưới tên giả. "Khi các tài khoản dưới tên giả được mở ở Hoa Kỳ và nhận các khoản tiền đánh cắp từ các tài khoản bị virus tấn công, các "mule" được hướng dẫn chuyển tiền vào các tài khoản khác, hầu hết ở nước ngoài, hoặc "mule" sẽ rút tiền mặt và chuyển lậu ra khỏi Hoa Kỳ“</a:t>
            </a:r>
            <a:r>
              <a:rPr lang="en-US" dirty="0"/>
              <a:t>.</a:t>
            </a:r>
          </a:p>
        </p:txBody>
      </p:sp>
    </p:spTree>
    <p:extLst>
      <p:ext uri="{BB962C8B-B14F-4D97-AF65-F5344CB8AC3E}">
        <p14:creationId xmlns:p14="http://schemas.microsoft.com/office/powerpoint/2010/main" val="133479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Zeus – </a:t>
            </a:r>
            <a:r>
              <a:rPr lang="en-US" dirty="0" err="1"/>
              <a:t>điển</a:t>
            </a:r>
            <a:r>
              <a:rPr lang="en-US" dirty="0"/>
              <a:t> </a:t>
            </a:r>
            <a:r>
              <a:rPr lang="en-US" dirty="0" err="1"/>
              <a:t>hình</a:t>
            </a:r>
            <a:r>
              <a:rPr lang="en-US" dirty="0"/>
              <a:t> </a:t>
            </a:r>
            <a:r>
              <a:rPr lang="en-US" dirty="0" err="1"/>
              <a:t>tội</a:t>
            </a:r>
            <a:r>
              <a:rPr lang="en-US" dirty="0"/>
              <a:t> </a:t>
            </a:r>
            <a:r>
              <a:rPr lang="en-US" dirty="0" err="1"/>
              <a:t>phạm</a:t>
            </a:r>
            <a:r>
              <a:rPr lang="en-US" dirty="0"/>
              <a:t> </a:t>
            </a:r>
            <a:r>
              <a:rPr lang="en-US" dirty="0" err="1"/>
              <a:t>có</a:t>
            </a:r>
            <a:r>
              <a:rPr lang="en-US" dirty="0"/>
              <a:t> </a:t>
            </a:r>
            <a:r>
              <a:rPr lang="en-US" dirty="0" err="1"/>
              <a:t>tổ</a:t>
            </a:r>
            <a:r>
              <a:rPr lang="en-US" dirty="0"/>
              <a:t> </a:t>
            </a:r>
            <a:r>
              <a:rPr lang="en-US" dirty="0" err="1"/>
              <a:t>chức</a:t>
            </a:r>
            <a:endParaRPr lang="en-US" dirty="0"/>
          </a:p>
        </p:txBody>
      </p:sp>
      <p:sp>
        <p:nvSpPr>
          <p:cNvPr id="3" name="Content Placeholder 2"/>
          <p:cNvSpPr>
            <a:spLocks noGrp="1"/>
          </p:cNvSpPr>
          <p:nvPr>
            <p:ph idx="1"/>
          </p:nvPr>
        </p:nvSpPr>
        <p:spPr/>
        <p:txBody>
          <a:bodyPr/>
          <a:lstStyle/>
          <a:p>
            <a:r>
              <a:rPr lang="vi-VN" dirty="0"/>
              <a:t>Như vậy, băng tội phạm này chỉ cần ngồi không hưởng lợi. Nhưng vụ án cũng cho thấy sự tổ chức chặt chẽ của thế giới tội phạm không gian ảo, bao gồm tổ chức viết mã độc, tổ chức phát tán và tổ chức xây dựng mạng lưới "money mule". Vụ án được phát hiện sau khi một công ty ở Omaha, bang Nebraska xử lý các giao dịch ngân hàng và phát hiện những vụ chuyển tiền bất thường đến 46 ngân hàng khác nhau. Hiện vụ án vẫn đang trong quá trình điều tra và chưa có kết luận cuối cùng.</a:t>
            </a:r>
            <a:r>
              <a:rPr lang="vi-VN" baseline="30000" dirty="0">
                <a:hlinkClick r:id="rId2"/>
              </a:rPr>
              <a:t>[13]</a:t>
            </a:r>
            <a:endParaRPr lang="en-US" dirty="0"/>
          </a:p>
        </p:txBody>
      </p:sp>
    </p:spTree>
    <p:extLst>
      <p:ext uri="{BB962C8B-B14F-4D97-AF65-F5344CB8AC3E}">
        <p14:creationId xmlns:p14="http://schemas.microsoft.com/office/powerpoint/2010/main" val="1720287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Stuxnet – Nguy cơ chiến tranh ảo</a:t>
            </a:r>
            <a:br>
              <a:rPr lang="vi-VN" dirty="0"/>
            </a:br>
            <a:endParaRPr lang="en-US" dirty="0"/>
          </a:p>
        </p:txBody>
      </p:sp>
      <p:sp>
        <p:nvSpPr>
          <p:cNvPr id="3" name="Content Placeholder 2"/>
          <p:cNvSpPr>
            <a:spLocks noGrp="1"/>
          </p:cNvSpPr>
          <p:nvPr>
            <p:ph idx="1"/>
          </p:nvPr>
        </p:nvSpPr>
        <p:spPr/>
        <p:txBody>
          <a:bodyPr/>
          <a:lstStyle/>
          <a:p>
            <a:r>
              <a:rPr lang="vi-VN" dirty="0"/>
              <a:t>Phát hiện vào tháng 6/2010</a:t>
            </a:r>
            <a:r>
              <a:rPr lang="en-US" dirty="0"/>
              <a:t>, </a:t>
            </a:r>
            <a:r>
              <a:rPr lang="vi-VN" dirty="0"/>
              <a:t>có tên gọi “Stuxnet” </a:t>
            </a:r>
            <a:endParaRPr lang="en-US" dirty="0"/>
          </a:p>
          <a:p>
            <a:r>
              <a:rPr lang="en-US" dirty="0"/>
              <a:t>Đ</a:t>
            </a:r>
            <a:r>
              <a:rPr lang="vi-VN" dirty="0"/>
              <a:t>ã tấn công một cơ sở hạt nhân của Iran tại Natanz cho thấy rằng đối với chiến tranh mạng tương lai chính là lúc này. Stuxnet dường như đã nhiễm vào hơn 60.000 máy tính, quá nửa trong số đó là ở Iran; các nước khác cũng bị ảnh hưởng bao gồm Ấn Độ, Indonesia, Trung Quốc, Azerbaijan, Hàn Quốc, Malaysia, Mỹ, Anh, Australia, Phần Lan và Đức. Virus tiếp tục lan rộng và nhiễm vào các hệ thống máy tính thông qua internet, mặc dù sức phá hủy của nó giờ đây đã bị hạn chế bởi sự có mặt của các biện pháp khắc phục hiệu quả và cơ chế tự hủy của sâu được xác định vào ngày 24/6/2012</a:t>
            </a:r>
            <a:endParaRPr lang="en-US" dirty="0"/>
          </a:p>
        </p:txBody>
      </p:sp>
    </p:spTree>
    <p:extLst>
      <p:ext uri="{BB962C8B-B14F-4D97-AF65-F5344CB8AC3E}">
        <p14:creationId xmlns:p14="http://schemas.microsoft.com/office/powerpoint/2010/main" val="3128375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Stuxnet – Nguy cơ chiến tranh ảo</a:t>
            </a:r>
            <a:br>
              <a:rPr lang="vi-VN" dirty="0"/>
            </a:br>
            <a:endParaRPr lang="en-US" dirty="0"/>
          </a:p>
        </p:txBody>
      </p:sp>
      <p:pic>
        <p:nvPicPr>
          <p:cNvPr id="4" name="Content Placeholder 3"/>
          <p:cNvPicPr>
            <a:picLocks noGrp="1" noChangeAspect="1"/>
          </p:cNvPicPr>
          <p:nvPr>
            <p:ph idx="1"/>
          </p:nvPr>
        </p:nvPicPr>
        <p:blipFill>
          <a:blip r:embed="rId2"/>
          <a:stretch>
            <a:fillRect/>
          </a:stretch>
        </p:blipFill>
        <p:spPr>
          <a:xfrm>
            <a:off x="1805353" y="1066800"/>
            <a:ext cx="7971693" cy="5978770"/>
          </a:xfrm>
          <a:prstGeom prst="rect">
            <a:avLst/>
          </a:prstGeom>
        </p:spPr>
      </p:pic>
    </p:spTree>
    <p:extLst>
      <p:ext uri="{BB962C8B-B14F-4D97-AF65-F5344CB8AC3E}">
        <p14:creationId xmlns:p14="http://schemas.microsoft.com/office/powerpoint/2010/main" val="2740278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Lừa</a:t>
            </a:r>
            <a:r>
              <a:rPr lang="en-US" dirty="0"/>
              <a:t> </a:t>
            </a:r>
            <a:r>
              <a:rPr lang="en-US" dirty="0" err="1"/>
              <a:t>đảo</a:t>
            </a:r>
            <a:r>
              <a:rPr lang="en-US" dirty="0"/>
              <a:t> qua </a:t>
            </a:r>
            <a:r>
              <a:rPr lang="en-US" dirty="0" err="1"/>
              <a:t>mạng</a:t>
            </a:r>
            <a:r>
              <a:rPr lang="en-US" dirty="0"/>
              <a:t> </a:t>
            </a:r>
            <a:r>
              <a:rPr lang="en-US" dirty="0" err="1"/>
              <a:t>xã</a:t>
            </a:r>
            <a:r>
              <a:rPr lang="en-US" dirty="0"/>
              <a:t> </a:t>
            </a:r>
            <a:r>
              <a:rPr lang="en-US" dirty="0" err="1"/>
              <a:t>hội</a:t>
            </a:r>
            <a:endParaRPr lang="en-US" dirty="0"/>
          </a:p>
        </p:txBody>
      </p:sp>
      <p:sp>
        <p:nvSpPr>
          <p:cNvPr id="3" name="Content Placeholder 2"/>
          <p:cNvSpPr>
            <a:spLocks noGrp="1"/>
          </p:cNvSpPr>
          <p:nvPr>
            <p:ph idx="1"/>
          </p:nvPr>
        </p:nvSpPr>
        <p:spPr/>
        <p:txBody>
          <a:bodyPr/>
          <a:lstStyle/>
          <a:p>
            <a:r>
              <a:rPr lang="en-US" dirty="0"/>
              <a:t>N</a:t>
            </a:r>
            <a:r>
              <a:rPr lang="vi-VN" dirty="0"/>
              <a:t>gày 25/5/2017, Công an tỉnh Phú Thọ nhận được đơn trình báo của bà Võ Minh Phương (ở phường Nông Trang, TP. Việt Trì) về việc ngày 16/5/2017, bà Phương bị một đối tượng sử dụng nick facebook để lừa đảo, chiếm đoạt 110 thẻ cào điện thoại trị giá 55 triệu đồng. Ngay sau đó, công an Tỉnh đã lập chuyên án đấu tranh, đến ngày 26/7/2017 xác minh, bắt giữ đối tượng Lê Văn Huy (SN 1997, ở tỉnh Quảng Trị) là người lừa đảo, chiếm đoạt tài sản của bà Phương. Huy khai nhận, sau khi chiếm đoạt tài sản của bà Phương, Huy đổi thành tiền ảo để đánh bài trực tuyến qua hình thức game bài Rikvip.</a:t>
            </a:r>
            <a:endParaRPr lang="en-US" dirty="0"/>
          </a:p>
        </p:txBody>
      </p:sp>
    </p:spTree>
    <p:extLst>
      <p:ext uri="{BB962C8B-B14F-4D97-AF65-F5344CB8AC3E}">
        <p14:creationId xmlns:p14="http://schemas.microsoft.com/office/powerpoint/2010/main" val="19659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Lừa</a:t>
            </a:r>
            <a:r>
              <a:rPr lang="en-US" dirty="0"/>
              <a:t> </a:t>
            </a:r>
            <a:r>
              <a:rPr lang="en-US" dirty="0" err="1"/>
              <a:t>đảo</a:t>
            </a:r>
            <a:r>
              <a:rPr lang="en-US" dirty="0"/>
              <a:t> qua </a:t>
            </a:r>
            <a:r>
              <a:rPr lang="en-US" dirty="0" err="1"/>
              <a:t>mạng</a:t>
            </a:r>
            <a:r>
              <a:rPr lang="en-US" dirty="0"/>
              <a:t> </a:t>
            </a:r>
            <a:r>
              <a:rPr lang="en-US" dirty="0" err="1"/>
              <a:t>xã</a:t>
            </a:r>
            <a:r>
              <a:rPr lang="en-US" dirty="0"/>
              <a:t> </a:t>
            </a:r>
            <a:r>
              <a:rPr lang="en-US" dirty="0" err="1"/>
              <a:t>hội</a:t>
            </a:r>
            <a:endParaRPr lang="en-US" dirty="0"/>
          </a:p>
        </p:txBody>
      </p:sp>
      <p:sp>
        <p:nvSpPr>
          <p:cNvPr id="3" name="Content Placeholder 2"/>
          <p:cNvSpPr>
            <a:spLocks noGrp="1"/>
          </p:cNvSpPr>
          <p:nvPr>
            <p:ph idx="1"/>
          </p:nvPr>
        </p:nvSpPr>
        <p:spPr/>
        <p:txBody>
          <a:bodyPr/>
          <a:lstStyle/>
          <a:p>
            <a:r>
              <a:rPr lang="en-US" dirty="0"/>
              <a:t>C</a:t>
            </a:r>
            <a:r>
              <a:rPr lang="vi-VN" dirty="0"/>
              <a:t>hị Huỳnh K.H (SN 1995, ngụ Q.Gò Vấp) bị kẻ gian giả danh tài khoản Facebook của mẹ chị, yêu cầu chuyển 5 triệu đồng rồi chiếm đoạt. </a:t>
            </a:r>
            <a:endParaRPr lang="en-US" dirty="0"/>
          </a:p>
          <a:p>
            <a:r>
              <a:rPr lang="en-US" dirty="0"/>
              <a:t>C</a:t>
            </a:r>
            <a:r>
              <a:rPr lang="vi-VN" dirty="0"/>
              <a:t>hị Nguyễn Thị P.U (SN 1991, quê Thừa Thiên - Huế) nhận tin nhắn từ tài khoản Facebook của mẹ mình là bà Phan Thị B., nhờ chuyển số tiền 60 triệu đồng qua Internet Banking đến số tài khoản của người lạ. Sau khi chuyển tiền, chị U. gọi điện cho mẹ thông báo thì mới biết mình bị lừa. </a:t>
            </a:r>
            <a:endParaRPr lang="en-US" dirty="0"/>
          </a:p>
          <a:p>
            <a:r>
              <a:rPr lang="en-US" dirty="0"/>
              <a:t>K</a:t>
            </a:r>
            <a:r>
              <a:rPr lang="vi-VN" dirty="0"/>
              <a:t>ẻ gian chiếm tài khoản Facebook cá nhân và giả danh chị ruột của chị Trần Thị M.T (SN 1980, ngụ Q2), nhờ chuyển 8,5 triệu đồng đến tài khoản do chúng cung cấp rồi chiếm đoạt.</a:t>
            </a:r>
            <a:endParaRPr lang="en-US" dirty="0"/>
          </a:p>
        </p:txBody>
      </p:sp>
    </p:spTree>
    <p:extLst>
      <p:ext uri="{BB962C8B-B14F-4D97-AF65-F5344CB8AC3E}">
        <p14:creationId xmlns:p14="http://schemas.microsoft.com/office/powerpoint/2010/main" val="208429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Lừa</a:t>
            </a:r>
            <a:r>
              <a:rPr lang="en-US" dirty="0"/>
              <a:t> </a:t>
            </a:r>
            <a:r>
              <a:rPr lang="en-US" dirty="0" err="1"/>
              <a:t>đảo</a:t>
            </a:r>
            <a:r>
              <a:rPr lang="en-US" dirty="0"/>
              <a:t> qua </a:t>
            </a:r>
            <a:r>
              <a:rPr lang="en-US" dirty="0" err="1"/>
              <a:t>mạng</a:t>
            </a:r>
            <a:r>
              <a:rPr lang="en-US" dirty="0"/>
              <a:t> </a:t>
            </a:r>
            <a:r>
              <a:rPr lang="en-US" dirty="0" err="1"/>
              <a:t>xã</a:t>
            </a:r>
            <a:r>
              <a:rPr lang="en-US" dirty="0"/>
              <a:t> </a:t>
            </a:r>
            <a:r>
              <a:rPr lang="en-US" dirty="0" err="1"/>
              <a:t>hội</a:t>
            </a:r>
            <a:endParaRPr lang="en-US" dirty="0"/>
          </a:p>
        </p:txBody>
      </p:sp>
      <p:sp>
        <p:nvSpPr>
          <p:cNvPr id="3" name="Content Placeholder 2"/>
          <p:cNvSpPr>
            <a:spLocks noGrp="1"/>
          </p:cNvSpPr>
          <p:nvPr>
            <p:ph idx="1"/>
          </p:nvPr>
        </p:nvSpPr>
        <p:spPr>
          <a:xfrm>
            <a:off x="1082431" y="1219200"/>
            <a:ext cx="10566400" cy="4927600"/>
          </a:xfrm>
        </p:spPr>
        <p:txBody>
          <a:bodyPr/>
          <a:lstStyle/>
          <a:p>
            <a:r>
              <a:rPr lang="vi-VN" dirty="0"/>
              <a:t>Đầu tháng 7-2020, chị Đặng Thị Q. (SN 1982, ngụ Q11) nhận tin nhắn của khách hỏi mua hàng. Khách đề nghị chị cung cấp số tài khoản để chuyển tiền. Sau đó, khách cho biết đã chuyển tiền và yêu cầu chị nhấp vào đường link để kiểm tra. Chị này làm theo, nhưng chẳng những không nhận được xu nào mà tài khoản của chị còn bị "bốc hơi" hết 31 triệu đồng. </a:t>
            </a:r>
            <a:endParaRPr lang="en-US" dirty="0"/>
          </a:p>
          <a:p>
            <a:r>
              <a:rPr lang="vi-VN" dirty="0"/>
              <a:t>Tương tự, chị Phạm Ngọc T.M (SN 1995, ngụ Q1) bị chiếm đoạt 47 triệu đồng.</a:t>
            </a:r>
            <a:endParaRPr lang="en-US" dirty="0"/>
          </a:p>
        </p:txBody>
      </p:sp>
    </p:spTree>
    <p:extLst>
      <p:ext uri="{BB962C8B-B14F-4D97-AF65-F5344CB8AC3E}">
        <p14:creationId xmlns:p14="http://schemas.microsoft.com/office/powerpoint/2010/main" val="3861228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Đột nhập email, lấy hàng chục tỷ đồng</a:t>
            </a:r>
          </a:p>
        </p:txBody>
      </p:sp>
      <p:sp>
        <p:nvSpPr>
          <p:cNvPr id="3" name="Content Placeholder 2"/>
          <p:cNvSpPr>
            <a:spLocks noGrp="1"/>
          </p:cNvSpPr>
          <p:nvPr>
            <p:ph idx="1"/>
          </p:nvPr>
        </p:nvSpPr>
        <p:spPr/>
        <p:txBody>
          <a:bodyPr/>
          <a:lstStyle/>
          <a:p>
            <a:r>
              <a:rPr lang="vi-VN" dirty="0"/>
              <a:t>Chiều 15</a:t>
            </a:r>
            <a:r>
              <a:rPr lang="en-US" dirty="0"/>
              <a:t>/</a:t>
            </a:r>
            <a:r>
              <a:rPr lang="vi-VN" dirty="0"/>
              <a:t>8</a:t>
            </a:r>
            <a:r>
              <a:rPr lang="en-US" dirty="0"/>
              <a:t>/2017</a:t>
            </a:r>
            <a:r>
              <a:rPr lang="vi-VN" dirty="0"/>
              <a:t>, Phòng cảnh sát điều tra tội phạm về kinh tế và chức vụ (PC 46) Công an tỉnh Đồng Nai cho biết đã bắt khẩn cấp B.V.K và N.H.O tại TP.HCM khi đang rút tiền tại một ngân hàng.</a:t>
            </a:r>
          </a:p>
          <a:p>
            <a:r>
              <a:rPr lang="vi-VN" dirty="0"/>
              <a:t>Theo PC 46, đầu tháng 8 lực lượng đã nhận tin từ một công ty kinh doanh đồ gỗ thuộc tập đoàn Hyundai (đóng ở khu công nghiệp Amata) cho hay hệ thống E-mail nội bộ đã bị thay đổi một số nội dung liên quan đến hoạt động tài chính.</a:t>
            </a:r>
          </a:p>
        </p:txBody>
      </p:sp>
    </p:spTree>
    <p:extLst>
      <p:ext uri="{BB962C8B-B14F-4D97-AF65-F5344CB8AC3E}">
        <p14:creationId xmlns:p14="http://schemas.microsoft.com/office/powerpoint/2010/main" val="842646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Đột nhập email, lấy hàng chục tỷ đồng</a:t>
            </a:r>
          </a:p>
        </p:txBody>
      </p:sp>
      <p:sp>
        <p:nvSpPr>
          <p:cNvPr id="3" name="Content Placeholder 2"/>
          <p:cNvSpPr>
            <a:spLocks noGrp="1"/>
          </p:cNvSpPr>
          <p:nvPr>
            <p:ph idx="1"/>
          </p:nvPr>
        </p:nvSpPr>
        <p:spPr/>
        <p:txBody>
          <a:bodyPr/>
          <a:lstStyle/>
          <a:p>
            <a:r>
              <a:rPr lang="vi-VN" dirty="0"/>
              <a:t>Qua kiểm tra hệ thống máy tính, PC 46 đã xác định có một nhóm người đột nhập tài khoản E-mail  của những cá nhân có thẩm phê duyệt tài chính ở công ty này, rồi thay đổi số tài khoản của bên thụ hưởng.</a:t>
            </a:r>
          </a:p>
          <a:p>
            <a:r>
              <a:rPr lang="vi-VN" dirty="0"/>
              <a:t>Qua điều tra, lực lượng PC 46 xác định hầu hết các công ty nước ngoài hầu hết trao đổi, giao dịch qua E-mail, điện thoại, sau đó chuyển tiền qua tài khoản ngân hàng.</a:t>
            </a:r>
          </a:p>
          <a:p>
            <a:r>
              <a:rPr lang="vi-VN" dirty="0"/>
              <a:t>Từ hiện trường, PC 46 thu thập được có dấu tích của  nhóm tội phạm công nghệ cao đột nhập vào  E-mail, thay đổi nội dung từ người có thẩm quyền, chuyển đến ban giám đốc công ty phê duyệt để chuyển tiền vào tài khoản do nhóm tội phạm này lập ra.</a:t>
            </a:r>
          </a:p>
          <a:p>
            <a:endParaRPr lang="vi-VN" dirty="0"/>
          </a:p>
        </p:txBody>
      </p:sp>
    </p:spTree>
    <p:extLst>
      <p:ext uri="{BB962C8B-B14F-4D97-AF65-F5344CB8AC3E}">
        <p14:creationId xmlns:p14="http://schemas.microsoft.com/office/powerpoint/2010/main" val="2453302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Đột nhập email, lấy hàng chục tỷ đồng</a:t>
            </a:r>
          </a:p>
        </p:txBody>
      </p:sp>
      <p:sp>
        <p:nvSpPr>
          <p:cNvPr id="3" name="Content Placeholder 2"/>
          <p:cNvSpPr>
            <a:spLocks noGrp="1"/>
          </p:cNvSpPr>
          <p:nvPr>
            <p:ph idx="1"/>
          </p:nvPr>
        </p:nvSpPr>
        <p:spPr/>
        <p:txBody>
          <a:bodyPr/>
          <a:lstStyle/>
          <a:p>
            <a:r>
              <a:rPr lang="vi-VN" dirty="0"/>
              <a:t>Có khoảng 30 doanh nghiệp là nạn nhân</a:t>
            </a:r>
          </a:p>
          <a:p>
            <a:r>
              <a:rPr lang="vi-VN" dirty="0"/>
              <a:t>Trao đối với </a:t>
            </a:r>
            <a:r>
              <a:rPr lang="vi-VN" i="1" dirty="0"/>
              <a:t>Tuổi Trẻ</a:t>
            </a:r>
            <a:r>
              <a:rPr lang="vi-VN" dirty="0"/>
              <a:t>, thượng tá Phan Trọng Lộc - Trưởng phòng PC 46 Công an Đồng Nai cho biết hầu hết các công ty nước ngoài thường giao dịch qua mạng Internet nhưng chưa thường xuyên kiểm soát chặt chẽ E-mail và tài khoản ngân hàng. Do vậy nhóm tội phạm công nghệ cao đã lợi dụng kẻ hở này để xâm nhập, chiếm đoạt tiền.</a:t>
            </a:r>
          </a:p>
          <a:p>
            <a:r>
              <a:rPr lang="vi-VN" dirty="0"/>
              <a:t>“Hiện có 30 doanh nghiệp bị nhóm này đột nhập tài khoản E-mail để chiếm đoạt tiền khoảng 30 tỉ đồng. Vụ án có nhiều đối tượng tham gia nên chúng tôi tiếp tục điều tra và bắt thêm những người có liên quan” - thượng tá Lộc nói.</a:t>
            </a:r>
          </a:p>
          <a:p>
            <a:endParaRPr lang="vi-VN" dirty="0"/>
          </a:p>
        </p:txBody>
      </p:sp>
    </p:spTree>
    <p:extLst>
      <p:ext uri="{BB962C8B-B14F-4D97-AF65-F5344CB8AC3E}">
        <p14:creationId xmlns:p14="http://schemas.microsoft.com/office/powerpoint/2010/main" val="343472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952" y="228600"/>
            <a:ext cx="11311128" cy="838200"/>
          </a:xfrm>
        </p:spPr>
        <p:txBody>
          <a:bodyPr/>
          <a:lstStyle/>
          <a:p>
            <a:r>
              <a:rPr lang="vi-VN" dirty="0"/>
              <a:t>1. Khái niệm về tội phạm trong lĩnh vực CNTT</a:t>
            </a:r>
            <a:br>
              <a:rPr lang="vi-VN" dirty="0"/>
            </a:br>
            <a:endParaRPr lang="en-US" dirty="0"/>
          </a:p>
        </p:txBody>
      </p:sp>
      <p:sp>
        <p:nvSpPr>
          <p:cNvPr id="3" name="Content Placeholder 2"/>
          <p:cNvSpPr>
            <a:spLocks noGrp="1"/>
          </p:cNvSpPr>
          <p:nvPr>
            <p:ph idx="1"/>
          </p:nvPr>
        </p:nvSpPr>
        <p:spPr/>
        <p:txBody>
          <a:bodyPr/>
          <a:lstStyle/>
          <a:p>
            <a:pPr algn="just">
              <a:lnSpc>
                <a:spcPct val="130000"/>
              </a:lnSpc>
              <a:buFontTx/>
              <a:buChar char="-"/>
              <a:defRPr/>
            </a:pPr>
            <a:r>
              <a:rPr lang="en-SG" b="1" dirty="0">
                <a:solidFill>
                  <a:srgbClr val="0000CC"/>
                </a:solidFill>
              </a:rPr>
              <a:t>Theo </a:t>
            </a:r>
            <a:r>
              <a:rPr lang="en-SG" b="1" dirty="0" err="1">
                <a:solidFill>
                  <a:srgbClr val="0000CC"/>
                </a:solidFill>
              </a:rPr>
              <a:t>Bộ</a:t>
            </a:r>
            <a:r>
              <a:rPr lang="en-SG" b="1" dirty="0">
                <a:solidFill>
                  <a:srgbClr val="0000CC"/>
                </a:solidFill>
              </a:rPr>
              <a:t> </a:t>
            </a:r>
            <a:r>
              <a:rPr lang="en-SG" b="1" dirty="0" err="1">
                <a:solidFill>
                  <a:srgbClr val="0000CC"/>
                </a:solidFill>
              </a:rPr>
              <a:t>Tư</a:t>
            </a:r>
            <a:r>
              <a:rPr lang="en-SG" b="1" dirty="0">
                <a:solidFill>
                  <a:srgbClr val="0000CC"/>
                </a:solidFill>
              </a:rPr>
              <a:t> </a:t>
            </a:r>
            <a:r>
              <a:rPr lang="en-SG" b="1" dirty="0" err="1">
                <a:solidFill>
                  <a:srgbClr val="0000CC"/>
                </a:solidFill>
              </a:rPr>
              <a:t>pháp</a:t>
            </a:r>
            <a:r>
              <a:rPr lang="en-SG" b="1" dirty="0">
                <a:solidFill>
                  <a:srgbClr val="0000CC"/>
                </a:solidFill>
              </a:rPr>
              <a:t> </a:t>
            </a:r>
            <a:r>
              <a:rPr lang="en-SG" b="1" dirty="0" err="1">
                <a:solidFill>
                  <a:srgbClr val="0000CC"/>
                </a:solidFill>
              </a:rPr>
              <a:t>Mỹ</a:t>
            </a:r>
            <a:r>
              <a:rPr lang="en-SG" b="1" dirty="0">
                <a:solidFill>
                  <a:srgbClr val="0000CC"/>
                </a:solidFill>
              </a:rPr>
              <a:t>: </a:t>
            </a:r>
          </a:p>
          <a:p>
            <a:pPr marL="0" indent="0" algn="ctr">
              <a:lnSpc>
                <a:spcPct val="130000"/>
              </a:lnSpc>
              <a:buNone/>
              <a:defRPr/>
            </a:pPr>
            <a:r>
              <a:rPr lang="en-SG" dirty="0" err="1"/>
              <a:t>Tội</a:t>
            </a:r>
            <a:r>
              <a:rPr lang="en-SG" dirty="0"/>
              <a:t> </a:t>
            </a:r>
            <a:r>
              <a:rPr lang="en-SG" dirty="0" err="1"/>
              <a:t>phạm</a:t>
            </a:r>
            <a:r>
              <a:rPr lang="en-SG" dirty="0"/>
              <a:t> </a:t>
            </a:r>
            <a:r>
              <a:rPr lang="en-SG" dirty="0" err="1"/>
              <a:t>trong</a:t>
            </a:r>
            <a:r>
              <a:rPr lang="en-SG" dirty="0"/>
              <a:t> </a:t>
            </a:r>
            <a:r>
              <a:rPr lang="en-SG" dirty="0" err="1"/>
              <a:t>lĩnh</a:t>
            </a:r>
            <a:r>
              <a:rPr lang="en-SG" dirty="0"/>
              <a:t> </a:t>
            </a:r>
            <a:r>
              <a:rPr lang="en-SG" dirty="0" err="1"/>
              <a:t>vực</a:t>
            </a:r>
            <a:r>
              <a:rPr lang="en-SG" dirty="0"/>
              <a:t> </a:t>
            </a:r>
            <a:r>
              <a:rPr lang="en-SG" dirty="0" err="1"/>
              <a:t>công</a:t>
            </a:r>
            <a:r>
              <a:rPr lang="en-SG" dirty="0"/>
              <a:t> </a:t>
            </a:r>
            <a:r>
              <a:rPr lang="en-SG" dirty="0" err="1"/>
              <a:t>nghệ</a:t>
            </a:r>
            <a:r>
              <a:rPr lang="en-SG" dirty="0"/>
              <a:t> </a:t>
            </a:r>
            <a:r>
              <a:rPr lang="en-SG" dirty="0" err="1"/>
              <a:t>thông</a:t>
            </a:r>
            <a:r>
              <a:rPr lang="en-SG" dirty="0"/>
              <a:t> tin </a:t>
            </a:r>
            <a:r>
              <a:rPr lang="en-SG" dirty="0" err="1"/>
              <a:t>là</a:t>
            </a:r>
            <a:r>
              <a:rPr lang="en-SG" dirty="0"/>
              <a:t> </a:t>
            </a:r>
            <a:r>
              <a:rPr lang="en-SG" i="1" dirty="0"/>
              <a:t>“</a:t>
            </a:r>
            <a:r>
              <a:rPr lang="en-SG" i="1" dirty="0" err="1"/>
              <a:t>bất</a:t>
            </a:r>
            <a:r>
              <a:rPr lang="en-SG" i="1" dirty="0"/>
              <a:t> </a:t>
            </a:r>
            <a:r>
              <a:rPr lang="en-SG" i="1" dirty="0" err="1"/>
              <a:t>cứ</a:t>
            </a:r>
            <a:r>
              <a:rPr lang="en-SG" i="1" dirty="0"/>
              <a:t> </a:t>
            </a:r>
            <a:r>
              <a:rPr lang="en-SG" i="1" dirty="0" err="1"/>
              <a:t>hành</a:t>
            </a:r>
            <a:r>
              <a:rPr lang="en-SG" i="1" dirty="0"/>
              <a:t> vi </a:t>
            </a:r>
            <a:r>
              <a:rPr lang="en-SG" i="1" dirty="0" err="1"/>
              <a:t>vi</a:t>
            </a:r>
            <a:r>
              <a:rPr lang="en-SG" i="1" dirty="0"/>
              <a:t> </a:t>
            </a:r>
            <a:r>
              <a:rPr lang="en-SG" i="1" dirty="0" err="1"/>
              <a:t>phạm</a:t>
            </a:r>
            <a:r>
              <a:rPr lang="en-SG" i="1" dirty="0"/>
              <a:t> </a:t>
            </a:r>
            <a:r>
              <a:rPr lang="en-SG" i="1" dirty="0" err="1"/>
              <a:t>pháp</a:t>
            </a:r>
            <a:r>
              <a:rPr lang="en-SG" i="1" dirty="0"/>
              <a:t> </a:t>
            </a:r>
            <a:r>
              <a:rPr lang="en-SG" i="1" dirty="0" err="1"/>
              <a:t>luật</a:t>
            </a:r>
            <a:r>
              <a:rPr lang="en-SG" i="1" dirty="0"/>
              <a:t> </a:t>
            </a:r>
            <a:r>
              <a:rPr lang="en-SG" i="1" dirty="0" err="1"/>
              <a:t>hình</a:t>
            </a:r>
            <a:r>
              <a:rPr lang="en-SG" i="1" dirty="0"/>
              <a:t> </a:t>
            </a:r>
            <a:r>
              <a:rPr lang="en-SG" i="1" dirty="0" err="1"/>
              <a:t>sự</a:t>
            </a:r>
            <a:r>
              <a:rPr lang="en-SG" i="1" dirty="0"/>
              <a:t> </a:t>
            </a:r>
            <a:r>
              <a:rPr lang="en-SG" i="1" dirty="0" err="1"/>
              <a:t>nào</a:t>
            </a:r>
            <a:r>
              <a:rPr lang="en-SG" i="1" dirty="0"/>
              <a:t> </a:t>
            </a:r>
            <a:r>
              <a:rPr lang="en-SG" i="1" dirty="0" err="1"/>
              <a:t>có</a:t>
            </a:r>
            <a:r>
              <a:rPr lang="en-SG" i="1" dirty="0"/>
              <a:t> </a:t>
            </a:r>
            <a:r>
              <a:rPr lang="en-SG" i="1" dirty="0" err="1"/>
              <a:t>liên</a:t>
            </a:r>
            <a:r>
              <a:rPr lang="en-SG" i="1" dirty="0"/>
              <a:t> </a:t>
            </a:r>
            <a:r>
              <a:rPr lang="en-SG" i="1" dirty="0" err="1"/>
              <a:t>quan</a:t>
            </a:r>
            <a:r>
              <a:rPr lang="en-SG" i="1" dirty="0"/>
              <a:t> </a:t>
            </a:r>
            <a:r>
              <a:rPr lang="en-SG" i="1" dirty="0" err="1"/>
              <a:t>đến</a:t>
            </a:r>
            <a:r>
              <a:rPr lang="en-SG" i="1" dirty="0"/>
              <a:t> </a:t>
            </a:r>
            <a:r>
              <a:rPr lang="en-SG" i="1" dirty="0" err="1"/>
              <a:t>việc</a:t>
            </a:r>
            <a:r>
              <a:rPr lang="en-SG" i="1" dirty="0"/>
              <a:t> </a:t>
            </a:r>
            <a:r>
              <a:rPr lang="en-SG" i="1" dirty="0" err="1"/>
              <a:t>sử</a:t>
            </a:r>
            <a:r>
              <a:rPr lang="en-SG" i="1" dirty="0"/>
              <a:t> </a:t>
            </a:r>
            <a:r>
              <a:rPr lang="en-SG" i="1" dirty="0" err="1"/>
              <a:t>dụng</a:t>
            </a:r>
            <a:r>
              <a:rPr lang="en-SG" i="1" dirty="0"/>
              <a:t> </a:t>
            </a:r>
            <a:r>
              <a:rPr lang="en-SG" i="1" dirty="0" err="1"/>
              <a:t>các</a:t>
            </a:r>
            <a:r>
              <a:rPr lang="en-SG" i="1" dirty="0"/>
              <a:t> </a:t>
            </a:r>
            <a:r>
              <a:rPr lang="en-SG" i="1" dirty="0" err="1"/>
              <a:t>hiểu</a:t>
            </a:r>
            <a:r>
              <a:rPr lang="en-SG" i="1" dirty="0"/>
              <a:t> </a:t>
            </a:r>
            <a:r>
              <a:rPr lang="en-SG" i="1" dirty="0" err="1"/>
              <a:t>biết</a:t>
            </a:r>
            <a:r>
              <a:rPr lang="en-SG" i="1" dirty="0"/>
              <a:t> </a:t>
            </a:r>
            <a:r>
              <a:rPr lang="en-SG" i="1" dirty="0" err="1"/>
              <a:t>về</a:t>
            </a:r>
            <a:r>
              <a:rPr lang="en-SG" i="1" dirty="0"/>
              <a:t> </a:t>
            </a:r>
            <a:r>
              <a:rPr lang="en-SG" i="1" dirty="0" err="1"/>
              <a:t>công</a:t>
            </a:r>
            <a:r>
              <a:rPr lang="en-SG" i="1" dirty="0"/>
              <a:t> </a:t>
            </a:r>
            <a:r>
              <a:rPr lang="en-SG" i="1" dirty="0" err="1"/>
              <a:t>nghệ</a:t>
            </a:r>
            <a:r>
              <a:rPr lang="en-SG" i="1" dirty="0"/>
              <a:t> </a:t>
            </a:r>
            <a:r>
              <a:rPr lang="en-SG" i="1" dirty="0" err="1"/>
              <a:t>máy</a:t>
            </a:r>
            <a:r>
              <a:rPr lang="en-SG" i="1" dirty="0"/>
              <a:t> </a:t>
            </a:r>
            <a:r>
              <a:rPr lang="en-SG" i="1" dirty="0" err="1"/>
              <a:t>tính</a:t>
            </a:r>
            <a:r>
              <a:rPr lang="en-SG" i="1" dirty="0"/>
              <a:t> </a:t>
            </a:r>
            <a:r>
              <a:rPr lang="en-SG" i="1" dirty="0" err="1"/>
              <a:t>trong</a:t>
            </a:r>
            <a:r>
              <a:rPr lang="en-SG" i="1" dirty="0"/>
              <a:t> </a:t>
            </a:r>
            <a:r>
              <a:rPr lang="en-SG" i="1" dirty="0" err="1"/>
              <a:t>việc</a:t>
            </a:r>
            <a:r>
              <a:rPr lang="en-SG" i="1" dirty="0"/>
              <a:t> </a:t>
            </a:r>
            <a:r>
              <a:rPr lang="en-SG" i="1" dirty="0" err="1"/>
              <a:t>phạm</a:t>
            </a:r>
            <a:r>
              <a:rPr lang="en-SG" i="1" dirty="0"/>
              <a:t> </a:t>
            </a:r>
            <a:r>
              <a:rPr lang="en-SG" i="1" dirty="0" err="1"/>
              <a:t>tội</a:t>
            </a:r>
            <a:r>
              <a:rPr lang="en-SG" i="1" dirty="0"/>
              <a:t>”</a:t>
            </a:r>
            <a:r>
              <a:rPr lang="en-SG" dirty="0"/>
              <a:t>.</a:t>
            </a:r>
          </a:p>
        </p:txBody>
      </p:sp>
    </p:spTree>
    <p:extLst>
      <p:ext uri="{BB962C8B-B14F-4D97-AF65-F5344CB8AC3E}">
        <p14:creationId xmlns:p14="http://schemas.microsoft.com/office/powerpoint/2010/main" val="595976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Siêu hacker trộm trót lọt 100 xe hơi đắt đỏ chỉ bằng laptop </a:t>
            </a:r>
            <a:br>
              <a:rPr lang="vi-VN" dirty="0"/>
            </a:br>
            <a:endParaRPr lang="vi-VN" dirty="0"/>
          </a:p>
        </p:txBody>
      </p:sp>
      <p:sp>
        <p:nvSpPr>
          <p:cNvPr id="3" name="Content Placeholder 2"/>
          <p:cNvSpPr>
            <a:spLocks noGrp="1"/>
          </p:cNvSpPr>
          <p:nvPr>
            <p:ph idx="1"/>
          </p:nvPr>
        </p:nvSpPr>
        <p:spPr/>
        <p:txBody>
          <a:bodyPr/>
          <a:lstStyle/>
          <a:p>
            <a:endParaRPr lang="vi-VN" b="1" dirty="0"/>
          </a:p>
          <a:p>
            <a:r>
              <a:rPr lang="en-US" dirty="0"/>
              <a:t>2016, h</a:t>
            </a:r>
            <a:r>
              <a:rPr lang="vi-VN" dirty="0"/>
              <a:t>ai thanh niên ở Houston (Mỹ) đã bị cảnh sát bắt giữ sau khi trộm hơn 100 chiếc xe rồi lái sang Mexico ngay trong đêm bằng cách khai thác lỗ hổng thông qua máy tính xách tay.</a:t>
            </a:r>
          </a:p>
          <a:p>
            <a:r>
              <a:rPr lang="vi-VN" dirty="0"/>
              <a:t>Michael Arce, 24 tuổi và Jesse Zelaya, 22 tuổi, nhắm đến xe Jeep và Dodge đời mới bởi chúng sẽ bán được nhiều tiền tại chợ đen ở Mexico. Hai hacker này đã nhiều lần sử dụng laptop lập trình lại cơ chế bảo mật trên xe để có thể nhận diện chìa khóa riêng của họ.</a:t>
            </a:r>
          </a:p>
          <a:p>
            <a:endParaRPr lang="vi-VN" dirty="0"/>
          </a:p>
        </p:txBody>
      </p:sp>
    </p:spTree>
    <p:extLst>
      <p:ext uri="{BB962C8B-B14F-4D97-AF65-F5344CB8AC3E}">
        <p14:creationId xmlns:p14="http://schemas.microsoft.com/office/powerpoint/2010/main" val="2955446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Siêu hacker trộm trót lọt 100 xe hơi đắt đỏ chỉ bằng laptop </a:t>
            </a:r>
            <a:br>
              <a:rPr lang="vi-VN" dirty="0"/>
            </a:br>
            <a:endParaRPr lang="vi-VN" dirty="0"/>
          </a:p>
        </p:txBody>
      </p:sp>
      <p:sp>
        <p:nvSpPr>
          <p:cNvPr id="3" name="Content Placeholder 2"/>
          <p:cNvSpPr>
            <a:spLocks noGrp="1"/>
          </p:cNvSpPr>
          <p:nvPr>
            <p:ph sz="half" idx="1"/>
          </p:nvPr>
        </p:nvSpPr>
        <p:spPr/>
        <p:txBody>
          <a:bodyPr/>
          <a:lstStyle/>
          <a:p>
            <a:endParaRPr lang="vi-VN" sz="2600" dirty="0"/>
          </a:p>
          <a:p>
            <a:r>
              <a:rPr lang="vi-VN" sz="2600" dirty="0">
                <a:effectLst/>
              </a:rPr>
              <a:t>Cuộc điều tra bắt đầu diễn ra từ đầu tháng 5/2016 sau khi camera an ninh ghi lại cảnh một người đàn ông tiến đến chiếc Jeep Wrangler ở Houston và mở mui xe, cắt dây báo động rồi bỏ đi. Vài phút sau, một người khác xuất hiện, mở cửa phía tay lái, bật laptop và sử dụng cơ sở dữ liệu để tạo một mã khóa mới cho xe Jeep chỉ trong vòng vài phút.</a:t>
            </a:r>
          </a:p>
          <a:p>
            <a:endParaRPr lang="vi-VN" sz="2600" dirty="0">
              <a:effectLst/>
            </a:endParaRPr>
          </a:p>
        </p:txBody>
      </p:sp>
      <p:sp>
        <p:nvSpPr>
          <p:cNvPr id="5" name="Content Placeholder 4"/>
          <p:cNvSpPr>
            <a:spLocks noGrp="1"/>
          </p:cNvSpPr>
          <p:nvPr>
            <p:ph sz="half" idx="2"/>
          </p:nvPr>
        </p:nvSpPr>
        <p:spPr/>
        <p:txBody>
          <a:bodyPr/>
          <a:lstStyle/>
          <a:p>
            <a:endParaRPr lang="vi-V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950" y="1643712"/>
            <a:ext cx="4762500" cy="3114675"/>
          </a:xfrm>
          <a:prstGeom prst="rect">
            <a:avLst/>
          </a:prstGeom>
        </p:spPr>
      </p:pic>
    </p:spTree>
    <p:extLst>
      <p:ext uri="{BB962C8B-B14F-4D97-AF65-F5344CB8AC3E}">
        <p14:creationId xmlns:p14="http://schemas.microsoft.com/office/powerpoint/2010/main" val="2020625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Siêu hacker trộm trót lọt 100 xe hơi đắt đỏ chỉ bằng laptop </a:t>
            </a:r>
            <a:br>
              <a:rPr lang="vi-VN" dirty="0"/>
            </a:br>
            <a:endParaRPr lang="vi-VN" dirty="0"/>
          </a:p>
        </p:txBody>
      </p:sp>
      <p:sp>
        <p:nvSpPr>
          <p:cNvPr id="3" name="Content Placeholder 2"/>
          <p:cNvSpPr>
            <a:spLocks noGrp="1"/>
          </p:cNvSpPr>
          <p:nvPr>
            <p:ph idx="1"/>
          </p:nvPr>
        </p:nvSpPr>
        <p:spPr/>
        <p:txBody>
          <a:bodyPr/>
          <a:lstStyle/>
          <a:p>
            <a:endParaRPr lang="vi-VN" b="1" dirty="0"/>
          </a:p>
          <a:p>
            <a:r>
              <a:rPr lang="vi-VN" dirty="0"/>
              <a:t>Chuyên gia bảo mật Yoni Heilbronn nhận định với việc ngày càng nhiều xe hơi được "ví tính hóa" và kết nối Internet, loại trộm công nghệ cao này có thể bùng phát trên toàn cầu. Dù xe hơi thông minh mang lại nhiều tiện ích cho người lái, các mã độc được cài vào hệ thống có thể kiểm soát xe từ xa và hacker sẽ yêu cầu chủ sở hữu phải trả một khoản tiền nhất định mới buông tha.</a:t>
            </a:r>
          </a:p>
          <a:p>
            <a:pPr marL="0" indent="0">
              <a:buNone/>
            </a:pPr>
            <a:endParaRPr lang="vi-VN" dirty="0"/>
          </a:p>
        </p:txBody>
      </p:sp>
    </p:spTree>
    <p:extLst>
      <p:ext uri="{BB962C8B-B14F-4D97-AF65-F5344CB8AC3E}">
        <p14:creationId xmlns:p14="http://schemas.microsoft.com/office/powerpoint/2010/main" val="3947027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'Thủ lĩnh' nhóm hacker đánh cắp thông tin thẻ tín dụng lĩnh 7 năm tù</a:t>
            </a:r>
            <a:br>
              <a:rPr lang="vi-VN" dirty="0"/>
            </a:br>
            <a:endParaRPr lang="vi-VN" dirty="0"/>
          </a:p>
        </p:txBody>
      </p:sp>
      <p:sp>
        <p:nvSpPr>
          <p:cNvPr id="3" name="Content Placeholder 2"/>
          <p:cNvSpPr>
            <a:spLocks noGrp="1"/>
          </p:cNvSpPr>
          <p:nvPr>
            <p:ph idx="1"/>
          </p:nvPr>
        </p:nvSpPr>
        <p:spPr/>
        <p:txBody>
          <a:bodyPr/>
          <a:lstStyle/>
          <a:p>
            <a:endParaRPr lang="vi-VN" dirty="0"/>
          </a:p>
          <a:p>
            <a:r>
              <a:rPr lang="en-US" dirty="0"/>
              <a:t>2017, t</a:t>
            </a:r>
            <a:r>
              <a:rPr lang="vi-VN" dirty="0"/>
              <a:t>hông qua mạng Internet và một số diễn đàn, cơ quan công an phát hiện nhiều người cấu kết với nhau truy cập trái phép vào các website để lấy thông tin tín dụng của người nước ngoài (CC).</a:t>
            </a:r>
          </a:p>
          <a:p>
            <a:r>
              <a:rPr lang="vi-VN" dirty="0"/>
              <a:t>Sau đó những người này sử dụng CC để mua bán hàng hóa trực tuyến rồi bán lại hưởng lợi.</a:t>
            </a:r>
          </a:p>
          <a:p>
            <a:r>
              <a:rPr lang="vi-VN" dirty="0"/>
              <a:t>Cơ quan công an đã  nhanh chóng phát hiện Nguyễn Dương Sơn Bá và 4 đồng phạm có hành vi sử dụng công nghệ cao, chiếm đoạt tài sản.</a:t>
            </a:r>
          </a:p>
          <a:p>
            <a:endParaRPr lang="vi-VN" dirty="0"/>
          </a:p>
        </p:txBody>
      </p:sp>
    </p:spTree>
    <p:extLst>
      <p:ext uri="{BB962C8B-B14F-4D97-AF65-F5344CB8AC3E}">
        <p14:creationId xmlns:p14="http://schemas.microsoft.com/office/powerpoint/2010/main" val="3388239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'Thủ lĩnh' nhóm hacker đánh cắp thông tin thẻ tín dụng lĩnh 7 năm tù</a:t>
            </a:r>
            <a:br>
              <a:rPr lang="vi-VN" dirty="0"/>
            </a:br>
            <a:endParaRPr lang="vi-VN" dirty="0"/>
          </a:p>
        </p:txBody>
      </p:sp>
      <p:sp>
        <p:nvSpPr>
          <p:cNvPr id="3" name="Content Placeholder 2"/>
          <p:cNvSpPr>
            <a:spLocks noGrp="1"/>
          </p:cNvSpPr>
          <p:nvPr>
            <p:ph idx="1"/>
          </p:nvPr>
        </p:nvSpPr>
        <p:spPr/>
        <p:txBody>
          <a:bodyPr/>
          <a:lstStyle/>
          <a:p>
            <a:pPr marL="0" indent="0">
              <a:buNone/>
            </a:pPr>
            <a:r>
              <a:rPr lang="vi-VN" dirty="0"/>
              <a:t> </a:t>
            </a:r>
          </a:p>
          <a:p>
            <a:r>
              <a:rPr lang="vi-VN" dirty="0"/>
              <a:t>Bá là người có hiểu biết trong lĩnh vực công nghệ thông tin. Quá trình tham gia nhiều diễn đàn, Bá tìm hiểu cách thức sử dụng các phần mềm, mã (code) tấn công, truy cập trái phép quyền quản trị các website bị lỗi bảo mật để lấy cắp thông tin thẻ tín dụng. Cũng tại đây, Bá tình cờ quen biết Nam. </a:t>
            </a:r>
          </a:p>
          <a:p>
            <a:r>
              <a:rPr lang="vi-VN" dirty="0"/>
              <a:t>Ít lâu sau, Bá nhờ Nam viết, chỉnh sửa mã chương trình để hack website quốc tế dùng những CC trộm được và các phần mềm hỗ trợ để thay đổi địa chỉ IP đặt mua nước hoa, điện thoại đắt tiền, ví da… </a:t>
            </a:r>
          </a:p>
          <a:p>
            <a:endParaRPr lang="vi-VN" dirty="0"/>
          </a:p>
          <a:p>
            <a:endParaRPr lang="vi-VN" dirty="0"/>
          </a:p>
        </p:txBody>
      </p:sp>
    </p:spTree>
    <p:extLst>
      <p:ext uri="{BB962C8B-B14F-4D97-AF65-F5344CB8AC3E}">
        <p14:creationId xmlns:p14="http://schemas.microsoft.com/office/powerpoint/2010/main" val="1780945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'Thủ lĩnh' nhóm hacker đánh cắp thông tin thẻ tín dụng lĩnh 7 năm tù</a:t>
            </a:r>
            <a:br>
              <a:rPr lang="vi-VN" dirty="0"/>
            </a:br>
            <a:endParaRPr lang="vi-VN" dirty="0"/>
          </a:p>
        </p:txBody>
      </p:sp>
      <p:sp>
        <p:nvSpPr>
          <p:cNvPr id="3" name="Content Placeholder 2"/>
          <p:cNvSpPr>
            <a:spLocks noGrp="1"/>
          </p:cNvSpPr>
          <p:nvPr>
            <p:ph idx="1"/>
          </p:nvPr>
        </p:nvSpPr>
        <p:spPr/>
        <p:txBody>
          <a:bodyPr/>
          <a:lstStyle/>
          <a:p>
            <a:endParaRPr lang="vi-VN" dirty="0"/>
          </a:p>
          <a:p>
            <a:r>
              <a:rPr lang="vi-VN" dirty="0"/>
              <a:t>Để tránh bị phát hiện, Bá đã thuê thêm hai người tên Việt và Minh sử dụng CC mua hàng hóa chuyển về địa chỉ trung gian ở Mỹ với tiền công 30-40% giá trị hàng hóa. </a:t>
            </a:r>
          </a:p>
          <a:p>
            <a:r>
              <a:rPr lang="vi-VN" dirty="0"/>
              <a:t>Cơ quan chức năng xác định, Bá đã đặt mua nhiều loại hàng hóa với tổng số tiền khoảng 170 triệu đồng từ thẻ tín dụng ăn cắp được trên mạng.</a:t>
            </a:r>
          </a:p>
          <a:p>
            <a:endParaRPr lang="vi-VN" dirty="0"/>
          </a:p>
          <a:p>
            <a:endParaRPr lang="vi-VN" dirty="0"/>
          </a:p>
        </p:txBody>
      </p:sp>
    </p:spTree>
    <p:extLst>
      <p:ext uri="{BB962C8B-B14F-4D97-AF65-F5344CB8AC3E}">
        <p14:creationId xmlns:p14="http://schemas.microsoft.com/office/powerpoint/2010/main" val="50290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sinh</a:t>
            </a:r>
            <a:r>
              <a:rPr lang="en-US" dirty="0"/>
              <a:t> </a:t>
            </a:r>
            <a:r>
              <a:rPr lang="en-US" dirty="0" err="1"/>
              <a:t>viên</a:t>
            </a:r>
            <a:r>
              <a:rPr lang="en-US" dirty="0"/>
              <a:t> </a:t>
            </a:r>
            <a:r>
              <a:rPr lang="en-US" dirty="0" err="1"/>
              <a:t>Đại</a:t>
            </a:r>
            <a:r>
              <a:rPr lang="en-US" dirty="0"/>
              <a:t> </a:t>
            </a:r>
            <a:r>
              <a:rPr lang="en-US" dirty="0" err="1"/>
              <a:t>học</a:t>
            </a:r>
            <a:r>
              <a:rPr lang="en-US" dirty="0"/>
              <a:t> </a:t>
            </a:r>
            <a:r>
              <a:rPr lang="en-US" dirty="0" err="1"/>
              <a:t>Thái</a:t>
            </a:r>
            <a:r>
              <a:rPr lang="en-US" dirty="0"/>
              <a:t> </a:t>
            </a:r>
            <a:r>
              <a:rPr lang="en-US" dirty="0" err="1"/>
              <a:t>Nguyên</a:t>
            </a:r>
            <a:r>
              <a:rPr lang="en-US" dirty="0"/>
              <a:t> </a:t>
            </a:r>
            <a:r>
              <a:rPr lang="en-US" dirty="0" err="1"/>
              <a:t>đánh</a:t>
            </a:r>
            <a:r>
              <a:rPr lang="en-US" dirty="0"/>
              <a:t> </a:t>
            </a:r>
            <a:r>
              <a:rPr lang="en-US" dirty="0" err="1"/>
              <a:t>cắp</a:t>
            </a:r>
            <a:r>
              <a:rPr lang="en-US" dirty="0"/>
              <a:t> </a:t>
            </a:r>
            <a:r>
              <a:rPr lang="en-US" dirty="0" err="1"/>
              <a:t>tiền</a:t>
            </a:r>
            <a:r>
              <a:rPr lang="en-US" dirty="0"/>
              <a:t> </a:t>
            </a:r>
            <a:r>
              <a:rPr lang="en-US" dirty="0" err="1"/>
              <a:t>trên</a:t>
            </a:r>
            <a:r>
              <a:rPr lang="en-US" dirty="0"/>
              <a:t> </a:t>
            </a:r>
            <a:r>
              <a:rPr lang="en-US" dirty="0" err="1"/>
              <a:t>dịch</a:t>
            </a:r>
            <a:r>
              <a:rPr lang="en-US" dirty="0"/>
              <a:t> </a:t>
            </a:r>
            <a:r>
              <a:rPr lang="en-US" dirty="0" err="1"/>
              <a:t>vụ</a:t>
            </a:r>
            <a:r>
              <a:rPr lang="en-US" dirty="0"/>
              <a:t> </a:t>
            </a:r>
            <a:r>
              <a:rPr lang="en-US" dirty="0" err="1"/>
              <a:t>ví</a:t>
            </a:r>
            <a:r>
              <a:rPr lang="en-US" dirty="0"/>
              <a:t> </a:t>
            </a:r>
            <a:r>
              <a:rPr lang="en-US" dirty="0" err="1"/>
              <a:t>điện</a:t>
            </a:r>
            <a:r>
              <a:rPr lang="en-US" dirty="0"/>
              <a:t> </a:t>
            </a:r>
            <a:r>
              <a:rPr lang="en-US" dirty="0" err="1"/>
              <a:t>tử</a:t>
            </a:r>
            <a:r>
              <a:rPr lang="en-US" dirty="0"/>
              <a:t> </a:t>
            </a:r>
            <a:br>
              <a:rPr lang="en-US" dirty="0"/>
            </a:br>
            <a:endParaRPr lang="en-US" dirty="0"/>
          </a:p>
        </p:txBody>
      </p:sp>
      <p:sp>
        <p:nvSpPr>
          <p:cNvPr id="3" name="Content Placeholder 2"/>
          <p:cNvSpPr>
            <a:spLocks noGrp="1"/>
          </p:cNvSpPr>
          <p:nvPr>
            <p:ph idx="1"/>
          </p:nvPr>
        </p:nvSpPr>
        <p:spPr/>
        <p:txBody>
          <a:bodyPr/>
          <a:lstStyle/>
          <a:p>
            <a:endParaRPr lang="en-US" dirty="0"/>
          </a:p>
          <a:p>
            <a:r>
              <a:rPr lang="vi-VN" dirty="0"/>
              <a:t>ngày 15/5</a:t>
            </a:r>
            <a:r>
              <a:rPr lang="en-US" dirty="0"/>
              <a:t>/2019</a:t>
            </a:r>
            <a:r>
              <a:rPr lang="vi-VN" dirty="0"/>
              <a:t>, Cục An ninh mạng và phòng, chống tội phạm sử dụng công nghệ cao phối hợp với Cục Cảnh sát hình sự Bộ Công an, Công an thành phố Hà Nội, phát hiện 4 đối tượng trên địa bàn tỉnh Thái Nguyên đã sử dụng công nghệ cao để chiếm đoạt tài sản của các doanh nghiệp kinh doanh dịch vụ trung gian thanh toán và ví điện tử.</a:t>
            </a:r>
            <a:endParaRPr lang="en-US" dirty="0"/>
          </a:p>
          <a:p>
            <a:r>
              <a:rPr lang="vi-VN" dirty="0"/>
              <a:t>Kết quả khám xét đã thu giữ nhiều tiền mặt, sổ tiết kiệm với tổng giá trị trên 3 tỷ đồng; 3 xe máy; 30 thẻ ATM các ngân hàng, 6 máy tính, 4 điện thoại iPhone, hàng chục điện thoại Nokia kèm sim “rác” cùng nhiều đồ vật, tài liệu có liên quan đến hành vi vi phạm pháp luật của các đối tượng.</a:t>
            </a:r>
            <a:endParaRPr lang="en-US" dirty="0"/>
          </a:p>
        </p:txBody>
      </p:sp>
    </p:spTree>
    <p:extLst>
      <p:ext uri="{BB962C8B-B14F-4D97-AF65-F5344CB8AC3E}">
        <p14:creationId xmlns:p14="http://schemas.microsoft.com/office/powerpoint/2010/main" val="54066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sinh</a:t>
            </a:r>
            <a:r>
              <a:rPr lang="en-US" dirty="0"/>
              <a:t> </a:t>
            </a:r>
            <a:r>
              <a:rPr lang="en-US" dirty="0" err="1"/>
              <a:t>viên</a:t>
            </a:r>
            <a:r>
              <a:rPr lang="en-US" dirty="0"/>
              <a:t> </a:t>
            </a:r>
            <a:r>
              <a:rPr lang="en-US" dirty="0" err="1"/>
              <a:t>Đại</a:t>
            </a:r>
            <a:r>
              <a:rPr lang="en-US" dirty="0"/>
              <a:t> </a:t>
            </a:r>
            <a:r>
              <a:rPr lang="en-US" dirty="0" err="1"/>
              <a:t>học</a:t>
            </a:r>
            <a:r>
              <a:rPr lang="en-US" dirty="0"/>
              <a:t> </a:t>
            </a:r>
            <a:r>
              <a:rPr lang="en-US" dirty="0" err="1"/>
              <a:t>Thái</a:t>
            </a:r>
            <a:r>
              <a:rPr lang="en-US" dirty="0"/>
              <a:t> </a:t>
            </a:r>
            <a:r>
              <a:rPr lang="en-US" dirty="0" err="1"/>
              <a:t>Nguyên</a:t>
            </a:r>
            <a:r>
              <a:rPr lang="en-US" dirty="0"/>
              <a:t> </a:t>
            </a:r>
            <a:r>
              <a:rPr lang="en-US" dirty="0" err="1"/>
              <a:t>đánh</a:t>
            </a:r>
            <a:r>
              <a:rPr lang="en-US" dirty="0"/>
              <a:t> </a:t>
            </a:r>
            <a:r>
              <a:rPr lang="en-US" dirty="0" err="1"/>
              <a:t>cắp</a:t>
            </a:r>
            <a:r>
              <a:rPr lang="en-US" dirty="0"/>
              <a:t> </a:t>
            </a:r>
            <a:r>
              <a:rPr lang="en-US" dirty="0" err="1"/>
              <a:t>tiền</a:t>
            </a:r>
            <a:r>
              <a:rPr lang="en-US" dirty="0"/>
              <a:t> </a:t>
            </a:r>
            <a:r>
              <a:rPr lang="en-US" dirty="0" err="1"/>
              <a:t>trên</a:t>
            </a:r>
            <a:r>
              <a:rPr lang="en-US" dirty="0"/>
              <a:t> </a:t>
            </a:r>
            <a:r>
              <a:rPr lang="en-US" dirty="0" err="1"/>
              <a:t>dịch</a:t>
            </a:r>
            <a:r>
              <a:rPr lang="en-US" dirty="0"/>
              <a:t> </a:t>
            </a:r>
            <a:r>
              <a:rPr lang="en-US" dirty="0" err="1"/>
              <a:t>vụ</a:t>
            </a:r>
            <a:r>
              <a:rPr lang="en-US" dirty="0"/>
              <a:t> </a:t>
            </a:r>
            <a:r>
              <a:rPr lang="en-US" dirty="0" err="1"/>
              <a:t>ví</a:t>
            </a:r>
            <a:r>
              <a:rPr lang="en-US" dirty="0"/>
              <a:t> </a:t>
            </a:r>
            <a:r>
              <a:rPr lang="en-US" dirty="0" err="1"/>
              <a:t>điện</a:t>
            </a:r>
            <a:r>
              <a:rPr lang="en-US" dirty="0"/>
              <a:t> </a:t>
            </a:r>
            <a:r>
              <a:rPr lang="en-US" dirty="0" err="1"/>
              <a:t>tử</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T</a:t>
            </a:r>
            <a:r>
              <a:rPr lang="vi-VN" dirty="0"/>
              <a:t>ừ năm 2013, </a:t>
            </a:r>
            <a:r>
              <a:rPr lang="en-US" dirty="0" err="1"/>
              <a:t>nhóm</a:t>
            </a:r>
            <a:r>
              <a:rPr lang="vi-VN" dirty="0"/>
              <a:t> nghiên cứu và thực hiện rà quét, phát hiện lỗ hổng trong </a:t>
            </a:r>
            <a:r>
              <a:rPr lang="en-US" dirty="0" err="1"/>
              <a:t>CSDL</a:t>
            </a:r>
            <a:r>
              <a:rPr lang="vi-VN" dirty="0"/>
              <a:t> của nhiều công ty, doanh nghiệp và tấn công xâm nhập trái phép hàng trăm website. Sau khi chiếm được quyền điều khiển tài khoản quản trị admin của các website, các đối tượng tạo khống số dư cho một số tài khoản tạo ra trước đó và sử dụng để mua thông tin thẻ cào các loại.</a:t>
            </a:r>
          </a:p>
          <a:p>
            <a:r>
              <a:rPr lang="en-US" dirty="0"/>
              <a:t>C</a:t>
            </a:r>
            <a:r>
              <a:rPr lang="vi-VN" dirty="0"/>
              <a:t>ác đối tượng sử dụng nhiều số điện thoại “rác” liên lạc với các đại lý mua bán thẻ cào, các đại lý “gạch thẻ” để bán nhanh với tỷ lệ chiết khấu cao hơn so với giá chung trên thị trường. Sau đó, tiền sẽ được các đại lý chuyển về nhiều tài khoản ngân hàng khác nhau do các đối tượng nắm giữ (các tài khoản ngân hàng này được các đối tượng mua lại trôi nổi trên thị trường).</a:t>
            </a:r>
          </a:p>
        </p:txBody>
      </p:sp>
    </p:spTree>
    <p:extLst>
      <p:ext uri="{BB962C8B-B14F-4D97-AF65-F5344CB8AC3E}">
        <p14:creationId xmlns:p14="http://schemas.microsoft.com/office/powerpoint/2010/main" val="2886925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sinh</a:t>
            </a:r>
            <a:r>
              <a:rPr lang="en-US" dirty="0"/>
              <a:t> </a:t>
            </a:r>
            <a:r>
              <a:rPr lang="en-US" dirty="0" err="1"/>
              <a:t>viên</a:t>
            </a:r>
            <a:r>
              <a:rPr lang="en-US" dirty="0"/>
              <a:t> </a:t>
            </a:r>
            <a:r>
              <a:rPr lang="en-US" dirty="0" err="1"/>
              <a:t>Đại</a:t>
            </a:r>
            <a:r>
              <a:rPr lang="en-US" dirty="0"/>
              <a:t> </a:t>
            </a:r>
            <a:r>
              <a:rPr lang="en-US" dirty="0" err="1"/>
              <a:t>học</a:t>
            </a:r>
            <a:r>
              <a:rPr lang="en-US" dirty="0"/>
              <a:t> </a:t>
            </a:r>
            <a:r>
              <a:rPr lang="en-US" dirty="0" err="1"/>
              <a:t>Thái</a:t>
            </a:r>
            <a:r>
              <a:rPr lang="en-US" dirty="0"/>
              <a:t> </a:t>
            </a:r>
            <a:r>
              <a:rPr lang="en-US" dirty="0" err="1"/>
              <a:t>Nguyên</a:t>
            </a:r>
            <a:r>
              <a:rPr lang="en-US" dirty="0"/>
              <a:t> </a:t>
            </a:r>
            <a:r>
              <a:rPr lang="en-US" dirty="0" err="1"/>
              <a:t>đánh</a:t>
            </a:r>
            <a:r>
              <a:rPr lang="en-US" dirty="0"/>
              <a:t> </a:t>
            </a:r>
            <a:r>
              <a:rPr lang="en-US" dirty="0" err="1"/>
              <a:t>cắp</a:t>
            </a:r>
            <a:r>
              <a:rPr lang="en-US" dirty="0"/>
              <a:t> </a:t>
            </a:r>
            <a:r>
              <a:rPr lang="en-US" dirty="0" err="1"/>
              <a:t>tiền</a:t>
            </a:r>
            <a:r>
              <a:rPr lang="en-US" dirty="0"/>
              <a:t> </a:t>
            </a:r>
            <a:r>
              <a:rPr lang="en-US" dirty="0" err="1"/>
              <a:t>trên</a:t>
            </a:r>
            <a:r>
              <a:rPr lang="en-US" dirty="0"/>
              <a:t> </a:t>
            </a:r>
            <a:r>
              <a:rPr lang="en-US" dirty="0" err="1"/>
              <a:t>dịch</a:t>
            </a:r>
            <a:r>
              <a:rPr lang="en-US" dirty="0"/>
              <a:t> </a:t>
            </a:r>
            <a:r>
              <a:rPr lang="en-US" dirty="0" err="1"/>
              <a:t>vụ</a:t>
            </a:r>
            <a:r>
              <a:rPr lang="en-US" dirty="0"/>
              <a:t> </a:t>
            </a:r>
            <a:r>
              <a:rPr lang="en-US" dirty="0" err="1"/>
              <a:t>ví</a:t>
            </a:r>
            <a:r>
              <a:rPr lang="en-US" dirty="0"/>
              <a:t> </a:t>
            </a:r>
            <a:r>
              <a:rPr lang="en-US" dirty="0" err="1"/>
              <a:t>điện</a:t>
            </a:r>
            <a:r>
              <a:rPr lang="en-US" dirty="0"/>
              <a:t> </a:t>
            </a:r>
            <a:r>
              <a:rPr lang="en-US" dirty="0" err="1"/>
              <a:t>tử</a:t>
            </a:r>
            <a:r>
              <a:rPr lang="en-US" dirty="0"/>
              <a:t> </a:t>
            </a:r>
            <a:br>
              <a:rPr lang="en-US" dirty="0"/>
            </a:br>
            <a:endParaRPr lang="en-US" dirty="0"/>
          </a:p>
        </p:txBody>
      </p:sp>
      <p:sp>
        <p:nvSpPr>
          <p:cNvPr id="3" name="Content Placeholder 2"/>
          <p:cNvSpPr>
            <a:spLocks noGrp="1"/>
          </p:cNvSpPr>
          <p:nvPr>
            <p:ph idx="1"/>
          </p:nvPr>
        </p:nvSpPr>
        <p:spPr/>
        <p:txBody>
          <a:bodyPr/>
          <a:lstStyle/>
          <a:p>
            <a:endParaRPr lang="en-US" dirty="0"/>
          </a:p>
          <a:p>
            <a:r>
              <a:rPr lang="vi-VN" dirty="0"/>
              <a:t>Đối với một số website mà </a:t>
            </a:r>
            <a:r>
              <a:rPr lang="en-US" dirty="0" err="1"/>
              <a:t>nhóm</a:t>
            </a:r>
            <a:r>
              <a:rPr lang="vi-VN" dirty="0"/>
              <a:t> không tự tấn công được, đối tượng đã thuê các hacker nước ngoài rà quét lỗ hổng, tấn công chiếm quyền điều khiển để đối tượng sử dụng vào mục đích chiếm đoạt dữ liệu của các website này.</a:t>
            </a:r>
          </a:p>
          <a:p>
            <a:r>
              <a:rPr lang="vi-VN" dirty="0"/>
              <a:t>Riêng từ tháng 9/2018 đến tháng 4/2019, đối tượng đã tấn công vào hệ thống cơ sở dữ liệu của 5 doanh nghiệp, chiếm đoạt hàng chục nghìn dữ liệu thẻ cào điện thoại, thẻ game các loại với giá trị lên đến gần 5 tỷ đồng.</a:t>
            </a:r>
          </a:p>
        </p:txBody>
      </p:sp>
    </p:spTree>
    <p:extLst>
      <p:ext uri="{BB962C8B-B14F-4D97-AF65-F5344CB8AC3E}">
        <p14:creationId xmlns:p14="http://schemas.microsoft.com/office/powerpoint/2010/main" val="2916266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Máy tính của người dùng đang trở thành công cụ "đào" tiền điện tử cho hacker</a:t>
            </a:r>
            <a:br>
              <a:rPr lang="vi-VN" dirty="0"/>
            </a:br>
            <a:endParaRPr lang="vi-VN" dirty="0"/>
          </a:p>
        </p:txBody>
      </p:sp>
      <p:sp>
        <p:nvSpPr>
          <p:cNvPr id="3" name="Content Placeholder 2"/>
          <p:cNvSpPr>
            <a:spLocks noGrp="1"/>
          </p:cNvSpPr>
          <p:nvPr>
            <p:ph idx="1"/>
          </p:nvPr>
        </p:nvSpPr>
        <p:spPr>
          <a:xfrm>
            <a:off x="1117600" y="1860550"/>
            <a:ext cx="10566400" cy="4286250"/>
          </a:xfrm>
        </p:spPr>
        <p:txBody>
          <a:bodyPr/>
          <a:lstStyle/>
          <a:p>
            <a:r>
              <a:rPr lang="vi-VN" dirty="0"/>
              <a:t>Số lượng máy tính bị nhiễm mã độc khai thác tiền điện tử từ năm 2011 -2016</a:t>
            </a:r>
          </a:p>
          <a:p>
            <a:endParaRPr lang="vi-V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867" y="2501900"/>
            <a:ext cx="6096000" cy="4438650"/>
          </a:xfrm>
          <a:prstGeom prst="rect">
            <a:avLst/>
          </a:prstGeom>
        </p:spPr>
      </p:pic>
    </p:spTree>
    <p:extLst>
      <p:ext uri="{BB962C8B-B14F-4D97-AF65-F5344CB8AC3E}">
        <p14:creationId xmlns:p14="http://schemas.microsoft.com/office/powerpoint/2010/main" val="316208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952" y="228600"/>
            <a:ext cx="11311128" cy="838200"/>
          </a:xfrm>
        </p:spPr>
        <p:txBody>
          <a:bodyPr/>
          <a:lstStyle/>
          <a:p>
            <a:r>
              <a:rPr lang="vi-VN" dirty="0"/>
              <a:t>1. Khái niệm về tội phạm trong lĩnh vực CNTT</a:t>
            </a:r>
            <a:br>
              <a:rPr lang="vi-VN" dirty="0"/>
            </a:br>
            <a:endParaRPr lang="en-US" dirty="0"/>
          </a:p>
        </p:txBody>
      </p:sp>
      <p:sp>
        <p:nvSpPr>
          <p:cNvPr id="3" name="Content Placeholder 2"/>
          <p:cNvSpPr>
            <a:spLocks noGrp="1"/>
          </p:cNvSpPr>
          <p:nvPr>
            <p:ph idx="1"/>
          </p:nvPr>
        </p:nvSpPr>
        <p:spPr/>
        <p:txBody>
          <a:bodyPr/>
          <a:lstStyle/>
          <a:p>
            <a:pPr algn="just">
              <a:lnSpc>
                <a:spcPct val="120000"/>
              </a:lnSpc>
              <a:buFontTx/>
              <a:buChar char="-"/>
              <a:defRPr/>
            </a:pPr>
            <a:r>
              <a:rPr lang="en-SG" b="1" dirty="0">
                <a:solidFill>
                  <a:srgbClr val="0000CC"/>
                </a:solidFill>
              </a:rPr>
              <a:t>Theo </a:t>
            </a:r>
            <a:r>
              <a:rPr lang="en-SG" b="1" dirty="0" err="1">
                <a:solidFill>
                  <a:srgbClr val="0000CC"/>
                </a:solidFill>
              </a:rPr>
              <a:t>từ</a:t>
            </a:r>
            <a:r>
              <a:rPr lang="en-SG" b="1" dirty="0">
                <a:solidFill>
                  <a:srgbClr val="0000CC"/>
                </a:solidFill>
              </a:rPr>
              <a:t> </a:t>
            </a:r>
            <a:r>
              <a:rPr lang="en-SG" b="1" dirty="0" err="1">
                <a:solidFill>
                  <a:srgbClr val="0000CC"/>
                </a:solidFill>
              </a:rPr>
              <a:t>điển</a:t>
            </a:r>
            <a:r>
              <a:rPr lang="en-SG" b="1" dirty="0">
                <a:solidFill>
                  <a:srgbClr val="0000CC"/>
                </a:solidFill>
              </a:rPr>
              <a:t> </a:t>
            </a:r>
            <a:r>
              <a:rPr lang="en-SG" b="1" dirty="0" err="1">
                <a:solidFill>
                  <a:srgbClr val="0000CC"/>
                </a:solidFill>
              </a:rPr>
              <a:t>Bách</a:t>
            </a:r>
            <a:r>
              <a:rPr lang="en-SG" b="1" dirty="0">
                <a:solidFill>
                  <a:srgbClr val="0000CC"/>
                </a:solidFill>
              </a:rPr>
              <a:t> </a:t>
            </a:r>
            <a:r>
              <a:rPr lang="en-SG" b="1" dirty="0" err="1">
                <a:solidFill>
                  <a:srgbClr val="0000CC"/>
                </a:solidFill>
              </a:rPr>
              <a:t>khoa</a:t>
            </a:r>
            <a:r>
              <a:rPr lang="en-SG" b="1" dirty="0">
                <a:solidFill>
                  <a:srgbClr val="0000CC"/>
                </a:solidFill>
              </a:rPr>
              <a:t> </a:t>
            </a:r>
            <a:r>
              <a:rPr lang="en-SG" b="1" dirty="0" err="1">
                <a:solidFill>
                  <a:srgbClr val="0000CC"/>
                </a:solidFill>
              </a:rPr>
              <a:t>Công</a:t>
            </a:r>
            <a:r>
              <a:rPr lang="en-SG" b="1" dirty="0">
                <a:solidFill>
                  <a:srgbClr val="0000CC"/>
                </a:solidFill>
              </a:rPr>
              <a:t> an </a:t>
            </a:r>
            <a:r>
              <a:rPr lang="en-SG" b="1" dirty="0" err="1">
                <a:solidFill>
                  <a:srgbClr val="0000CC"/>
                </a:solidFill>
              </a:rPr>
              <a:t>nhân</a:t>
            </a:r>
            <a:r>
              <a:rPr lang="en-SG" b="1" dirty="0">
                <a:solidFill>
                  <a:srgbClr val="0000CC"/>
                </a:solidFill>
              </a:rPr>
              <a:t> </a:t>
            </a:r>
            <a:r>
              <a:rPr lang="en-SG" b="1" dirty="0" err="1">
                <a:solidFill>
                  <a:srgbClr val="0000CC"/>
                </a:solidFill>
              </a:rPr>
              <a:t>dân</a:t>
            </a:r>
            <a:r>
              <a:rPr lang="en-SG" b="1" dirty="0">
                <a:solidFill>
                  <a:srgbClr val="0000CC"/>
                </a:solidFill>
              </a:rPr>
              <a:t> </a:t>
            </a:r>
            <a:r>
              <a:rPr lang="en-SG" b="1" dirty="0" err="1">
                <a:solidFill>
                  <a:srgbClr val="0000CC"/>
                </a:solidFill>
              </a:rPr>
              <a:t>Việt</a:t>
            </a:r>
            <a:r>
              <a:rPr lang="en-SG" b="1" dirty="0">
                <a:solidFill>
                  <a:srgbClr val="0000CC"/>
                </a:solidFill>
              </a:rPr>
              <a:t> Nam </a:t>
            </a:r>
          </a:p>
          <a:p>
            <a:pPr marL="363538" indent="0" algn="just">
              <a:lnSpc>
                <a:spcPct val="120000"/>
              </a:lnSpc>
              <a:buNone/>
              <a:defRPr/>
            </a:pPr>
            <a:r>
              <a:rPr lang="en-SG" i="1" dirty="0"/>
              <a:t>“</a:t>
            </a:r>
            <a:r>
              <a:rPr lang="en-SG" i="1" dirty="0" err="1"/>
              <a:t>Loại</a:t>
            </a:r>
            <a:r>
              <a:rPr lang="en-SG" i="1" dirty="0"/>
              <a:t> </a:t>
            </a:r>
            <a:r>
              <a:rPr lang="en-SG" i="1" dirty="0" err="1"/>
              <a:t>tội</a:t>
            </a:r>
            <a:r>
              <a:rPr lang="en-SG" i="1" dirty="0"/>
              <a:t> </a:t>
            </a:r>
            <a:r>
              <a:rPr lang="en-SG" i="1" dirty="0" err="1"/>
              <a:t>phạm</a:t>
            </a:r>
            <a:r>
              <a:rPr lang="en-SG" i="1" dirty="0"/>
              <a:t> </a:t>
            </a:r>
            <a:r>
              <a:rPr lang="en-SG" i="1" dirty="0" err="1"/>
              <a:t>sử</a:t>
            </a:r>
            <a:r>
              <a:rPr lang="en-SG" i="1" dirty="0"/>
              <a:t> </a:t>
            </a:r>
            <a:r>
              <a:rPr lang="en-SG" i="1" dirty="0" err="1"/>
              <a:t>dụng</a:t>
            </a:r>
            <a:r>
              <a:rPr lang="en-SG" i="1" dirty="0"/>
              <a:t> </a:t>
            </a:r>
            <a:r>
              <a:rPr lang="en-SG" i="1" dirty="0" err="1"/>
              <a:t>những</a:t>
            </a:r>
            <a:r>
              <a:rPr lang="en-SG" i="1" dirty="0"/>
              <a:t> </a:t>
            </a:r>
            <a:r>
              <a:rPr lang="en-SG" i="1" dirty="0" err="1"/>
              <a:t>thành</a:t>
            </a:r>
            <a:r>
              <a:rPr lang="en-SG" i="1" dirty="0"/>
              <a:t> </a:t>
            </a:r>
            <a:r>
              <a:rPr lang="en-SG" i="1" dirty="0" err="1"/>
              <a:t>tựu</a:t>
            </a:r>
            <a:r>
              <a:rPr lang="en-SG" i="1" dirty="0"/>
              <a:t> </a:t>
            </a:r>
            <a:r>
              <a:rPr lang="en-SG" i="1" dirty="0" err="1"/>
              <a:t>mới</a:t>
            </a:r>
            <a:r>
              <a:rPr lang="en-SG" i="1" dirty="0"/>
              <a:t> </a:t>
            </a:r>
            <a:r>
              <a:rPr lang="en-SG" i="1" dirty="0" err="1"/>
              <a:t>của</a:t>
            </a:r>
            <a:r>
              <a:rPr lang="en-SG" i="1" dirty="0"/>
              <a:t> </a:t>
            </a:r>
            <a:r>
              <a:rPr lang="en-SG" i="1" dirty="0" err="1"/>
              <a:t>khoa</a:t>
            </a:r>
            <a:r>
              <a:rPr lang="en-SG" i="1" dirty="0"/>
              <a:t> </a:t>
            </a:r>
            <a:r>
              <a:rPr lang="en-SG" i="1" dirty="0" err="1"/>
              <a:t>học</a:t>
            </a:r>
            <a:r>
              <a:rPr lang="en-SG" i="1" dirty="0"/>
              <a:t> – </a:t>
            </a:r>
            <a:r>
              <a:rPr lang="en-SG" i="1" dirty="0" err="1"/>
              <a:t>kỹ</a:t>
            </a:r>
            <a:r>
              <a:rPr lang="en-SG" i="1" dirty="0"/>
              <a:t> </a:t>
            </a:r>
            <a:r>
              <a:rPr lang="en-SG" i="1" dirty="0" err="1"/>
              <a:t>thuật</a:t>
            </a:r>
            <a:r>
              <a:rPr lang="en-SG" i="1" dirty="0"/>
              <a:t> </a:t>
            </a:r>
            <a:r>
              <a:rPr lang="en-SG" i="1" dirty="0" err="1"/>
              <a:t>và</a:t>
            </a:r>
            <a:r>
              <a:rPr lang="en-SG" i="1" dirty="0"/>
              <a:t> </a:t>
            </a:r>
            <a:r>
              <a:rPr lang="en-SG" i="1" dirty="0" err="1"/>
              <a:t>công</a:t>
            </a:r>
            <a:r>
              <a:rPr lang="en-SG" i="1" dirty="0"/>
              <a:t> </a:t>
            </a:r>
            <a:r>
              <a:rPr lang="en-SG" i="1" dirty="0" err="1"/>
              <a:t>nghệ</a:t>
            </a:r>
            <a:r>
              <a:rPr lang="en-SG" i="1" dirty="0"/>
              <a:t> </a:t>
            </a:r>
            <a:r>
              <a:rPr lang="en-SG" i="1" dirty="0" err="1"/>
              <a:t>hiện</a:t>
            </a:r>
            <a:r>
              <a:rPr lang="en-SG" i="1" dirty="0"/>
              <a:t> </a:t>
            </a:r>
            <a:r>
              <a:rPr lang="en-SG" i="1" dirty="0" err="1"/>
              <a:t>đại</a:t>
            </a:r>
            <a:r>
              <a:rPr lang="en-SG" i="1" dirty="0"/>
              <a:t> </a:t>
            </a:r>
            <a:r>
              <a:rPr lang="en-SG" i="1" dirty="0" err="1"/>
              <a:t>làm</a:t>
            </a:r>
            <a:r>
              <a:rPr lang="en-SG" i="1" dirty="0"/>
              <a:t> </a:t>
            </a:r>
            <a:r>
              <a:rPr lang="en-SG" i="1" dirty="0" err="1"/>
              <a:t>công</a:t>
            </a:r>
            <a:r>
              <a:rPr lang="en-SG" i="1" dirty="0"/>
              <a:t> </a:t>
            </a:r>
            <a:r>
              <a:rPr lang="en-SG" i="1" dirty="0" err="1"/>
              <a:t>cụ</a:t>
            </a:r>
            <a:r>
              <a:rPr lang="en-SG" i="1" dirty="0"/>
              <a:t>, </a:t>
            </a:r>
            <a:r>
              <a:rPr lang="en-SG" i="1" dirty="0" err="1"/>
              <a:t>phương</a:t>
            </a:r>
            <a:r>
              <a:rPr lang="en-SG" i="1" dirty="0"/>
              <a:t> </a:t>
            </a:r>
            <a:r>
              <a:rPr lang="en-SG" i="1" dirty="0" err="1"/>
              <a:t>tiện</a:t>
            </a:r>
            <a:r>
              <a:rPr lang="en-SG" i="1" dirty="0"/>
              <a:t> </a:t>
            </a:r>
            <a:r>
              <a:rPr lang="en-SG" i="1" dirty="0" err="1"/>
              <a:t>để</a:t>
            </a:r>
            <a:r>
              <a:rPr lang="en-SG" i="1" dirty="0"/>
              <a:t> </a:t>
            </a:r>
            <a:r>
              <a:rPr lang="en-SG" i="1" dirty="0" err="1"/>
              <a:t>thực</a:t>
            </a:r>
            <a:r>
              <a:rPr lang="en-SG" i="1" dirty="0"/>
              <a:t> </a:t>
            </a:r>
            <a:r>
              <a:rPr lang="en-SG" i="1" dirty="0" err="1"/>
              <a:t>hiện</a:t>
            </a:r>
            <a:r>
              <a:rPr lang="en-SG" i="1" dirty="0"/>
              <a:t> </a:t>
            </a:r>
            <a:r>
              <a:rPr lang="en-SG" i="1" dirty="0" err="1"/>
              <a:t>hành</a:t>
            </a:r>
            <a:r>
              <a:rPr lang="en-SG" i="1" dirty="0"/>
              <a:t> vi </a:t>
            </a:r>
            <a:r>
              <a:rPr lang="en-SG" i="1" dirty="0" err="1"/>
              <a:t>phạm</a:t>
            </a:r>
            <a:r>
              <a:rPr lang="en-SG" i="1" dirty="0"/>
              <a:t> </a:t>
            </a:r>
            <a:r>
              <a:rPr lang="en-SG" i="1" dirty="0" err="1"/>
              <a:t>tội</a:t>
            </a:r>
            <a:r>
              <a:rPr lang="en-SG" i="1" dirty="0"/>
              <a:t> </a:t>
            </a:r>
            <a:r>
              <a:rPr lang="en-SG" i="1" dirty="0" err="1"/>
              <a:t>một</a:t>
            </a:r>
            <a:r>
              <a:rPr lang="en-SG" i="1" dirty="0"/>
              <a:t> </a:t>
            </a:r>
            <a:r>
              <a:rPr lang="en-SG" i="1" dirty="0" err="1"/>
              <a:t>cách</a:t>
            </a:r>
            <a:r>
              <a:rPr lang="en-SG" i="1" dirty="0"/>
              <a:t> </a:t>
            </a:r>
            <a:r>
              <a:rPr lang="en-SG" i="1" dirty="0" err="1"/>
              <a:t>cố</a:t>
            </a:r>
            <a:r>
              <a:rPr lang="en-SG" i="1" dirty="0"/>
              <a:t> ý </a:t>
            </a:r>
            <a:r>
              <a:rPr lang="en-SG" i="1" dirty="0" err="1"/>
              <a:t>hoặc</a:t>
            </a:r>
            <a:r>
              <a:rPr lang="en-SG" i="1" dirty="0"/>
              <a:t> </a:t>
            </a:r>
            <a:r>
              <a:rPr lang="en-SG" i="1" dirty="0" err="1"/>
              <a:t>vô</a:t>
            </a:r>
            <a:r>
              <a:rPr lang="en-SG" i="1" dirty="0"/>
              <a:t> ý, </a:t>
            </a:r>
            <a:r>
              <a:rPr lang="en-SG" i="1" dirty="0" err="1"/>
              <a:t>gây</a:t>
            </a:r>
            <a:r>
              <a:rPr lang="en-SG" i="1" dirty="0"/>
              <a:t> </a:t>
            </a:r>
            <a:r>
              <a:rPr lang="en-SG" i="1" dirty="0" err="1"/>
              <a:t>nguy</a:t>
            </a:r>
            <a:r>
              <a:rPr lang="en-SG" i="1" dirty="0"/>
              <a:t> </a:t>
            </a:r>
            <a:r>
              <a:rPr lang="en-SG" i="1" dirty="0" err="1"/>
              <a:t>hiểm</a:t>
            </a:r>
            <a:r>
              <a:rPr lang="en-SG" i="1" dirty="0"/>
              <a:t> </a:t>
            </a:r>
            <a:r>
              <a:rPr lang="en-SG" i="1" dirty="0" err="1"/>
              <a:t>cho</a:t>
            </a:r>
            <a:r>
              <a:rPr lang="en-SG" i="1" dirty="0"/>
              <a:t> </a:t>
            </a:r>
            <a:r>
              <a:rPr lang="en-SG" i="1" dirty="0" err="1"/>
              <a:t>xã</a:t>
            </a:r>
            <a:r>
              <a:rPr lang="en-SG" i="1" dirty="0"/>
              <a:t> </a:t>
            </a:r>
            <a:r>
              <a:rPr lang="en-SG" i="1" dirty="0" err="1"/>
              <a:t>hội</a:t>
            </a:r>
            <a:r>
              <a:rPr lang="en-SG" i="1" dirty="0"/>
              <a:t>. </a:t>
            </a:r>
            <a:r>
              <a:rPr lang="en-SG" i="1" dirty="0" err="1"/>
              <a:t>Chủ</a:t>
            </a:r>
            <a:r>
              <a:rPr lang="en-SG" i="1" dirty="0"/>
              <a:t> </a:t>
            </a:r>
            <a:r>
              <a:rPr lang="en-SG" i="1" dirty="0" err="1"/>
              <a:t>thể</a:t>
            </a:r>
            <a:r>
              <a:rPr lang="en-SG" i="1" dirty="0"/>
              <a:t> </a:t>
            </a:r>
            <a:r>
              <a:rPr lang="en-SG" i="1" dirty="0" err="1"/>
              <a:t>của</a:t>
            </a:r>
            <a:r>
              <a:rPr lang="en-SG" i="1" dirty="0"/>
              <a:t> </a:t>
            </a:r>
            <a:r>
              <a:rPr lang="en-SG" i="1" dirty="0" err="1"/>
              <a:t>loại</a:t>
            </a:r>
            <a:r>
              <a:rPr lang="en-SG" i="1" dirty="0"/>
              <a:t> </a:t>
            </a:r>
            <a:r>
              <a:rPr lang="en-SG" i="1" dirty="0" err="1"/>
              <a:t>tội</a:t>
            </a:r>
            <a:r>
              <a:rPr lang="en-SG" i="1" dirty="0"/>
              <a:t> </a:t>
            </a:r>
            <a:r>
              <a:rPr lang="en-SG" i="1" dirty="0" err="1"/>
              <a:t>phạm</a:t>
            </a:r>
            <a:r>
              <a:rPr lang="en-SG" i="1" dirty="0"/>
              <a:t> </a:t>
            </a:r>
            <a:r>
              <a:rPr lang="en-SG" i="1" dirty="0" err="1"/>
              <a:t>này</a:t>
            </a:r>
            <a:r>
              <a:rPr lang="en-SG" i="1" dirty="0"/>
              <a:t> </a:t>
            </a:r>
            <a:r>
              <a:rPr lang="en-SG" i="1" dirty="0" err="1"/>
              <a:t>thường</a:t>
            </a:r>
            <a:r>
              <a:rPr lang="en-SG" i="1" dirty="0"/>
              <a:t> </a:t>
            </a:r>
            <a:r>
              <a:rPr lang="en-SG" i="1" dirty="0" err="1"/>
              <a:t>là</a:t>
            </a:r>
            <a:r>
              <a:rPr lang="en-SG" i="1" dirty="0"/>
              <a:t> </a:t>
            </a:r>
            <a:r>
              <a:rPr lang="en-SG" i="1" dirty="0" err="1"/>
              <a:t>những</a:t>
            </a:r>
            <a:r>
              <a:rPr lang="en-SG" i="1" dirty="0"/>
              <a:t> </a:t>
            </a:r>
            <a:r>
              <a:rPr lang="en-SG" i="1" dirty="0" err="1"/>
              <a:t>người</a:t>
            </a:r>
            <a:r>
              <a:rPr lang="en-SG" i="1" dirty="0"/>
              <a:t> </a:t>
            </a:r>
            <a:r>
              <a:rPr lang="en-SG" i="1" dirty="0" err="1"/>
              <a:t>có</a:t>
            </a:r>
            <a:r>
              <a:rPr lang="en-SG" i="1" dirty="0"/>
              <a:t> </a:t>
            </a:r>
            <a:r>
              <a:rPr lang="en-SG" i="1" dirty="0" err="1"/>
              <a:t>trình</a:t>
            </a:r>
            <a:r>
              <a:rPr lang="en-SG" i="1" dirty="0"/>
              <a:t> </a:t>
            </a:r>
            <a:r>
              <a:rPr lang="en-SG" i="1" dirty="0" err="1"/>
              <a:t>độ</a:t>
            </a:r>
            <a:r>
              <a:rPr lang="en-SG" i="1" dirty="0"/>
              <a:t> </a:t>
            </a:r>
            <a:r>
              <a:rPr lang="en-SG" i="1" dirty="0" err="1"/>
              <a:t>học</a:t>
            </a:r>
            <a:r>
              <a:rPr lang="en-SG" i="1" dirty="0"/>
              <a:t> </a:t>
            </a:r>
            <a:r>
              <a:rPr lang="en-SG" i="1" dirty="0" err="1"/>
              <a:t>vấn</a:t>
            </a:r>
            <a:r>
              <a:rPr lang="en-SG" i="1" dirty="0"/>
              <a:t>, </a:t>
            </a:r>
            <a:r>
              <a:rPr lang="en-SG" i="1" dirty="0" err="1"/>
              <a:t>chuyên</a:t>
            </a:r>
            <a:r>
              <a:rPr lang="en-SG" i="1" dirty="0"/>
              <a:t> </a:t>
            </a:r>
            <a:r>
              <a:rPr lang="en-SG" i="1" dirty="0" err="1"/>
              <a:t>môn</a:t>
            </a:r>
            <a:r>
              <a:rPr lang="en-SG" i="1" dirty="0"/>
              <a:t> </a:t>
            </a:r>
            <a:r>
              <a:rPr lang="en-SG" i="1" dirty="0" err="1"/>
              <a:t>cao</a:t>
            </a:r>
            <a:r>
              <a:rPr lang="en-SG" i="1" dirty="0"/>
              <a:t>, </a:t>
            </a:r>
            <a:r>
              <a:rPr lang="en-SG" i="1" dirty="0" err="1"/>
              <a:t>có</a:t>
            </a:r>
            <a:r>
              <a:rPr lang="en-SG" i="1" dirty="0"/>
              <a:t> </a:t>
            </a:r>
            <a:r>
              <a:rPr lang="en-SG" i="1" dirty="0" err="1"/>
              <a:t>thủ</a:t>
            </a:r>
            <a:r>
              <a:rPr lang="en-SG" i="1" dirty="0"/>
              <a:t> </a:t>
            </a:r>
            <a:r>
              <a:rPr lang="en-SG" i="1" dirty="0" err="1"/>
              <a:t>đoạn</a:t>
            </a:r>
            <a:r>
              <a:rPr lang="en-SG" i="1" dirty="0"/>
              <a:t> </a:t>
            </a:r>
            <a:r>
              <a:rPr lang="en-SG" i="1" dirty="0" err="1"/>
              <a:t>rất</a:t>
            </a:r>
            <a:r>
              <a:rPr lang="en-SG" i="1" dirty="0"/>
              <a:t> </a:t>
            </a:r>
            <a:r>
              <a:rPr lang="en-SG" i="1" dirty="0" err="1"/>
              <a:t>tinh</a:t>
            </a:r>
            <a:r>
              <a:rPr lang="en-SG" i="1" dirty="0"/>
              <a:t> vi, </a:t>
            </a:r>
            <a:r>
              <a:rPr lang="en-SG" i="1" dirty="0" err="1"/>
              <a:t>khó</a:t>
            </a:r>
            <a:r>
              <a:rPr lang="en-SG" i="1" dirty="0"/>
              <a:t> </a:t>
            </a:r>
            <a:r>
              <a:rPr lang="en-SG" i="1" dirty="0" err="1"/>
              <a:t>phát</a:t>
            </a:r>
            <a:r>
              <a:rPr lang="en-SG" i="1" dirty="0"/>
              <a:t> </a:t>
            </a:r>
            <a:r>
              <a:rPr lang="en-SG" i="1" dirty="0" err="1"/>
              <a:t>hiện</a:t>
            </a:r>
            <a:r>
              <a:rPr lang="en-SG" i="1" dirty="0"/>
              <a:t>. </a:t>
            </a:r>
            <a:r>
              <a:rPr lang="en-SG" i="1" dirty="0" err="1"/>
              <a:t>Hậu</a:t>
            </a:r>
            <a:r>
              <a:rPr lang="en-SG" i="1" dirty="0"/>
              <a:t> </a:t>
            </a:r>
            <a:r>
              <a:rPr lang="en-SG" i="1" dirty="0" err="1"/>
              <a:t>quả</a:t>
            </a:r>
            <a:r>
              <a:rPr lang="en-SG" i="1" dirty="0"/>
              <a:t> do </a:t>
            </a:r>
            <a:r>
              <a:rPr lang="en-SG" i="1" dirty="0" err="1"/>
              <a:t>loại</a:t>
            </a:r>
            <a:r>
              <a:rPr lang="en-SG" i="1" dirty="0"/>
              <a:t> </a:t>
            </a:r>
            <a:r>
              <a:rPr lang="en-SG" i="1" dirty="0" err="1"/>
              <a:t>tội</a:t>
            </a:r>
            <a:r>
              <a:rPr lang="en-SG" i="1" dirty="0"/>
              <a:t> </a:t>
            </a:r>
            <a:r>
              <a:rPr lang="en-SG" i="1" dirty="0" err="1"/>
              <a:t>phạm</a:t>
            </a:r>
            <a:r>
              <a:rPr lang="en-SG" i="1" dirty="0"/>
              <a:t> </a:t>
            </a:r>
            <a:r>
              <a:rPr lang="en-SG" i="1" dirty="0" err="1"/>
              <a:t>này</a:t>
            </a:r>
            <a:r>
              <a:rPr lang="en-SG" i="1" dirty="0"/>
              <a:t> </a:t>
            </a:r>
            <a:r>
              <a:rPr lang="en-SG" i="1" dirty="0" err="1"/>
              <a:t>gây</a:t>
            </a:r>
            <a:r>
              <a:rPr lang="en-SG" i="1" dirty="0"/>
              <a:t> </a:t>
            </a:r>
            <a:r>
              <a:rPr lang="en-SG" i="1" dirty="0" err="1"/>
              <a:t>ra</a:t>
            </a:r>
            <a:r>
              <a:rPr lang="en-SG" i="1" dirty="0"/>
              <a:t> </a:t>
            </a:r>
            <a:r>
              <a:rPr lang="en-SG" i="1" dirty="0" err="1"/>
              <a:t>không</a:t>
            </a:r>
            <a:r>
              <a:rPr lang="en-SG" i="1" dirty="0"/>
              <a:t> </a:t>
            </a:r>
            <a:r>
              <a:rPr lang="en-SG" i="1" dirty="0" err="1"/>
              <a:t>chỉ</a:t>
            </a:r>
            <a:r>
              <a:rPr lang="en-SG" i="1" dirty="0"/>
              <a:t> </a:t>
            </a:r>
            <a:r>
              <a:rPr lang="en-SG" i="1" dirty="0" err="1"/>
              <a:t>là</a:t>
            </a:r>
            <a:r>
              <a:rPr lang="en-SG" i="1" dirty="0"/>
              <a:t> </a:t>
            </a:r>
            <a:r>
              <a:rPr lang="en-SG" i="1" dirty="0" err="1"/>
              <a:t>những</a:t>
            </a:r>
            <a:r>
              <a:rPr lang="en-SG" i="1" dirty="0"/>
              <a:t> </a:t>
            </a:r>
            <a:r>
              <a:rPr lang="en-SG" i="1" dirty="0" err="1"/>
              <a:t>thiệt</a:t>
            </a:r>
            <a:r>
              <a:rPr lang="en-SG" i="1" dirty="0"/>
              <a:t> </a:t>
            </a:r>
            <a:r>
              <a:rPr lang="en-SG" i="1" dirty="0" err="1"/>
              <a:t>hại</a:t>
            </a:r>
            <a:r>
              <a:rPr lang="en-SG" i="1" dirty="0"/>
              <a:t> </a:t>
            </a:r>
            <a:r>
              <a:rPr lang="en-SG" i="1" dirty="0" err="1"/>
              <a:t>về</a:t>
            </a:r>
            <a:r>
              <a:rPr lang="en-SG" i="1" dirty="0"/>
              <a:t> </a:t>
            </a:r>
            <a:r>
              <a:rPr lang="en-SG" i="1" dirty="0" err="1"/>
              <a:t>mặt</a:t>
            </a:r>
            <a:r>
              <a:rPr lang="en-SG" i="1" dirty="0"/>
              <a:t> </a:t>
            </a:r>
            <a:r>
              <a:rPr lang="en-SG" i="1" dirty="0" err="1"/>
              <a:t>kinh</a:t>
            </a:r>
            <a:r>
              <a:rPr lang="en-SG" i="1" dirty="0"/>
              <a:t> </a:t>
            </a:r>
            <a:r>
              <a:rPr lang="en-SG" i="1" dirty="0" err="1"/>
              <a:t>tế</a:t>
            </a:r>
            <a:r>
              <a:rPr lang="en-SG" i="1" dirty="0"/>
              <a:t>, </a:t>
            </a:r>
            <a:r>
              <a:rPr lang="en-SG" i="1" dirty="0" err="1"/>
              <a:t>xã</a:t>
            </a:r>
            <a:r>
              <a:rPr lang="en-SG" i="1" dirty="0"/>
              <a:t> </a:t>
            </a:r>
            <a:r>
              <a:rPr lang="en-SG" i="1" dirty="0" err="1"/>
              <a:t>hội</a:t>
            </a:r>
            <a:r>
              <a:rPr lang="en-SG" i="1" dirty="0"/>
              <a:t> </a:t>
            </a:r>
            <a:r>
              <a:rPr lang="en-SG" i="1" dirty="0" err="1"/>
              <a:t>mà</a:t>
            </a:r>
            <a:r>
              <a:rPr lang="en-SG" i="1" dirty="0"/>
              <a:t> </a:t>
            </a:r>
            <a:r>
              <a:rPr lang="en-SG" i="1" dirty="0" err="1"/>
              <a:t>nó</a:t>
            </a:r>
            <a:r>
              <a:rPr lang="en-SG" i="1" dirty="0"/>
              <a:t> </a:t>
            </a:r>
            <a:r>
              <a:rPr lang="en-SG" i="1" dirty="0" err="1"/>
              <a:t>còn</a:t>
            </a:r>
            <a:r>
              <a:rPr lang="en-SG" i="1" dirty="0"/>
              <a:t> </a:t>
            </a:r>
            <a:r>
              <a:rPr lang="en-SG" i="1" dirty="0" err="1"/>
              <a:t>xâm</a:t>
            </a:r>
            <a:r>
              <a:rPr lang="en-SG" i="1" dirty="0"/>
              <a:t> </a:t>
            </a:r>
            <a:r>
              <a:rPr lang="en-SG" i="1" dirty="0" err="1"/>
              <a:t>phạm</a:t>
            </a:r>
            <a:r>
              <a:rPr lang="en-SG" i="1" dirty="0"/>
              <a:t> </a:t>
            </a:r>
            <a:r>
              <a:rPr lang="en-SG" i="1" dirty="0" err="1"/>
              <a:t>tới</a:t>
            </a:r>
            <a:r>
              <a:rPr lang="en-SG" i="1" dirty="0"/>
              <a:t> an </a:t>
            </a:r>
            <a:r>
              <a:rPr lang="en-SG" i="1" dirty="0" err="1"/>
              <a:t>ninh</a:t>
            </a:r>
            <a:r>
              <a:rPr lang="en-SG" i="1" dirty="0"/>
              <a:t> </a:t>
            </a:r>
            <a:r>
              <a:rPr lang="en-SG" i="1" dirty="0" err="1"/>
              <a:t>quốc</a:t>
            </a:r>
            <a:r>
              <a:rPr lang="en-SG" i="1" dirty="0"/>
              <a:t> </a:t>
            </a:r>
            <a:r>
              <a:rPr lang="en-SG" i="1" dirty="0" err="1"/>
              <a:t>gia</a:t>
            </a:r>
            <a:r>
              <a:rPr lang="en-SG" i="1" dirty="0"/>
              <a:t>.”</a:t>
            </a:r>
            <a:endParaRPr lang="en-US" i="1" dirty="0"/>
          </a:p>
          <a:p>
            <a:endParaRPr lang="en-US" dirty="0"/>
          </a:p>
        </p:txBody>
      </p:sp>
    </p:spTree>
    <p:extLst>
      <p:ext uri="{BB962C8B-B14F-4D97-AF65-F5344CB8AC3E}">
        <p14:creationId xmlns:p14="http://schemas.microsoft.com/office/powerpoint/2010/main" val="929623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Máy tính của người dùng đang trở thành công cụ "đào" tiền điện tử cho hacker</a:t>
            </a:r>
            <a:br>
              <a:rPr lang="vi-VN" dirty="0"/>
            </a:br>
            <a:endParaRPr lang="vi-VN" dirty="0"/>
          </a:p>
        </p:txBody>
      </p:sp>
      <p:sp>
        <p:nvSpPr>
          <p:cNvPr id="3" name="Content Placeholder 2"/>
          <p:cNvSpPr>
            <a:spLocks noGrp="1"/>
          </p:cNvSpPr>
          <p:nvPr>
            <p:ph idx="1"/>
          </p:nvPr>
        </p:nvSpPr>
        <p:spPr/>
        <p:txBody>
          <a:bodyPr/>
          <a:lstStyle/>
          <a:p>
            <a:endParaRPr lang="vi-VN" dirty="0"/>
          </a:p>
          <a:p>
            <a:r>
              <a:rPr lang="vi-VN" dirty="0"/>
              <a:t>Một thống kê mới của Kaspersky Lab công bố vào hôm thứ Ba (12/9/2017), thì năm 2017 đã trở thành năm có số lượng máy vi tính bị ảnh hưởng bởi </a:t>
            </a:r>
            <a:r>
              <a:rPr lang="vi-VN" b="1" dirty="0"/>
              <a:t>mã độc có chứa phần mềm khai thác tiền điện tử</a:t>
            </a:r>
            <a:r>
              <a:rPr lang="vi-VN" dirty="0"/>
              <a:t> nhiều nhất kể từ 2011</a:t>
            </a:r>
          </a:p>
          <a:p>
            <a:r>
              <a:rPr lang="vi-VN" dirty="0"/>
              <a:t>Cho đến nay, công ty đã phát hiện 1,65 triệu máy vi tính bị nhiễm loại mã độc này. Trong khi tổng số những máy tính bị nhiễm từ trước đến nay là khoảng 1,8 triệu máy. Kaspersky cũng cho biết không chỉ những máy vi tính của gia đình bị nhiễm độc mà ngay cả máy tính ở các công ty, các hãng lớn cũng trở thành nạn nhân.</a:t>
            </a:r>
          </a:p>
        </p:txBody>
      </p:sp>
    </p:spTree>
    <p:extLst>
      <p:ext uri="{BB962C8B-B14F-4D97-AF65-F5344CB8AC3E}">
        <p14:creationId xmlns:p14="http://schemas.microsoft.com/office/powerpoint/2010/main" val="2377327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Mã độc BlackShades</a:t>
            </a:r>
          </a:p>
        </p:txBody>
      </p:sp>
      <p:sp>
        <p:nvSpPr>
          <p:cNvPr id="3" name="Content Placeholder 2"/>
          <p:cNvSpPr>
            <a:spLocks noGrp="1"/>
          </p:cNvSpPr>
          <p:nvPr>
            <p:ph idx="1"/>
          </p:nvPr>
        </p:nvSpPr>
        <p:spPr/>
        <p:txBody>
          <a:bodyPr/>
          <a:lstStyle/>
          <a:p>
            <a:r>
              <a:rPr lang="vi-VN" dirty="0"/>
              <a:t>BlackShades là dạng mã độc thuộc nhóm RAT, tức công cụ truy cập từ xa, cho phép kẻ sử dụng điều khiển, kiểm soát máy tính các nạn nhân từ xa. Một khi đã cài đặt được BlackShade vào máy tính nạn nhân, hacker sẽ có thể đọc được mọi thứ bên trong máy tính như tài liệu, ảnh, mật khẩu, thông tin ngân hàng v...v... Chúng cũng có thể ngăn không cho người dùng truy cập file, ghi lại thao tác bàn phím hay kích hoạt webcam của máy tính mà nạn nhân không hề hay biết.</a:t>
            </a:r>
          </a:p>
        </p:txBody>
      </p:sp>
    </p:spTree>
    <p:extLst>
      <p:ext uri="{BB962C8B-B14F-4D97-AF65-F5344CB8AC3E}">
        <p14:creationId xmlns:p14="http://schemas.microsoft.com/office/powerpoint/2010/main" val="692628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Mã độc BlackShades</a:t>
            </a:r>
          </a:p>
        </p:txBody>
      </p:sp>
      <p:sp>
        <p:nvSpPr>
          <p:cNvPr id="3" name="Content Placeholder 2"/>
          <p:cNvSpPr>
            <a:spLocks noGrp="1"/>
          </p:cNvSpPr>
          <p:nvPr>
            <p:ph idx="1"/>
          </p:nvPr>
        </p:nvSpPr>
        <p:spPr/>
        <p:txBody>
          <a:bodyPr/>
          <a:lstStyle/>
          <a:p>
            <a:r>
              <a:rPr lang="vi-VN" dirty="0"/>
              <a:t>BlackShades là sản phẩm của </a:t>
            </a:r>
            <a:r>
              <a:rPr lang="vi-VN" b="1" dirty="0">
                <a:solidFill>
                  <a:srgbClr val="000099"/>
                </a:solidFill>
              </a:rPr>
              <a:t>Trí tuệ nhân tạo (AI - Aritficial Interllingence) </a:t>
            </a:r>
            <a:r>
              <a:rPr lang="vi-VN" dirty="0"/>
              <a:t>là một hệ thống máy móc hoặc chương trình phần mềm ứng dụng do con người tạo ra có thể tự động thực hiện các hành vi thông minh như khả năng cư xử giao tiếp với con người, có thể học hỏi và thích ứng thông minh với nhiều tính huống.</a:t>
            </a:r>
          </a:p>
          <a:p>
            <a:endParaRPr lang="vi-VN" dirty="0"/>
          </a:p>
        </p:txBody>
      </p:sp>
    </p:spTree>
    <p:extLst>
      <p:ext uri="{BB962C8B-B14F-4D97-AF65-F5344CB8AC3E}">
        <p14:creationId xmlns:p14="http://schemas.microsoft.com/office/powerpoint/2010/main" val="2188394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Mã độc BlackShades</a:t>
            </a:r>
          </a:p>
        </p:txBody>
      </p:sp>
      <p:sp>
        <p:nvSpPr>
          <p:cNvPr id="3" name="Content Placeholder 2"/>
          <p:cNvSpPr>
            <a:spLocks noGrp="1"/>
          </p:cNvSpPr>
          <p:nvPr>
            <p:ph idx="1"/>
          </p:nvPr>
        </p:nvSpPr>
        <p:spPr/>
        <p:txBody>
          <a:bodyPr/>
          <a:lstStyle/>
          <a:p>
            <a:r>
              <a:rPr lang="vi-VN" dirty="0"/>
              <a:t>Kể từ năm 2010 đến nay, BlackShades đã được phân phối và bán cho hàng ngàn người tại hơn 100 quốc gia thông qua các website chợ đen, với giá bán chỉ có 40 USD. Nó đã được sử dụng để lây nhiễm cho hàng triệu máy tính.</a:t>
            </a:r>
          </a:p>
          <a:p>
            <a:r>
              <a:rPr lang="vi-VN" dirty="0"/>
              <a:t>"</a:t>
            </a:r>
            <a:r>
              <a:rPr lang="vi-VN" i="1" dirty="0"/>
              <a:t>RAT vừa rẻ lại vừa dễ sử dụng, trong khi chức năng của chúng rất tinh vi và diện phủ lại rất rộng</a:t>
            </a:r>
            <a:r>
              <a:rPr lang="vi-VN" dirty="0"/>
              <a:t>", đại diện FBI quan ngại. "</a:t>
            </a:r>
            <a:r>
              <a:rPr lang="vi-VN" i="1" dirty="0"/>
              <a:t>Chúng ta đang sống trong một thế giới mà chỉ với 40 USD bỏ ra, tội phạm mạng trên khắp thế giới đã có thể tháo cũi sổ lồng một RAT nguy hiểm, phát tán qua hàng ngàn máy tính và đánh cắp những thông tin nhạy cảm nhất của người dùng</a:t>
            </a:r>
            <a:r>
              <a:rPr lang="vi-VN" dirty="0"/>
              <a:t>".</a:t>
            </a:r>
          </a:p>
        </p:txBody>
      </p:sp>
    </p:spTree>
    <p:extLst>
      <p:ext uri="{BB962C8B-B14F-4D97-AF65-F5344CB8AC3E}">
        <p14:creationId xmlns:p14="http://schemas.microsoft.com/office/powerpoint/2010/main" val="191425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Thảo luận – tình huống 1,2</a:t>
            </a:r>
          </a:p>
        </p:txBody>
      </p:sp>
      <p:sp>
        <p:nvSpPr>
          <p:cNvPr id="3" name="Content Placeholder 2"/>
          <p:cNvSpPr>
            <a:spLocks noGrp="1"/>
          </p:cNvSpPr>
          <p:nvPr>
            <p:ph idx="1"/>
          </p:nvPr>
        </p:nvSpPr>
        <p:spPr/>
        <p:txBody>
          <a:bodyPr/>
          <a:lstStyle/>
          <a:p>
            <a:pPr marL="514350" indent="-514350">
              <a:buAutoNum type="arabicPeriod"/>
            </a:pPr>
            <a:r>
              <a:rPr lang="vi-VN" dirty="0"/>
              <a:t>Mua phải máy tính bị trộm cắp có bị vi phạm pháp luật không?</a:t>
            </a:r>
          </a:p>
          <a:p>
            <a:pPr marL="514350" indent="-514350">
              <a:buFont typeface="Arial" panose="020B0604020202020204" pitchFamily="34" charset="0"/>
              <a:buAutoNum type="arabicPeriod"/>
            </a:pPr>
            <a:r>
              <a:rPr lang="vi-VN" dirty="0"/>
              <a:t>Bạn A làm việc cho tập đoàn công nghệ lớn B của VN (Dạng như Vietel, VNPT, FPT...). Tập đoàn B hợp tác với đối tác C bên Mỹ. Trong thời gian làm việc cho Tập đoàn B, bạn A được làm trong dự án (project) hợp tác với bên C. Bạn A đã sử dụng máy chủ của bên C để hack/ lọc một số thư điện tử (e-mail) cho mục đích cá nhân</a:t>
            </a:r>
          </a:p>
          <a:p>
            <a:pPr marL="514350" indent="-514350">
              <a:buFont typeface="Arial" panose="020B0604020202020204" pitchFamily="34" charset="0"/>
              <a:buAutoNum type="arabicPeriod"/>
            </a:pPr>
            <a:endParaRPr lang="vi-VN" dirty="0"/>
          </a:p>
          <a:p>
            <a:pPr marL="514350" indent="-514350">
              <a:buAutoNum type="arabicPeriod"/>
            </a:pPr>
            <a:endParaRPr lang="vi-VN" dirty="0"/>
          </a:p>
          <a:p>
            <a:endParaRPr lang="vi-VN" dirty="0"/>
          </a:p>
        </p:txBody>
      </p:sp>
    </p:spTree>
    <p:extLst>
      <p:ext uri="{BB962C8B-B14F-4D97-AF65-F5344CB8AC3E}">
        <p14:creationId xmlns:p14="http://schemas.microsoft.com/office/powerpoint/2010/main" val="2940491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Thảo luận – Tình huống 3</a:t>
            </a:r>
          </a:p>
        </p:txBody>
      </p:sp>
      <p:sp>
        <p:nvSpPr>
          <p:cNvPr id="3" name="Content Placeholder 2"/>
          <p:cNvSpPr>
            <a:spLocks noGrp="1"/>
          </p:cNvSpPr>
          <p:nvPr>
            <p:ph idx="1"/>
          </p:nvPr>
        </p:nvSpPr>
        <p:spPr/>
        <p:txBody>
          <a:bodyPr/>
          <a:lstStyle/>
          <a:p>
            <a:r>
              <a:rPr lang="vi-VN" sz="2600" dirty="0"/>
              <a:t>Thử tưởng tượng nếu bạn nhận được một cuộc gọi cầu cứu từ mẹ bạn vì bà không nhớ mật khẩu ngân hàng. Bạn sẽ làm gì? Chắc chắn, bạn sẽ đọc ngay lập tức mà không có chút nghi ngờ nào chứ?</a:t>
            </a:r>
          </a:p>
          <a:p>
            <a:r>
              <a:rPr lang="vi-VN" sz="2600" dirty="0"/>
              <a:t>Một tình huống</a:t>
            </a:r>
            <a:r>
              <a:rPr lang="en-US" sz="2600" dirty="0"/>
              <a:t>, </a:t>
            </a:r>
            <a:r>
              <a:rPr lang="vi-VN" sz="2600" dirty="0"/>
              <a:t>Tuy nhiên, đấy thực chất không phải là mẹ bạn. Giọng ở đầu dây bên kia chỉ là giọng giả mạo. Hay nói chính xác hơn đó chỉ là giọng nói máy tính tổng hợp, một thành tựu của công nghệ trí tuệ nhân tạo, được tạo ra để giả mạo giọng nói của một người nào đó qua điện thoại.</a:t>
            </a:r>
          </a:p>
          <a:p>
            <a:r>
              <a:rPr lang="vi-VN" sz="2600" dirty="0"/>
              <a:t>Tưởng chừng chỉ tồn tại trong các câu chuyện khoa học viễn tưởng thì nay đã có thực ở ngoài đời. Và nó cũng chính là tương lai của tội phạm.</a:t>
            </a:r>
          </a:p>
          <a:p>
            <a:endParaRPr lang="vi-VN" sz="2600" dirty="0"/>
          </a:p>
        </p:txBody>
      </p:sp>
    </p:spTree>
    <p:extLst>
      <p:ext uri="{BB962C8B-B14F-4D97-AF65-F5344CB8AC3E}">
        <p14:creationId xmlns:p14="http://schemas.microsoft.com/office/powerpoint/2010/main" val="495181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vi-VN" b="1" dirty="0"/>
              <a:t>DeepMind</a:t>
            </a:r>
            <a:r>
              <a:rPr lang="vi-VN" dirty="0"/>
              <a:t>, một công ty con thuộc Alphabet (Google) từng đánh bại nhiều game thủ hàng đầu trong bộ môn cờ vây, đã thông báo rằng họ vừa mới thiết kế một chương trình </a:t>
            </a:r>
            <a:r>
              <a:rPr lang="vi-VN" b="1" i="1" dirty="0">
                <a:solidFill>
                  <a:srgbClr val="000099"/>
                </a:solidFill>
              </a:rPr>
              <a:t>"bắt chước được tất cả giọng nói của con người với một ngữ điệu tự nhiên hơn rất nhiều so với tính năng Text-to-speech (chuyển văn bản thành giọng nói), thu hẹp khoảng cách so với giọng thực của con người trên 50%"</a:t>
            </a:r>
            <a:r>
              <a:rPr lang="vi-VN" dirty="0"/>
              <a:t>.</a:t>
            </a:r>
          </a:p>
          <a:p>
            <a:endParaRPr lang="vi-VN" dirty="0"/>
          </a:p>
        </p:txBody>
      </p:sp>
    </p:spTree>
    <p:extLst>
      <p:ext uri="{BB962C8B-B14F-4D97-AF65-F5344CB8AC3E}">
        <p14:creationId xmlns:p14="http://schemas.microsoft.com/office/powerpoint/2010/main" val="3243995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vi-VN" b="1" i="1" dirty="0">
                <a:solidFill>
                  <a:srgbClr val="000099"/>
                </a:solidFill>
              </a:rPr>
              <a:t>"Điều mọi người chưa nhận thức được là tội phạm mạng đang được tự động hóa và nó đang nhân lên thành cấp số nhân"</a:t>
            </a:r>
            <a:r>
              <a:rPr lang="vi-VN" i="1" dirty="0"/>
              <a:t>,</a:t>
            </a:r>
            <a:r>
              <a:rPr lang="vi-VN" dirty="0"/>
              <a:t> Marc Goodman, cố vấn cho cơ quan thực thi pháp luật và tác giả cuốn sách "Tội phạm tương lai", nói.</a:t>
            </a:r>
          </a:p>
        </p:txBody>
      </p:sp>
    </p:spTree>
    <p:extLst>
      <p:ext uri="{BB962C8B-B14F-4D97-AF65-F5344CB8AC3E}">
        <p14:creationId xmlns:p14="http://schemas.microsoft.com/office/powerpoint/2010/main" val="298668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952" y="228600"/>
            <a:ext cx="11311128" cy="838200"/>
          </a:xfrm>
        </p:spPr>
        <p:txBody>
          <a:bodyPr/>
          <a:lstStyle/>
          <a:p>
            <a:r>
              <a:rPr lang="vi-VN" dirty="0"/>
              <a:t>1. Khái niệm về tội phạm trong lĩnh vực CNTT</a:t>
            </a:r>
            <a:br>
              <a:rPr lang="vi-VN" dirty="0"/>
            </a:br>
            <a:endParaRPr lang="en-US" dirty="0"/>
          </a:p>
        </p:txBody>
      </p:sp>
      <p:sp>
        <p:nvSpPr>
          <p:cNvPr id="3" name="Content Placeholder 2"/>
          <p:cNvSpPr>
            <a:spLocks noGrp="1"/>
          </p:cNvSpPr>
          <p:nvPr>
            <p:ph idx="1"/>
          </p:nvPr>
        </p:nvSpPr>
        <p:spPr/>
        <p:txBody>
          <a:bodyPr/>
          <a:lstStyle/>
          <a:p>
            <a:pPr algn="just">
              <a:lnSpc>
                <a:spcPct val="130000"/>
              </a:lnSpc>
              <a:buFontTx/>
              <a:buChar char="-"/>
              <a:defRPr/>
            </a:pPr>
            <a:r>
              <a:rPr lang="en-SG" b="1" dirty="0">
                <a:solidFill>
                  <a:srgbClr val="0000CC"/>
                </a:solidFill>
              </a:rPr>
              <a:t>Theo </a:t>
            </a:r>
            <a:r>
              <a:rPr lang="en-SG" b="1" dirty="0" err="1">
                <a:solidFill>
                  <a:srgbClr val="0000CC"/>
                </a:solidFill>
              </a:rPr>
              <a:t>tổ</a:t>
            </a:r>
            <a:r>
              <a:rPr lang="en-SG" b="1" dirty="0">
                <a:solidFill>
                  <a:srgbClr val="0000CC"/>
                </a:solidFill>
              </a:rPr>
              <a:t> </a:t>
            </a:r>
            <a:r>
              <a:rPr lang="en-SG" b="1" dirty="0" err="1">
                <a:solidFill>
                  <a:srgbClr val="0000CC"/>
                </a:solidFill>
              </a:rPr>
              <a:t>chức</a:t>
            </a:r>
            <a:r>
              <a:rPr lang="en-SG" b="1" dirty="0">
                <a:solidFill>
                  <a:srgbClr val="0000CC"/>
                </a:solidFill>
              </a:rPr>
              <a:t> </a:t>
            </a:r>
            <a:r>
              <a:rPr lang="en-SG" b="1" dirty="0" err="1">
                <a:solidFill>
                  <a:srgbClr val="0000CC"/>
                </a:solidFill>
              </a:rPr>
              <a:t>Cảnh</a:t>
            </a:r>
            <a:r>
              <a:rPr lang="en-SG" b="1" dirty="0">
                <a:solidFill>
                  <a:srgbClr val="0000CC"/>
                </a:solidFill>
              </a:rPr>
              <a:t> </a:t>
            </a:r>
            <a:r>
              <a:rPr lang="en-SG" b="1" dirty="0" err="1">
                <a:solidFill>
                  <a:srgbClr val="0000CC"/>
                </a:solidFill>
              </a:rPr>
              <a:t>sát</a:t>
            </a:r>
            <a:r>
              <a:rPr lang="en-SG" b="1" dirty="0">
                <a:solidFill>
                  <a:srgbClr val="0000CC"/>
                </a:solidFill>
              </a:rPr>
              <a:t> </a:t>
            </a:r>
            <a:r>
              <a:rPr lang="en-SG" b="1" dirty="0" err="1">
                <a:solidFill>
                  <a:srgbClr val="0000CC"/>
                </a:solidFill>
              </a:rPr>
              <a:t>hình</a:t>
            </a:r>
            <a:r>
              <a:rPr lang="en-SG" b="1" dirty="0">
                <a:solidFill>
                  <a:srgbClr val="0000CC"/>
                </a:solidFill>
              </a:rPr>
              <a:t> </a:t>
            </a:r>
            <a:r>
              <a:rPr lang="en-SG" b="1" dirty="0" err="1">
                <a:solidFill>
                  <a:srgbClr val="0000CC"/>
                </a:solidFill>
              </a:rPr>
              <a:t>sự</a:t>
            </a:r>
            <a:r>
              <a:rPr lang="en-SG" b="1" dirty="0">
                <a:solidFill>
                  <a:srgbClr val="0000CC"/>
                </a:solidFill>
              </a:rPr>
              <a:t> </a:t>
            </a:r>
            <a:r>
              <a:rPr lang="en-SG" b="1" dirty="0" err="1">
                <a:solidFill>
                  <a:srgbClr val="0000CC"/>
                </a:solidFill>
              </a:rPr>
              <a:t>quốc</a:t>
            </a:r>
            <a:r>
              <a:rPr lang="en-SG" b="1" dirty="0">
                <a:solidFill>
                  <a:srgbClr val="0000CC"/>
                </a:solidFill>
              </a:rPr>
              <a:t> </a:t>
            </a:r>
            <a:r>
              <a:rPr lang="en-SG" b="1" dirty="0" err="1">
                <a:solidFill>
                  <a:srgbClr val="0000CC"/>
                </a:solidFill>
              </a:rPr>
              <a:t>tế</a:t>
            </a:r>
            <a:r>
              <a:rPr lang="en-SG" b="1" dirty="0">
                <a:solidFill>
                  <a:srgbClr val="0000CC"/>
                </a:solidFill>
              </a:rPr>
              <a:t> INTERPOL:</a:t>
            </a:r>
          </a:p>
          <a:p>
            <a:pPr marL="0" indent="0" algn="ctr">
              <a:lnSpc>
                <a:spcPct val="130000"/>
              </a:lnSpc>
              <a:buNone/>
              <a:defRPr/>
            </a:pPr>
            <a:r>
              <a:rPr lang="en-SG" dirty="0"/>
              <a:t> </a:t>
            </a:r>
            <a:r>
              <a:rPr lang="en-US" dirty="0"/>
              <a:t>T</a:t>
            </a:r>
            <a:r>
              <a:rPr lang="vi-VN" dirty="0"/>
              <a:t>ội phạm công nghệ cao</a:t>
            </a:r>
            <a:r>
              <a:rPr lang="en-US" dirty="0"/>
              <a:t> </a:t>
            </a:r>
            <a:r>
              <a:rPr lang="vi-VN" i="1" dirty="0"/>
              <a:t>“là loại tội phạm sử dụng, lạm dụng những thiết bị kỹ thuật, dây chuyền công nghệ có trình độ cao như một công cụ phương tiện để thực hiện hành vi phạm tội”</a:t>
            </a:r>
            <a:r>
              <a:rPr lang="vi-VN" dirty="0"/>
              <a:t>.</a:t>
            </a:r>
          </a:p>
          <a:p>
            <a:pPr marL="0" indent="0" algn="ctr">
              <a:lnSpc>
                <a:spcPct val="130000"/>
              </a:lnSpc>
              <a:buNone/>
              <a:defRPr/>
            </a:pPr>
            <a:endParaRPr lang="en-US" i="1" dirty="0"/>
          </a:p>
        </p:txBody>
      </p:sp>
    </p:spTree>
    <p:extLst>
      <p:ext uri="{BB962C8B-B14F-4D97-AF65-F5344CB8AC3E}">
        <p14:creationId xmlns:p14="http://schemas.microsoft.com/office/powerpoint/2010/main" val="323854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83" y="228600"/>
            <a:ext cx="11193517" cy="838200"/>
          </a:xfrm>
        </p:spPr>
        <p:txBody>
          <a:bodyPr/>
          <a:lstStyle/>
          <a:p>
            <a:r>
              <a:rPr lang="vi-VN" dirty="0"/>
              <a:t>1. Khái niệm về tội phạm trong CNTT</a:t>
            </a:r>
            <a:br>
              <a:rPr lang="vi-VN" dirty="0"/>
            </a:br>
            <a:endParaRPr lang="en-US" dirty="0"/>
          </a:p>
        </p:txBody>
      </p:sp>
      <p:sp>
        <p:nvSpPr>
          <p:cNvPr id="3" name="Content Placeholder 2"/>
          <p:cNvSpPr>
            <a:spLocks noGrp="1"/>
          </p:cNvSpPr>
          <p:nvPr>
            <p:ph idx="1"/>
          </p:nvPr>
        </p:nvSpPr>
        <p:spPr/>
        <p:txBody>
          <a:bodyPr/>
          <a:lstStyle/>
          <a:p>
            <a:r>
              <a:rPr lang="en-US" dirty="0" err="1"/>
              <a:t>Tội</a:t>
            </a:r>
            <a:r>
              <a:rPr lang="en-US" dirty="0"/>
              <a:t> </a:t>
            </a:r>
            <a:r>
              <a:rPr lang="en-US" dirty="0" err="1"/>
              <a:t>phạm</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cao</a:t>
            </a:r>
            <a:r>
              <a:rPr lang="en-US" dirty="0"/>
              <a:t>, chia 2 </a:t>
            </a:r>
            <a:r>
              <a:rPr lang="en-US" dirty="0" err="1"/>
              <a:t>loại</a:t>
            </a:r>
            <a:endParaRPr lang="en-US" dirty="0"/>
          </a:p>
          <a:p>
            <a:pPr lvl="1"/>
            <a:r>
              <a:rPr lang="en-US" dirty="0" err="1"/>
              <a:t>Tội</a:t>
            </a:r>
            <a:r>
              <a:rPr lang="en-US" dirty="0"/>
              <a:t> </a:t>
            </a:r>
            <a:r>
              <a:rPr lang="en-US" dirty="0" err="1"/>
              <a:t>phạm</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tấn</a:t>
            </a:r>
            <a:r>
              <a:rPr lang="en-US" dirty="0"/>
              <a:t> </a:t>
            </a:r>
            <a:r>
              <a:rPr lang="en-US" dirty="0" err="1"/>
              <a:t>công</a:t>
            </a:r>
            <a:r>
              <a:rPr lang="en-US" dirty="0"/>
              <a:t> Website, </a:t>
            </a:r>
            <a:r>
              <a:rPr lang="en-US" dirty="0" err="1"/>
              <a:t>một</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CSDL</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hệ</a:t>
            </a:r>
            <a:r>
              <a:rPr lang="en-US" dirty="0"/>
              <a:t> </a:t>
            </a:r>
            <a:r>
              <a:rPr lang="en-US" dirty="0" err="1"/>
              <a:t>thống</a:t>
            </a:r>
            <a:r>
              <a:rPr lang="en-US" dirty="0"/>
              <a:t> </a:t>
            </a:r>
            <a:r>
              <a:rPr lang="en-US" dirty="0" err="1"/>
              <a:t>mạng</a:t>
            </a:r>
            <a:r>
              <a:rPr lang="en-US" dirty="0"/>
              <a:t> </a:t>
            </a:r>
            <a:r>
              <a:rPr lang="en-US" dirty="0" err="1"/>
              <a:t>máy</a:t>
            </a:r>
            <a:r>
              <a:rPr lang="en-US" dirty="0"/>
              <a:t> </a:t>
            </a:r>
            <a:r>
              <a:rPr lang="en-US" dirty="0" err="1"/>
              <a:t>tính</a:t>
            </a:r>
            <a:endParaRPr lang="en-US" dirty="0"/>
          </a:p>
          <a:p>
            <a:pPr lvl="1"/>
            <a:r>
              <a:rPr lang="en-US" dirty="0" err="1"/>
              <a:t>Tội</a:t>
            </a:r>
            <a:r>
              <a:rPr lang="en-US" dirty="0"/>
              <a:t> </a:t>
            </a:r>
            <a:r>
              <a:rPr lang="en-US" dirty="0" err="1"/>
              <a:t>phạm</a:t>
            </a:r>
            <a:r>
              <a:rPr lang="en-US" dirty="0"/>
              <a:t> “</a:t>
            </a:r>
            <a:r>
              <a:rPr lang="en-US" dirty="0" err="1"/>
              <a:t>truyền</a:t>
            </a:r>
            <a:r>
              <a:rPr lang="en-US" dirty="0"/>
              <a:t> </a:t>
            </a:r>
            <a:r>
              <a:rPr lang="en-US" dirty="0" err="1"/>
              <a:t>thống</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cao</a:t>
            </a:r>
            <a:endParaRPr lang="en-US" dirty="0"/>
          </a:p>
          <a:p>
            <a:pPr marL="457200" lvl="1" indent="0">
              <a:buNone/>
            </a:pPr>
            <a:endParaRPr lang="en-US" dirty="0"/>
          </a:p>
          <a:p>
            <a:pPr marL="457200" lvl="1" indent="0">
              <a:buNone/>
            </a:pPr>
            <a:r>
              <a:rPr lang="en-US" dirty="0"/>
              <a:t>So </a:t>
            </a:r>
            <a:r>
              <a:rPr lang="en-US" dirty="0" err="1"/>
              <a:t>sánh</a:t>
            </a:r>
            <a:r>
              <a:rPr lang="en-US" dirty="0"/>
              <a:t> </a:t>
            </a:r>
            <a:r>
              <a:rPr lang="en-US" dirty="0" err="1"/>
              <a:t>giữa</a:t>
            </a:r>
            <a:r>
              <a:rPr lang="en-US" dirty="0"/>
              <a:t> </a:t>
            </a:r>
            <a:r>
              <a:rPr lang="en-US" dirty="0" err="1"/>
              <a:t>tội</a:t>
            </a:r>
            <a:r>
              <a:rPr lang="en-US" dirty="0"/>
              <a:t> </a:t>
            </a:r>
            <a:r>
              <a:rPr lang="en-US" dirty="0" err="1"/>
              <a:t>phạm</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CNTT</a:t>
            </a:r>
            <a:r>
              <a:rPr lang="en-US" dirty="0"/>
              <a:t> </a:t>
            </a:r>
            <a:r>
              <a:rPr lang="en-US" dirty="0" err="1"/>
              <a:t>với</a:t>
            </a:r>
            <a:r>
              <a:rPr lang="en-US" dirty="0"/>
              <a:t> </a:t>
            </a:r>
            <a:r>
              <a:rPr lang="en-US" dirty="0" err="1"/>
              <a:t>tội</a:t>
            </a:r>
            <a:r>
              <a:rPr lang="en-US" dirty="0"/>
              <a:t> </a:t>
            </a:r>
            <a:r>
              <a:rPr lang="en-US" dirty="0" err="1"/>
              <a:t>phạm</a:t>
            </a:r>
            <a:r>
              <a:rPr lang="en-US" dirty="0"/>
              <a:t> </a:t>
            </a:r>
            <a:r>
              <a:rPr lang="en-US" dirty="0" err="1"/>
              <a:t>thông</a:t>
            </a:r>
            <a:r>
              <a:rPr lang="en-US" dirty="0"/>
              <a:t> </a:t>
            </a:r>
            <a:r>
              <a:rPr lang="en-US" dirty="0" err="1"/>
              <a:t>thường</a:t>
            </a:r>
            <a:r>
              <a:rPr lang="en-US" dirty="0"/>
              <a:t>?</a:t>
            </a:r>
          </a:p>
        </p:txBody>
      </p:sp>
    </p:spTree>
    <p:extLst>
      <p:ext uri="{BB962C8B-B14F-4D97-AF65-F5344CB8AC3E}">
        <p14:creationId xmlns:p14="http://schemas.microsoft.com/office/powerpoint/2010/main" val="20260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568" y="228600"/>
            <a:ext cx="11102223" cy="838200"/>
          </a:xfrm>
        </p:spPr>
        <p:txBody>
          <a:bodyPr/>
          <a:lstStyle/>
          <a:p>
            <a:r>
              <a:rPr lang="en-US" dirty="0"/>
              <a:t>2</a:t>
            </a:r>
            <a:r>
              <a:rPr lang="vi-VN" dirty="0"/>
              <a:t>. Cơ sở pháp lý về tội phạm trong </a:t>
            </a:r>
            <a:r>
              <a:rPr lang="en-US" dirty="0" err="1"/>
              <a:t>CNTT</a:t>
            </a:r>
            <a:br>
              <a:rPr lang="vi-VN" dirty="0"/>
            </a:br>
            <a:endParaRPr lang="en-US" dirty="0"/>
          </a:p>
        </p:txBody>
      </p:sp>
      <p:sp>
        <p:nvSpPr>
          <p:cNvPr id="3" name="Content Placeholder 2"/>
          <p:cNvSpPr>
            <a:spLocks noGrp="1"/>
          </p:cNvSpPr>
          <p:nvPr>
            <p:ph idx="1"/>
          </p:nvPr>
        </p:nvSpPr>
        <p:spPr>
          <a:xfrm>
            <a:off x="1117600" y="1219199"/>
            <a:ext cx="10566400" cy="5224631"/>
          </a:xfrm>
        </p:spPr>
        <p:txBody>
          <a:bodyPr/>
          <a:lstStyle/>
          <a:p>
            <a:pPr marL="0" indent="0">
              <a:buNone/>
            </a:pPr>
            <a:r>
              <a:rPr lang="en-US" b="1" dirty="0" err="1">
                <a:solidFill>
                  <a:srgbClr val="0000CC"/>
                </a:solidFill>
              </a:rPr>
              <a:t>Bộ</a:t>
            </a:r>
            <a:r>
              <a:rPr lang="en-US" b="1" dirty="0">
                <a:solidFill>
                  <a:srgbClr val="0000CC"/>
                </a:solidFill>
              </a:rPr>
              <a:t> </a:t>
            </a:r>
            <a:r>
              <a:rPr lang="en-US" b="1" dirty="0" err="1">
                <a:solidFill>
                  <a:srgbClr val="0000CC"/>
                </a:solidFill>
              </a:rPr>
              <a:t>luật</a:t>
            </a:r>
            <a:r>
              <a:rPr lang="en-US" b="1" dirty="0">
                <a:solidFill>
                  <a:srgbClr val="0000CC"/>
                </a:solidFill>
              </a:rPr>
              <a:t> </a:t>
            </a:r>
            <a:r>
              <a:rPr lang="en-US" b="1" dirty="0" err="1">
                <a:solidFill>
                  <a:srgbClr val="0000CC"/>
                </a:solidFill>
              </a:rPr>
              <a:t>hình</a:t>
            </a:r>
            <a:r>
              <a:rPr lang="en-US" b="1" dirty="0">
                <a:solidFill>
                  <a:srgbClr val="0000CC"/>
                </a:solidFill>
              </a:rPr>
              <a:t> </a:t>
            </a:r>
            <a:r>
              <a:rPr lang="en-US" b="1" dirty="0" err="1">
                <a:solidFill>
                  <a:srgbClr val="0000CC"/>
                </a:solidFill>
              </a:rPr>
              <a:t>sự</a:t>
            </a:r>
            <a:endParaRPr lang="en-US" b="1" dirty="0">
              <a:solidFill>
                <a:srgbClr val="0000CC"/>
              </a:solidFill>
            </a:endParaRPr>
          </a:p>
          <a:p>
            <a:r>
              <a:rPr lang="vi-VN" dirty="0"/>
              <a:t>Tội phạm công nghệ cao sẽ bị xử lý hình sự theo quy định tại chương 21 của bộ luật hình sự năm 2015, cụ thể gồm 10 điều từ 285 đến 294: </a:t>
            </a:r>
          </a:p>
          <a:p>
            <a:pPr lvl="1"/>
            <a:r>
              <a:rPr lang="vi-VN" dirty="0"/>
              <a:t>Điều 285: Tội sản xuất, mua bán, trao đổi hoặc tặng cho công cụ, thiết bị, phần mềm để sử dụng vào mục đích trái pháp luật. </a:t>
            </a:r>
            <a:endParaRPr lang="en-US" dirty="0"/>
          </a:p>
          <a:p>
            <a:pPr lvl="1"/>
            <a:r>
              <a:rPr lang="vi-VN" dirty="0"/>
              <a:t>Điều 286: Tội phát tán chương trình tin học gây hại cho hoạt động của mạng máy tính, mạng viễn thông, phương tiện điện tử. </a:t>
            </a:r>
            <a:endParaRPr lang="en-US" dirty="0"/>
          </a:p>
          <a:p>
            <a:pPr lvl="1"/>
            <a:r>
              <a:rPr lang="vi-VN" dirty="0"/>
              <a:t>Điều 287: Tội cản trở hoặc gây rối loạn hoạt động của mạng máy tính, mạng viễn thông, phương tiện điện tử. </a:t>
            </a:r>
            <a:endParaRPr lang="en-US" dirty="0"/>
          </a:p>
          <a:p>
            <a:pPr lvl="1"/>
            <a:r>
              <a:rPr lang="vi-VN" dirty="0"/>
              <a:t>Điều 288: Tội đưa hoặc sử dụng trái phép thông tin mạng máy tính, mạng viễn thông. </a:t>
            </a:r>
            <a:br>
              <a:rPr lang="vi-VN" dirty="0"/>
            </a:br>
            <a:endParaRPr lang="en-US" dirty="0"/>
          </a:p>
        </p:txBody>
      </p:sp>
    </p:spTree>
    <p:extLst>
      <p:ext uri="{BB962C8B-B14F-4D97-AF65-F5344CB8AC3E}">
        <p14:creationId xmlns:p14="http://schemas.microsoft.com/office/powerpoint/2010/main" val="237829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56" y="228600"/>
            <a:ext cx="11146536" cy="838200"/>
          </a:xfrm>
        </p:spPr>
        <p:txBody>
          <a:bodyPr/>
          <a:lstStyle/>
          <a:p>
            <a:r>
              <a:rPr lang="en-US" dirty="0"/>
              <a:t>2</a:t>
            </a:r>
            <a:r>
              <a:rPr lang="vi-VN" dirty="0"/>
              <a:t>. Cơ sở pháp lý về tội phạm trong </a:t>
            </a:r>
            <a:r>
              <a:rPr lang="en-US" dirty="0" err="1"/>
              <a:t>CNTT</a:t>
            </a:r>
            <a:endParaRPr lang="en-US" dirty="0"/>
          </a:p>
        </p:txBody>
      </p:sp>
      <p:sp>
        <p:nvSpPr>
          <p:cNvPr id="3" name="Content Placeholder 2"/>
          <p:cNvSpPr>
            <a:spLocks noGrp="1"/>
          </p:cNvSpPr>
          <p:nvPr>
            <p:ph idx="1"/>
          </p:nvPr>
        </p:nvSpPr>
        <p:spPr/>
        <p:txBody>
          <a:bodyPr/>
          <a:lstStyle/>
          <a:p>
            <a:r>
              <a:rPr lang="vi-VN" dirty="0"/>
              <a:t>Tội phạm công nghệ cao sẽ bị xử lý hình sự theo quy định tại chương 21 của bộ luật hình sự năm 2015, cụ thể gồm 10 điều từ 285 đến 294: </a:t>
            </a:r>
          </a:p>
          <a:p>
            <a:pPr lvl="1"/>
            <a:r>
              <a:rPr lang="vi-VN" dirty="0"/>
              <a:t>Điều 289: Tội xâm phạm trái phép vào mạng máy tính, mạng viễn thông, hoặc phương tiện điện tử của người khác. </a:t>
            </a:r>
            <a:endParaRPr lang="en-US" dirty="0"/>
          </a:p>
          <a:p>
            <a:pPr lvl="1"/>
            <a:r>
              <a:rPr lang="vi-VN" dirty="0"/>
              <a:t>Điều 290: Tội sử dụng mạng máy tính, mạng viễn thông, phương tiện điển tử thực hiện hành vi chiếm đoạt tài sản. </a:t>
            </a:r>
            <a:endParaRPr lang="en-US" dirty="0"/>
          </a:p>
          <a:p>
            <a:pPr lvl="1"/>
            <a:r>
              <a:rPr lang="vi-VN" dirty="0"/>
              <a:t>Điều 291: Tội thu thập, tàng trữ, trao đổi, mua bán, công khai hóa trái phép thông tin về tài khoản ngân hàng. </a:t>
            </a:r>
            <a:endParaRPr lang="en-US" dirty="0"/>
          </a:p>
          <a:p>
            <a:pPr lvl="1"/>
            <a:r>
              <a:rPr lang="vi-VN" dirty="0"/>
              <a:t>Điều 293. Tội sử dụng trái phép tần số vô tuyến điện dành riêng cho mục đích cấp cứu, an toàn, tìm kiếm, cứu hộ, cứu nạn, quốc phòng, an ninh</a:t>
            </a:r>
            <a:endParaRPr lang="en-US" dirty="0"/>
          </a:p>
          <a:p>
            <a:pPr lvl="1"/>
            <a:r>
              <a:rPr lang="vi-VN" dirty="0"/>
              <a:t>Điều 294. Tội cố ý gây nhiễu có hại</a:t>
            </a:r>
          </a:p>
          <a:p>
            <a:endParaRPr lang="en-US" dirty="0"/>
          </a:p>
        </p:txBody>
      </p:sp>
    </p:spTree>
    <p:extLst>
      <p:ext uri="{BB962C8B-B14F-4D97-AF65-F5344CB8AC3E}">
        <p14:creationId xmlns:p14="http://schemas.microsoft.com/office/powerpoint/2010/main" val="147313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vi-VN" dirty="0"/>
              <a:t>. Cơ sở pháp lý về tội phạm trong </a:t>
            </a:r>
            <a:r>
              <a:rPr lang="en-US" dirty="0" err="1"/>
              <a:t>CNTT</a:t>
            </a:r>
            <a:endParaRPr lang="vi-VN" dirty="0"/>
          </a:p>
        </p:txBody>
      </p:sp>
      <p:sp>
        <p:nvSpPr>
          <p:cNvPr id="3" name="Content Placeholder 2"/>
          <p:cNvSpPr>
            <a:spLocks noGrp="1"/>
          </p:cNvSpPr>
          <p:nvPr>
            <p:ph idx="1"/>
          </p:nvPr>
        </p:nvSpPr>
        <p:spPr/>
        <p:txBody>
          <a:bodyPr/>
          <a:lstStyle/>
          <a:p>
            <a:pPr marL="0" indent="0">
              <a:buNone/>
            </a:pPr>
            <a:r>
              <a:rPr lang="vi-VN" b="1" dirty="0">
                <a:solidFill>
                  <a:srgbClr val="0000CC"/>
                </a:solidFill>
              </a:rPr>
              <a:t>Chứng cứ điện tử</a:t>
            </a:r>
            <a:endParaRPr lang="en-US" b="1" i="1" dirty="0">
              <a:solidFill>
                <a:srgbClr val="000099"/>
              </a:solidFill>
            </a:endParaRPr>
          </a:p>
          <a:p>
            <a:r>
              <a:rPr lang="vi-VN" b="1" i="1" dirty="0">
                <a:solidFill>
                  <a:srgbClr val="000099"/>
                </a:solidFill>
              </a:rPr>
              <a:t>Chứng cứ điện tử là những chứng cứ được lưu giữ dưới dạng tín hiệu điện tử trong máy tính hoặc trong các thiết bị có bộ nhớ kỹ thuật số có liên quan đến vụ án hình sự</a:t>
            </a:r>
            <a:r>
              <a:rPr lang="vi-VN" dirty="0"/>
              <a:t>.</a:t>
            </a:r>
          </a:p>
          <a:p>
            <a:endParaRPr lang="vi-VN" dirty="0"/>
          </a:p>
          <a:p>
            <a:pPr marL="0" indent="0">
              <a:buNone/>
            </a:pPr>
            <a:endParaRPr lang="vi-VN" dirty="0"/>
          </a:p>
          <a:p>
            <a:endParaRPr lang="vi-VN" dirty="0"/>
          </a:p>
        </p:txBody>
      </p:sp>
    </p:spTree>
    <p:extLst>
      <p:ext uri="{BB962C8B-B14F-4D97-AF65-F5344CB8AC3E}">
        <p14:creationId xmlns:p14="http://schemas.microsoft.com/office/powerpoint/2010/main" val="3249624016"/>
      </p:ext>
    </p:extLst>
  </p:cSld>
  <p:clrMapOvr>
    <a:masterClrMapping/>
  </p:clrMapOvr>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4486</TotalTime>
  <Words>5797</Words>
  <Application>Microsoft Office PowerPoint</Application>
  <PresentationFormat>Widescreen</PresentationFormat>
  <Paragraphs>192</Paragraphs>
  <Slides>47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Arial</vt:lpstr>
      <vt:lpstr>Calibri</vt:lpstr>
      <vt:lpstr>Tahoma</vt:lpstr>
      <vt:lpstr>Wingdings</vt:lpstr>
      <vt:lpstr>Kendall Master 2007</vt:lpstr>
      <vt:lpstr>2_Kendall Master 2007</vt:lpstr>
      <vt:lpstr>CHƯƠNG 6: TỘI PHẠM MÁY TÍNH</vt:lpstr>
      <vt:lpstr>Nội dung chính</vt:lpstr>
      <vt:lpstr>1. Khái niệm về tội phạm trong lĩnh vực CNTT </vt:lpstr>
      <vt:lpstr>1. Khái niệm về tội phạm trong lĩnh vực CNTT </vt:lpstr>
      <vt:lpstr>1. Khái niệm về tội phạm trong lĩnh vực CNTT </vt:lpstr>
      <vt:lpstr>1. Khái niệm về tội phạm trong CNTT </vt:lpstr>
      <vt:lpstr>2. Cơ sở pháp lý về tội phạm trong CNTT </vt:lpstr>
      <vt:lpstr>2. Cơ sở pháp lý về tội phạm trong CNTT</vt:lpstr>
      <vt:lpstr>2. Cơ sở pháp lý về tội phạm trong CNTT</vt:lpstr>
      <vt:lpstr>3. Cơ sở pháp lý về tội phạm trong CNTT</vt:lpstr>
      <vt:lpstr>2. Cơ sở pháp lý về tội phạm trong CNTT</vt:lpstr>
      <vt:lpstr>2. Cơ sở pháp lý về tội phạm trong CNTT</vt:lpstr>
      <vt:lpstr>2. Cơ sở pháp lý về tội phạm trong CNTT</vt:lpstr>
      <vt:lpstr>3. Phân loại phạm tội trong lĩnh vực CNTT</vt:lpstr>
      <vt:lpstr>3. Phân loại phạm tội trong lĩnh vực CNTT</vt:lpstr>
      <vt:lpstr>3. Phân loại phạm tội trong lĩnh vực CNTT</vt:lpstr>
      <vt:lpstr>4. Tình hình tội phạm trong lĩnh vực CNTT</vt:lpstr>
      <vt:lpstr>Hacker của thế kỷ </vt:lpstr>
      <vt:lpstr>Zeus – điển hình tội phạm có tổ chức</vt:lpstr>
      <vt:lpstr>Zeus – điển hình tội phạm có tổ chức</vt:lpstr>
      <vt:lpstr>Zeus – điển hình tội phạm có tổ chức</vt:lpstr>
      <vt:lpstr>Stuxnet – Nguy cơ chiến tranh ảo </vt:lpstr>
      <vt:lpstr>Stuxnet – Nguy cơ chiến tranh ảo </vt:lpstr>
      <vt:lpstr>Lừa đảo qua mạng xã hội</vt:lpstr>
      <vt:lpstr>Lừa đảo qua mạng xã hội</vt:lpstr>
      <vt:lpstr>Lừa đảo qua mạng xã hội</vt:lpstr>
      <vt:lpstr>Đột nhập email, lấy hàng chục tỷ đồng</vt:lpstr>
      <vt:lpstr>Đột nhập email, lấy hàng chục tỷ đồng</vt:lpstr>
      <vt:lpstr>Đột nhập email, lấy hàng chục tỷ đồng</vt:lpstr>
      <vt:lpstr>Siêu hacker trộm trót lọt 100 xe hơi đắt đỏ chỉ bằng laptop  </vt:lpstr>
      <vt:lpstr>Siêu hacker trộm trót lọt 100 xe hơi đắt đỏ chỉ bằng laptop  </vt:lpstr>
      <vt:lpstr>Siêu hacker trộm trót lọt 100 xe hơi đắt đỏ chỉ bằng laptop  </vt:lpstr>
      <vt:lpstr>'Thủ lĩnh' nhóm hacker đánh cắp thông tin thẻ tín dụng lĩnh 7 năm tù </vt:lpstr>
      <vt:lpstr>'Thủ lĩnh' nhóm hacker đánh cắp thông tin thẻ tín dụng lĩnh 7 năm tù </vt:lpstr>
      <vt:lpstr>'Thủ lĩnh' nhóm hacker đánh cắp thông tin thẻ tín dụng lĩnh 7 năm tù </vt:lpstr>
      <vt:lpstr>4 sinh viên Đại học Thái Nguyên đánh cắp tiền trên dịch vụ ví điện tử  </vt:lpstr>
      <vt:lpstr>4 sinh viên Đại học Thái Nguyên đánh cắp tiền trên dịch vụ ví điện tử  </vt:lpstr>
      <vt:lpstr>4 sinh viên Đại học Thái Nguyên đánh cắp tiền trên dịch vụ ví điện tử  </vt:lpstr>
      <vt:lpstr>Máy tính của người dùng đang trở thành công cụ "đào" tiền điện tử cho hacker </vt:lpstr>
      <vt:lpstr>Máy tính của người dùng đang trở thành công cụ "đào" tiền điện tử cho hacker </vt:lpstr>
      <vt:lpstr>Mã độc BlackShades</vt:lpstr>
      <vt:lpstr>Mã độc BlackShades</vt:lpstr>
      <vt:lpstr>Mã độc BlackShades</vt:lpstr>
      <vt:lpstr>Thảo luận – tình huống 1,2</vt:lpstr>
      <vt:lpstr>Thảo luận – Tình huống 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TỘI PHẠM MÁY TÍNH</dc:title>
  <dc:creator>Nguyen Thi Hanh</dc:creator>
  <cp:lastModifiedBy>Giang Thanh Tron</cp:lastModifiedBy>
  <cp:revision>49</cp:revision>
  <dcterms:created xsi:type="dcterms:W3CDTF">2017-09-01T05:47:51Z</dcterms:created>
  <dcterms:modified xsi:type="dcterms:W3CDTF">2020-11-11T01:52:41Z</dcterms:modified>
</cp:coreProperties>
</file>