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handoutMasterIdLst>
    <p:handoutMasterId r:id="rId14"/>
  </p:handoutMasterIdLst>
  <p:sldIdLst>
    <p:sldId id="256" r:id="rId3"/>
    <p:sldId id="324" r:id="rId4"/>
    <p:sldId id="325" r:id="rId5"/>
    <p:sldId id="326" r:id="rId6"/>
    <p:sldId id="327" r:id="rId7"/>
    <p:sldId id="328" r:id="rId8"/>
    <p:sldId id="352" r:id="rId9"/>
    <p:sldId id="323" r:id="rId10"/>
    <p:sldId id="347" r:id="rId11"/>
    <p:sldId id="345" r:id="rId12"/>
  </p:sldIdLst>
  <p:sldSz cx="12192000" cy="6858000"/>
  <p:notesSz cx="7099300" cy="10234613"/>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72609" autoAdjust="0"/>
  </p:normalViewPr>
  <p:slideViewPr>
    <p:cSldViewPr snapToGrid="0">
      <p:cViewPr varScale="1">
        <p:scale>
          <a:sx n="63" d="100"/>
          <a:sy n="63" d="100"/>
        </p:scale>
        <p:origin x="1530" y="72"/>
      </p:cViewPr>
      <p:guideLst/>
    </p:cSldViewPr>
  </p:slideViewPr>
  <p:notesTextViewPr>
    <p:cViewPr>
      <p:scale>
        <a:sx n="1" d="1"/>
        <a:sy n="1" d="1"/>
      </p:scale>
      <p:origin x="0" y="0"/>
    </p:cViewPr>
  </p:notesTextViewPr>
  <p:sorterViewPr>
    <p:cViewPr>
      <p:scale>
        <a:sx n="100" d="100"/>
        <a:sy n="100" d="100"/>
      </p:scale>
      <p:origin x="0" y="-9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B0B290C6-32EE-4DA8-B70C-433D2B1762B8}" type="datetimeFigureOut">
              <a:rPr lang="vi-VN" smtClean="0"/>
              <a:t>25/04/2023</a:t>
            </a:fld>
            <a:endParaRPr lang="vi-VN"/>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D98816D8-21B1-48A1-AFA6-BB548920710F}" type="slidenum">
              <a:rPr lang="vi-VN" smtClean="0"/>
              <a:t>‹#›</a:t>
            </a:fld>
            <a:endParaRPr lang="vi-VN"/>
          </a:p>
        </p:txBody>
      </p:sp>
    </p:spTree>
    <p:extLst>
      <p:ext uri="{BB962C8B-B14F-4D97-AF65-F5344CB8AC3E}">
        <p14:creationId xmlns:p14="http://schemas.microsoft.com/office/powerpoint/2010/main" val="14020934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vi-V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F2DDD73-5FB1-461B-ABCF-CB6429B83367}" type="datetimeFigureOut">
              <a:rPr lang="vi-VN" smtClean="0"/>
              <a:t>25/04/2023</a:t>
            </a:fld>
            <a:endParaRPr lang="vi-VN"/>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vi-VN"/>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vi-V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CB4F77DB-1A72-457D-AFE5-A0AB1D374AF6}" type="slidenum">
              <a:rPr lang="vi-VN" smtClean="0"/>
              <a:t>‹#›</a:t>
            </a:fld>
            <a:endParaRPr lang="vi-VN"/>
          </a:p>
        </p:txBody>
      </p:sp>
    </p:spTree>
    <p:extLst>
      <p:ext uri="{BB962C8B-B14F-4D97-AF65-F5344CB8AC3E}">
        <p14:creationId xmlns:p14="http://schemas.microsoft.com/office/powerpoint/2010/main" val="4188732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609601" y="13716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pic>
        <p:nvPicPr>
          <p:cNvPr id="5" name="Picture 8" descr="8eCarthag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_H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52401"/>
            <a:ext cx="21844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914400" y="2133601"/>
            <a:ext cx="10363200" cy="1470025"/>
          </a:xfrm>
        </p:spPr>
        <p:txBody>
          <a:bodyPr/>
          <a:lstStyle>
            <a:lvl1pPr marL="0" indent="0">
              <a:defRPr/>
            </a:lvl1pPr>
          </a:lstStyle>
          <a:p>
            <a:pPr lvl="0"/>
            <a:r>
              <a:rPr lang="en-US" altLang="vi-VN" noProof="0" smtClean="0"/>
              <a:t>Click to edit Master title style</a:t>
            </a:r>
          </a:p>
        </p:txBody>
      </p:sp>
      <p:sp>
        <p:nvSpPr>
          <p:cNvPr id="5124" name="Rectangle 4"/>
          <p:cNvSpPr>
            <a:spLocks noGrp="1" noChangeArrowheads="1"/>
          </p:cNvSpPr>
          <p:nvPr>
            <p:ph type="subTitle" idx="1"/>
          </p:nvPr>
        </p:nvSpPr>
        <p:spPr>
          <a:xfrm>
            <a:off x="1828800" y="3886200"/>
            <a:ext cx="8534400" cy="1752600"/>
          </a:xfrm>
        </p:spPr>
        <p:txBody>
          <a:bodyPr/>
          <a:lstStyle>
            <a:lvl1pPr marL="0" indent="0" algn="ctr">
              <a:buFont typeface="Arial" panose="020B0604020202020204" pitchFamily="34" charset="0"/>
              <a:buNone/>
              <a:defRPr/>
            </a:lvl1pPr>
          </a:lstStyle>
          <a:p>
            <a:pPr lvl="0"/>
            <a:r>
              <a:rPr lang="en-US" altLang="vi-VN" noProof="0" smtClean="0"/>
              <a:t>Click to edit Master subtitle style</a:t>
            </a:r>
          </a:p>
        </p:txBody>
      </p:sp>
      <p:sp>
        <p:nvSpPr>
          <p:cNvPr id="7" name="Rectangle 5"/>
          <p:cNvSpPr>
            <a:spLocks noGrp="1" noChangeArrowheads="1"/>
          </p:cNvSpPr>
          <p:nvPr>
            <p:ph type="dt" sz="half" idx="10"/>
          </p:nvPr>
        </p:nvSpPr>
        <p:spPr>
          <a:xfrm>
            <a:off x="609600" y="6245225"/>
            <a:ext cx="2844800" cy="476250"/>
          </a:xfrm>
        </p:spPr>
        <p:txBody>
          <a:bodyPr/>
          <a:lstStyle>
            <a:lvl1pPr>
              <a:defRPr/>
            </a:lvl1pPr>
          </a:lstStyle>
          <a:p>
            <a:fld id="{D6509F76-AB0A-448E-859D-D47CFDBEBB5A}" type="datetimeFigureOut">
              <a:rPr lang="vi-VN" smtClean="0"/>
              <a:t>25/04/2023</a:t>
            </a:fld>
            <a:endParaRPr lang="vi-VN"/>
          </a:p>
        </p:txBody>
      </p:sp>
      <p:sp>
        <p:nvSpPr>
          <p:cNvPr id="8" name="Rectangle 6"/>
          <p:cNvSpPr>
            <a:spLocks noGrp="1" noChangeArrowheads="1"/>
          </p:cNvSpPr>
          <p:nvPr>
            <p:ph type="ftr" sz="quarter" idx="11"/>
          </p:nvPr>
        </p:nvSpPr>
        <p:spPr>
          <a:xfrm>
            <a:off x="4165600" y="6245225"/>
            <a:ext cx="3860800" cy="476250"/>
          </a:xfrm>
        </p:spPr>
        <p:txBody>
          <a:bodyPr/>
          <a:lstStyle>
            <a:lvl1pPr>
              <a:defRPr/>
            </a:lvl1pPr>
          </a:lstStyle>
          <a:p>
            <a:endParaRPr lang="vi-VN"/>
          </a:p>
        </p:txBody>
      </p:sp>
      <p:sp>
        <p:nvSpPr>
          <p:cNvPr id="9" name="Rectangle 7"/>
          <p:cNvSpPr>
            <a:spLocks noGrp="1" noChangeArrowheads="1"/>
          </p:cNvSpPr>
          <p:nvPr>
            <p:ph type="sldNum" sz="quarter" idx="12"/>
          </p:nvPr>
        </p:nvSpPr>
        <p:spPr>
          <a:xfrm>
            <a:off x="8737600" y="6245225"/>
            <a:ext cx="2844800" cy="476250"/>
          </a:xfrm>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422420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123980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28600"/>
            <a:ext cx="2743200"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914400" y="228600"/>
            <a:ext cx="8026400"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1594578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Tree>
    <p:extLst>
      <p:ext uri="{BB962C8B-B14F-4D97-AF65-F5344CB8AC3E}">
        <p14:creationId xmlns:p14="http://schemas.microsoft.com/office/powerpoint/2010/main" val="4221323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426108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854307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5769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8601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736573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557211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Tree>
    <p:extLst>
      <p:ext uri="{BB962C8B-B14F-4D97-AF65-F5344CB8AC3E}">
        <p14:creationId xmlns:p14="http://schemas.microsoft.com/office/powerpoint/2010/main" val="38757301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130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34695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dirty="0"/>
          </a:p>
        </p:txBody>
      </p:sp>
      <p:sp>
        <p:nvSpPr>
          <p:cNvPr id="4"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120024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045108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1466074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5818" y="381001"/>
            <a:ext cx="2654300" cy="5751513"/>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320801" y="381001"/>
            <a:ext cx="7761817"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489003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2823871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17600" y="1219200"/>
            <a:ext cx="5181600" cy="49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502400" y="1219200"/>
            <a:ext cx="5181600" cy="49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409198930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8" name="Rectangle 6"/>
          <p:cNvSpPr>
            <a:spLocks noGrp="1" noChangeArrowheads="1"/>
          </p:cNvSpPr>
          <p:nvPr>
            <p:ph type="ftr" sz="quarter" idx="11"/>
          </p:nvPr>
        </p:nvSpPr>
        <p:spPr>
          <a:ln/>
        </p:spPr>
        <p:txBody>
          <a:bodyPr/>
          <a:lstStyle>
            <a:lvl1pPr>
              <a:defRPr/>
            </a:lvl1pPr>
          </a:lstStyle>
          <a:p>
            <a:endParaRPr lang="vi-VN"/>
          </a:p>
        </p:txBody>
      </p:sp>
      <p:sp>
        <p:nvSpPr>
          <p:cNvPr id="9"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9713515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4" name="Rectangle 6"/>
          <p:cNvSpPr>
            <a:spLocks noGrp="1" noChangeArrowheads="1"/>
          </p:cNvSpPr>
          <p:nvPr>
            <p:ph type="ftr" sz="quarter" idx="11"/>
          </p:nvPr>
        </p:nvSpPr>
        <p:spPr>
          <a:ln/>
        </p:spPr>
        <p:txBody>
          <a:bodyPr/>
          <a:lstStyle>
            <a:lvl1pPr>
              <a:defRPr/>
            </a:lvl1pPr>
          </a:lstStyle>
          <a:p>
            <a:endParaRPr lang="vi-VN"/>
          </a:p>
        </p:txBody>
      </p:sp>
      <p:sp>
        <p:nvSpPr>
          <p:cNvPr id="5"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348882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3" name="Rectangle 6"/>
          <p:cNvSpPr>
            <a:spLocks noGrp="1" noChangeArrowheads="1"/>
          </p:cNvSpPr>
          <p:nvPr>
            <p:ph type="ftr" sz="quarter" idx="11"/>
          </p:nvPr>
        </p:nvSpPr>
        <p:spPr>
          <a:ln/>
        </p:spPr>
        <p:txBody>
          <a:bodyPr/>
          <a:lstStyle>
            <a:lvl1pPr>
              <a:defRPr/>
            </a:lvl1pPr>
          </a:lstStyle>
          <a:p>
            <a:endParaRPr lang="vi-VN"/>
          </a:p>
        </p:txBody>
      </p:sp>
      <p:sp>
        <p:nvSpPr>
          <p:cNvPr id="4"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349757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39823134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99377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ChangeArrowheads="1"/>
          </p:cNvSpPr>
          <p:nvPr/>
        </p:nvSpPr>
        <p:spPr bwMode="gray">
          <a:xfrm>
            <a:off x="918634" y="990600"/>
            <a:ext cx="10968567" cy="762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sp>
        <p:nvSpPr>
          <p:cNvPr id="4099" name="Rectangle 3"/>
          <p:cNvSpPr>
            <a:spLocks noGrp="1" noChangeArrowheads="1"/>
          </p:cNvSpPr>
          <p:nvPr>
            <p:ph type="title"/>
          </p:nvPr>
        </p:nvSpPr>
        <p:spPr bwMode="auto">
          <a:xfrm>
            <a:off x="914400" y="228600"/>
            <a:ext cx="1097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title style</a:t>
            </a:r>
          </a:p>
        </p:txBody>
      </p:sp>
      <p:sp>
        <p:nvSpPr>
          <p:cNvPr id="4100" name="Rectangle 4"/>
          <p:cNvSpPr>
            <a:spLocks noGrp="1" noChangeArrowheads="1"/>
          </p:cNvSpPr>
          <p:nvPr>
            <p:ph type="body" idx="1"/>
          </p:nvPr>
        </p:nvSpPr>
        <p:spPr bwMode="auto">
          <a:xfrm>
            <a:off x="1117600" y="1219200"/>
            <a:ext cx="105664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
        <p:nvSpPr>
          <p:cNvPr id="163845" name="Rectangle 5"/>
          <p:cNvSpPr>
            <a:spLocks noGrp="1" noChangeArrowheads="1"/>
          </p:cNvSpPr>
          <p:nvPr>
            <p:ph type="dt" sz="half" idx="2"/>
          </p:nvPr>
        </p:nvSpPr>
        <p:spPr bwMode="auto">
          <a:xfrm>
            <a:off x="1219200" y="6324600"/>
            <a:ext cx="853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D6509F76-AB0A-448E-859D-D47CFDBEBB5A}" type="datetimeFigureOut">
              <a:rPr lang="vi-VN" smtClean="0"/>
              <a:t>25/04/2023</a:t>
            </a:fld>
            <a:endParaRPr lang="vi-VN"/>
          </a:p>
        </p:txBody>
      </p:sp>
      <p:sp>
        <p:nvSpPr>
          <p:cNvPr id="163846" name="Rectangle 6"/>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Tahoma" panose="020B0604030504040204" pitchFamily="34" charset="0"/>
                <a:ea typeface="MS PGothic" panose="020B0600070205080204" pitchFamily="34" charset="-128"/>
                <a:cs typeface="Arial" panose="020B0604020202020204" pitchFamily="34" charset="0"/>
              </a:defRPr>
            </a:lvl1pPr>
          </a:lstStyle>
          <a:p>
            <a:endParaRPr lang="vi-VN"/>
          </a:p>
        </p:txBody>
      </p:sp>
      <p:sp>
        <p:nvSpPr>
          <p:cNvPr id="163847" name="Rectangle 7"/>
          <p:cNvSpPr>
            <a:spLocks noGrp="1" noChangeArrowheads="1"/>
          </p:cNvSpPr>
          <p:nvPr>
            <p:ph type="sldNum" sz="quarter" idx="4"/>
          </p:nvPr>
        </p:nvSpPr>
        <p:spPr bwMode="auto">
          <a:xfrm>
            <a:off x="89408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19E2577F-2078-4E32-A0FE-D2CE8F5B9BDC}" type="slidenum">
              <a:rPr lang="vi-VN" smtClean="0"/>
              <a:t>‹#›</a:t>
            </a:fld>
            <a:endParaRPr lang="vi-VN"/>
          </a:p>
        </p:txBody>
      </p:sp>
      <p:pic>
        <p:nvPicPr>
          <p:cNvPr id="1032" name="Picture 8" descr="8eCarthage-11.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8847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685800" indent="-685800" algn="l" rtl="0" eaLnBrk="1" fontAlgn="base" hangingPunct="1">
        <a:spcBef>
          <a:spcPct val="0"/>
        </a:spcBef>
        <a:spcAft>
          <a:spcPct val="0"/>
        </a:spcAft>
        <a:defRPr sz="4000" b="1" kern="1200">
          <a:solidFill>
            <a:srgbClr val="DF1738"/>
          </a:solidFill>
          <a:effectLst>
            <a:outerShdw blurRad="38100" dist="38100" dir="2700000" algn="tl">
              <a:srgbClr val="C0C0C0"/>
            </a:outerShdw>
          </a:effectLst>
          <a:latin typeface="+mj-lt"/>
          <a:ea typeface="ＭＳ Ｐゴシック" panose="020B0600070205080204" pitchFamily="34" charset="-128"/>
          <a:cs typeface="+mj-cs"/>
        </a:defRPr>
      </a:lvl1pPr>
      <a:lvl2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2pPr>
      <a:lvl3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3pPr>
      <a:lvl4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4pPr>
      <a:lvl5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5pPr>
      <a:lvl6pPr marL="11430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6pPr>
      <a:lvl7pPr marL="16002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7pPr>
      <a:lvl8pPr marL="20574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8pPr>
      <a:lvl9pPr marL="25146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Clr>
          <a:schemeClr val="tx1"/>
        </a:buClr>
        <a:buFont typeface="Arial" panose="020B0604020202020204" pitchFamily="34" charset="0"/>
        <a:buChar char="˗"/>
        <a:defRPr sz="28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1pPr>
      <a:lvl2pPr marL="742950" indent="-285750" algn="l" rtl="0" eaLnBrk="1" fontAlgn="base" hangingPunct="1">
        <a:spcBef>
          <a:spcPct val="20000"/>
        </a:spcBef>
        <a:spcAft>
          <a:spcPct val="0"/>
        </a:spcAft>
        <a:buClr>
          <a:srgbClr val="E21738"/>
        </a:buClr>
        <a:buFont typeface="Wingdings" panose="05000000000000000000" pitchFamily="2" charset="2"/>
        <a:buChar char="§"/>
        <a:defRPr sz="24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2pPr>
      <a:lvl3pPr marL="1143000" indent="-228600" algn="l" rtl="0" eaLnBrk="1" fontAlgn="base" hangingPunct="1">
        <a:spcBef>
          <a:spcPct val="20000"/>
        </a:spcBef>
        <a:spcAft>
          <a:spcPct val="0"/>
        </a:spcAft>
        <a:buClr>
          <a:srgbClr val="98877D"/>
        </a:buClr>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sp>
        <p:nvSpPr>
          <p:cNvPr id="163842"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pic>
        <p:nvPicPr>
          <p:cNvPr id="2052" name="Picture 8" descr="8eCarthage-1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9" descr="8eCarthage-21.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22401" y="457201"/>
            <a:ext cx="1293284"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Box 9"/>
          <p:cNvSpPr txBox="1">
            <a:spLocks noChangeArrowheads="1"/>
          </p:cNvSpPr>
          <p:nvPr/>
        </p:nvSpPr>
        <p:spPr bwMode="auto">
          <a:xfrm>
            <a:off x="1219200" y="6477001"/>
            <a:ext cx="680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MS PGothic" panose="020B0600070205080204" pitchFamily="34" charset="-128"/>
              </a:defRPr>
            </a:lvl1pPr>
            <a:lvl2pPr marL="742950" indent="-285750">
              <a:defRPr>
                <a:solidFill>
                  <a:schemeClr val="tx1"/>
                </a:solidFill>
                <a:latin typeface="Times New Roman" panose="02020603050405020304" pitchFamily="18" charset="0"/>
                <a:ea typeface="MS PGothic" panose="020B0600070205080204" pitchFamily="34" charset="-128"/>
              </a:defRPr>
            </a:lvl2pPr>
            <a:lvl3pPr marL="1143000" indent="-228600">
              <a:defRPr>
                <a:solidFill>
                  <a:schemeClr val="tx1"/>
                </a:solidFill>
                <a:latin typeface="Times New Roman" panose="02020603050405020304" pitchFamily="18" charset="0"/>
                <a:ea typeface="MS PGothic" panose="020B0600070205080204" pitchFamily="34" charset="-128"/>
              </a:defRPr>
            </a:lvl3pPr>
            <a:lvl4pPr marL="1600200" indent="-228600">
              <a:defRPr>
                <a:solidFill>
                  <a:schemeClr val="tx1"/>
                </a:solidFill>
                <a:latin typeface="Times New Roman" panose="02020603050405020304" pitchFamily="18" charset="0"/>
                <a:ea typeface="MS PGothic" panose="020B0600070205080204" pitchFamily="34" charset="-128"/>
              </a:defRPr>
            </a:lvl4pPr>
            <a:lvl5pPr marL="2057400" indent="-228600">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9pPr>
          </a:lstStyle>
          <a:p>
            <a:pPr eaLnBrk="1" hangingPunct="1">
              <a:defRPr/>
            </a:pPr>
            <a:r>
              <a:rPr lang="en-US" altLang="vi-VN" sz="1000" smtClean="0">
                <a:latin typeface="Arial" panose="020B0604020202020204" pitchFamily="34" charset="0"/>
              </a:rPr>
              <a:t>Copyright © 2011 Pearson Education</a:t>
            </a:r>
          </a:p>
        </p:txBody>
      </p:sp>
      <p:sp>
        <p:nvSpPr>
          <p:cNvPr id="2055" name="Rectangle 3"/>
          <p:cNvSpPr>
            <a:spLocks noGrp="1" noChangeArrowheads="1"/>
          </p:cNvSpPr>
          <p:nvPr>
            <p:ph type="title"/>
          </p:nvPr>
        </p:nvSpPr>
        <p:spPr bwMode="auto">
          <a:xfrm>
            <a:off x="1320801" y="381000"/>
            <a:ext cx="10502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title style</a:t>
            </a:r>
          </a:p>
        </p:txBody>
      </p:sp>
      <p:sp>
        <p:nvSpPr>
          <p:cNvPr id="2056" name="Rectangle 4"/>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Tree>
    <p:extLst>
      <p:ext uri="{BB962C8B-B14F-4D97-AF65-F5344CB8AC3E}">
        <p14:creationId xmlns:p14="http://schemas.microsoft.com/office/powerpoint/2010/main" val="28521278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dt="0"/>
  <p:txStyles>
    <p:titleStyle>
      <a:lvl1pPr algn="l" rtl="0" eaLnBrk="1" fontAlgn="base" hangingPunct="1">
        <a:spcBef>
          <a:spcPct val="0"/>
        </a:spcBef>
        <a:spcAft>
          <a:spcPct val="0"/>
        </a:spcAft>
        <a:defRPr sz="4400" kern="1200">
          <a:solidFill>
            <a:srgbClr val="DF1738"/>
          </a:solidFill>
          <a:latin typeface="+mj-lt"/>
          <a:ea typeface="ＭＳ Ｐゴシック" panose="020B0600070205080204" pitchFamily="34" charset="-128"/>
          <a:cs typeface="+mj-cs"/>
        </a:defRPr>
      </a:lvl1pPr>
      <a:lvl2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2pPr>
      <a:lvl3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3pPr>
      <a:lvl4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4pPr>
      <a:lvl5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5pPr>
      <a:lvl6pPr marL="4572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6pPr>
      <a:lvl7pPr marL="9144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7pPr>
      <a:lvl8pPr marL="13716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8pPr>
      <a:lvl9pPr marL="18288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Clr>
          <a:schemeClr val="tx1"/>
        </a:buClr>
        <a:buChar char="•"/>
        <a:defRPr sz="3200" kern="1200">
          <a:solidFill>
            <a:schemeClr val="tx1"/>
          </a:solidFill>
          <a:latin typeface="+mn-lt"/>
          <a:ea typeface="ＭＳ Ｐゴシック" panose="020B0600070205080204" pitchFamily="34" charset="-128"/>
          <a:cs typeface="+mn-cs"/>
        </a:defRPr>
      </a:lvl1pPr>
      <a:lvl2pPr marL="742950" indent="-285750" algn="l" rtl="0" eaLnBrk="1" fontAlgn="base" hangingPunct="1">
        <a:spcBef>
          <a:spcPct val="20000"/>
        </a:spcBef>
        <a:spcAft>
          <a:spcPct val="0"/>
        </a:spcAft>
        <a:buClr>
          <a:srgbClr val="E21738"/>
        </a:buClr>
        <a:buChar char="•"/>
        <a:defRPr sz="2800" kern="1200">
          <a:solidFill>
            <a:schemeClr val="tx1"/>
          </a:solidFill>
          <a:latin typeface="+mn-lt"/>
          <a:ea typeface="ＭＳ Ｐゴシック" panose="020B0600070205080204" pitchFamily="34" charset="-128"/>
          <a:cs typeface="+mn-cs"/>
        </a:defRPr>
      </a:lvl2pPr>
      <a:lvl3pPr marL="1143000" indent="-228600" algn="l" rtl="0" eaLnBrk="1" fontAlgn="base" hangingPunct="1">
        <a:spcBef>
          <a:spcPct val="20000"/>
        </a:spcBef>
        <a:spcAft>
          <a:spcPct val="0"/>
        </a:spcAft>
        <a:buClr>
          <a:srgbClr val="98877D"/>
        </a:buClr>
        <a:buChar char="•"/>
        <a:defRPr sz="2400" kern="1200">
          <a:solidFill>
            <a:schemeClr val="tx1"/>
          </a:solidFill>
          <a:latin typeface="+mn-lt"/>
          <a:ea typeface="ＭＳ Ｐゴシック" panose="020B0600070205080204" pitchFamily="34" charset="-128"/>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smtClean="0">
                <a:solidFill>
                  <a:srgbClr val="000099"/>
                </a:solidFill>
                <a:effectLst/>
              </a:rPr>
              <a:t>Chương</a:t>
            </a:r>
            <a:r>
              <a:rPr lang="en-US" dirty="0" smtClean="0">
                <a:solidFill>
                  <a:srgbClr val="000099"/>
                </a:solidFill>
                <a:effectLst/>
              </a:rPr>
              <a:t> 7:</a:t>
            </a:r>
            <a:r>
              <a:rPr lang="en-US" dirty="0" smtClean="0">
                <a:effectLst/>
              </a:rPr>
              <a:t/>
            </a:r>
            <a:br>
              <a:rPr lang="en-US" dirty="0" smtClean="0">
                <a:effectLst/>
              </a:rPr>
            </a:br>
            <a:r>
              <a:rPr lang="en-US" cap="all" dirty="0" err="1" smtClean="0">
                <a:effectLst/>
              </a:rPr>
              <a:t>Tác</a:t>
            </a:r>
            <a:r>
              <a:rPr lang="en-US" cap="all" dirty="0" smtClean="0">
                <a:effectLst/>
              </a:rPr>
              <a:t> </a:t>
            </a:r>
            <a:r>
              <a:rPr lang="en-US" cap="all" dirty="0" err="1" smtClean="0">
                <a:effectLst/>
              </a:rPr>
              <a:t>động</a:t>
            </a:r>
            <a:r>
              <a:rPr lang="en-US" cap="all" dirty="0" smtClean="0">
                <a:effectLst/>
              </a:rPr>
              <a:t> </a:t>
            </a:r>
            <a:r>
              <a:rPr lang="en-US" cap="all" dirty="0" err="1" smtClean="0">
                <a:effectLst/>
              </a:rPr>
              <a:t>của</a:t>
            </a:r>
            <a:r>
              <a:rPr lang="en-US" cap="all" dirty="0" smtClean="0">
                <a:effectLst/>
              </a:rPr>
              <a:t> CNTT </a:t>
            </a:r>
            <a:br>
              <a:rPr lang="en-US" cap="all" dirty="0" smtClean="0">
                <a:effectLst/>
              </a:rPr>
            </a:br>
            <a:r>
              <a:rPr lang="en-US" cap="all" dirty="0" err="1" smtClean="0">
                <a:effectLst/>
              </a:rPr>
              <a:t>đến</a:t>
            </a:r>
            <a:r>
              <a:rPr lang="en-US" cap="all" dirty="0" smtClean="0">
                <a:effectLst/>
              </a:rPr>
              <a:t> </a:t>
            </a:r>
            <a:r>
              <a:rPr lang="en-US" cap="all" dirty="0" err="1" smtClean="0">
                <a:effectLst/>
              </a:rPr>
              <a:t>các</a:t>
            </a:r>
            <a:r>
              <a:rPr lang="en-US" cap="all" dirty="0" smtClean="0">
                <a:effectLst/>
              </a:rPr>
              <a:t> </a:t>
            </a:r>
            <a:r>
              <a:rPr lang="en-US" cap="all" dirty="0" err="1" smtClean="0">
                <a:effectLst/>
              </a:rPr>
              <a:t>vấn</a:t>
            </a:r>
            <a:r>
              <a:rPr lang="en-US" cap="all" dirty="0" smtClean="0">
                <a:effectLst/>
              </a:rPr>
              <a:t> </a:t>
            </a:r>
            <a:r>
              <a:rPr lang="en-US" cap="all" dirty="0" err="1" smtClean="0">
                <a:effectLst/>
              </a:rPr>
              <a:t>đề</a:t>
            </a:r>
            <a:r>
              <a:rPr lang="en-US" cap="all" dirty="0" smtClean="0">
                <a:effectLst/>
              </a:rPr>
              <a:t> </a:t>
            </a:r>
            <a:r>
              <a:rPr lang="en-US" cap="all" dirty="0" err="1" smtClean="0">
                <a:effectLst/>
              </a:rPr>
              <a:t>xã</a:t>
            </a:r>
            <a:r>
              <a:rPr lang="en-US" cap="all" dirty="0" smtClean="0">
                <a:effectLst/>
              </a:rPr>
              <a:t> </a:t>
            </a:r>
            <a:r>
              <a:rPr lang="en-US" cap="all" dirty="0" err="1" smtClean="0">
                <a:effectLst/>
              </a:rPr>
              <a:t>hội</a:t>
            </a:r>
            <a:r>
              <a:rPr lang="en-US" cap="all" dirty="0" smtClean="0">
                <a:effectLst/>
              </a:rPr>
              <a:t> </a:t>
            </a:r>
            <a:r>
              <a:rPr lang="en-US" cap="all" dirty="0" err="1" smtClean="0">
                <a:effectLst/>
              </a:rPr>
              <a:t>và</a:t>
            </a:r>
            <a:r>
              <a:rPr lang="en-US" cap="all" dirty="0" smtClean="0">
                <a:effectLst/>
              </a:rPr>
              <a:t> </a:t>
            </a:r>
            <a:r>
              <a:rPr lang="en-US" cap="all" dirty="0" err="1" smtClean="0">
                <a:effectLst/>
              </a:rPr>
              <a:t>kinh</a:t>
            </a:r>
            <a:r>
              <a:rPr lang="en-US" cap="all" dirty="0" smtClean="0">
                <a:effectLst/>
              </a:rPr>
              <a:t> </a:t>
            </a:r>
            <a:r>
              <a:rPr lang="en-US" cap="all" dirty="0" err="1" smtClean="0">
                <a:effectLst/>
              </a:rPr>
              <a:t>tế</a:t>
            </a:r>
            <a:endParaRPr lang="vi-VN" cap="all" dirty="0">
              <a:solidFill>
                <a:srgbClr val="C00000"/>
              </a:solidFill>
            </a:endParaRPr>
          </a:p>
        </p:txBody>
      </p:sp>
      <p:sp>
        <p:nvSpPr>
          <p:cNvPr id="3" name="Subtitle 2"/>
          <p:cNvSpPr>
            <a:spLocks noGrp="1"/>
          </p:cNvSpPr>
          <p:nvPr>
            <p:ph type="subTitle" idx="1"/>
          </p:nvPr>
        </p:nvSpPr>
        <p:spPr>
          <a:xfrm>
            <a:off x="1943100" y="4669971"/>
            <a:ext cx="8534400" cy="1752600"/>
          </a:xfrm>
        </p:spPr>
        <p:txBody>
          <a:bodyPr/>
          <a:lstStyle/>
          <a:p>
            <a:endParaRPr lang="en-US" dirty="0" smtClean="0"/>
          </a:p>
          <a:p>
            <a:r>
              <a:rPr lang="en-US" dirty="0" smtClean="0">
                <a:solidFill>
                  <a:srgbClr val="000099"/>
                </a:solidFill>
              </a:rPr>
              <a:t>GV: </a:t>
            </a:r>
            <a:r>
              <a:rPr lang="en-US" dirty="0" err="1" smtClean="0">
                <a:solidFill>
                  <a:srgbClr val="000099"/>
                </a:solidFill>
              </a:rPr>
              <a:t>Nguyễn</a:t>
            </a:r>
            <a:r>
              <a:rPr lang="en-US" dirty="0" smtClean="0">
                <a:solidFill>
                  <a:srgbClr val="000099"/>
                </a:solidFill>
              </a:rPr>
              <a:t> </a:t>
            </a:r>
            <a:r>
              <a:rPr lang="en-US" dirty="0" err="1" smtClean="0">
                <a:solidFill>
                  <a:srgbClr val="000099"/>
                </a:solidFill>
              </a:rPr>
              <a:t>Thị</a:t>
            </a:r>
            <a:r>
              <a:rPr lang="en-US" dirty="0" smtClean="0">
                <a:solidFill>
                  <a:srgbClr val="000099"/>
                </a:solidFill>
              </a:rPr>
              <a:t> </a:t>
            </a:r>
            <a:r>
              <a:rPr lang="en-US" dirty="0" err="1" smtClean="0">
                <a:solidFill>
                  <a:srgbClr val="000099"/>
                </a:solidFill>
              </a:rPr>
              <a:t>Hạnh</a:t>
            </a:r>
            <a:endParaRPr lang="vi-VN" dirty="0">
              <a:solidFill>
                <a:srgbClr val="000099"/>
              </a:solidFill>
            </a:endParaRPr>
          </a:p>
        </p:txBody>
      </p:sp>
    </p:spTree>
    <p:extLst>
      <p:ext uri="{BB962C8B-B14F-4D97-AF65-F5344CB8AC3E}">
        <p14:creationId xmlns:p14="http://schemas.microsoft.com/office/powerpoint/2010/main" val="12786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IT </a:t>
            </a:r>
            <a:r>
              <a:rPr lang="en-US" dirty="0" smtClean="0"/>
              <a:t>on</a:t>
            </a:r>
            <a:r>
              <a:rPr lang="vi-VN" dirty="0" smtClean="0"/>
              <a:t> </a:t>
            </a:r>
            <a:r>
              <a:rPr lang="vi-VN" dirty="0">
                <a:effectLst/>
              </a:rPr>
              <a:t>Enviroment</a:t>
            </a:r>
            <a:endParaRPr lang="vi-VN" dirty="0"/>
          </a:p>
        </p:txBody>
      </p:sp>
      <p:sp>
        <p:nvSpPr>
          <p:cNvPr id="3" name="Content Placeholder 2"/>
          <p:cNvSpPr>
            <a:spLocks noGrp="1"/>
          </p:cNvSpPr>
          <p:nvPr>
            <p:ph idx="1"/>
          </p:nvPr>
        </p:nvSpPr>
        <p:spPr/>
        <p:txBody>
          <a:bodyPr/>
          <a:lstStyle/>
          <a:p>
            <a:r>
              <a:rPr lang="vi-VN" dirty="0"/>
              <a:t>Rác thải </a:t>
            </a:r>
            <a:r>
              <a:rPr lang="vi-VN" dirty="0" smtClean="0"/>
              <a:t>CNTT </a:t>
            </a:r>
            <a:r>
              <a:rPr lang="vi-VN" dirty="0"/>
              <a:t>hay còn gọi là rác điện - điện tử </a:t>
            </a:r>
            <a:endParaRPr lang="vi-VN" dirty="0" smtClean="0"/>
          </a:p>
          <a:p>
            <a:r>
              <a:rPr lang="vi-VN" dirty="0" smtClean="0"/>
              <a:t>Chúng chứa </a:t>
            </a:r>
            <a:r>
              <a:rPr lang="vi-VN" dirty="0"/>
              <a:t>thành phần nguy hại sau: kim loại nặng như chì, cadimi, crôm, asen và các dung môi hữu cơ. Những thành phần này có tính chất cháy - nổ, ăn mòn độc hại. </a:t>
            </a:r>
            <a:r>
              <a:rPr lang="en-US" dirty="0" smtClean="0"/>
              <a:t> </a:t>
            </a:r>
          </a:p>
          <a:p>
            <a:r>
              <a:rPr lang="vi-VN" dirty="0"/>
              <a:t> Rác thải điện tử có ảnh hưởng đến môi trường nếu không được xử lý đúng cách vì trong thành phần rác điện tử có chứa nhiều kim loại năng và hợp chất dung môi.</a:t>
            </a:r>
            <a:endParaRPr lang="en-US" dirty="0" smtClean="0"/>
          </a:p>
          <a:p>
            <a:r>
              <a:rPr lang="vi-VN" dirty="0" smtClean="0"/>
              <a:t>Tại Tp. HCM </a:t>
            </a:r>
            <a:r>
              <a:rPr lang="vi-VN" dirty="0"/>
              <a:t>có 3 đơn vị có khả năng xử lý chất thải </a:t>
            </a:r>
            <a:r>
              <a:rPr lang="vi-VN" dirty="0" smtClean="0"/>
              <a:t>CNTT:  Cty</a:t>
            </a:r>
            <a:r>
              <a:rPr lang="vi-VN" dirty="0"/>
              <a:t> cổ phần Môi trường Việt Úc, Môi trường Xanh, Môi trường Đô </a:t>
            </a:r>
            <a:r>
              <a:rPr lang="vi-VN" dirty="0" smtClean="0"/>
              <a:t>thị. </a:t>
            </a:r>
            <a:endParaRPr lang="vi-VN" dirty="0"/>
          </a:p>
        </p:txBody>
      </p:sp>
    </p:spTree>
    <p:extLst>
      <p:ext uri="{BB962C8B-B14F-4D97-AF65-F5344CB8AC3E}">
        <p14:creationId xmlns:p14="http://schemas.microsoft.com/office/powerpoint/2010/main" val="2048995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Impact of IT </a:t>
            </a:r>
            <a:r>
              <a:rPr lang="en-US" dirty="0" smtClean="0">
                <a:effectLst/>
              </a:rPr>
              <a:t>on </a:t>
            </a:r>
            <a:r>
              <a:rPr lang="vi-VN" dirty="0" smtClean="0">
                <a:effectLst/>
              </a:rPr>
              <a:t>Health</a:t>
            </a:r>
            <a:endParaRPr lang="vi-VN" dirty="0"/>
          </a:p>
        </p:txBody>
      </p:sp>
      <p:sp>
        <p:nvSpPr>
          <p:cNvPr id="4" name="AutoShape 2" descr="Image result for Robotics Surgery"/>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Robotics Surgery</a:t>
            </a:r>
            <a:endParaRPr lang="vi-V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1876616"/>
            <a:ext cx="9509760" cy="4981384"/>
          </a:xfrm>
          <a:prstGeom prst="rect">
            <a:avLst/>
          </a:prstGeom>
        </p:spPr>
      </p:pic>
    </p:spTree>
    <p:extLst>
      <p:ext uri="{BB962C8B-B14F-4D97-AF65-F5344CB8AC3E}">
        <p14:creationId xmlns:p14="http://schemas.microsoft.com/office/powerpoint/2010/main" val="2927544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Impact of IT on </a:t>
            </a:r>
            <a:r>
              <a:rPr lang="vi-VN" dirty="0">
                <a:effectLst/>
              </a:rPr>
              <a:t>Health</a:t>
            </a:r>
            <a:endParaRPr lang="vi-VN" dirty="0"/>
          </a:p>
        </p:txBody>
      </p:sp>
      <p:sp>
        <p:nvSpPr>
          <p:cNvPr id="4" name="AutoShape 2" descr="Image result for Robotics Surgery"/>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Robotics Surgery</a:t>
            </a:r>
            <a:endParaRPr lang="vi-V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1680" y="1766496"/>
            <a:ext cx="8595360" cy="4817184"/>
          </a:xfrm>
          <a:prstGeom prst="rect">
            <a:avLst/>
          </a:prstGeom>
        </p:spPr>
      </p:pic>
    </p:spTree>
    <p:extLst>
      <p:ext uri="{BB962C8B-B14F-4D97-AF65-F5344CB8AC3E}">
        <p14:creationId xmlns:p14="http://schemas.microsoft.com/office/powerpoint/2010/main" val="3382788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Impact of IT on </a:t>
            </a:r>
            <a:r>
              <a:rPr lang="vi-VN" dirty="0">
                <a:effectLst/>
              </a:rPr>
              <a:t>Health</a:t>
            </a:r>
            <a:endParaRPr lang="vi-VN" dirty="0"/>
          </a:p>
        </p:txBody>
      </p:sp>
      <p:sp>
        <p:nvSpPr>
          <p:cNvPr id="3" name="Content Placeholder 2"/>
          <p:cNvSpPr>
            <a:spLocks noGrp="1"/>
          </p:cNvSpPr>
          <p:nvPr>
            <p:ph idx="1"/>
          </p:nvPr>
        </p:nvSpPr>
        <p:spPr/>
        <p:txBody>
          <a:bodyPr/>
          <a:lstStyle/>
          <a:p>
            <a:r>
              <a:rPr lang="en-US" dirty="0" err="1" smtClean="0"/>
              <a:t>Cải</a:t>
            </a:r>
            <a:r>
              <a:rPr lang="en-US" dirty="0" smtClean="0"/>
              <a:t> </a:t>
            </a:r>
            <a:r>
              <a:rPr lang="en-US" dirty="0" err="1" smtClean="0"/>
              <a:t>thiện</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chăm</a:t>
            </a:r>
            <a:r>
              <a:rPr lang="en-US" dirty="0" smtClean="0"/>
              <a:t> </a:t>
            </a:r>
            <a:r>
              <a:rPr lang="en-US" dirty="0" err="1" smtClean="0"/>
              <a:t>sóc</a:t>
            </a:r>
            <a:r>
              <a:rPr lang="en-US" dirty="0" smtClean="0"/>
              <a:t> </a:t>
            </a:r>
            <a:r>
              <a:rPr lang="en-US" dirty="0" err="1" smtClean="0"/>
              <a:t>sức</a:t>
            </a:r>
            <a:r>
              <a:rPr lang="en-US" dirty="0" smtClean="0"/>
              <a:t> </a:t>
            </a:r>
            <a:r>
              <a:rPr lang="en-US" dirty="0" err="1" smtClean="0"/>
              <a:t>khỏe</a:t>
            </a:r>
            <a:r>
              <a:rPr lang="en-US" dirty="0" smtClean="0"/>
              <a:t>  </a:t>
            </a:r>
            <a:endParaRPr lang="vi-VN" dirty="0"/>
          </a:p>
        </p:txBody>
      </p:sp>
      <p:pic>
        <p:nvPicPr>
          <p:cNvPr id="5" name="Picture 4"/>
          <p:cNvPicPr>
            <a:picLocks noChangeAspect="1"/>
          </p:cNvPicPr>
          <p:nvPr/>
        </p:nvPicPr>
        <p:blipFill>
          <a:blip r:embed="rId2"/>
          <a:stretch>
            <a:fillRect/>
          </a:stretch>
        </p:blipFill>
        <p:spPr>
          <a:xfrm>
            <a:off x="1966912" y="1752600"/>
            <a:ext cx="8905598" cy="4394200"/>
          </a:xfrm>
          <a:prstGeom prst="rect">
            <a:avLst/>
          </a:prstGeom>
        </p:spPr>
      </p:pic>
    </p:spTree>
    <p:extLst>
      <p:ext uri="{BB962C8B-B14F-4D97-AF65-F5344CB8AC3E}">
        <p14:creationId xmlns:p14="http://schemas.microsoft.com/office/powerpoint/2010/main" val="4116343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effectLst/>
              </a:rPr>
              <a:t>Impact of IT on </a:t>
            </a:r>
            <a:r>
              <a:rPr lang="vi-VN" dirty="0">
                <a:effectLst/>
              </a:rPr>
              <a:t>Health</a:t>
            </a:r>
            <a:endParaRPr lang="vi-VN" dirty="0"/>
          </a:p>
        </p:txBody>
      </p:sp>
      <p:sp>
        <p:nvSpPr>
          <p:cNvPr id="3" name="Content Placeholder 2"/>
          <p:cNvSpPr>
            <a:spLocks noGrp="1"/>
          </p:cNvSpPr>
          <p:nvPr>
            <p:ph sz="half" idx="1"/>
          </p:nvPr>
        </p:nvSpPr>
        <p:spPr/>
        <p:txBody>
          <a:bodyPr/>
          <a:lstStyle/>
          <a:p>
            <a:r>
              <a:rPr lang="vi-VN" dirty="0"/>
              <a:t>Nanomedicines</a:t>
            </a:r>
            <a:r>
              <a:rPr lang="en-US" dirty="0" smtClean="0"/>
              <a:t>  </a:t>
            </a:r>
            <a:endParaRPr lang="vi-V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63265" y="1724021"/>
            <a:ext cx="5223935" cy="391795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0" y="1957067"/>
            <a:ext cx="4975655" cy="3451861"/>
          </a:xfrm>
          <a:prstGeom prst="rect">
            <a:avLst/>
          </a:prstGeom>
        </p:spPr>
      </p:pic>
    </p:spTree>
    <p:extLst>
      <p:ext uri="{BB962C8B-B14F-4D97-AF65-F5344CB8AC3E}">
        <p14:creationId xmlns:p14="http://schemas.microsoft.com/office/powerpoint/2010/main" val="4118502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ffectLst/>
              </a:rPr>
              <a:t>Impact of IT on </a:t>
            </a:r>
            <a:r>
              <a:rPr lang="vi-VN" dirty="0">
                <a:effectLst/>
              </a:rPr>
              <a:t>Health</a:t>
            </a:r>
            <a:endParaRPr lang="vi-VN" dirty="0"/>
          </a:p>
        </p:txBody>
      </p:sp>
      <p:sp>
        <p:nvSpPr>
          <p:cNvPr id="6" name="Content Placeholder 5"/>
          <p:cNvSpPr>
            <a:spLocks noGrp="1"/>
          </p:cNvSpPr>
          <p:nvPr>
            <p:ph idx="1"/>
          </p:nvPr>
        </p:nvSpPr>
        <p:spPr/>
        <p:txBody>
          <a:bodyPr/>
          <a:lstStyle/>
          <a:p>
            <a:r>
              <a:rPr lang="vi-VN" dirty="0"/>
              <a:t>Genomics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219200"/>
            <a:ext cx="7680960" cy="4984445"/>
          </a:xfrm>
          <a:prstGeom prst="rect">
            <a:avLst/>
          </a:prstGeom>
        </p:spPr>
      </p:pic>
    </p:spTree>
    <p:extLst>
      <p:ext uri="{BB962C8B-B14F-4D97-AF65-F5344CB8AC3E}">
        <p14:creationId xmlns:p14="http://schemas.microsoft.com/office/powerpoint/2010/main" val="2839951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Impact of IT on </a:t>
            </a:r>
            <a:r>
              <a:rPr lang="vi-VN" dirty="0">
                <a:effectLst/>
              </a:rPr>
              <a:t>Health</a:t>
            </a:r>
            <a:endParaRPr lang="vi-VN" dirty="0"/>
          </a:p>
        </p:txBody>
      </p:sp>
      <p:sp>
        <p:nvSpPr>
          <p:cNvPr id="3" name="Content Placeholder 2"/>
          <p:cNvSpPr>
            <a:spLocks noGrp="1"/>
          </p:cNvSpPr>
          <p:nvPr>
            <p:ph idx="1"/>
          </p:nvPr>
        </p:nvSpPr>
        <p:spPr/>
        <p:txBody>
          <a:bodyPr/>
          <a:lstStyle/>
          <a:p>
            <a:endParaRPr lang="vi-VN" dirty="0" smtClean="0"/>
          </a:p>
          <a:p>
            <a:r>
              <a:rPr lang="vi-VN" dirty="0" smtClean="0"/>
              <a:t>CNTT </a:t>
            </a:r>
            <a:r>
              <a:rPr lang="vi-VN" dirty="0"/>
              <a:t>giúp cán bộ y tế nâng cao kiến thức chuyên </a:t>
            </a:r>
            <a:r>
              <a:rPr lang="vi-VN" dirty="0" smtClean="0"/>
              <a:t>môn</a:t>
            </a:r>
            <a:endParaRPr lang="en-US" dirty="0" smtClean="0"/>
          </a:p>
          <a:p>
            <a:r>
              <a:rPr lang="vi-VN" dirty="0"/>
              <a:t>CNTT giúp tự động hóa các phương tiện chẩn đoán và điều </a:t>
            </a:r>
            <a:r>
              <a:rPr lang="vi-VN" dirty="0" smtClean="0"/>
              <a:t>trị</a:t>
            </a:r>
            <a:endParaRPr lang="en-US" dirty="0" smtClean="0"/>
          </a:p>
          <a:p>
            <a:r>
              <a:rPr lang="vi-VN" dirty="0"/>
              <a:t>CNTT hỗ trợ đắc lực trong thực hành y </a:t>
            </a:r>
            <a:r>
              <a:rPr lang="vi-VN" dirty="0" smtClean="0"/>
              <a:t>khoa</a:t>
            </a:r>
          </a:p>
          <a:p>
            <a:r>
              <a:rPr lang="vi-VN" dirty="0"/>
              <a:t>CNTT giúp tăng cường chức năng quản lý bệnh viện</a:t>
            </a:r>
          </a:p>
        </p:txBody>
      </p:sp>
    </p:spTree>
    <p:extLst>
      <p:ext uri="{BB962C8B-B14F-4D97-AF65-F5344CB8AC3E}">
        <p14:creationId xmlns:p14="http://schemas.microsoft.com/office/powerpoint/2010/main" val="3980653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IT on</a:t>
            </a:r>
            <a:r>
              <a:rPr lang="vi-VN" dirty="0"/>
              <a:t> </a:t>
            </a:r>
            <a:r>
              <a:rPr lang="vi-VN" dirty="0">
                <a:effectLst/>
              </a:rPr>
              <a:t>Enviroment</a:t>
            </a:r>
            <a:endParaRPr lang="vi-VN" dirty="0"/>
          </a:p>
        </p:txBody>
      </p:sp>
      <p:sp>
        <p:nvSpPr>
          <p:cNvPr id="3" name="Content Placeholder 2"/>
          <p:cNvSpPr>
            <a:spLocks noGrp="1"/>
          </p:cNvSpPr>
          <p:nvPr>
            <p:ph idx="1"/>
          </p:nvPr>
        </p:nvSpPr>
        <p:spPr/>
        <p:txBody>
          <a:bodyPr/>
          <a:lstStyle/>
          <a:p>
            <a:r>
              <a:rPr lang="en-US" dirty="0" smtClean="0"/>
              <a:t>E-Waste </a:t>
            </a:r>
            <a:endParaRPr lang="vi-V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650" y="1505257"/>
            <a:ext cx="7410450" cy="4793943"/>
          </a:xfrm>
          <a:prstGeom prst="rect">
            <a:avLst/>
          </a:prstGeom>
        </p:spPr>
      </p:pic>
    </p:spTree>
    <p:extLst>
      <p:ext uri="{BB962C8B-B14F-4D97-AF65-F5344CB8AC3E}">
        <p14:creationId xmlns:p14="http://schemas.microsoft.com/office/powerpoint/2010/main" val="3826403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IT on</a:t>
            </a:r>
            <a:r>
              <a:rPr lang="vi-VN" dirty="0"/>
              <a:t> </a:t>
            </a:r>
            <a:r>
              <a:rPr lang="vi-VN" dirty="0">
                <a:effectLst/>
              </a:rPr>
              <a:t>Enviroment</a:t>
            </a:r>
            <a:endParaRPr lang="vi-VN" dirty="0"/>
          </a:p>
        </p:txBody>
      </p:sp>
      <p:sp>
        <p:nvSpPr>
          <p:cNvPr id="3" name="Content Placeholder 2"/>
          <p:cNvSpPr>
            <a:spLocks noGrp="1"/>
          </p:cNvSpPr>
          <p:nvPr>
            <p:ph idx="1"/>
          </p:nvPr>
        </p:nvSpPr>
        <p:spPr/>
        <p:txBody>
          <a:bodyPr/>
          <a:lstStyle/>
          <a:p>
            <a:r>
              <a:rPr lang="en-US" dirty="0"/>
              <a:t>E-Waste </a:t>
            </a:r>
            <a:endParaRPr lang="vi-VN" dirty="0"/>
          </a:p>
          <a:p>
            <a:pPr marL="0" indent="0">
              <a:buNone/>
            </a:pPr>
            <a:r>
              <a:rPr lang="en-US" dirty="0" smtClean="0"/>
              <a:t> </a:t>
            </a:r>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150" y="1695450"/>
            <a:ext cx="7924800" cy="4191000"/>
          </a:xfrm>
          <a:prstGeom prst="rect">
            <a:avLst/>
          </a:prstGeom>
        </p:spPr>
      </p:pic>
    </p:spTree>
    <p:extLst>
      <p:ext uri="{BB962C8B-B14F-4D97-AF65-F5344CB8AC3E}">
        <p14:creationId xmlns:p14="http://schemas.microsoft.com/office/powerpoint/2010/main" val="3657663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Kendall Master 2007">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 Master 2007">
      <a:majorFont>
        <a:latin typeface="Tahoma"/>
        <a:ea typeface="MS PGothic"/>
        <a:cs typeface=""/>
      </a:majorFont>
      <a:minorFont>
        <a:latin typeface="Tahoma"/>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4236</TotalTime>
  <Words>137</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MS PGothic</vt:lpstr>
      <vt:lpstr>MS PGothic</vt:lpstr>
      <vt:lpstr>Arial</vt:lpstr>
      <vt:lpstr>Calibri</vt:lpstr>
      <vt:lpstr>Tahoma</vt:lpstr>
      <vt:lpstr>Wingdings</vt:lpstr>
      <vt:lpstr>Kendall Master 2007</vt:lpstr>
      <vt:lpstr>2_Kendall Master 2007</vt:lpstr>
      <vt:lpstr>Chương 7: Tác động của CNTT  đến các vấn đề xã hội và kinh tế</vt:lpstr>
      <vt:lpstr>Impact of IT on Health</vt:lpstr>
      <vt:lpstr>Impact of IT on Health</vt:lpstr>
      <vt:lpstr>Impact of IT on Health</vt:lpstr>
      <vt:lpstr>Impact of IT on Health</vt:lpstr>
      <vt:lpstr>Impact of IT on Health</vt:lpstr>
      <vt:lpstr>Impact of IT on Health</vt:lpstr>
      <vt:lpstr>Impact of IT on Enviroment</vt:lpstr>
      <vt:lpstr>Impact of IT on Enviroment</vt:lpstr>
      <vt:lpstr>Impact of IT on Enviroment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LUẬT CÔNG NGHỆ THÔNG TIN</dc:title>
  <dc:creator>Nguyen Thi Hanh</dc:creator>
  <cp:lastModifiedBy>Giang Thanh Tron</cp:lastModifiedBy>
  <cp:revision>136</cp:revision>
  <cp:lastPrinted>2017-11-07T05:07:02Z</cp:lastPrinted>
  <dcterms:created xsi:type="dcterms:W3CDTF">2017-08-25T03:25:32Z</dcterms:created>
  <dcterms:modified xsi:type="dcterms:W3CDTF">2023-04-25T03:28:05Z</dcterms:modified>
</cp:coreProperties>
</file>