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handoutMasterIdLst>
    <p:handoutMasterId r:id="rId14"/>
  </p:handoutMasterIdLst>
  <p:sldIdLst>
    <p:sldId id="256" r:id="rId3"/>
    <p:sldId id="257" r:id="rId4"/>
    <p:sldId id="322" r:id="rId5"/>
    <p:sldId id="258" r:id="rId6"/>
    <p:sldId id="260" r:id="rId7"/>
    <p:sldId id="261" r:id="rId8"/>
    <p:sldId id="262" r:id="rId9"/>
    <p:sldId id="263" r:id="rId10"/>
    <p:sldId id="264" r:id="rId11"/>
    <p:sldId id="265" r:id="rId12"/>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A0C76-7A4E-49D9-9710-3113C8075B79}" v="4" dt="2020-12-02T01:19:3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85" autoAdjust="0"/>
  </p:normalViewPr>
  <p:slideViewPr>
    <p:cSldViewPr snapToGrid="0">
      <p:cViewPr varScale="1">
        <p:scale>
          <a:sx n="72" d="100"/>
          <a:sy n="72" d="100"/>
        </p:scale>
        <p:origin x="1176" y="72"/>
      </p:cViewPr>
      <p:guideLst/>
    </p:cSldViewPr>
  </p:slideViewPr>
  <p:outlineViewPr>
    <p:cViewPr>
      <p:scale>
        <a:sx n="33" d="100"/>
        <a:sy n="33" d="100"/>
      </p:scale>
      <p:origin x="0" y="-12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viewProps" Target="viewProps.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65EA0C76-7A4E-49D9-9710-3113C8075B79}"/>
    <pc:docChg chg="addSld delSld modSld">
      <pc:chgData name="Giang Thanh Tron" userId="e8540555-c507-4ff9-9006-582c2086de91" providerId="ADAL" clId="{65EA0C76-7A4E-49D9-9710-3113C8075B79}" dt="2020-12-02T01:22:15.787" v="13" actId="20577"/>
      <pc:docMkLst>
        <pc:docMk/>
      </pc:docMkLst>
      <pc:sldChg chg="del">
        <pc:chgData name="Giang Thanh Tron" userId="e8540555-c507-4ff9-9006-582c2086de91" providerId="ADAL" clId="{65EA0C76-7A4E-49D9-9710-3113C8075B79}" dt="2020-12-02T01:20:10.842" v="10" actId="47"/>
        <pc:sldMkLst>
          <pc:docMk/>
          <pc:sldMk cId="4060677839" sldId="259"/>
        </pc:sldMkLst>
      </pc:sldChg>
      <pc:sldChg chg="modSp mod">
        <pc:chgData name="Giang Thanh Tron" userId="e8540555-c507-4ff9-9006-582c2086de91" providerId="ADAL" clId="{65EA0C76-7A4E-49D9-9710-3113C8075B79}" dt="2020-12-02T01:22:15.787" v="13" actId="20577"/>
        <pc:sldMkLst>
          <pc:docMk/>
          <pc:sldMk cId="1517903202" sldId="268"/>
        </pc:sldMkLst>
        <pc:spChg chg="mod">
          <ac:chgData name="Giang Thanh Tron" userId="e8540555-c507-4ff9-9006-582c2086de91" providerId="ADAL" clId="{65EA0C76-7A4E-49D9-9710-3113C8075B79}" dt="2020-12-02T01:22:15.787" v="13" actId="20577"/>
          <ac:spMkLst>
            <pc:docMk/>
            <pc:sldMk cId="1517903202" sldId="268"/>
            <ac:spMk id="3" creationId="{00000000-0000-0000-0000-000000000000}"/>
          </ac:spMkLst>
        </pc:spChg>
      </pc:sldChg>
      <pc:sldChg chg="delSp modSp new mod modNotesTx">
        <pc:chgData name="Giang Thanh Tron" userId="e8540555-c507-4ff9-9006-582c2086de91" providerId="ADAL" clId="{65EA0C76-7A4E-49D9-9710-3113C8075B79}" dt="2020-12-02T01:19:53.392" v="8"/>
        <pc:sldMkLst>
          <pc:docMk/>
          <pc:sldMk cId="774439121" sldId="322"/>
        </pc:sldMkLst>
        <pc:spChg chg="mod">
          <ac:chgData name="Giang Thanh Tron" userId="e8540555-c507-4ff9-9006-582c2086de91" providerId="ADAL" clId="{65EA0C76-7A4E-49D9-9710-3113C8075B79}" dt="2020-12-02T01:18:17.381" v="6" actId="14100"/>
          <ac:spMkLst>
            <pc:docMk/>
            <pc:sldMk cId="774439121" sldId="322"/>
            <ac:spMk id="2" creationId="{B5764339-0E57-4BD6-89FD-0A6026B68ADB}"/>
          </ac:spMkLst>
        </pc:spChg>
        <pc:spChg chg="del">
          <ac:chgData name="Giang Thanh Tron" userId="e8540555-c507-4ff9-9006-582c2086de91" providerId="ADAL" clId="{65EA0C76-7A4E-49D9-9710-3113C8075B79}" dt="2020-12-02T01:18:10.896" v="4" actId="478"/>
          <ac:spMkLst>
            <pc:docMk/>
            <pc:sldMk cId="774439121" sldId="322"/>
            <ac:spMk id="3" creationId="{5B9CBC43-DBA9-4462-8235-BE65431EC9CE}"/>
          </ac:spMkLst>
        </pc:spChg>
      </pc:sldChg>
      <pc:sldChg chg="add del">
        <pc:chgData name="Giang Thanh Tron" userId="e8540555-c507-4ff9-9006-582c2086de91" providerId="ADAL" clId="{65EA0C76-7A4E-49D9-9710-3113C8075B79}" dt="2020-12-02T01:19:57.742" v="9" actId="47"/>
        <pc:sldMkLst>
          <pc:docMk/>
          <pc:sldMk cId="842281873"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126AFFC-4FB3-4DF7-954B-BC3CB4935EF5}" type="datetimeFigureOut">
              <a:rPr lang="vi-VN" smtClean="0"/>
              <a:t>25/04/2023</a:t>
            </a:fld>
            <a:endParaRPr lang="vi-VN"/>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1534476-311D-4079-8D0B-0BCDA3C142A7}" type="slidenum">
              <a:rPr lang="vi-VN" smtClean="0"/>
              <a:t>‹#›</a:t>
            </a:fld>
            <a:endParaRPr lang="vi-VN"/>
          </a:p>
        </p:txBody>
      </p:sp>
    </p:spTree>
    <p:extLst>
      <p:ext uri="{BB962C8B-B14F-4D97-AF65-F5344CB8AC3E}">
        <p14:creationId xmlns:p14="http://schemas.microsoft.com/office/powerpoint/2010/main" val="920277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vi-V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882C76-51CA-4BB1-B20A-B960CD3FE5BE}" type="datetimeFigureOut">
              <a:rPr lang="vi-VN" smtClean="0"/>
              <a:t>25/04/2023</a:t>
            </a:fld>
            <a:endParaRPr lang="vi-V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vi-V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vi-V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4ACD542-D668-4AB4-8FCF-4C06A32631E3}" type="slidenum">
              <a:rPr lang="vi-VN" smtClean="0"/>
              <a:t>‹#›</a:t>
            </a:fld>
            <a:endParaRPr lang="vi-VN"/>
          </a:p>
        </p:txBody>
      </p:sp>
    </p:spTree>
    <p:extLst>
      <p:ext uri="{BB962C8B-B14F-4D97-AF65-F5344CB8AC3E}">
        <p14:creationId xmlns:p14="http://schemas.microsoft.com/office/powerpoint/2010/main" val="409035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Hiệp hội Công nghiệp Công nghệ Máy tính (CompTIA) là một hiệp hội thương mại phi lợi nhuận, cấp các chứng chỉ chuyên môn cho ngành công nghệ thông tin (CNTT). Nó được coi là một trong những hiệp hội thương mại hàng đầu của ngành công nghiệp CNTT. [2] Có trụ sở tại Downers Grove, Illinois, CompTIA cấp chứng chỉ nghề nghiệp trung lập với nhà cung cấp tại hơn 120 quốc gia. Tổ chức phát hành hơn 50 nghiên cứu ngành hàng năm để theo dõi các xu hướng và thay đổi của ngành. Hơn 2,2 triệu người đã đạt được chứng chỉ CompTIA kể từ khi hiệp hội được thành lập.</a:t>
            </a:r>
            <a:endParaRPr lang="en-US" dirty="0"/>
          </a:p>
        </p:txBody>
      </p:sp>
      <p:sp>
        <p:nvSpPr>
          <p:cNvPr id="4" name="Slide Number Placeholder 3"/>
          <p:cNvSpPr>
            <a:spLocks noGrp="1"/>
          </p:cNvSpPr>
          <p:nvPr>
            <p:ph type="sldNum" sz="quarter" idx="5"/>
          </p:nvPr>
        </p:nvSpPr>
        <p:spPr/>
        <p:txBody>
          <a:bodyPr/>
          <a:lstStyle/>
          <a:p>
            <a:fld id="{74ACD542-D668-4AB4-8FCF-4C06A32631E3}" type="slidenum">
              <a:rPr lang="vi-VN" smtClean="0"/>
              <a:t>3</a:t>
            </a:fld>
            <a:endParaRPr lang="vi-VN"/>
          </a:p>
        </p:txBody>
      </p:sp>
    </p:spTree>
    <p:extLst>
      <p:ext uri="{BB962C8B-B14F-4D97-AF65-F5344CB8AC3E}">
        <p14:creationId xmlns:p14="http://schemas.microsoft.com/office/powerpoint/2010/main" val="70829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300" dirty="0"/>
              <a:t>Một ví dụ điển hình cho IoT là tủ lạnh thông minh, nó có thể là một chiếc tủ lạnh bình thường nhưng có gắn thêm các cảm biến bên trong giúp kiểm tra được số lượng các loại thực phẩm có trong tủ lạnh, cảm biến nhiệt độ, cảm biến phát hiện mở cửa,…và các thông tin này được đưa lên internet. Với một danh mục thực phẩm được thiết lập trước bởi người dùng, khi mà một trong các loại thực phẩm đó sắp hết thì nó sẽ thông báo ngay cho chủ nhân nó biết rằng cần phải bổ sung gấp, thậm chí nếu các loại sản phẩm được gắn mã ID thì nó sẽ tự động trực tiếp gửi thông báo cần nhập hàng đến siêu thị và nhân viên siêu thị sẽ gửi loại thực phẩm đó đến tận nhà. </a:t>
            </a:r>
            <a:endParaRPr lang="vi-VN" dirty="0"/>
          </a:p>
        </p:txBody>
      </p:sp>
      <p:sp>
        <p:nvSpPr>
          <p:cNvPr id="4" name="Slide Number Placeholder 3"/>
          <p:cNvSpPr>
            <a:spLocks noGrp="1"/>
          </p:cNvSpPr>
          <p:nvPr>
            <p:ph type="sldNum" sz="quarter" idx="10"/>
          </p:nvPr>
        </p:nvSpPr>
        <p:spPr/>
        <p:txBody>
          <a:bodyPr/>
          <a:lstStyle/>
          <a:p>
            <a:fld id="{74ACD542-D668-4AB4-8FCF-4C06A32631E3}" type="slidenum">
              <a:rPr lang="vi-VN" smtClean="0"/>
              <a:t>9</a:t>
            </a:fld>
            <a:endParaRPr lang="vi-VN"/>
          </a:p>
        </p:txBody>
      </p:sp>
    </p:spTree>
    <p:extLst>
      <p:ext uri="{BB962C8B-B14F-4D97-AF65-F5344CB8AC3E}">
        <p14:creationId xmlns:p14="http://schemas.microsoft.com/office/powerpoint/2010/main" val="374393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là một dạng phần mềm chạy trên Web có thể truy cập từ xa (máy tính, smartphone, ..) mà bạn sẽ trả tiền hàng tháng. </a:t>
            </a:r>
          </a:p>
          <a:p>
            <a:r>
              <a:rPr lang="vi-VN" dirty="0"/>
              <a:t>Thường gặp nhất là Hệ thống quản lý quan hệ khách hàng (Customre Relationship Management – CRM), hệ thống Email Marketing, hệ thống quản trị nội dung (Content Management System – CMS), hệ thống HelpDesk, v.v… Thông thường những dịch vụ này sẽ được “nằm trên mây” (on the Cloud), tức là đưa vận hành và lưu trữ trực tiếp từ điện toán đám mây (Cloud Computing).</a:t>
            </a:r>
          </a:p>
        </p:txBody>
      </p:sp>
      <p:sp>
        <p:nvSpPr>
          <p:cNvPr id="4" name="Slide Number Placeholder 3"/>
          <p:cNvSpPr>
            <a:spLocks noGrp="1"/>
          </p:cNvSpPr>
          <p:nvPr>
            <p:ph type="sldNum" sz="quarter" idx="10"/>
          </p:nvPr>
        </p:nvSpPr>
        <p:spPr/>
        <p:txBody>
          <a:bodyPr/>
          <a:lstStyle/>
          <a:p>
            <a:fld id="{74ACD542-D668-4AB4-8FCF-4C06A32631E3}" type="slidenum">
              <a:rPr lang="vi-VN" smtClean="0"/>
              <a:t>10</a:t>
            </a:fld>
            <a:endParaRPr lang="vi-VN"/>
          </a:p>
        </p:txBody>
      </p:sp>
    </p:spTree>
    <p:extLst>
      <p:ext uri="{BB962C8B-B14F-4D97-AF65-F5344CB8AC3E}">
        <p14:creationId xmlns:p14="http://schemas.microsoft.com/office/powerpoint/2010/main" val="382863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77035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620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13674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Tree>
    <p:extLst>
      <p:ext uri="{BB962C8B-B14F-4D97-AF65-F5344CB8AC3E}">
        <p14:creationId xmlns:p14="http://schemas.microsoft.com/office/powerpoint/2010/main" val="64729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17761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3915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433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7629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301585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9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86712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0657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688467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50826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396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895047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829334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50509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9794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2785337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851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4A223A49-576C-4F33-8D09-C34EC462E8D7}" type="datetimeFigureOut">
              <a:rPr lang="vi-VN" smtClean="0"/>
              <a:t>25/04/2023</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C92212E1-3EA1-4DD8-850D-CB75E1DE0B61}"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19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Tree>
    <p:extLst>
      <p:ext uri="{BB962C8B-B14F-4D97-AF65-F5344CB8AC3E}">
        <p14:creationId xmlns:p14="http://schemas.microsoft.com/office/powerpoint/2010/main" val="2352622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dustry_trade_grou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CompTIA#cite_note-2" TargetMode="External"/><Relationship Id="rId5" Type="http://schemas.openxmlformats.org/officeDocument/2006/relationships/hyperlink" Target="https://en.wikipedia.org/wiki/Information_technology" TargetMode="External"/><Relationship Id="rId4" Type="http://schemas.openxmlformats.org/officeDocument/2006/relationships/hyperlink" Target="https://en.wikipedia.org/wiki/Professional_certifica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t>Chương</a:t>
            </a:r>
            <a:r>
              <a:rPr lang="en-US" dirty="0"/>
              <a:t> 8:</a:t>
            </a:r>
            <a:br>
              <a:rPr lang="en-US" dirty="0"/>
            </a:br>
            <a:r>
              <a:rPr lang="en-US" dirty="0"/>
              <a:t>XU HƯỚNG NGHỀ NGHIỆP</a:t>
            </a:r>
            <a:endParaRPr lang="vi-VN" dirty="0"/>
          </a:p>
        </p:txBody>
      </p:sp>
      <p:sp>
        <p:nvSpPr>
          <p:cNvPr id="3" name="Subtitle 2"/>
          <p:cNvSpPr>
            <a:spLocks noGrp="1"/>
          </p:cNvSpPr>
          <p:nvPr>
            <p:ph type="subTitle" idx="1"/>
          </p:nvPr>
        </p:nvSpPr>
        <p:spPr/>
        <p:txBody>
          <a:bodyPr/>
          <a:lstStyle/>
          <a:p>
            <a:r>
              <a:rPr lang="en-US" dirty="0"/>
              <a:t>GV: </a:t>
            </a:r>
            <a:r>
              <a:rPr lang="en-US" dirty="0" err="1"/>
              <a:t>Nguyễn</a:t>
            </a:r>
            <a:r>
              <a:rPr lang="en-US" dirty="0"/>
              <a:t> </a:t>
            </a:r>
            <a:r>
              <a:rPr lang="en-US" dirty="0" err="1"/>
              <a:t>Thị</a:t>
            </a:r>
            <a:r>
              <a:rPr lang="en-US" dirty="0"/>
              <a:t> </a:t>
            </a:r>
            <a:r>
              <a:rPr lang="en-US" dirty="0" err="1"/>
              <a:t>Hạnh</a:t>
            </a:r>
            <a:endParaRPr lang="vi-VN" dirty="0"/>
          </a:p>
        </p:txBody>
      </p:sp>
    </p:spTree>
    <p:extLst>
      <p:ext uri="{BB962C8B-B14F-4D97-AF65-F5344CB8AC3E}">
        <p14:creationId xmlns:p14="http://schemas.microsoft.com/office/powerpoint/2010/main" val="1313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endParaRPr lang="vi-VN" dirty="0"/>
          </a:p>
        </p:txBody>
      </p:sp>
      <p:sp>
        <p:nvSpPr>
          <p:cNvPr id="3" name="Content Placeholder 2"/>
          <p:cNvSpPr>
            <a:spLocks noGrp="1"/>
          </p:cNvSpPr>
          <p:nvPr>
            <p:ph idx="1"/>
          </p:nvPr>
        </p:nvSpPr>
        <p:spPr/>
        <p:txBody>
          <a:bodyPr/>
          <a:lstStyle/>
          <a:p>
            <a:r>
              <a:rPr lang="en-US" dirty="0"/>
              <a:t>C</a:t>
            </a:r>
            <a:r>
              <a:rPr lang="vi-VN" dirty="0"/>
              <a:t>ần có Kỹ năng, kinh nghiệm gì?</a:t>
            </a:r>
            <a:endParaRPr lang="en-US" dirty="0"/>
          </a:p>
          <a:p>
            <a:pPr lvl="1"/>
            <a:r>
              <a:rPr lang="en-US" dirty="0"/>
              <a:t>M2M (</a:t>
            </a:r>
            <a:r>
              <a:rPr lang="en-US" dirty="0" err="1"/>
              <a:t>máy</a:t>
            </a:r>
            <a:r>
              <a:rPr lang="en-US" dirty="0"/>
              <a:t> </a:t>
            </a:r>
            <a:r>
              <a:rPr lang="en-US" dirty="0" err="1"/>
              <a:t>đến</a:t>
            </a:r>
            <a:r>
              <a:rPr lang="en-US" dirty="0"/>
              <a:t> </a:t>
            </a:r>
            <a:r>
              <a:rPr lang="en-US" dirty="0" err="1"/>
              <a:t>máy</a:t>
            </a:r>
            <a:r>
              <a:rPr lang="en-US" dirty="0"/>
              <a:t>)</a:t>
            </a:r>
          </a:p>
          <a:p>
            <a:pPr lvl="1"/>
            <a:r>
              <a:rPr lang="en-US" dirty="0" err="1"/>
              <a:t>Điện</a:t>
            </a:r>
            <a:r>
              <a:rPr lang="en-US" dirty="0"/>
              <a:t> </a:t>
            </a:r>
            <a:r>
              <a:rPr lang="en-US" dirty="0" err="1"/>
              <a:t>toán</a:t>
            </a:r>
            <a:r>
              <a:rPr lang="en-US" dirty="0"/>
              <a:t> </a:t>
            </a:r>
            <a:r>
              <a:rPr lang="en-US" dirty="0" err="1"/>
              <a:t>đám</a:t>
            </a:r>
            <a:r>
              <a:rPr lang="en-US" dirty="0"/>
              <a:t> </a:t>
            </a:r>
            <a:r>
              <a:rPr lang="en-US" dirty="0" err="1"/>
              <a:t>mây</a:t>
            </a:r>
            <a:endParaRPr lang="en-US" dirty="0"/>
          </a:p>
          <a:p>
            <a:pPr lvl="1"/>
            <a:r>
              <a:rPr lang="en-US" dirty="0"/>
              <a:t>An </a:t>
            </a:r>
            <a:r>
              <a:rPr lang="en-US" dirty="0" err="1"/>
              <a:t>ninh</a:t>
            </a:r>
            <a:r>
              <a:rPr lang="en-US" dirty="0"/>
              <a:t> </a:t>
            </a:r>
            <a:r>
              <a:rPr lang="en-US" dirty="0" err="1"/>
              <a:t>bảo</a:t>
            </a:r>
            <a:r>
              <a:rPr lang="en-US" dirty="0"/>
              <a:t> </a:t>
            </a:r>
            <a:r>
              <a:rPr lang="en-US" dirty="0" err="1"/>
              <a:t>mật</a:t>
            </a:r>
            <a:endParaRPr lang="en-US" dirty="0"/>
          </a:p>
          <a:p>
            <a:pPr lvl="1"/>
            <a:r>
              <a:rPr lang="vi-VN" dirty="0"/>
              <a:t>Phần mềm hướng dịch vụ SaaS (Software as a Service)</a:t>
            </a:r>
            <a:endParaRPr lang="en-US" dirty="0"/>
          </a:p>
          <a:p>
            <a:pPr lvl="1"/>
            <a:r>
              <a:rPr lang="en-US" dirty="0" err="1"/>
              <a:t>Quản</a:t>
            </a:r>
            <a:r>
              <a:rPr lang="en-US" dirty="0"/>
              <a:t> </a:t>
            </a:r>
            <a:r>
              <a:rPr lang="en-US" dirty="0" err="1"/>
              <a:t>lý</a:t>
            </a:r>
            <a:r>
              <a:rPr lang="en-US" dirty="0"/>
              <a:t> </a:t>
            </a:r>
            <a:r>
              <a:rPr lang="en-US" dirty="0" err="1"/>
              <a:t>tài</a:t>
            </a:r>
            <a:r>
              <a:rPr lang="en-US" dirty="0"/>
              <a:t> </a:t>
            </a:r>
            <a:r>
              <a:rPr lang="en-US" dirty="0" err="1"/>
              <a:t>chính</a:t>
            </a:r>
            <a:r>
              <a:rPr lang="en-US" dirty="0"/>
              <a:t>: </a:t>
            </a:r>
            <a:r>
              <a:rPr lang="en-US" dirty="0" err="1"/>
              <a:t>giá</a:t>
            </a:r>
            <a:r>
              <a:rPr lang="en-US" dirty="0"/>
              <a:t> </a:t>
            </a:r>
            <a:r>
              <a:rPr lang="en-US" dirty="0" err="1"/>
              <a:t>cả</a:t>
            </a:r>
            <a:r>
              <a:rPr lang="en-US" dirty="0"/>
              <a:t>, </a:t>
            </a:r>
            <a:r>
              <a:rPr lang="en-US" dirty="0" err="1"/>
              <a:t>dự</a:t>
            </a:r>
            <a:r>
              <a:rPr lang="en-US" dirty="0"/>
              <a:t> </a:t>
            </a:r>
            <a:r>
              <a:rPr lang="en-US" dirty="0" err="1"/>
              <a:t>báo</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lợi</a:t>
            </a:r>
            <a:r>
              <a:rPr lang="en-US" dirty="0"/>
              <a:t> </a:t>
            </a:r>
            <a:r>
              <a:rPr lang="en-US" dirty="0" err="1"/>
              <a:t>nhuận</a:t>
            </a:r>
            <a:r>
              <a:rPr lang="en-US" dirty="0"/>
              <a:t>.</a:t>
            </a:r>
          </a:p>
          <a:p>
            <a:pPr lvl="1"/>
            <a:endParaRPr lang="vi-VN" dirty="0"/>
          </a:p>
        </p:txBody>
      </p:sp>
    </p:spTree>
    <p:extLst>
      <p:ext uri="{BB962C8B-B14F-4D97-AF65-F5344CB8AC3E}">
        <p14:creationId xmlns:p14="http://schemas.microsoft.com/office/powerpoint/2010/main" val="247823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vi-VN" dirty="0"/>
          </a:p>
        </p:txBody>
      </p:sp>
      <p:sp>
        <p:nvSpPr>
          <p:cNvPr id="3" name="Content Placeholder 2"/>
          <p:cNvSpPr>
            <a:spLocks noGrp="1"/>
          </p:cNvSpPr>
          <p:nvPr>
            <p:ph idx="1"/>
          </p:nvPr>
        </p:nvSpPr>
        <p:spPr/>
        <p:txBody>
          <a:bodyPr/>
          <a:lstStyle/>
          <a:p>
            <a:pPr marL="0" indent="0">
              <a:buNone/>
            </a:pPr>
            <a:r>
              <a:rPr lang="vi-VN" dirty="0"/>
              <a:t>Theo khảo sát gần đây của Hiệp hội công nghiệp CNTT (CompTIA) đã xuất hiện một số xu hướng nghề mới:</a:t>
            </a:r>
          </a:p>
          <a:p>
            <a:pPr marL="685800" indent="0">
              <a:buNone/>
            </a:pPr>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endParaRPr lang="en-US" dirty="0"/>
          </a:p>
          <a:p>
            <a:pPr marL="685800" indent="0">
              <a:buNone/>
            </a:pPr>
            <a:r>
              <a:rPr lang="en-US" dirty="0"/>
              <a:t>8.2. </a:t>
            </a:r>
            <a:r>
              <a:rPr lang="en-US" dirty="0" err="1"/>
              <a:t>Kỹ</a:t>
            </a:r>
            <a:r>
              <a:rPr lang="en-US" dirty="0"/>
              <a:t> </a:t>
            </a:r>
            <a:r>
              <a:rPr lang="en-US" dirty="0" err="1"/>
              <a:t>sư</a:t>
            </a:r>
            <a:r>
              <a:rPr lang="en-US" dirty="0"/>
              <a:t> </a:t>
            </a:r>
            <a:r>
              <a:rPr lang="en-US" dirty="0" err="1"/>
              <a:t>thực</a:t>
            </a:r>
            <a:r>
              <a:rPr lang="en-US" dirty="0"/>
              <a:t> </a:t>
            </a:r>
            <a:r>
              <a:rPr lang="en-US" dirty="0" err="1"/>
              <a:t>tế</a:t>
            </a:r>
            <a:r>
              <a:rPr lang="en-US" dirty="0"/>
              <a:t> </a:t>
            </a:r>
            <a:r>
              <a:rPr lang="en-US" dirty="0" err="1"/>
              <a:t>ảo</a:t>
            </a:r>
            <a:endParaRPr lang="en-US" dirty="0"/>
          </a:p>
          <a:p>
            <a:pPr marL="685800" indent="0">
              <a:buNone/>
            </a:pPr>
            <a:r>
              <a:rPr lang="en-US" dirty="0"/>
              <a:t>8.3. </a:t>
            </a:r>
            <a:r>
              <a:rPr lang="en-US" dirty="0" err="1"/>
              <a:t>Chuyên</a:t>
            </a:r>
            <a:r>
              <a:rPr lang="en-US" dirty="0"/>
              <a:t> </a:t>
            </a:r>
            <a:r>
              <a:rPr lang="en-US" dirty="0" err="1"/>
              <a:t>gia</a:t>
            </a:r>
            <a:r>
              <a:rPr lang="en-US" dirty="0"/>
              <a:t> </a:t>
            </a:r>
            <a:r>
              <a:rPr lang="en-US" dirty="0" err="1"/>
              <a:t>bảo</a:t>
            </a:r>
            <a:r>
              <a:rPr lang="en-US" dirty="0"/>
              <a:t> </a:t>
            </a:r>
            <a:r>
              <a:rPr lang="en-US" dirty="0" err="1"/>
              <a:t>mật</a:t>
            </a:r>
            <a:r>
              <a:rPr lang="en-US" dirty="0"/>
              <a:t> </a:t>
            </a:r>
            <a:r>
              <a:rPr lang="en-US" dirty="0" err="1"/>
              <a:t>máy</a:t>
            </a:r>
            <a:r>
              <a:rPr lang="en-US" dirty="0"/>
              <a:t> </a:t>
            </a:r>
            <a:r>
              <a:rPr lang="en-US" dirty="0" err="1"/>
              <a:t>tính</a:t>
            </a:r>
            <a:r>
              <a:rPr lang="en-US" dirty="0"/>
              <a:t> </a:t>
            </a:r>
          </a:p>
          <a:p>
            <a:pPr marL="685800" indent="0">
              <a:buNone/>
            </a:pPr>
            <a:r>
              <a:rPr lang="en-US" dirty="0"/>
              <a:t>8.4. </a:t>
            </a:r>
            <a:r>
              <a:rPr lang="en-US" dirty="0" err="1"/>
              <a:t>Kỹ</a:t>
            </a:r>
            <a:r>
              <a:rPr lang="en-US" dirty="0"/>
              <a:t> </a:t>
            </a:r>
            <a:r>
              <a:rPr lang="en-US" dirty="0" err="1"/>
              <a:t>sư</a:t>
            </a:r>
            <a:r>
              <a:rPr lang="en-US" dirty="0"/>
              <a:t> GPU </a:t>
            </a:r>
          </a:p>
          <a:p>
            <a:pPr marL="685800" indent="0">
              <a:buNone/>
            </a:pPr>
            <a:r>
              <a:rPr lang="en-US" dirty="0"/>
              <a:t>8.5 </a:t>
            </a:r>
            <a:r>
              <a:rPr lang="en-US" dirty="0" err="1"/>
              <a:t>Kỹ</a:t>
            </a:r>
            <a:r>
              <a:rPr lang="en-US" dirty="0"/>
              <a:t> </a:t>
            </a:r>
            <a:r>
              <a:rPr lang="en-US" dirty="0" err="1"/>
              <a:t>sư</a:t>
            </a:r>
            <a:r>
              <a:rPr lang="en-US" dirty="0"/>
              <a:t> </a:t>
            </a:r>
            <a:r>
              <a:rPr lang="en-US" dirty="0" err="1"/>
              <a:t>Blockchain</a:t>
            </a:r>
            <a:endParaRPr lang="en-US" dirty="0"/>
          </a:p>
          <a:p>
            <a:pPr marL="685800" indent="0">
              <a:buNone/>
            </a:pPr>
            <a:r>
              <a:rPr lang="en-US" dirty="0"/>
              <a:t>8.6. </a:t>
            </a:r>
            <a:r>
              <a:rPr lang="en-US" dirty="0" err="1"/>
              <a:t>Chuyên</a:t>
            </a:r>
            <a:r>
              <a:rPr lang="en-US" dirty="0"/>
              <a:t> </a:t>
            </a:r>
            <a:r>
              <a:rPr lang="en-US" dirty="0" err="1"/>
              <a:t>gia</a:t>
            </a:r>
            <a:r>
              <a:rPr lang="en-US" dirty="0"/>
              <a:t> </a:t>
            </a:r>
            <a:r>
              <a:rPr lang="en-US" dirty="0" err="1"/>
              <a:t>máy</a:t>
            </a:r>
            <a:r>
              <a:rPr lang="en-US" dirty="0"/>
              <a:t> </a:t>
            </a:r>
            <a:r>
              <a:rPr lang="en-US" dirty="0" err="1"/>
              <a:t>học</a:t>
            </a:r>
            <a:r>
              <a:rPr lang="en-US" dirty="0"/>
              <a:t>, </a:t>
            </a:r>
            <a:r>
              <a:rPr lang="en-US" dirty="0" err="1"/>
              <a:t>kỹ</a:t>
            </a:r>
            <a:r>
              <a:rPr lang="en-US" dirty="0"/>
              <a:t> </a:t>
            </a:r>
            <a:r>
              <a:rPr lang="en-US" dirty="0" err="1"/>
              <a:t>sư</a:t>
            </a:r>
            <a:r>
              <a:rPr lang="en-US" dirty="0"/>
              <a:t> </a:t>
            </a:r>
            <a:r>
              <a:rPr lang="en-US" dirty="0" err="1"/>
              <a:t>điện</a:t>
            </a:r>
            <a:r>
              <a:rPr lang="en-US" dirty="0"/>
              <a:t> </a:t>
            </a:r>
          </a:p>
          <a:p>
            <a:endParaRPr lang="vi-VN" dirty="0"/>
          </a:p>
        </p:txBody>
      </p:sp>
    </p:spTree>
    <p:extLst>
      <p:ext uri="{BB962C8B-B14F-4D97-AF65-F5344CB8AC3E}">
        <p14:creationId xmlns:p14="http://schemas.microsoft.com/office/powerpoint/2010/main" val="79982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64339-0E57-4BD6-89FD-0A6026B68ADB}"/>
              </a:ext>
            </a:extLst>
          </p:cNvPr>
          <p:cNvSpPr>
            <a:spLocks noGrp="1"/>
          </p:cNvSpPr>
          <p:nvPr>
            <p:ph type="ctrTitle"/>
          </p:nvPr>
        </p:nvSpPr>
        <p:spPr>
          <a:xfrm>
            <a:off x="914400" y="1534161"/>
            <a:ext cx="10363200" cy="5120640"/>
          </a:xfrm>
        </p:spPr>
        <p:txBody>
          <a:bodyPr/>
          <a:lstStyle/>
          <a:p>
            <a:r>
              <a:rPr lang="en-US" sz="2800" b="0" i="0" dirty="0">
                <a:solidFill>
                  <a:srgbClr val="202122"/>
                </a:solidFill>
                <a:effectLst/>
                <a:latin typeface="Arial" panose="020B0604020202020204" pitchFamily="34" charset="0"/>
              </a:rPr>
              <a:t>The </a:t>
            </a:r>
            <a:r>
              <a:rPr lang="en-US" sz="2800" b="1" i="0" dirty="0">
                <a:solidFill>
                  <a:srgbClr val="202122"/>
                </a:solidFill>
                <a:effectLst/>
                <a:latin typeface="Arial" panose="020B0604020202020204" pitchFamily="34" charset="0"/>
              </a:rPr>
              <a:t>Computing Technology Industry Association</a:t>
            </a:r>
            <a:r>
              <a:rPr lang="en-US" sz="2800" b="0" i="0" dirty="0">
                <a:solidFill>
                  <a:srgbClr val="202122"/>
                </a:solidFill>
                <a:effectLst/>
                <a:latin typeface="Arial" panose="020B0604020202020204" pitchFamily="34" charset="0"/>
              </a:rPr>
              <a:t> (</a:t>
            </a:r>
            <a:r>
              <a:rPr lang="en-US" sz="2800" b="1" i="0" dirty="0">
                <a:solidFill>
                  <a:srgbClr val="202122"/>
                </a:solidFill>
                <a:effectLst/>
                <a:latin typeface="Arial" panose="020B0604020202020204" pitchFamily="34" charset="0"/>
              </a:rPr>
              <a:t>CompTIA</a:t>
            </a:r>
            <a:r>
              <a:rPr lang="en-US" sz="2800" b="0" i="0" dirty="0">
                <a:solidFill>
                  <a:srgbClr val="202122"/>
                </a:solidFill>
                <a:effectLst/>
                <a:latin typeface="Arial" panose="020B0604020202020204" pitchFamily="34" charset="0"/>
              </a:rPr>
              <a:t>) is a non-profit </a:t>
            </a:r>
            <a:r>
              <a:rPr lang="en-US" sz="2800" b="0" i="0" u="none" strike="noStrike" dirty="0">
                <a:solidFill>
                  <a:srgbClr val="0B0080"/>
                </a:solidFill>
                <a:effectLst/>
                <a:latin typeface="Arial" panose="020B0604020202020204" pitchFamily="34" charset="0"/>
                <a:hlinkClick r:id="rId3" tooltip="Industry trade group"/>
              </a:rPr>
              <a:t>trade association</a:t>
            </a:r>
            <a:r>
              <a:rPr lang="en-US" sz="2800" b="0" i="0" dirty="0">
                <a:solidFill>
                  <a:srgbClr val="202122"/>
                </a:solidFill>
                <a:effectLst/>
                <a:latin typeface="Arial" panose="020B0604020202020204" pitchFamily="34" charset="0"/>
              </a:rPr>
              <a:t>, issuing </a:t>
            </a:r>
            <a:r>
              <a:rPr lang="en-US" sz="2800" b="0" i="0" u="none" strike="noStrike" dirty="0">
                <a:solidFill>
                  <a:srgbClr val="0B0080"/>
                </a:solidFill>
                <a:effectLst/>
                <a:latin typeface="Arial" panose="020B0604020202020204" pitchFamily="34" charset="0"/>
                <a:hlinkClick r:id="rId4" tooltip="Professional certification"/>
              </a:rPr>
              <a:t>professional certifications</a:t>
            </a:r>
            <a:r>
              <a:rPr lang="en-US" sz="2800" b="0" i="0" dirty="0">
                <a:solidFill>
                  <a:srgbClr val="202122"/>
                </a:solidFill>
                <a:effectLst/>
                <a:latin typeface="Arial" panose="020B0604020202020204" pitchFamily="34" charset="0"/>
              </a:rPr>
              <a:t> for the </a:t>
            </a:r>
            <a:r>
              <a:rPr lang="en-US" sz="2800" b="0" i="0" u="none" strike="noStrike" dirty="0">
                <a:solidFill>
                  <a:srgbClr val="0B0080"/>
                </a:solidFill>
                <a:effectLst/>
                <a:latin typeface="Arial" panose="020B0604020202020204" pitchFamily="34" charset="0"/>
                <a:hlinkClick r:id="rId5" tooltip="Information technology"/>
              </a:rPr>
              <a:t>information technology</a:t>
            </a:r>
            <a:r>
              <a:rPr lang="en-US" sz="2800" b="0" i="0" dirty="0">
                <a:solidFill>
                  <a:srgbClr val="202122"/>
                </a:solidFill>
                <a:effectLst/>
                <a:latin typeface="Arial" panose="020B0604020202020204" pitchFamily="34" charset="0"/>
              </a:rPr>
              <a:t> (IT) industry. It is considered one of the IT industry's top trade associations.</a:t>
            </a:r>
            <a:r>
              <a:rPr lang="en-US" sz="2800" b="0" i="0" u="none" strike="noStrike" baseline="30000" dirty="0">
                <a:solidFill>
                  <a:srgbClr val="0B0080"/>
                </a:solidFill>
                <a:effectLst/>
                <a:latin typeface="Arial" panose="020B0604020202020204" pitchFamily="34" charset="0"/>
                <a:hlinkClick r:id="rId6"/>
              </a:rPr>
              <a:t>[2]</a:t>
            </a:r>
            <a:r>
              <a:rPr lang="en-US" sz="2800" b="0" i="0" dirty="0">
                <a:solidFill>
                  <a:srgbClr val="202122"/>
                </a:solidFill>
                <a:effectLst/>
                <a:latin typeface="Arial" panose="020B0604020202020204" pitchFamily="34" charset="0"/>
              </a:rPr>
              <a:t> Based in Downers Grove, Illinois, CompTIA issues vendor-neutral professional certifications in over 120 countries. The organization releases over 50 industry studies annually to track industry trends and changes. Over 2.2 million people have earned CompTIA certifications since the association was established.</a:t>
            </a:r>
            <a:endParaRPr lang="en-US" sz="2800" dirty="0"/>
          </a:p>
        </p:txBody>
      </p:sp>
    </p:spTree>
    <p:extLst>
      <p:ext uri="{BB962C8B-B14F-4D97-AF65-F5344CB8AC3E}">
        <p14:creationId xmlns:p14="http://schemas.microsoft.com/office/powerpoint/2010/main" val="77443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r>
              <a:rPr lang="en-US" dirty="0"/>
              <a:t/>
            </a:r>
            <a:br>
              <a:rPr lang="en-US" dirty="0"/>
            </a:br>
            <a:endParaRPr lang="vi-VN" dirty="0"/>
          </a:p>
        </p:txBody>
      </p:sp>
      <p:sp>
        <p:nvSpPr>
          <p:cNvPr id="3" name="Content Placeholder 2"/>
          <p:cNvSpPr>
            <a:spLocks noGrp="1"/>
          </p:cNvSpPr>
          <p:nvPr>
            <p:ph idx="1"/>
          </p:nvPr>
        </p:nvSpPr>
        <p:spPr/>
        <p:txBody>
          <a:bodyPr/>
          <a:lstStyle/>
          <a:p>
            <a:r>
              <a:rPr lang="vi-VN" b="1" dirty="0">
                <a:solidFill>
                  <a:srgbClr val="000099"/>
                </a:solidFill>
              </a:rPr>
              <a:t>Internet of Things </a:t>
            </a:r>
            <a:r>
              <a:rPr lang="en-US" b="1" dirty="0">
                <a:solidFill>
                  <a:srgbClr val="000099"/>
                </a:solidFill>
              </a:rPr>
              <a:t>(</a:t>
            </a:r>
            <a:r>
              <a:rPr lang="en-US" b="1" dirty="0" err="1">
                <a:solidFill>
                  <a:srgbClr val="000099"/>
                </a:solidFill>
              </a:rPr>
              <a:t>IoT</a:t>
            </a:r>
            <a:r>
              <a:rPr lang="en-US" b="1" dirty="0">
                <a:solidFill>
                  <a:srgbClr val="000099"/>
                </a:solidFill>
              </a:rPr>
              <a:t>) </a:t>
            </a:r>
            <a:r>
              <a:rPr lang="en-US" dirty="0" err="1"/>
              <a:t>là</a:t>
            </a:r>
            <a:r>
              <a:rPr lang="en-US" dirty="0"/>
              <a:t> </a:t>
            </a:r>
            <a:r>
              <a:rPr lang="en-US" dirty="0" err="1"/>
              <a:t>gì</a:t>
            </a:r>
            <a:r>
              <a:rPr lang="en-US" dirty="0"/>
              <a:t>?</a:t>
            </a:r>
          </a:p>
          <a:p>
            <a:pPr lvl="1"/>
            <a:endParaRPr lang="vi-VN" dirty="0"/>
          </a:p>
        </p:txBody>
      </p:sp>
      <p:pic>
        <p:nvPicPr>
          <p:cNvPr id="4" name="Picture 3"/>
          <p:cNvPicPr>
            <a:picLocks noChangeAspect="1"/>
          </p:cNvPicPr>
          <p:nvPr/>
        </p:nvPicPr>
        <p:blipFill>
          <a:blip r:embed="rId2"/>
          <a:stretch>
            <a:fillRect/>
          </a:stretch>
        </p:blipFill>
        <p:spPr>
          <a:xfrm>
            <a:off x="2708181" y="1908175"/>
            <a:ext cx="6372225" cy="4391025"/>
          </a:xfrm>
          <a:prstGeom prst="rect">
            <a:avLst/>
          </a:prstGeom>
        </p:spPr>
      </p:pic>
    </p:spTree>
    <p:extLst>
      <p:ext uri="{BB962C8B-B14F-4D97-AF65-F5344CB8AC3E}">
        <p14:creationId xmlns:p14="http://schemas.microsoft.com/office/powerpoint/2010/main" val="239357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r>
              <a:rPr lang="en-US" dirty="0"/>
              <a:t/>
            </a:r>
            <a:br>
              <a:rPr lang="en-US" dirty="0"/>
            </a:br>
            <a:endParaRPr lang="vi-VN" dirty="0"/>
          </a:p>
        </p:txBody>
      </p:sp>
      <p:sp>
        <p:nvSpPr>
          <p:cNvPr id="3" name="Content Placeholder 2"/>
          <p:cNvSpPr>
            <a:spLocks noGrp="1"/>
          </p:cNvSpPr>
          <p:nvPr>
            <p:ph idx="1"/>
          </p:nvPr>
        </p:nvSpPr>
        <p:spPr/>
        <p:txBody>
          <a:bodyPr/>
          <a:lstStyle/>
          <a:p>
            <a:r>
              <a:rPr lang="vi-VN" b="1" dirty="0">
                <a:solidFill>
                  <a:srgbClr val="000099"/>
                </a:solidFill>
              </a:rPr>
              <a:t>Internet of Things </a:t>
            </a:r>
            <a:r>
              <a:rPr lang="en-US" b="1" dirty="0">
                <a:solidFill>
                  <a:srgbClr val="000099"/>
                </a:solidFill>
              </a:rPr>
              <a:t>(</a:t>
            </a:r>
            <a:r>
              <a:rPr lang="en-US" b="1" dirty="0" err="1">
                <a:solidFill>
                  <a:srgbClr val="000099"/>
                </a:solidFill>
              </a:rPr>
              <a:t>IoT</a:t>
            </a:r>
            <a:r>
              <a:rPr lang="en-US" b="1" dirty="0">
                <a:solidFill>
                  <a:srgbClr val="000099"/>
                </a:solidFill>
              </a:rPr>
              <a:t>) </a:t>
            </a:r>
            <a:r>
              <a:rPr lang="en-US" dirty="0" err="1"/>
              <a:t>là</a:t>
            </a:r>
            <a:r>
              <a:rPr lang="en-US" dirty="0"/>
              <a:t> </a:t>
            </a:r>
            <a:r>
              <a:rPr lang="en-US" dirty="0" err="1"/>
              <a:t>gì</a:t>
            </a:r>
            <a:r>
              <a:rPr lang="en-US" dirty="0"/>
              <a:t>?</a:t>
            </a:r>
          </a:p>
          <a:p>
            <a:pPr lvl="1"/>
            <a:r>
              <a:rPr lang="vi-VN" dirty="0"/>
              <a:t>là thuật ngữ dùng để chỉ các đối tượng có thể được nhận biết cũng như sự tồn tại của chúng trong một kiến trúc mang tính kết nối. </a:t>
            </a:r>
          </a:p>
          <a:p>
            <a:pPr lvl="1"/>
            <a:r>
              <a:rPr lang="vi-VN" dirty="0"/>
              <a:t>Đây là một viễn cảnh trong đó </a:t>
            </a:r>
            <a:r>
              <a:rPr lang="vi-VN" b="1" i="1" dirty="0">
                <a:solidFill>
                  <a:srgbClr val="000099"/>
                </a:solidFill>
              </a:rPr>
              <a:t>mọi vật, mọi con vật hoặc con người được cung cấp các định danh và khả năng tự động truyền tải dữ liệu qua một mạng lưới mà không cần sự tương tác giữa con người-với-con người hoặc con người-với-máy tính</a:t>
            </a:r>
            <a:r>
              <a:rPr lang="vi-VN" dirty="0"/>
              <a:t>. </a:t>
            </a:r>
          </a:p>
          <a:p>
            <a:pPr lvl="1"/>
            <a:r>
              <a:rPr lang="vi-VN" dirty="0"/>
              <a:t>IoT tiến hoá từ sự hội tụ của các công nghệ không dây, hệ thống vi cơ điện tử (MEMS) và Internet. Cụm từ này được đưa ra bởi Kevin Ashton vào năm 1999. Ông là một nhà khoa học đã sáng lập ra Trung tâm Auto-ID ở đại học MIT (</a:t>
            </a:r>
            <a:r>
              <a:rPr lang="vi-VN" i="1" dirty="0"/>
              <a:t>Massachusetts Institute of Technology - thành phố Cambridge, bang Massachusetts, Hoa Kỳ</a:t>
            </a:r>
            <a:r>
              <a:rPr lang="vi-VN" dirty="0"/>
              <a:t>)</a:t>
            </a:r>
          </a:p>
        </p:txBody>
      </p:sp>
    </p:spTree>
    <p:extLst>
      <p:ext uri="{BB962C8B-B14F-4D97-AF65-F5344CB8AC3E}">
        <p14:creationId xmlns:p14="http://schemas.microsoft.com/office/powerpoint/2010/main" val="421194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r>
              <a:rPr lang="en-US" dirty="0"/>
              <a:t/>
            </a:r>
            <a:br>
              <a:rPr lang="en-US" dirty="0"/>
            </a:br>
            <a:endParaRPr lang="vi-VN" dirty="0"/>
          </a:p>
        </p:txBody>
      </p:sp>
      <p:sp>
        <p:nvSpPr>
          <p:cNvPr id="3" name="Content Placeholder 2"/>
          <p:cNvSpPr>
            <a:spLocks noGrp="1"/>
          </p:cNvSpPr>
          <p:nvPr>
            <p:ph idx="1"/>
          </p:nvPr>
        </p:nvSpPr>
        <p:spPr/>
        <p:txBody>
          <a:bodyPr/>
          <a:lstStyle/>
          <a:p>
            <a:r>
              <a:rPr lang="vi-VN" b="1" dirty="0">
                <a:solidFill>
                  <a:srgbClr val="000099"/>
                </a:solidFill>
              </a:rPr>
              <a:t>Internet of Things </a:t>
            </a:r>
            <a:r>
              <a:rPr lang="en-US" b="1" dirty="0">
                <a:solidFill>
                  <a:srgbClr val="000099"/>
                </a:solidFill>
              </a:rPr>
              <a:t>(</a:t>
            </a:r>
            <a:r>
              <a:rPr lang="en-US" b="1" dirty="0" err="1">
                <a:solidFill>
                  <a:srgbClr val="000099"/>
                </a:solidFill>
              </a:rPr>
              <a:t>IoT</a:t>
            </a:r>
            <a:r>
              <a:rPr lang="en-US" b="1" dirty="0">
                <a:solidFill>
                  <a:srgbClr val="000099"/>
                </a:solidFill>
              </a:rPr>
              <a:t>) </a:t>
            </a:r>
            <a:r>
              <a:rPr lang="en-US" dirty="0" err="1"/>
              <a:t>là</a:t>
            </a:r>
            <a:r>
              <a:rPr lang="en-US" dirty="0"/>
              <a:t> </a:t>
            </a:r>
            <a:r>
              <a:rPr lang="en-US" dirty="0" err="1"/>
              <a:t>gì</a:t>
            </a:r>
            <a:r>
              <a:rPr lang="en-US" dirty="0"/>
              <a:t>?</a:t>
            </a:r>
          </a:p>
          <a:p>
            <a:pPr lvl="1"/>
            <a:r>
              <a:rPr lang="vi-VN" sz="2000" b="1" dirty="0">
                <a:solidFill>
                  <a:srgbClr val="000099"/>
                </a:solidFill>
              </a:rPr>
              <a:t> </a:t>
            </a:r>
            <a:r>
              <a:rPr lang="vi-VN" b="1" dirty="0">
                <a:solidFill>
                  <a:srgbClr val="000099"/>
                </a:solidFill>
              </a:rPr>
              <a:t>"Thing" - sự vật </a:t>
            </a:r>
            <a:r>
              <a:rPr lang="vi-VN" dirty="0"/>
              <a:t>- trong Internet of Things, có thể là một trang trại động vật với bộ tiếp sóng chip sinh học, một chiếc xe ô tô tích hợp các cảm biến để cảnh báo lái xe khi lốp quá non, hoặc bất kỳ đồ vật nào do tự nhiên sinh ra hoặc do con người sản xuất ra mà có thể được gán với một địa chỉ IP và được cung cấp khả năng truyền tải dữ liệu qua mạng lưới. </a:t>
            </a:r>
          </a:p>
          <a:p>
            <a:pPr lvl="1"/>
            <a:endParaRPr lang="en-US" dirty="0"/>
          </a:p>
        </p:txBody>
      </p:sp>
    </p:spTree>
    <p:extLst>
      <p:ext uri="{BB962C8B-B14F-4D97-AF65-F5344CB8AC3E}">
        <p14:creationId xmlns:p14="http://schemas.microsoft.com/office/powerpoint/2010/main" val="141388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r>
              <a:rPr lang="en-US" dirty="0"/>
              <a:t/>
            </a:r>
            <a:br>
              <a:rPr lang="en-US" dirty="0"/>
            </a:br>
            <a:endParaRPr lang="vi-VN" dirty="0"/>
          </a:p>
        </p:txBody>
      </p:sp>
      <p:sp>
        <p:nvSpPr>
          <p:cNvPr id="3" name="Content Placeholder 2"/>
          <p:cNvSpPr>
            <a:spLocks noGrp="1"/>
          </p:cNvSpPr>
          <p:nvPr>
            <p:ph sz="half" idx="1"/>
          </p:nvPr>
        </p:nvSpPr>
        <p:spPr>
          <a:xfrm>
            <a:off x="1117600" y="1219200"/>
            <a:ext cx="6091274" cy="4927600"/>
          </a:xfrm>
        </p:spPr>
        <p:txBody>
          <a:bodyPr/>
          <a:lstStyle/>
          <a:p>
            <a:r>
              <a:rPr lang="vi-VN" b="1" dirty="0">
                <a:solidFill>
                  <a:srgbClr val="000099"/>
                </a:solidFill>
              </a:rPr>
              <a:t>Thuộc tính của </a:t>
            </a:r>
            <a:r>
              <a:rPr lang="en-US" b="1" dirty="0">
                <a:solidFill>
                  <a:srgbClr val="000099"/>
                </a:solidFill>
              </a:rPr>
              <a:t>(</a:t>
            </a:r>
            <a:r>
              <a:rPr lang="en-US" b="1" dirty="0" err="1">
                <a:solidFill>
                  <a:srgbClr val="000099"/>
                </a:solidFill>
              </a:rPr>
              <a:t>IoT</a:t>
            </a:r>
            <a:r>
              <a:rPr lang="en-US" b="1" dirty="0">
                <a:solidFill>
                  <a:srgbClr val="000099"/>
                </a:solidFill>
              </a:rPr>
              <a:t>) </a:t>
            </a:r>
            <a:endParaRPr lang="en-US" dirty="0"/>
          </a:p>
          <a:p>
            <a:pPr lvl="1"/>
            <a:r>
              <a:rPr lang="vi-VN" sz="2000" b="1" dirty="0">
                <a:solidFill>
                  <a:srgbClr val="000099"/>
                </a:solidFill>
              </a:rPr>
              <a:t> </a:t>
            </a:r>
            <a:r>
              <a:rPr lang="vi-VN" dirty="0"/>
              <a:t>Một là đó phải là một ứng dụng internet.</a:t>
            </a:r>
          </a:p>
          <a:p>
            <a:pPr lvl="1"/>
            <a:r>
              <a:rPr lang="vi-VN" dirty="0"/>
              <a:t> Hai là, nó phải lấy được thông tin của vật chủ.</a:t>
            </a:r>
            <a:endParaRPr lang="en-US" dirty="0"/>
          </a:p>
        </p:txBody>
      </p:sp>
      <p:sp>
        <p:nvSpPr>
          <p:cNvPr id="5" name="Content Placeholder 4"/>
          <p:cNvSpPr>
            <a:spLocks noGrp="1"/>
          </p:cNvSpPr>
          <p:nvPr>
            <p:ph sz="half" idx="2"/>
          </p:nvPr>
        </p:nvSpPr>
        <p:spPr/>
        <p:txBody>
          <a:bodyPr/>
          <a:lstStyle/>
          <a:p>
            <a:endParaRPr lang="vi-VN" dirty="0"/>
          </a:p>
        </p:txBody>
      </p:sp>
      <p:pic>
        <p:nvPicPr>
          <p:cNvPr id="4" name="Picture 3"/>
          <p:cNvPicPr>
            <a:picLocks noChangeAspect="1"/>
          </p:cNvPicPr>
          <p:nvPr/>
        </p:nvPicPr>
        <p:blipFill>
          <a:blip r:embed="rId2"/>
          <a:stretch>
            <a:fillRect/>
          </a:stretch>
        </p:blipFill>
        <p:spPr>
          <a:xfrm>
            <a:off x="7208874" y="1219200"/>
            <a:ext cx="4281660" cy="4127796"/>
          </a:xfrm>
          <a:prstGeom prst="rect">
            <a:avLst/>
          </a:prstGeom>
        </p:spPr>
      </p:pic>
    </p:spTree>
    <p:extLst>
      <p:ext uri="{BB962C8B-B14F-4D97-AF65-F5344CB8AC3E}">
        <p14:creationId xmlns:p14="http://schemas.microsoft.com/office/powerpoint/2010/main" val="276927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endParaRPr lang="vi-VN" dirty="0"/>
          </a:p>
        </p:txBody>
      </p:sp>
      <p:sp>
        <p:nvSpPr>
          <p:cNvPr id="6" name="Content Placeholder 5"/>
          <p:cNvSpPr>
            <a:spLocks noGrp="1"/>
          </p:cNvSpPr>
          <p:nvPr>
            <p:ph idx="1"/>
          </p:nvPr>
        </p:nvSpPr>
        <p:spPr/>
        <p:txBody>
          <a:bodyPr/>
          <a:lstStyle/>
          <a:p>
            <a:r>
              <a:rPr lang="vi-VN" b="1" dirty="0">
                <a:solidFill>
                  <a:srgbClr val="000099"/>
                </a:solidFill>
              </a:rPr>
              <a:t>Nhu cầu cần có IoT</a:t>
            </a:r>
          </a:p>
          <a:p>
            <a:pPr lvl="1"/>
            <a:r>
              <a:rPr lang="vi-VN" i="1" dirty="0"/>
              <a:t>Sự gia tăng nhanh chóng của giao tiếp máy – máy </a:t>
            </a:r>
            <a:r>
              <a:rPr lang="vi-VN" dirty="0"/>
              <a:t> </a:t>
            </a:r>
          </a:p>
        </p:txBody>
      </p:sp>
      <p:pic>
        <p:nvPicPr>
          <p:cNvPr id="7" name="Picture 6"/>
          <p:cNvPicPr>
            <a:picLocks noChangeAspect="1"/>
          </p:cNvPicPr>
          <p:nvPr/>
        </p:nvPicPr>
        <p:blipFill>
          <a:blip r:embed="rId2"/>
          <a:stretch>
            <a:fillRect/>
          </a:stretch>
        </p:blipFill>
        <p:spPr>
          <a:xfrm>
            <a:off x="3458095" y="2167702"/>
            <a:ext cx="6126566" cy="4331004"/>
          </a:xfrm>
          <a:prstGeom prst="rect">
            <a:avLst/>
          </a:prstGeom>
        </p:spPr>
      </p:pic>
    </p:spTree>
    <p:extLst>
      <p:ext uri="{BB962C8B-B14F-4D97-AF65-F5344CB8AC3E}">
        <p14:creationId xmlns:p14="http://schemas.microsoft.com/office/powerpoint/2010/main" val="39390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Kiến</a:t>
            </a:r>
            <a:r>
              <a:rPr lang="en-US" dirty="0"/>
              <a:t> </a:t>
            </a:r>
            <a:r>
              <a:rPr lang="en-US" dirty="0" err="1"/>
              <a:t>trúc</a:t>
            </a:r>
            <a:r>
              <a:rPr lang="en-US" dirty="0"/>
              <a:t> </a:t>
            </a:r>
            <a:r>
              <a:rPr lang="en-US" dirty="0" err="1"/>
              <a:t>sư</a:t>
            </a:r>
            <a:r>
              <a:rPr lang="en-US" dirty="0"/>
              <a:t> </a:t>
            </a:r>
            <a:r>
              <a:rPr lang="en-US" dirty="0" err="1"/>
              <a:t>giải</a:t>
            </a:r>
            <a:r>
              <a:rPr lang="en-US" dirty="0"/>
              <a:t> </a:t>
            </a:r>
            <a:r>
              <a:rPr lang="en-US" dirty="0" err="1"/>
              <a:t>pháp</a:t>
            </a:r>
            <a:r>
              <a:rPr lang="en-US" dirty="0"/>
              <a:t> </a:t>
            </a:r>
            <a:r>
              <a:rPr lang="en-US" dirty="0" err="1"/>
              <a:t>IoT</a:t>
            </a:r>
            <a:endParaRPr lang="vi-VN" dirty="0"/>
          </a:p>
        </p:txBody>
      </p:sp>
      <p:sp>
        <p:nvSpPr>
          <p:cNvPr id="3" name="Content Placeholder 2"/>
          <p:cNvSpPr>
            <a:spLocks noGrp="1"/>
          </p:cNvSpPr>
          <p:nvPr>
            <p:ph idx="1"/>
          </p:nvPr>
        </p:nvSpPr>
        <p:spPr/>
        <p:txBody>
          <a:bodyPr/>
          <a:lstStyle/>
          <a:p>
            <a:r>
              <a:rPr lang="vi-VN" b="1" dirty="0">
                <a:solidFill>
                  <a:srgbClr val="000099"/>
                </a:solidFill>
              </a:rPr>
              <a:t>Ví dụ</a:t>
            </a:r>
          </a:p>
          <a:p>
            <a:pPr lvl="1"/>
            <a:r>
              <a:rPr lang="vi-VN" dirty="0"/>
              <a:t>Ứng dụng tủ lạnh trong IoT</a:t>
            </a:r>
          </a:p>
        </p:txBody>
      </p:sp>
      <p:pic>
        <p:nvPicPr>
          <p:cNvPr id="4" name="Picture 3"/>
          <p:cNvPicPr>
            <a:picLocks noChangeAspect="1"/>
          </p:cNvPicPr>
          <p:nvPr/>
        </p:nvPicPr>
        <p:blipFill>
          <a:blip r:embed="rId3"/>
          <a:stretch>
            <a:fillRect/>
          </a:stretch>
        </p:blipFill>
        <p:spPr>
          <a:xfrm>
            <a:off x="1728701" y="2259676"/>
            <a:ext cx="8801100" cy="4114800"/>
          </a:xfrm>
          <a:prstGeom prst="rect">
            <a:avLst/>
          </a:prstGeom>
        </p:spPr>
      </p:pic>
    </p:spTree>
    <p:extLst>
      <p:ext uri="{BB962C8B-B14F-4D97-AF65-F5344CB8AC3E}">
        <p14:creationId xmlns:p14="http://schemas.microsoft.com/office/powerpoint/2010/main" val="3997046810"/>
      </p:ext>
    </p:extLst>
  </p:cSld>
  <p:clrMapOvr>
    <a:masterClrMapping/>
  </p:clrMapOvr>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TotalTime>
  <Words>843</Words>
  <Application>Microsoft Office PowerPoint</Application>
  <PresentationFormat>Widescreen</PresentationFormat>
  <Paragraphs>45</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MS PGothic</vt:lpstr>
      <vt:lpstr>MS PGothic</vt:lpstr>
      <vt:lpstr>Arial</vt:lpstr>
      <vt:lpstr>Calibri</vt:lpstr>
      <vt:lpstr>Tahoma</vt:lpstr>
      <vt:lpstr>Wingdings</vt:lpstr>
      <vt:lpstr>Kendall Master 2007</vt:lpstr>
      <vt:lpstr>2_Kendall Master 2007</vt:lpstr>
      <vt:lpstr>Chương 8: XU HƯỚNG NGHỀ NGHIỆP</vt:lpstr>
      <vt:lpstr>Giới thiệu</vt:lpstr>
      <vt:lpstr>The Computing Technology Industry Association (CompTIA) is a non-profit trade association, issuing professional certifications for the information technology (IT) industry. It is considered one of the IT industry's top trade associations.[2] Based in Downers Grove, Illinois, CompTIA issues vendor-neutral professional certifications in over 120 countries. The organization releases over 50 industry studies annually to track industry trends and changes. Over 2.2 million people have earned CompTIA certifications since the association was established.</vt:lpstr>
      <vt:lpstr>8.1. Kiến trúc sư giải pháp IoT </vt:lpstr>
      <vt:lpstr>8.1. Kiến trúc sư giải pháp IoT </vt:lpstr>
      <vt:lpstr>8.1. Kiến trúc sư giải pháp IoT </vt:lpstr>
      <vt:lpstr>8.1. Kiến trúc sư giải pháp IoT </vt:lpstr>
      <vt:lpstr>8.1. Kiến trúc sư giải pháp IoT</vt:lpstr>
      <vt:lpstr>8.1. Kiến trúc sư giải pháp IoT</vt:lpstr>
      <vt:lpstr>8.1. Kiến trúc sư giải pháp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 XU HƯỚNG NGHỀ NGHIỆP</dc:title>
  <dc:creator>Nguyen Thi Hanh</dc:creator>
  <cp:lastModifiedBy>Giang Thanh Tron</cp:lastModifiedBy>
  <cp:revision>33</cp:revision>
  <cp:lastPrinted>2017-11-07T05:08:06Z</cp:lastPrinted>
  <dcterms:created xsi:type="dcterms:W3CDTF">2017-10-31T00:10:47Z</dcterms:created>
  <dcterms:modified xsi:type="dcterms:W3CDTF">2023-04-25T03:36:16Z</dcterms:modified>
</cp:coreProperties>
</file>