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2"/>
  </p:notesMasterIdLst>
  <p:handoutMasterIdLst>
    <p:handoutMasterId r:id="rId23"/>
  </p:handoutMasterIdLst>
  <p:sldIdLst>
    <p:sldId id="256" r:id="rId3"/>
    <p:sldId id="299" r:id="rId4"/>
    <p:sldId id="316" r:id="rId5"/>
    <p:sldId id="317" r:id="rId6"/>
    <p:sldId id="318" r:id="rId7"/>
    <p:sldId id="319" r:id="rId8"/>
    <p:sldId id="320" r:id="rId9"/>
    <p:sldId id="301" r:id="rId10"/>
    <p:sldId id="302" r:id="rId11"/>
    <p:sldId id="303" r:id="rId12"/>
    <p:sldId id="304" r:id="rId13"/>
    <p:sldId id="305" r:id="rId14"/>
    <p:sldId id="306" r:id="rId15"/>
    <p:sldId id="307" r:id="rId16"/>
    <p:sldId id="308" r:id="rId17"/>
    <p:sldId id="309" r:id="rId18"/>
    <p:sldId id="310" r:id="rId19"/>
    <p:sldId id="311" r:id="rId20"/>
    <p:sldId id="312" r:id="rId21"/>
  </p:sldIdLst>
  <p:sldSz cx="12192000" cy="6858000"/>
  <p:notesSz cx="7099300" cy="10234613"/>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EA0C76-7A4E-49D9-9710-3113C8075B79}" v="4" dt="2020-12-02T01:19:36.8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2585" autoAdjust="0"/>
  </p:normalViewPr>
  <p:slideViewPr>
    <p:cSldViewPr snapToGrid="0">
      <p:cViewPr varScale="1">
        <p:scale>
          <a:sx n="72" d="100"/>
          <a:sy n="72" d="100"/>
        </p:scale>
        <p:origin x="1176" y="72"/>
      </p:cViewPr>
      <p:guideLst/>
    </p:cSldViewPr>
  </p:slideViewPr>
  <p:outlineViewPr>
    <p:cViewPr>
      <p:scale>
        <a:sx n="33" d="100"/>
        <a:sy n="33" d="100"/>
      </p:scale>
      <p:origin x="0" y="-1201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71"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ang Thanh Tron" userId="e8540555-c507-4ff9-9006-582c2086de91" providerId="ADAL" clId="{65EA0C76-7A4E-49D9-9710-3113C8075B79}"/>
    <pc:docChg chg="addSld delSld modSld">
      <pc:chgData name="Giang Thanh Tron" userId="e8540555-c507-4ff9-9006-582c2086de91" providerId="ADAL" clId="{65EA0C76-7A4E-49D9-9710-3113C8075B79}" dt="2020-12-02T01:22:15.787" v="13" actId="20577"/>
      <pc:docMkLst>
        <pc:docMk/>
      </pc:docMkLst>
      <pc:sldChg chg="del">
        <pc:chgData name="Giang Thanh Tron" userId="e8540555-c507-4ff9-9006-582c2086de91" providerId="ADAL" clId="{65EA0C76-7A4E-49D9-9710-3113C8075B79}" dt="2020-12-02T01:20:10.842" v="10" actId="47"/>
        <pc:sldMkLst>
          <pc:docMk/>
          <pc:sldMk cId="4060677839" sldId="259"/>
        </pc:sldMkLst>
      </pc:sldChg>
      <pc:sldChg chg="modSp mod">
        <pc:chgData name="Giang Thanh Tron" userId="e8540555-c507-4ff9-9006-582c2086de91" providerId="ADAL" clId="{65EA0C76-7A4E-49D9-9710-3113C8075B79}" dt="2020-12-02T01:22:15.787" v="13" actId="20577"/>
        <pc:sldMkLst>
          <pc:docMk/>
          <pc:sldMk cId="1517903202" sldId="268"/>
        </pc:sldMkLst>
        <pc:spChg chg="mod">
          <ac:chgData name="Giang Thanh Tron" userId="e8540555-c507-4ff9-9006-582c2086de91" providerId="ADAL" clId="{65EA0C76-7A4E-49D9-9710-3113C8075B79}" dt="2020-12-02T01:22:15.787" v="13" actId="20577"/>
          <ac:spMkLst>
            <pc:docMk/>
            <pc:sldMk cId="1517903202" sldId="268"/>
            <ac:spMk id="3" creationId="{00000000-0000-0000-0000-000000000000}"/>
          </ac:spMkLst>
        </pc:spChg>
      </pc:sldChg>
      <pc:sldChg chg="delSp modSp new mod modNotesTx">
        <pc:chgData name="Giang Thanh Tron" userId="e8540555-c507-4ff9-9006-582c2086de91" providerId="ADAL" clId="{65EA0C76-7A4E-49D9-9710-3113C8075B79}" dt="2020-12-02T01:19:53.392" v="8"/>
        <pc:sldMkLst>
          <pc:docMk/>
          <pc:sldMk cId="774439121" sldId="322"/>
        </pc:sldMkLst>
        <pc:spChg chg="mod">
          <ac:chgData name="Giang Thanh Tron" userId="e8540555-c507-4ff9-9006-582c2086de91" providerId="ADAL" clId="{65EA0C76-7A4E-49D9-9710-3113C8075B79}" dt="2020-12-02T01:18:17.381" v="6" actId="14100"/>
          <ac:spMkLst>
            <pc:docMk/>
            <pc:sldMk cId="774439121" sldId="322"/>
            <ac:spMk id="2" creationId="{B5764339-0E57-4BD6-89FD-0A6026B68ADB}"/>
          </ac:spMkLst>
        </pc:spChg>
        <pc:spChg chg="del">
          <ac:chgData name="Giang Thanh Tron" userId="e8540555-c507-4ff9-9006-582c2086de91" providerId="ADAL" clId="{65EA0C76-7A4E-49D9-9710-3113C8075B79}" dt="2020-12-02T01:18:10.896" v="4" actId="478"/>
          <ac:spMkLst>
            <pc:docMk/>
            <pc:sldMk cId="774439121" sldId="322"/>
            <ac:spMk id="3" creationId="{5B9CBC43-DBA9-4462-8235-BE65431EC9CE}"/>
          </ac:spMkLst>
        </pc:spChg>
      </pc:sldChg>
      <pc:sldChg chg="add del">
        <pc:chgData name="Giang Thanh Tron" userId="e8540555-c507-4ff9-9006-582c2086de91" providerId="ADAL" clId="{65EA0C76-7A4E-49D9-9710-3113C8075B79}" dt="2020-12-02T01:19:57.742" v="9" actId="47"/>
        <pc:sldMkLst>
          <pc:docMk/>
          <pc:sldMk cId="842281873" sldId="32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5126AFFC-4FB3-4DF7-954B-BC3CB4935EF5}" type="datetimeFigureOut">
              <a:rPr lang="vi-VN" smtClean="0"/>
              <a:t>25/04/2023</a:t>
            </a:fld>
            <a:endParaRPr lang="vi-VN"/>
          </a:p>
        </p:txBody>
      </p:sp>
      <p:sp>
        <p:nvSpPr>
          <p:cNvPr id="4" name="Footer Placeholder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D1534476-311D-4079-8D0B-0BCDA3C142A7}" type="slidenum">
              <a:rPr lang="vi-VN" smtClean="0"/>
              <a:t>‹#›</a:t>
            </a:fld>
            <a:endParaRPr lang="vi-VN"/>
          </a:p>
        </p:txBody>
      </p:sp>
    </p:spTree>
    <p:extLst>
      <p:ext uri="{BB962C8B-B14F-4D97-AF65-F5344CB8AC3E}">
        <p14:creationId xmlns:p14="http://schemas.microsoft.com/office/powerpoint/2010/main" val="920277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vi-VN"/>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C3882C76-51CA-4BB1-B20A-B960CD3FE5BE}" type="datetimeFigureOut">
              <a:rPr lang="vi-VN" smtClean="0"/>
              <a:t>25/04/2023</a:t>
            </a:fld>
            <a:endParaRPr lang="vi-VN"/>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vi-VN"/>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vi-VN"/>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4ACD542-D668-4AB4-8FCF-4C06A32631E3}" type="slidenum">
              <a:rPr lang="vi-VN" smtClean="0"/>
              <a:t>‹#›</a:t>
            </a:fld>
            <a:endParaRPr lang="vi-VN"/>
          </a:p>
        </p:txBody>
      </p:sp>
    </p:spTree>
    <p:extLst>
      <p:ext uri="{BB962C8B-B14F-4D97-AF65-F5344CB8AC3E}">
        <p14:creationId xmlns:p14="http://schemas.microsoft.com/office/powerpoint/2010/main" val="4090352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74ACD542-D668-4AB4-8FCF-4C06A32631E3}" type="slidenum">
              <a:rPr lang="vi-VN" smtClean="0"/>
              <a:t>13</a:t>
            </a:fld>
            <a:endParaRPr lang="vi-VN"/>
          </a:p>
        </p:txBody>
      </p:sp>
    </p:spTree>
    <p:extLst>
      <p:ext uri="{BB962C8B-B14F-4D97-AF65-F5344CB8AC3E}">
        <p14:creationId xmlns:p14="http://schemas.microsoft.com/office/powerpoint/2010/main" val="13066149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gray">
          <a:xfrm>
            <a:off x="609601" y="1371600"/>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GB" altLang="vi-VN" sz="2400">
              <a:latin typeface="Tahoma" panose="020B0604030504040204" pitchFamily="34" charset="0"/>
              <a:ea typeface="MS PGothic" panose="020B0600070205080204" pitchFamily="34" charset="-128"/>
            </a:endParaRPr>
          </a:p>
        </p:txBody>
      </p:sp>
      <p:pic>
        <p:nvPicPr>
          <p:cNvPr id="5" name="Picture 8" descr="8eCarthage-1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7258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logo_HU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0" y="152401"/>
            <a:ext cx="21844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ctrTitle"/>
          </p:nvPr>
        </p:nvSpPr>
        <p:spPr>
          <a:xfrm>
            <a:off x="914400" y="2133601"/>
            <a:ext cx="10363200" cy="1470025"/>
          </a:xfrm>
        </p:spPr>
        <p:txBody>
          <a:bodyPr/>
          <a:lstStyle>
            <a:lvl1pPr marL="0" indent="0">
              <a:defRPr/>
            </a:lvl1pPr>
          </a:lstStyle>
          <a:p>
            <a:pPr lvl="0"/>
            <a:r>
              <a:rPr lang="en-US" altLang="vi-VN" noProof="0"/>
              <a:t>Click to edit Master title style</a:t>
            </a:r>
          </a:p>
        </p:txBody>
      </p:sp>
      <p:sp>
        <p:nvSpPr>
          <p:cNvPr id="5124" name="Rectangle 4"/>
          <p:cNvSpPr>
            <a:spLocks noGrp="1" noChangeArrowheads="1"/>
          </p:cNvSpPr>
          <p:nvPr>
            <p:ph type="subTitle" idx="1"/>
          </p:nvPr>
        </p:nvSpPr>
        <p:spPr>
          <a:xfrm>
            <a:off x="1828800" y="3886200"/>
            <a:ext cx="8534400" cy="1752600"/>
          </a:xfrm>
        </p:spPr>
        <p:txBody>
          <a:bodyPr/>
          <a:lstStyle>
            <a:lvl1pPr marL="0" indent="0" algn="ctr">
              <a:buFont typeface="Arial" panose="020B0604020202020204" pitchFamily="34" charset="0"/>
              <a:buNone/>
              <a:defRPr/>
            </a:lvl1pPr>
          </a:lstStyle>
          <a:p>
            <a:pPr lvl="0"/>
            <a:r>
              <a:rPr lang="en-US" altLang="vi-VN" noProof="0"/>
              <a:t>Click to edit Master subtitle style</a:t>
            </a:r>
          </a:p>
        </p:txBody>
      </p:sp>
      <p:sp>
        <p:nvSpPr>
          <p:cNvPr id="7" name="Rectangle 5"/>
          <p:cNvSpPr>
            <a:spLocks noGrp="1" noChangeArrowheads="1"/>
          </p:cNvSpPr>
          <p:nvPr>
            <p:ph type="dt" sz="half" idx="10"/>
          </p:nvPr>
        </p:nvSpPr>
        <p:spPr>
          <a:xfrm>
            <a:off x="609600" y="6245225"/>
            <a:ext cx="2844800" cy="476250"/>
          </a:xfrm>
        </p:spPr>
        <p:txBody>
          <a:bodyPr/>
          <a:lstStyle>
            <a:lvl1pPr>
              <a:defRPr/>
            </a:lvl1pPr>
          </a:lstStyle>
          <a:p>
            <a:fld id="{4A223A49-576C-4F33-8D09-C34EC462E8D7}" type="datetimeFigureOut">
              <a:rPr lang="vi-VN" smtClean="0"/>
              <a:t>25/04/2023</a:t>
            </a:fld>
            <a:endParaRPr lang="vi-VN"/>
          </a:p>
        </p:txBody>
      </p:sp>
      <p:sp>
        <p:nvSpPr>
          <p:cNvPr id="8" name="Rectangle 6"/>
          <p:cNvSpPr>
            <a:spLocks noGrp="1" noChangeArrowheads="1"/>
          </p:cNvSpPr>
          <p:nvPr>
            <p:ph type="ftr" sz="quarter" idx="11"/>
          </p:nvPr>
        </p:nvSpPr>
        <p:spPr>
          <a:xfrm>
            <a:off x="4165600" y="6245225"/>
            <a:ext cx="3860800" cy="476250"/>
          </a:xfrm>
        </p:spPr>
        <p:txBody>
          <a:bodyPr/>
          <a:lstStyle>
            <a:lvl1pPr>
              <a:defRPr/>
            </a:lvl1pPr>
          </a:lstStyle>
          <a:p>
            <a:endParaRPr lang="vi-VN"/>
          </a:p>
        </p:txBody>
      </p:sp>
      <p:sp>
        <p:nvSpPr>
          <p:cNvPr id="9" name="Rectangle 7"/>
          <p:cNvSpPr>
            <a:spLocks noGrp="1" noChangeArrowheads="1"/>
          </p:cNvSpPr>
          <p:nvPr>
            <p:ph type="sldNum" sz="quarter" idx="12"/>
          </p:nvPr>
        </p:nvSpPr>
        <p:spPr>
          <a:xfrm>
            <a:off x="8737600" y="6245225"/>
            <a:ext cx="2844800" cy="476250"/>
          </a:xfrm>
        </p:spPr>
        <p:txBody>
          <a:bodyPr/>
          <a:lstStyle>
            <a:lvl1pPr>
              <a:defRPr/>
            </a:lvl1pPr>
          </a:lstStyle>
          <a:p>
            <a:fld id="{C92212E1-3EA1-4DD8-850D-CB75E1DE0B61}" type="slidenum">
              <a:rPr lang="vi-VN" smtClean="0"/>
              <a:t>‹#›</a:t>
            </a:fld>
            <a:endParaRPr lang="vi-VN"/>
          </a:p>
        </p:txBody>
      </p:sp>
    </p:spTree>
    <p:extLst>
      <p:ext uri="{BB962C8B-B14F-4D97-AF65-F5344CB8AC3E}">
        <p14:creationId xmlns:p14="http://schemas.microsoft.com/office/powerpoint/2010/main" val="1770358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5"/>
          <p:cNvSpPr>
            <a:spLocks noGrp="1" noChangeArrowheads="1"/>
          </p:cNvSpPr>
          <p:nvPr>
            <p:ph type="dt" sz="half" idx="10"/>
          </p:nvPr>
        </p:nvSpPr>
        <p:spPr>
          <a:ln/>
        </p:spPr>
        <p:txBody>
          <a:bodyPr/>
          <a:lstStyle>
            <a:lvl1pPr>
              <a:defRPr/>
            </a:lvl1pPr>
          </a:lstStyle>
          <a:p>
            <a:fld id="{4A223A49-576C-4F33-8D09-C34EC462E8D7}" type="datetimeFigureOut">
              <a:rPr lang="vi-VN" smtClean="0"/>
              <a:t>25/04/2023</a:t>
            </a:fld>
            <a:endParaRPr lang="vi-VN"/>
          </a:p>
        </p:txBody>
      </p:sp>
      <p:sp>
        <p:nvSpPr>
          <p:cNvPr id="5" name="Rectangle 6"/>
          <p:cNvSpPr>
            <a:spLocks noGrp="1" noChangeArrowheads="1"/>
          </p:cNvSpPr>
          <p:nvPr>
            <p:ph type="ftr" sz="quarter" idx="11"/>
          </p:nvPr>
        </p:nvSpPr>
        <p:spPr>
          <a:ln/>
        </p:spPr>
        <p:txBody>
          <a:bodyPr/>
          <a:lstStyle>
            <a:lvl1pPr>
              <a:defRPr/>
            </a:lvl1pPr>
          </a:lstStyle>
          <a:p>
            <a:endParaRPr lang="vi-VN"/>
          </a:p>
        </p:txBody>
      </p:sp>
      <p:sp>
        <p:nvSpPr>
          <p:cNvPr id="6" name="Rectangle 7"/>
          <p:cNvSpPr>
            <a:spLocks noGrp="1" noChangeArrowheads="1"/>
          </p:cNvSpPr>
          <p:nvPr>
            <p:ph type="sldNum" sz="quarter" idx="12"/>
          </p:nvPr>
        </p:nvSpPr>
        <p:spPr>
          <a:ln/>
        </p:spPr>
        <p:txBody>
          <a:bodyPr/>
          <a:lstStyle>
            <a:lvl1pPr>
              <a:defRPr/>
            </a:lvl1pPr>
          </a:lstStyle>
          <a:p>
            <a:fld id="{C92212E1-3EA1-4DD8-850D-CB75E1DE0B61}" type="slidenum">
              <a:rPr lang="vi-VN" smtClean="0"/>
              <a:t>‹#›</a:t>
            </a:fld>
            <a:endParaRPr lang="vi-VN"/>
          </a:p>
        </p:txBody>
      </p:sp>
    </p:spTree>
    <p:extLst>
      <p:ext uri="{BB962C8B-B14F-4D97-AF65-F5344CB8AC3E}">
        <p14:creationId xmlns:p14="http://schemas.microsoft.com/office/powerpoint/2010/main" val="1562095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28600"/>
            <a:ext cx="2743200" cy="5918200"/>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914400" y="228600"/>
            <a:ext cx="8026400"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5"/>
          <p:cNvSpPr>
            <a:spLocks noGrp="1" noChangeArrowheads="1"/>
          </p:cNvSpPr>
          <p:nvPr>
            <p:ph type="dt" sz="half" idx="10"/>
          </p:nvPr>
        </p:nvSpPr>
        <p:spPr>
          <a:ln/>
        </p:spPr>
        <p:txBody>
          <a:bodyPr/>
          <a:lstStyle>
            <a:lvl1pPr>
              <a:defRPr/>
            </a:lvl1pPr>
          </a:lstStyle>
          <a:p>
            <a:fld id="{4A223A49-576C-4F33-8D09-C34EC462E8D7}" type="datetimeFigureOut">
              <a:rPr lang="vi-VN" smtClean="0"/>
              <a:t>25/04/2023</a:t>
            </a:fld>
            <a:endParaRPr lang="vi-VN"/>
          </a:p>
        </p:txBody>
      </p:sp>
      <p:sp>
        <p:nvSpPr>
          <p:cNvPr id="5" name="Rectangle 6"/>
          <p:cNvSpPr>
            <a:spLocks noGrp="1" noChangeArrowheads="1"/>
          </p:cNvSpPr>
          <p:nvPr>
            <p:ph type="ftr" sz="quarter" idx="11"/>
          </p:nvPr>
        </p:nvSpPr>
        <p:spPr>
          <a:ln/>
        </p:spPr>
        <p:txBody>
          <a:bodyPr/>
          <a:lstStyle>
            <a:lvl1pPr>
              <a:defRPr/>
            </a:lvl1pPr>
          </a:lstStyle>
          <a:p>
            <a:endParaRPr lang="vi-VN"/>
          </a:p>
        </p:txBody>
      </p:sp>
      <p:sp>
        <p:nvSpPr>
          <p:cNvPr id="6" name="Rectangle 7"/>
          <p:cNvSpPr>
            <a:spLocks noGrp="1" noChangeArrowheads="1"/>
          </p:cNvSpPr>
          <p:nvPr>
            <p:ph type="sldNum" sz="quarter" idx="12"/>
          </p:nvPr>
        </p:nvSpPr>
        <p:spPr>
          <a:ln/>
        </p:spPr>
        <p:txBody>
          <a:bodyPr/>
          <a:lstStyle>
            <a:lvl1pPr>
              <a:defRPr/>
            </a:lvl1pPr>
          </a:lstStyle>
          <a:p>
            <a:fld id="{C92212E1-3EA1-4DD8-850D-CB75E1DE0B61}" type="slidenum">
              <a:rPr lang="vi-VN" smtClean="0"/>
              <a:t>‹#›</a:t>
            </a:fld>
            <a:endParaRPr lang="vi-VN"/>
          </a:p>
        </p:txBody>
      </p:sp>
    </p:spTree>
    <p:extLst>
      <p:ext uri="{BB962C8B-B14F-4D97-AF65-F5344CB8AC3E}">
        <p14:creationId xmlns:p14="http://schemas.microsoft.com/office/powerpoint/2010/main" val="2136741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Tree>
    <p:extLst>
      <p:ext uri="{BB962C8B-B14F-4D97-AF65-F5344CB8AC3E}">
        <p14:creationId xmlns:p14="http://schemas.microsoft.com/office/powerpoint/2010/main" val="647294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1177614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739152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8601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743326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776299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Tree>
    <p:extLst>
      <p:ext uri="{BB962C8B-B14F-4D97-AF65-F5344CB8AC3E}">
        <p14:creationId xmlns:p14="http://schemas.microsoft.com/office/powerpoint/2010/main" val="3015852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2697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8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dirty="0"/>
          </a:p>
        </p:txBody>
      </p:sp>
      <p:sp>
        <p:nvSpPr>
          <p:cNvPr id="4" name="Rectangle 5"/>
          <p:cNvSpPr>
            <a:spLocks noGrp="1" noChangeArrowheads="1"/>
          </p:cNvSpPr>
          <p:nvPr>
            <p:ph type="dt" sz="half" idx="10"/>
          </p:nvPr>
        </p:nvSpPr>
        <p:spPr>
          <a:ln/>
        </p:spPr>
        <p:txBody>
          <a:bodyPr/>
          <a:lstStyle>
            <a:lvl1pPr>
              <a:defRPr/>
            </a:lvl1pPr>
          </a:lstStyle>
          <a:p>
            <a:fld id="{4A223A49-576C-4F33-8D09-C34EC462E8D7}" type="datetimeFigureOut">
              <a:rPr lang="vi-VN" smtClean="0"/>
              <a:t>25/04/2023</a:t>
            </a:fld>
            <a:endParaRPr lang="vi-VN"/>
          </a:p>
        </p:txBody>
      </p:sp>
      <p:sp>
        <p:nvSpPr>
          <p:cNvPr id="5" name="Rectangle 6"/>
          <p:cNvSpPr>
            <a:spLocks noGrp="1" noChangeArrowheads="1"/>
          </p:cNvSpPr>
          <p:nvPr>
            <p:ph type="ftr" sz="quarter" idx="11"/>
          </p:nvPr>
        </p:nvSpPr>
        <p:spPr>
          <a:ln/>
        </p:spPr>
        <p:txBody>
          <a:bodyPr/>
          <a:lstStyle>
            <a:lvl1pPr>
              <a:defRPr/>
            </a:lvl1pPr>
          </a:lstStyle>
          <a:p>
            <a:endParaRPr lang="vi-VN"/>
          </a:p>
        </p:txBody>
      </p:sp>
      <p:sp>
        <p:nvSpPr>
          <p:cNvPr id="6" name="Rectangle 7"/>
          <p:cNvSpPr>
            <a:spLocks noGrp="1" noChangeArrowheads="1"/>
          </p:cNvSpPr>
          <p:nvPr>
            <p:ph type="sldNum" sz="quarter" idx="12"/>
          </p:nvPr>
        </p:nvSpPr>
        <p:spPr>
          <a:ln/>
        </p:spPr>
        <p:txBody>
          <a:bodyPr/>
          <a:lstStyle>
            <a:lvl1pPr>
              <a:defRPr/>
            </a:lvl1pPr>
          </a:lstStyle>
          <a:p>
            <a:fld id="{C92212E1-3EA1-4DD8-850D-CB75E1DE0B61}" type="slidenum">
              <a:rPr lang="vi-VN" smtClean="0"/>
              <a:t>‹#›</a:t>
            </a:fld>
            <a:endParaRPr lang="vi-VN"/>
          </a:p>
        </p:txBody>
      </p:sp>
    </p:spTree>
    <p:extLst>
      <p:ext uri="{BB962C8B-B14F-4D97-AF65-F5344CB8AC3E}">
        <p14:creationId xmlns:p14="http://schemas.microsoft.com/office/powerpoint/2010/main" val="286712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vi-VN"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7065742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6884679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5818" y="381001"/>
            <a:ext cx="2654300" cy="5751513"/>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1320801" y="381001"/>
            <a:ext cx="7761817" cy="57515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2508260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fld id="{4A223A49-576C-4F33-8D09-C34EC462E8D7}" type="datetimeFigureOut">
              <a:rPr lang="vi-VN" smtClean="0"/>
              <a:t>25/04/2023</a:t>
            </a:fld>
            <a:endParaRPr lang="vi-VN"/>
          </a:p>
        </p:txBody>
      </p:sp>
      <p:sp>
        <p:nvSpPr>
          <p:cNvPr id="5" name="Rectangle 6"/>
          <p:cNvSpPr>
            <a:spLocks noGrp="1" noChangeArrowheads="1"/>
          </p:cNvSpPr>
          <p:nvPr>
            <p:ph type="ftr" sz="quarter" idx="11"/>
          </p:nvPr>
        </p:nvSpPr>
        <p:spPr>
          <a:ln/>
        </p:spPr>
        <p:txBody>
          <a:bodyPr/>
          <a:lstStyle>
            <a:lvl1pPr>
              <a:defRPr/>
            </a:lvl1pPr>
          </a:lstStyle>
          <a:p>
            <a:endParaRPr lang="vi-VN"/>
          </a:p>
        </p:txBody>
      </p:sp>
      <p:sp>
        <p:nvSpPr>
          <p:cNvPr id="6" name="Rectangle 7"/>
          <p:cNvSpPr>
            <a:spLocks noGrp="1" noChangeArrowheads="1"/>
          </p:cNvSpPr>
          <p:nvPr>
            <p:ph type="sldNum" sz="quarter" idx="12"/>
          </p:nvPr>
        </p:nvSpPr>
        <p:spPr>
          <a:ln/>
        </p:spPr>
        <p:txBody>
          <a:bodyPr/>
          <a:lstStyle>
            <a:lvl1pPr>
              <a:defRPr/>
            </a:lvl1pPr>
          </a:lstStyle>
          <a:p>
            <a:fld id="{C92212E1-3EA1-4DD8-850D-CB75E1DE0B61}" type="slidenum">
              <a:rPr lang="vi-VN" smtClean="0"/>
              <a:t>‹#›</a:t>
            </a:fld>
            <a:endParaRPr lang="vi-VN"/>
          </a:p>
        </p:txBody>
      </p:sp>
    </p:spTree>
    <p:extLst>
      <p:ext uri="{BB962C8B-B14F-4D97-AF65-F5344CB8AC3E}">
        <p14:creationId xmlns:p14="http://schemas.microsoft.com/office/powerpoint/2010/main" val="139607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1117600" y="1219200"/>
            <a:ext cx="5181600" cy="492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502400" y="1219200"/>
            <a:ext cx="5181600" cy="492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Rectangle 5"/>
          <p:cNvSpPr>
            <a:spLocks noGrp="1" noChangeArrowheads="1"/>
          </p:cNvSpPr>
          <p:nvPr>
            <p:ph type="dt" sz="half" idx="10"/>
          </p:nvPr>
        </p:nvSpPr>
        <p:spPr>
          <a:ln/>
        </p:spPr>
        <p:txBody>
          <a:bodyPr/>
          <a:lstStyle>
            <a:lvl1pPr>
              <a:defRPr/>
            </a:lvl1pPr>
          </a:lstStyle>
          <a:p>
            <a:fld id="{4A223A49-576C-4F33-8D09-C34EC462E8D7}" type="datetimeFigureOut">
              <a:rPr lang="vi-VN" smtClean="0"/>
              <a:t>25/04/2023</a:t>
            </a:fld>
            <a:endParaRPr lang="vi-VN"/>
          </a:p>
        </p:txBody>
      </p:sp>
      <p:sp>
        <p:nvSpPr>
          <p:cNvPr id="6" name="Rectangle 6"/>
          <p:cNvSpPr>
            <a:spLocks noGrp="1" noChangeArrowheads="1"/>
          </p:cNvSpPr>
          <p:nvPr>
            <p:ph type="ftr" sz="quarter" idx="11"/>
          </p:nvPr>
        </p:nvSpPr>
        <p:spPr>
          <a:ln/>
        </p:spPr>
        <p:txBody>
          <a:bodyPr/>
          <a:lstStyle>
            <a:lvl1pPr>
              <a:defRPr/>
            </a:lvl1pPr>
          </a:lstStyle>
          <a:p>
            <a:endParaRPr lang="vi-VN"/>
          </a:p>
        </p:txBody>
      </p:sp>
      <p:sp>
        <p:nvSpPr>
          <p:cNvPr id="7" name="Rectangle 7"/>
          <p:cNvSpPr>
            <a:spLocks noGrp="1" noChangeArrowheads="1"/>
          </p:cNvSpPr>
          <p:nvPr>
            <p:ph type="sldNum" sz="quarter" idx="12"/>
          </p:nvPr>
        </p:nvSpPr>
        <p:spPr>
          <a:ln/>
        </p:spPr>
        <p:txBody>
          <a:bodyPr/>
          <a:lstStyle>
            <a:lvl1pPr>
              <a:defRPr/>
            </a:lvl1pPr>
          </a:lstStyle>
          <a:p>
            <a:fld id="{C92212E1-3EA1-4DD8-850D-CB75E1DE0B61}" type="slidenum">
              <a:rPr lang="vi-VN" smtClean="0"/>
              <a:t>‹#›</a:t>
            </a:fld>
            <a:endParaRPr lang="vi-VN"/>
          </a:p>
        </p:txBody>
      </p:sp>
    </p:spTree>
    <p:extLst>
      <p:ext uri="{BB962C8B-B14F-4D97-AF65-F5344CB8AC3E}">
        <p14:creationId xmlns:p14="http://schemas.microsoft.com/office/powerpoint/2010/main" val="158950478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5"/>
          <p:cNvSpPr>
            <a:spLocks noGrp="1" noChangeArrowheads="1"/>
          </p:cNvSpPr>
          <p:nvPr>
            <p:ph type="dt" sz="half" idx="10"/>
          </p:nvPr>
        </p:nvSpPr>
        <p:spPr>
          <a:ln/>
        </p:spPr>
        <p:txBody>
          <a:bodyPr/>
          <a:lstStyle>
            <a:lvl1pPr>
              <a:defRPr/>
            </a:lvl1pPr>
          </a:lstStyle>
          <a:p>
            <a:fld id="{4A223A49-576C-4F33-8D09-C34EC462E8D7}" type="datetimeFigureOut">
              <a:rPr lang="vi-VN" smtClean="0"/>
              <a:t>25/04/2023</a:t>
            </a:fld>
            <a:endParaRPr lang="vi-VN"/>
          </a:p>
        </p:txBody>
      </p:sp>
      <p:sp>
        <p:nvSpPr>
          <p:cNvPr id="8" name="Rectangle 6"/>
          <p:cNvSpPr>
            <a:spLocks noGrp="1" noChangeArrowheads="1"/>
          </p:cNvSpPr>
          <p:nvPr>
            <p:ph type="ftr" sz="quarter" idx="11"/>
          </p:nvPr>
        </p:nvSpPr>
        <p:spPr>
          <a:ln/>
        </p:spPr>
        <p:txBody>
          <a:bodyPr/>
          <a:lstStyle>
            <a:lvl1pPr>
              <a:defRPr/>
            </a:lvl1pPr>
          </a:lstStyle>
          <a:p>
            <a:endParaRPr lang="vi-VN"/>
          </a:p>
        </p:txBody>
      </p:sp>
      <p:sp>
        <p:nvSpPr>
          <p:cNvPr id="9" name="Rectangle 7"/>
          <p:cNvSpPr>
            <a:spLocks noGrp="1" noChangeArrowheads="1"/>
          </p:cNvSpPr>
          <p:nvPr>
            <p:ph type="sldNum" sz="quarter" idx="12"/>
          </p:nvPr>
        </p:nvSpPr>
        <p:spPr>
          <a:ln/>
        </p:spPr>
        <p:txBody>
          <a:bodyPr/>
          <a:lstStyle>
            <a:lvl1pPr>
              <a:defRPr/>
            </a:lvl1pPr>
          </a:lstStyle>
          <a:p>
            <a:fld id="{C92212E1-3EA1-4DD8-850D-CB75E1DE0B61}" type="slidenum">
              <a:rPr lang="vi-VN" smtClean="0"/>
              <a:t>‹#›</a:t>
            </a:fld>
            <a:endParaRPr lang="vi-VN"/>
          </a:p>
        </p:txBody>
      </p:sp>
    </p:spTree>
    <p:extLst>
      <p:ext uri="{BB962C8B-B14F-4D97-AF65-F5344CB8AC3E}">
        <p14:creationId xmlns:p14="http://schemas.microsoft.com/office/powerpoint/2010/main" val="8293344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5"/>
          <p:cNvSpPr>
            <a:spLocks noGrp="1" noChangeArrowheads="1"/>
          </p:cNvSpPr>
          <p:nvPr>
            <p:ph type="dt" sz="half" idx="10"/>
          </p:nvPr>
        </p:nvSpPr>
        <p:spPr>
          <a:ln/>
        </p:spPr>
        <p:txBody>
          <a:bodyPr/>
          <a:lstStyle>
            <a:lvl1pPr>
              <a:defRPr/>
            </a:lvl1pPr>
          </a:lstStyle>
          <a:p>
            <a:fld id="{4A223A49-576C-4F33-8D09-C34EC462E8D7}" type="datetimeFigureOut">
              <a:rPr lang="vi-VN" smtClean="0"/>
              <a:t>25/04/2023</a:t>
            </a:fld>
            <a:endParaRPr lang="vi-VN"/>
          </a:p>
        </p:txBody>
      </p:sp>
      <p:sp>
        <p:nvSpPr>
          <p:cNvPr id="4" name="Rectangle 6"/>
          <p:cNvSpPr>
            <a:spLocks noGrp="1" noChangeArrowheads="1"/>
          </p:cNvSpPr>
          <p:nvPr>
            <p:ph type="ftr" sz="quarter" idx="11"/>
          </p:nvPr>
        </p:nvSpPr>
        <p:spPr>
          <a:ln/>
        </p:spPr>
        <p:txBody>
          <a:bodyPr/>
          <a:lstStyle>
            <a:lvl1pPr>
              <a:defRPr/>
            </a:lvl1pPr>
          </a:lstStyle>
          <a:p>
            <a:endParaRPr lang="vi-VN"/>
          </a:p>
        </p:txBody>
      </p:sp>
      <p:sp>
        <p:nvSpPr>
          <p:cNvPr id="5" name="Rectangle 7"/>
          <p:cNvSpPr>
            <a:spLocks noGrp="1" noChangeArrowheads="1"/>
          </p:cNvSpPr>
          <p:nvPr>
            <p:ph type="sldNum" sz="quarter" idx="12"/>
          </p:nvPr>
        </p:nvSpPr>
        <p:spPr>
          <a:ln/>
        </p:spPr>
        <p:txBody>
          <a:bodyPr/>
          <a:lstStyle>
            <a:lvl1pPr>
              <a:defRPr/>
            </a:lvl1pPr>
          </a:lstStyle>
          <a:p>
            <a:fld id="{C92212E1-3EA1-4DD8-850D-CB75E1DE0B61}" type="slidenum">
              <a:rPr lang="vi-VN" smtClean="0"/>
              <a:t>‹#›</a:t>
            </a:fld>
            <a:endParaRPr lang="vi-VN"/>
          </a:p>
        </p:txBody>
      </p:sp>
    </p:spTree>
    <p:extLst>
      <p:ext uri="{BB962C8B-B14F-4D97-AF65-F5344CB8AC3E}">
        <p14:creationId xmlns:p14="http://schemas.microsoft.com/office/powerpoint/2010/main" val="2505096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fld id="{4A223A49-576C-4F33-8D09-C34EC462E8D7}" type="datetimeFigureOut">
              <a:rPr lang="vi-VN" smtClean="0"/>
              <a:t>25/04/2023</a:t>
            </a:fld>
            <a:endParaRPr lang="vi-VN"/>
          </a:p>
        </p:txBody>
      </p:sp>
      <p:sp>
        <p:nvSpPr>
          <p:cNvPr id="3" name="Rectangle 6"/>
          <p:cNvSpPr>
            <a:spLocks noGrp="1" noChangeArrowheads="1"/>
          </p:cNvSpPr>
          <p:nvPr>
            <p:ph type="ftr" sz="quarter" idx="11"/>
          </p:nvPr>
        </p:nvSpPr>
        <p:spPr>
          <a:ln/>
        </p:spPr>
        <p:txBody>
          <a:bodyPr/>
          <a:lstStyle>
            <a:lvl1pPr>
              <a:defRPr/>
            </a:lvl1pPr>
          </a:lstStyle>
          <a:p>
            <a:endParaRPr lang="vi-VN"/>
          </a:p>
        </p:txBody>
      </p:sp>
      <p:sp>
        <p:nvSpPr>
          <p:cNvPr id="4" name="Rectangle 7"/>
          <p:cNvSpPr>
            <a:spLocks noGrp="1" noChangeArrowheads="1"/>
          </p:cNvSpPr>
          <p:nvPr>
            <p:ph type="sldNum" sz="quarter" idx="12"/>
          </p:nvPr>
        </p:nvSpPr>
        <p:spPr>
          <a:ln/>
        </p:spPr>
        <p:txBody>
          <a:bodyPr/>
          <a:lstStyle>
            <a:lvl1pPr>
              <a:defRPr/>
            </a:lvl1pPr>
          </a:lstStyle>
          <a:p>
            <a:fld id="{C92212E1-3EA1-4DD8-850D-CB75E1DE0B61}" type="slidenum">
              <a:rPr lang="vi-VN" smtClean="0"/>
              <a:t>‹#›</a:t>
            </a:fld>
            <a:endParaRPr lang="vi-VN"/>
          </a:p>
        </p:txBody>
      </p:sp>
    </p:spTree>
    <p:extLst>
      <p:ext uri="{BB962C8B-B14F-4D97-AF65-F5344CB8AC3E}">
        <p14:creationId xmlns:p14="http://schemas.microsoft.com/office/powerpoint/2010/main" val="497943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4A223A49-576C-4F33-8D09-C34EC462E8D7}" type="datetimeFigureOut">
              <a:rPr lang="vi-VN" smtClean="0"/>
              <a:t>25/04/2023</a:t>
            </a:fld>
            <a:endParaRPr lang="vi-VN"/>
          </a:p>
        </p:txBody>
      </p:sp>
      <p:sp>
        <p:nvSpPr>
          <p:cNvPr id="6" name="Rectangle 6"/>
          <p:cNvSpPr>
            <a:spLocks noGrp="1" noChangeArrowheads="1"/>
          </p:cNvSpPr>
          <p:nvPr>
            <p:ph type="ftr" sz="quarter" idx="11"/>
          </p:nvPr>
        </p:nvSpPr>
        <p:spPr>
          <a:ln/>
        </p:spPr>
        <p:txBody>
          <a:bodyPr/>
          <a:lstStyle>
            <a:lvl1pPr>
              <a:defRPr/>
            </a:lvl1pPr>
          </a:lstStyle>
          <a:p>
            <a:endParaRPr lang="vi-VN"/>
          </a:p>
        </p:txBody>
      </p:sp>
      <p:sp>
        <p:nvSpPr>
          <p:cNvPr id="7" name="Rectangle 7"/>
          <p:cNvSpPr>
            <a:spLocks noGrp="1" noChangeArrowheads="1"/>
          </p:cNvSpPr>
          <p:nvPr>
            <p:ph type="sldNum" sz="quarter" idx="12"/>
          </p:nvPr>
        </p:nvSpPr>
        <p:spPr>
          <a:ln/>
        </p:spPr>
        <p:txBody>
          <a:bodyPr/>
          <a:lstStyle>
            <a:lvl1pPr>
              <a:defRPr/>
            </a:lvl1pPr>
          </a:lstStyle>
          <a:p>
            <a:fld id="{C92212E1-3EA1-4DD8-850D-CB75E1DE0B61}" type="slidenum">
              <a:rPr lang="vi-VN" smtClean="0"/>
              <a:t>‹#›</a:t>
            </a:fld>
            <a:endParaRPr lang="vi-VN"/>
          </a:p>
        </p:txBody>
      </p:sp>
    </p:spTree>
    <p:extLst>
      <p:ext uri="{BB962C8B-B14F-4D97-AF65-F5344CB8AC3E}">
        <p14:creationId xmlns:p14="http://schemas.microsoft.com/office/powerpoint/2010/main" val="127853375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vi-VN"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4A223A49-576C-4F33-8D09-C34EC462E8D7}" type="datetimeFigureOut">
              <a:rPr lang="vi-VN" smtClean="0"/>
              <a:t>25/04/2023</a:t>
            </a:fld>
            <a:endParaRPr lang="vi-VN"/>
          </a:p>
        </p:txBody>
      </p:sp>
      <p:sp>
        <p:nvSpPr>
          <p:cNvPr id="6" name="Rectangle 6"/>
          <p:cNvSpPr>
            <a:spLocks noGrp="1" noChangeArrowheads="1"/>
          </p:cNvSpPr>
          <p:nvPr>
            <p:ph type="ftr" sz="quarter" idx="11"/>
          </p:nvPr>
        </p:nvSpPr>
        <p:spPr>
          <a:ln/>
        </p:spPr>
        <p:txBody>
          <a:bodyPr/>
          <a:lstStyle>
            <a:lvl1pPr>
              <a:defRPr/>
            </a:lvl1pPr>
          </a:lstStyle>
          <a:p>
            <a:endParaRPr lang="vi-VN"/>
          </a:p>
        </p:txBody>
      </p:sp>
      <p:sp>
        <p:nvSpPr>
          <p:cNvPr id="7" name="Rectangle 7"/>
          <p:cNvSpPr>
            <a:spLocks noGrp="1" noChangeArrowheads="1"/>
          </p:cNvSpPr>
          <p:nvPr>
            <p:ph type="sldNum" sz="quarter" idx="12"/>
          </p:nvPr>
        </p:nvSpPr>
        <p:spPr>
          <a:ln/>
        </p:spPr>
        <p:txBody>
          <a:bodyPr/>
          <a:lstStyle>
            <a:lvl1pPr>
              <a:defRPr/>
            </a:lvl1pPr>
          </a:lstStyle>
          <a:p>
            <a:fld id="{C92212E1-3EA1-4DD8-850D-CB75E1DE0B61}" type="slidenum">
              <a:rPr lang="vi-VN" smtClean="0"/>
              <a:t>‹#›</a:t>
            </a:fld>
            <a:endParaRPr lang="vi-VN"/>
          </a:p>
        </p:txBody>
      </p:sp>
    </p:spTree>
    <p:extLst>
      <p:ext uri="{BB962C8B-B14F-4D97-AF65-F5344CB8AC3E}">
        <p14:creationId xmlns:p14="http://schemas.microsoft.com/office/powerpoint/2010/main" val="4851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4.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ChangeArrowheads="1"/>
          </p:cNvSpPr>
          <p:nvPr/>
        </p:nvSpPr>
        <p:spPr bwMode="gray">
          <a:xfrm>
            <a:off x="918634" y="990600"/>
            <a:ext cx="10968567" cy="7620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GB" altLang="vi-VN" sz="2400">
              <a:latin typeface="Tahoma" panose="020B0604030504040204" pitchFamily="34" charset="0"/>
              <a:ea typeface="MS PGothic" panose="020B0600070205080204" pitchFamily="34" charset="-128"/>
            </a:endParaRPr>
          </a:p>
        </p:txBody>
      </p:sp>
      <p:sp>
        <p:nvSpPr>
          <p:cNvPr id="4099" name="Rectangle 3"/>
          <p:cNvSpPr>
            <a:spLocks noGrp="1" noChangeArrowheads="1"/>
          </p:cNvSpPr>
          <p:nvPr>
            <p:ph type="title"/>
          </p:nvPr>
        </p:nvSpPr>
        <p:spPr bwMode="auto">
          <a:xfrm>
            <a:off x="914400" y="228600"/>
            <a:ext cx="10972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a:t>Click to edit Master title style</a:t>
            </a:r>
          </a:p>
        </p:txBody>
      </p:sp>
      <p:sp>
        <p:nvSpPr>
          <p:cNvPr id="4100" name="Rectangle 4"/>
          <p:cNvSpPr>
            <a:spLocks noGrp="1" noChangeArrowheads="1"/>
          </p:cNvSpPr>
          <p:nvPr>
            <p:ph type="body" idx="1"/>
          </p:nvPr>
        </p:nvSpPr>
        <p:spPr bwMode="auto">
          <a:xfrm>
            <a:off x="1117600" y="1219200"/>
            <a:ext cx="105664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a:t>Click to edit Master text styles</a:t>
            </a:r>
          </a:p>
          <a:p>
            <a:pPr lvl="1"/>
            <a:r>
              <a:rPr lang="en-US" altLang="vi-VN"/>
              <a:t>Second level</a:t>
            </a:r>
          </a:p>
          <a:p>
            <a:pPr lvl="2"/>
            <a:r>
              <a:rPr lang="en-US" altLang="vi-VN"/>
              <a:t>Third level</a:t>
            </a:r>
          </a:p>
          <a:p>
            <a:pPr lvl="3"/>
            <a:r>
              <a:rPr lang="en-US" altLang="vi-VN"/>
              <a:t>Fourth level</a:t>
            </a:r>
          </a:p>
          <a:p>
            <a:pPr lvl="4"/>
            <a:r>
              <a:rPr lang="en-US" altLang="vi-VN"/>
              <a:t>Fifth level</a:t>
            </a:r>
          </a:p>
        </p:txBody>
      </p:sp>
      <p:sp>
        <p:nvSpPr>
          <p:cNvPr id="163845" name="Rectangle 5"/>
          <p:cNvSpPr>
            <a:spLocks noGrp="1" noChangeArrowheads="1"/>
          </p:cNvSpPr>
          <p:nvPr>
            <p:ph type="dt" sz="half" idx="2"/>
          </p:nvPr>
        </p:nvSpPr>
        <p:spPr bwMode="auto">
          <a:xfrm>
            <a:off x="1219200" y="6324600"/>
            <a:ext cx="8534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000">
                <a:latin typeface="Tahoma" panose="020B0604030504040204" pitchFamily="34" charset="0"/>
                <a:ea typeface="MS PGothic" panose="020B0600070205080204" pitchFamily="34" charset="-128"/>
                <a:cs typeface="Arial" panose="020B0604020202020204" pitchFamily="34" charset="0"/>
              </a:defRPr>
            </a:lvl1pPr>
          </a:lstStyle>
          <a:p>
            <a:fld id="{4A223A49-576C-4F33-8D09-C34EC462E8D7}" type="datetimeFigureOut">
              <a:rPr lang="vi-VN" smtClean="0"/>
              <a:t>25/04/2023</a:t>
            </a:fld>
            <a:endParaRPr lang="vi-VN"/>
          </a:p>
        </p:txBody>
      </p:sp>
      <p:sp>
        <p:nvSpPr>
          <p:cNvPr id="163846" name="Rectangle 6"/>
          <p:cNvSpPr>
            <a:spLocks noGrp="1" noChangeArrowheads="1"/>
          </p:cNvSpPr>
          <p:nvPr>
            <p:ph type="ftr" sz="quarter" idx="3"/>
          </p:nvPr>
        </p:nvSpPr>
        <p:spPr bwMode="auto">
          <a:xfrm>
            <a:off x="4470400" y="63246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Tahoma" panose="020B0604030504040204" pitchFamily="34" charset="0"/>
                <a:ea typeface="MS PGothic" panose="020B0600070205080204" pitchFamily="34" charset="-128"/>
                <a:cs typeface="Arial" panose="020B0604020202020204" pitchFamily="34" charset="0"/>
              </a:defRPr>
            </a:lvl1pPr>
          </a:lstStyle>
          <a:p>
            <a:endParaRPr lang="vi-VN"/>
          </a:p>
        </p:txBody>
      </p:sp>
      <p:sp>
        <p:nvSpPr>
          <p:cNvPr id="163847" name="Rectangle 7"/>
          <p:cNvSpPr>
            <a:spLocks noGrp="1" noChangeArrowheads="1"/>
          </p:cNvSpPr>
          <p:nvPr>
            <p:ph type="sldNum" sz="quarter" idx="4"/>
          </p:nvPr>
        </p:nvSpPr>
        <p:spPr bwMode="auto">
          <a:xfrm>
            <a:off x="8940800" y="64008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00">
                <a:latin typeface="Tahoma" panose="020B0604030504040204" pitchFamily="34" charset="0"/>
                <a:ea typeface="MS PGothic" panose="020B0600070205080204" pitchFamily="34" charset="-128"/>
                <a:cs typeface="Arial" panose="020B0604020202020204" pitchFamily="34" charset="0"/>
              </a:defRPr>
            </a:lvl1pPr>
          </a:lstStyle>
          <a:p>
            <a:fld id="{C92212E1-3EA1-4DD8-850D-CB75E1DE0B61}" type="slidenum">
              <a:rPr lang="vi-VN" smtClean="0"/>
              <a:t>‹#›</a:t>
            </a:fld>
            <a:endParaRPr lang="vi-VN"/>
          </a:p>
        </p:txBody>
      </p:sp>
      <p:pic>
        <p:nvPicPr>
          <p:cNvPr id="1032" name="Picture 8" descr="8eCarthage-11.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77258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8198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685800" indent="-685800" algn="l" rtl="0" eaLnBrk="1" fontAlgn="base" hangingPunct="1">
        <a:spcBef>
          <a:spcPct val="0"/>
        </a:spcBef>
        <a:spcAft>
          <a:spcPct val="0"/>
        </a:spcAft>
        <a:defRPr sz="4000" b="1" kern="1200">
          <a:solidFill>
            <a:srgbClr val="DF1738"/>
          </a:solidFill>
          <a:effectLst>
            <a:outerShdw blurRad="38100" dist="38100" dir="2700000" algn="tl">
              <a:srgbClr val="C0C0C0"/>
            </a:outerShdw>
          </a:effectLst>
          <a:latin typeface="+mj-lt"/>
          <a:ea typeface="ＭＳ Ｐゴシック" panose="020B0600070205080204" pitchFamily="34" charset="-128"/>
          <a:cs typeface="+mj-cs"/>
        </a:defRPr>
      </a:lvl1pPr>
      <a:lvl2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2pPr>
      <a:lvl3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3pPr>
      <a:lvl4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4pPr>
      <a:lvl5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5pPr>
      <a:lvl6pPr marL="11430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MS PGothic" panose="020B0600070205080204" pitchFamily="34" charset="-128"/>
        </a:defRPr>
      </a:lvl6pPr>
      <a:lvl7pPr marL="16002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MS PGothic" panose="020B0600070205080204" pitchFamily="34" charset="-128"/>
        </a:defRPr>
      </a:lvl7pPr>
      <a:lvl8pPr marL="20574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MS PGothic" panose="020B0600070205080204" pitchFamily="34" charset="-128"/>
        </a:defRPr>
      </a:lvl8pPr>
      <a:lvl9pPr marL="25146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MS PGothic" panose="020B0600070205080204" pitchFamily="34" charset="-128"/>
        </a:defRPr>
      </a:lvl9pPr>
    </p:titleStyle>
    <p:bodyStyle>
      <a:lvl1pPr marL="342900" indent="-342900" algn="l" rtl="0" eaLnBrk="1" fontAlgn="base" hangingPunct="1">
        <a:spcBef>
          <a:spcPct val="20000"/>
        </a:spcBef>
        <a:spcAft>
          <a:spcPct val="0"/>
        </a:spcAft>
        <a:buClr>
          <a:schemeClr val="tx1"/>
        </a:buClr>
        <a:buFont typeface="Arial" panose="020B0604020202020204" pitchFamily="34" charset="0"/>
        <a:buChar char="˗"/>
        <a:defRPr sz="28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1pPr>
      <a:lvl2pPr marL="742950" indent="-285750" algn="l" rtl="0" eaLnBrk="1" fontAlgn="base" hangingPunct="1">
        <a:spcBef>
          <a:spcPct val="20000"/>
        </a:spcBef>
        <a:spcAft>
          <a:spcPct val="0"/>
        </a:spcAft>
        <a:buClr>
          <a:srgbClr val="E21738"/>
        </a:buClr>
        <a:buFont typeface="Wingdings" panose="05000000000000000000" pitchFamily="2" charset="2"/>
        <a:buChar char="§"/>
        <a:defRPr sz="24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2pPr>
      <a:lvl3pPr marL="1143000" indent="-228600" algn="l" rtl="0" eaLnBrk="1" fontAlgn="base" hangingPunct="1">
        <a:spcBef>
          <a:spcPct val="20000"/>
        </a:spcBef>
        <a:spcAft>
          <a:spcPct val="0"/>
        </a:spcAft>
        <a:buClr>
          <a:srgbClr val="98877D"/>
        </a:buClr>
        <a:buChar char="•"/>
        <a:defRPr sz="20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3pPr>
      <a:lvl4pPr marL="1600200" indent="-228600" algn="l" rtl="0" eaLnBrk="1" fontAlgn="base" hangingPunct="1">
        <a:spcBef>
          <a:spcPct val="20000"/>
        </a:spcBef>
        <a:spcAft>
          <a:spcPct val="0"/>
        </a:spcAft>
        <a:buClr>
          <a:srgbClr val="F3DAB0"/>
        </a:buClr>
        <a:buFont typeface="Wingdings" panose="05000000000000000000" pitchFamily="2" charset="2"/>
        <a:buChar char="©"/>
        <a:defRPr sz="20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4pPr>
      <a:lvl5pPr marL="2057400" indent="-228600" algn="l" rtl="0" eaLnBrk="1" fontAlgn="base" hangingPunct="1">
        <a:spcBef>
          <a:spcPct val="20000"/>
        </a:spcBef>
        <a:spcAft>
          <a:spcPct val="0"/>
        </a:spcAft>
        <a:buClr>
          <a:srgbClr val="F3DAB0"/>
        </a:buClr>
        <a:buFont typeface="Wingdings" panose="05000000000000000000" pitchFamily="2" charset="2"/>
        <a:buChar char="©"/>
        <a:defRPr sz="20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GB" altLang="vi-VN" sz="2400">
              <a:latin typeface="Tahoma" panose="020B0604030504040204" pitchFamily="34" charset="0"/>
              <a:ea typeface="MS PGothic" panose="020B0600070205080204" pitchFamily="34" charset="-128"/>
            </a:endParaRPr>
          </a:p>
        </p:txBody>
      </p:sp>
      <p:sp>
        <p:nvSpPr>
          <p:cNvPr id="163842" name="Rectangle 2"/>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GB" altLang="vi-VN" sz="2400">
              <a:latin typeface="Tahoma" panose="020B0604030504040204" pitchFamily="34" charset="0"/>
              <a:ea typeface="MS PGothic" panose="020B0600070205080204" pitchFamily="34" charset="-128"/>
            </a:endParaRPr>
          </a:p>
        </p:txBody>
      </p:sp>
      <p:pic>
        <p:nvPicPr>
          <p:cNvPr id="2052" name="Picture 8" descr="8eCarthage-1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77258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9" descr="8eCarthage-21.jp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22401" y="457201"/>
            <a:ext cx="1293284"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Box 9"/>
          <p:cNvSpPr txBox="1">
            <a:spLocks noChangeArrowheads="1"/>
          </p:cNvSpPr>
          <p:nvPr/>
        </p:nvSpPr>
        <p:spPr bwMode="auto">
          <a:xfrm>
            <a:off x="1219200" y="6477001"/>
            <a:ext cx="680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MS PGothic" panose="020B0600070205080204" pitchFamily="34" charset="-128"/>
              </a:defRPr>
            </a:lvl1pPr>
            <a:lvl2pPr marL="742950" indent="-285750">
              <a:defRPr>
                <a:solidFill>
                  <a:schemeClr val="tx1"/>
                </a:solidFill>
                <a:latin typeface="Times New Roman" panose="02020603050405020304" pitchFamily="18" charset="0"/>
                <a:ea typeface="MS PGothic" panose="020B0600070205080204" pitchFamily="34" charset="-128"/>
              </a:defRPr>
            </a:lvl2pPr>
            <a:lvl3pPr marL="1143000" indent="-228600">
              <a:defRPr>
                <a:solidFill>
                  <a:schemeClr val="tx1"/>
                </a:solidFill>
                <a:latin typeface="Times New Roman" panose="02020603050405020304" pitchFamily="18" charset="0"/>
                <a:ea typeface="MS PGothic" panose="020B0600070205080204" pitchFamily="34" charset="-128"/>
              </a:defRPr>
            </a:lvl3pPr>
            <a:lvl4pPr marL="1600200" indent="-228600">
              <a:defRPr>
                <a:solidFill>
                  <a:schemeClr val="tx1"/>
                </a:solidFill>
                <a:latin typeface="Times New Roman" panose="02020603050405020304" pitchFamily="18" charset="0"/>
                <a:ea typeface="MS PGothic" panose="020B0600070205080204" pitchFamily="34" charset="-128"/>
              </a:defRPr>
            </a:lvl4pPr>
            <a:lvl5pPr marL="2057400" indent="-228600">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MS PGothic" panose="020B0600070205080204" pitchFamily="34" charset="-128"/>
              </a:defRPr>
            </a:lvl9pPr>
          </a:lstStyle>
          <a:p>
            <a:pPr eaLnBrk="1" hangingPunct="1">
              <a:defRPr/>
            </a:pPr>
            <a:r>
              <a:rPr lang="en-US" altLang="vi-VN" sz="1000">
                <a:latin typeface="Arial" panose="020B0604020202020204" pitchFamily="34" charset="0"/>
              </a:rPr>
              <a:t>Copyright © 2011 Pearson Education</a:t>
            </a:r>
          </a:p>
        </p:txBody>
      </p:sp>
      <p:sp>
        <p:nvSpPr>
          <p:cNvPr id="2055" name="Rectangle 3"/>
          <p:cNvSpPr>
            <a:spLocks noGrp="1" noChangeArrowheads="1"/>
          </p:cNvSpPr>
          <p:nvPr>
            <p:ph type="title"/>
          </p:nvPr>
        </p:nvSpPr>
        <p:spPr bwMode="auto">
          <a:xfrm>
            <a:off x="1320801" y="381000"/>
            <a:ext cx="105029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a:t>Click to edit Master title style</a:t>
            </a:r>
          </a:p>
        </p:txBody>
      </p:sp>
      <p:sp>
        <p:nvSpPr>
          <p:cNvPr id="2056" name="Rectangle 4"/>
          <p:cNvSpPr>
            <a:spLocks noGrp="1" noChangeArrowheads="1"/>
          </p:cNvSpPr>
          <p:nvPr>
            <p:ph type="body" idx="1"/>
          </p:nvPr>
        </p:nvSpPr>
        <p:spPr bwMode="auto">
          <a:xfrm>
            <a:off x="1576917" y="2017713"/>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a:t>Click to edit Master text styles</a:t>
            </a:r>
          </a:p>
          <a:p>
            <a:pPr lvl="1"/>
            <a:r>
              <a:rPr lang="en-US" altLang="vi-VN"/>
              <a:t>Second level</a:t>
            </a:r>
          </a:p>
          <a:p>
            <a:pPr lvl="2"/>
            <a:r>
              <a:rPr lang="en-US" altLang="vi-VN"/>
              <a:t>Third level</a:t>
            </a:r>
          </a:p>
          <a:p>
            <a:pPr lvl="3"/>
            <a:r>
              <a:rPr lang="en-US" altLang="vi-VN"/>
              <a:t>Fourth level</a:t>
            </a:r>
          </a:p>
          <a:p>
            <a:pPr lvl="4"/>
            <a:r>
              <a:rPr lang="en-US" altLang="vi-VN"/>
              <a:t>Fifth level</a:t>
            </a:r>
          </a:p>
        </p:txBody>
      </p:sp>
    </p:spTree>
    <p:extLst>
      <p:ext uri="{BB962C8B-B14F-4D97-AF65-F5344CB8AC3E}">
        <p14:creationId xmlns:p14="http://schemas.microsoft.com/office/powerpoint/2010/main" val="23526226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fontAlgn="base" hangingPunct="1">
        <a:spcBef>
          <a:spcPct val="0"/>
        </a:spcBef>
        <a:spcAft>
          <a:spcPct val="0"/>
        </a:spcAft>
        <a:defRPr sz="4400" kern="1200">
          <a:solidFill>
            <a:srgbClr val="DF1738"/>
          </a:solidFill>
          <a:latin typeface="+mj-lt"/>
          <a:ea typeface="ＭＳ Ｐゴシック" panose="020B0600070205080204" pitchFamily="34" charset="-128"/>
          <a:cs typeface="+mj-cs"/>
        </a:defRPr>
      </a:lvl1pPr>
      <a:lvl2pPr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2pPr>
      <a:lvl3pPr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3pPr>
      <a:lvl4pPr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4pPr>
      <a:lvl5pPr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5pPr>
      <a:lvl6pPr marL="457200" algn="l" rtl="0" eaLnBrk="1" fontAlgn="base" hangingPunct="1">
        <a:spcBef>
          <a:spcPct val="0"/>
        </a:spcBef>
        <a:spcAft>
          <a:spcPct val="0"/>
        </a:spcAft>
        <a:defRPr sz="4400">
          <a:solidFill>
            <a:srgbClr val="DF1738"/>
          </a:solidFill>
          <a:latin typeface="Tahoma" panose="020B0604030504040204" pitchFamily="34" charset="0"/>
          <a:ea typeface="MS PGothic" panose="020B0600070205080204" pitchFamily="34" charset="-128"/>
        </a:defRPr>
      </a:lvl6pPr>
      <a:lvl7pPr marL="914400" algn="l" rtl="0" eaLnBrk="1" fontAlgn="base" hangingPunct="1">
        <a:spcBef>
          <a:spcPct val="0"/>
        </a:spcBef>
        <a:spcAft>
          <a:spcPct val="0"/>
        </a:spcAft>
        <a:defRPr sz="4400">
          <a:solidFill>
            <a:srgbClr val="DF1738"/>
          </a:solidFill>
          <a:latin typeface="Tahoma" panose="020B0604030504040204" pitchFamily="34" charset="0"/>
          <a:ea typeface="MS PGothic" panose="020B0600070205080204" pitchFamily="34" charset="-128"/>
        </a:defRPr>
      </a:lvl7pPr>
      <a:lvl8pPr marL="1371600" algn="l" rtl="0" eaLnBrk="1" fontAlgn="base" hangingPunct="1">
        <a:spcBef>
          <a:spcPct val="0"/>
        </a:spcBef>
        <a:spcAft>
          <a:spcPct val="0"/>
        </a:spcAft>
        <a:defRPr sz="4400">
          <a:solidFill>
            <a:srgbClr val="DF1738"/>
          </a:solidFill>
          <a:latin typeface="Tahoma" panose="020B0604030504040204" pitchFamily="34" charset="0"/>
          <a:ea typeface="MS PGothic" panose="020B0600070205080204" pitchFamily="34" charset="-128"/>
        </a:defRPr>
      </a:lvl8pPr>
      <a:lvl9pPr marL="1828800" algn="l" rtl="0" eaLnBrk="1" fontAlgn="base" hangingPunct="1">
        <a:spcBef>
          <a:spcPct val="0"/>
        </a:spcBef>
        <a:spcAft>
          <a:spcPct val="0"/>
        </a:spcAft>
        <a:defRPr sz="4400">
          <a:solidFill>
            <a:srgbClr val="DF1738"/>
          </a:solidFill>
          <a:latin typeface="Tahoma" panose="020B0604030504040204" pitchFamily="34" charset="0"/>
          <a:ea typeface="MS PGothic" panose="020B0600070205080204" pitchFamily="34" charset="-128"/>
        </a:defRPr>
      </a:lvl9pPr>
    </p:titleStyle>
    <p:bodyStyle>
      <a:lvl1pPr marL="342900" indent="-342900" algn="l" rtl="0" eaLnBrk="1" fontAlgn="base" hangingPunct="1">
        <a:spcBef>
          <a:spcPct val="20000"/>
        </a:spcBef>
        <a:spcAft>
          <a:spcPct val="0"/>
        </a:spcAft>
        <a:buClr>
          <a:schemeClr val="tx1"/>
        </a:buClr>
        <a:buChar char="•"/>
        <a:defRPr sz="3200" kern="1200">
          <a:solidFill>
            <a:schemeClr val="tx1"/>
          </a:solidFill>
          <a:latin typeface="+mn-lt"/>
          <a:ea typeface="ＭＳ Ｐゴシック" panose="020B0600070205080204" pitchFamily="34" charset="-128"/>
          <a:cs typeface="+mn-cs"/>
        </a:defRPr>
      </a:lvl1pPr>
      <a:lvl2pPr marL="742950" indent="-285750" algn="l" rtl="0" eaLnBrk="1" fontAlgn="base" hangingPunct="1">
        <a:spcBef>
          <a:spcPct val="20000"/>
        </a:spcBef>
        <a:spcAft>
          <a:spcPct val="0"/>
        </a:spcAft>
        <a:buClr>
          <a:srgbClr val="E21738"/>
        </a:buClr>
        <a:buChar char="•"/>
        <a:defRPr sz="2800" kern="1200">
          <a:solidFill>
            <a:schemeClr val="tx1"/>
          </a:solidFill>
          <a:latin typeface="+mn-lt"/>
          <a:ea typeface="ＭＳ Ｐゴシック" panose="020B0600070205080204" pitchFamily="34" charset="-128"/>
          <a:cs typeface="+mn-cs"/>
        </a:defRPr>
      </a:lvl2pPr>
      <a:lvl3pPr marL="1143000" indent="-228600" algn="l" rtl="0" eaLnBrk="1" fontAlgn="base" hangingPunct="1">
        <a:spcBef>
          <a:spcPct val="20000"/>
        </a:spcBef>
        <a:spcAft>
          <a:spcPct val="0"/>
        </a:spcAft>
        <a:buClr>
          <a:srgbClr val="98877D"/>
        </a:buClr>
        <a:buChar char="•"/>
        <a:defRPr sz="2400" kern="1200">
          <a:solidFill>
            <a:schemeClr val="tx1"/>
          </a:solidFill>
          <a:latin typeface="+mn-lt"/>
          <a:ea typeface="ＭＳ Ｐゴシック" panose="020B0600070205080204" pitchFamily="34" charset="-128"/>
          <a:cs typeface="+mn-cs"/>
        </a:defRPr>
      </a:lvl3pPr>
      <a:lvl4pPr marL="1600200" indent="-228600" algn="l" rtl="0" eaLnBrk="1" fontAlgn="base" hangingPunct="1">
        <a:spcBef>
          <a:spcPct val="20000"/>
        </a:spcBef>
        <a:spcAft>
          <a:spcPct val="0"/>
        </a:spcAft>
        <a:buClr>
          <a:srgbClr val="F3DAB0"/>
        </a:buClr>
        <a:buFont typeface="Wingdings" panose="05000000000000000000" pitchFamily="2" charset="2"/>
        <a:buChar char="©"/>
        <a:defRPr sz="2000" kern="1200">
          <a:solidFill>
            <a:schemeClr val="tx1"/>
          </a:solidFill>
          <a:latin typeface="+mn-lt"/>
          <a:ea typeface="ＭＳ Ｐゴシック" panose="020B0600070205080204" pitchFamily="34" charset="-128"/>
          <a:cs typeface="+mn-cs"/>
        </a:defRPr>
      </a:lvl4pPr>
      <a:lvl5pPr marL="2057400" indent="-228600" algn="l" rtl="0" eaLnBrk="1" fontAlgn="base" hangingPunct="1">
        <a:spcBef>
          <a:spcPct val="20000"/>
        </a:spcBef>
        <a:spcAft>
          <a:spcPct val="0"/>
        </a:spcAft>
        <a:buClr>
          <a:srgbClr val="F3DAB0"/>
        </a:buClr>
        <a:buFont typeface="Wingdings" panose="05000000000000000000" pitchFamily="2" charset="2"/>
        <a:buChar char="©"/>
        <a:defRPr sz="2000" kern="1200">
          <a:solidFill>
            <a:schemeClr val="tx1"/>
          </a:solidFill>
          <a:latin typeface="+mn-lt"/>
          <a:ea typeface="ＭＳ Ｐゴシック"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err="1"/>
              <a:t>Chương</a:t>
            </a:r>
            <a:r>
              <a:rPr lang="en-US" dirty="0"/>
              <a:t> 8:</a:t>
            </a:r>
            <a:br>
              <a:rPr lang="en-US" dirty="0"/>
            </a:br>
            <a:r>
              <a:rPr lang="en-US" dirty="0"/>
              <a:t>XU HƯỚNG NGHỀ NGHIỆP</a:t>
            </a:r>
            <a:endParaRPr lang="vi-VN" dirty="0"/>
          </a:p>
        </p:txBody>
      </p:sp>
      <p:sp>
        <p:nvSpPr>
          <p:cNvPr id="3" name="Subtitle 2"/>
          <p:cNvSpPr>
            <a:spLocks noGrp="1"/>
          </p:cNvSpPr>
          <p:nvPr>
            <p:ph type="subTitle" idx="1"/>
          </p:nvPr>
        </p:nvSpPr>
        <p:spPr/>
        <p:txBody>
          <a:bodyPr/>
          <a:lstStyle/>
          <a:p>
            <a:r>
              <a:rPr lang="en-US" dirty="0"/>
              <a:t>GV: </a:t>
            </a:r>
            <a:r>
              <a:rPr lang="en-US" dirty="0" err="1"/>
              <a:t>Nguyễn</a:t>
            </a:r>
            <a:r>
              <a:rPr lang="en-US" dirty="0"/>
              <a:t> </a:t>
            </a:r>
            <a:r>
              <a:rPr lang="en-US" dirty="0" err="1"/>
              <a:t>Thị</a:t>
            </a:r>
            <a:r>
              <a:rPr lang="en-US" dirty="0"/>
              <a:t> </a:t>
            </a:r>
            <a:r>
              <a:rPr lang="en-US" dirty="0" err="1"/>
              <a:t>Hạnh</a:t>
            </a:r>
            <a:endParaRPr lang="vi-VN" dirty="0"/>
          </a:p>
        </p:txBody>
      </p:sp>
    </p:spTree>
    <p:extLst>
      <p:ext uri="{BB962C8B-B14F-4D97-AF65-F5344CB8AC3E}">
        <p14:creationId xmlns:p14="http://schemas.microsoft.com/office/powerpoint/2010/main" val="13133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8.5.2 </a:t>
            </a:r>
            <a:r>
              <a:rPr lang="en-US" b="1"/>
              <a:t>Ứng dụng </a:t>
            </a:r>
            <a:r>
              <a:rPr lang="en-US"/>
              <a:t> (t.t.) </a:t>
            </a:r>
          </a:p>
        </p:txBody>
      </p:sp>
      <p:sp>
        <p:nvSpPr>
          <p:cNvPr id="3" name="Content Placeholder 2"/>
          <p:cNvSpPr>
            <a:spLocks noGrp="1"/>
          </p:cNvSpPr>
          <p:nvPr>
            <p:ph idx="1"/>
          </p:nvPr>
        </p:nvSpPr>
        <p:spPr>
          <a:xfrm>
            <a:off x="1047403" y="1207699"/>
            <a:ext cx="10067442" cy="5010222"/>
          </a:xfrm>
        </p:spPr>
        <p:txBody>
          <a:bodyPr>
            <a:normAutofit/>
          </a:bodyPr>
          <a:lstStyle/>
          <a:p>
            <a:pPr algn="just"/>
            <a:r>
              <a:rPr lang="vi-VN" b="1" dirty="0"/>
              <a:t>Bảo hiểm: Quy trình yêu cầu</a:t>
            </a:r>
          </a:p>
          <a:p>
            <a:pPr marL="0" indent="0" algn="just">
              <a:buNone/>
            </a:pPr>
            <a:r>
              <a:rPr lang="vi-VN" dirty="0"/>
              <a:t>Quy trình yêu cầu là một quy trình gây ra nhiều sự bực dọc và bạc bẽo. Những nhân viên bảo hiểm cần phải lội qua những yêu cầu lừa đảo, các nguồn dữ liệu phân mảnh, hoặc các quy tắc đã bị bỏ đi đối với người dùng tạo đưa ra một số ít các form và xử lý chúng một cách thủ công. Điều này chứa đầy những lỗi. Blockchain cung cấp một hệ thống hoàn hảo cho việc quản lý minh bạch và không mạo hiểm. Những tài liệu đã được mã hoá cho phép nhân viên bảo hiểm nắm được quyền làm chủ của các tài sản sẽ được bảo hiểm.</a:t>
            </a:r>
          </a:p>
          <a:p>
            <a:pPr marL="0" lvl="0" indent="0" algn="just">
              <a:buNone/>
            </a:pPr>
            <a:endParaRPr lang="en-US" dirty="0"/>
          </a:p>
        </p:txBody>
      </p:sp>
    </p:spTree>
    <p:extLst>
      <p:ext uri="{BB962C8B-B14F-4D97-AF65-F5344CB8AC3E}">
        <p14:creationId xmlns:p14="http://schemas.microsoft.com/office/powerpoint/2010/main" val="3001316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8.5.2 </a:t>
            </a:r>
            <a:r>
              <a:rPr lang="en-US" b="1"/>
              <a:t>Ứng dụng </a:t>
            </a:r>
            <a:r>
              <a:rPr lang="en-US"/>
              <a:t> (t.t.) </a:t>
            </a:r>
          </a:p>
        </p:txBody>
      </p:sp>
      <p:sp>
        <p:nvSpPr>
          <p:cNvPr id="3" name="Content Placeholder 2"/>
          <p:cNvSpPr>
            <a:spLocks noGrp="1"/>
          </p:cNvSpPr>
          <p:nvPr>
            <p:ph idx="1"/>
          </p:nvPr>
        </p:nvSpPr>
        <p:spPr>
          <a:xfrm>
            <a:off x="1293962" y="1259458"/>
            <a:ext cx="9887385" cy="4627996"/>
          </a:xfrm>
        </p:spPr>
        <p:txBody>
          <a:bodyPr>
            <a:normAutofit/>
          </a:bodyPr>
          <a:lstStyle/>
          <a:p>
            <a:pPr algn="just"/>
            <a:r>
              <a:rPr lang="vi-VN" b="1" dirty="0"/>
              <a:t>Thanh toán: Thanh toán xuyên biên giới</a:t>
            </a:r>
          </a:p>
          <a:p>
            <a:pPr marL="0" indent="0" algn="just">
              <a:buNone/>
            </a:pPr>
            <a:r>
              <a:rPr lang="vi-VN" dirty="0"/>
              <a:t>Việc thay toán quốc tế chứa nhiều lỗi, tốn kém và dễ gây ra rửa tiền. Nó tốn ít nhất vài ngày cho việc chuyển tiền quốc tế. Blockchain đã và đang cung cấp các giải pháp cho các công ty chuyển tiền như Abra, Align Commerce và Bitspark bằng việc đưa ra các dịch vụ chuyển tiền dựa trên blockchain đầu cuối. Vào năm 2016, Santander trở thành một trong những ngân hàng đầu tiên sử dụng blockchain trong một ứng dụng thanh toán, cho phép các khách hàng thực hiện chuyển tiền quốc tế 24/24 và hoàn thành vào ngày hôm sau.</a:t>
            </a:r>
          </a:p>
          <a:p>
            <a:pPr marL="0" lvl="0" indent="0" algn="just">
              <a:buNone/>
            </a:pPr>
            <a:endParaRPr lang="en-US" dirty="0"/>
          </a:p>
        </p:txBody>
      </p:sp>
    </p:spTree>
    <p:extLst>
      <p:ext uri="{BB962C8B-B14F-4D97-AF65-F5344CB8AC3E}">
        <p14:creationId xmlns:p14="http://schemas.microsoft.com/office/powerpoint/2010/main" val="386159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8.5.2 </a:t>
            </a:r>
            <a:r>
              <a:rPr lang="en-US" b="1"/>
              <a:t>Ứng dụng </a:t>
            </a:r>
            <a:r>
              <a:rPr lang="en-US"/>
              <a:t> (t.t.) </a:t>
            </a:r>
          </a:p>
        </p:txBody>
      </p:sp>
      <p:sp>
        <p:nvSpPr>
          <p:cNvPr id="3" name="Content Placeholder 2"/>
          <p:cNvSpPr>
            <a:spLocks noGrp="1"/>
          </p:cNvSpPr>
          <p:nvPr>
            <p:ph idx="1"/>
          </p:nvPr>
        </p:nvSpPr>
        <p:spPr>
          <a:xfrm>
            <a:off x="1380226" y="1066801"/>
            <a:ext cx="10307469" cy="4552604"/>
          </a:xfrm>
        </p:spPr>
        <p:txBody>
          <a:bodyPr>
            <a:normAutofit lnSpcReduction="10000"/>
          </a:bodyPr>
          <a:lstStyle/>
          <a:p>
            <a:r>
              <a:rPr lang="vi-VN" b="1" dirty="0"/>
              <a:t>Tài sản thông minh</a:t>
            </a:r>
          </a:p>
          <a:p>
            <a:pPr marL="0" indent="0">
              <a:buNone/>
            </a:pPr>
            <a:r>
              <a:rPr lang="vi-VN" dirty="0"/>
              <a:t>Một tài sản vô hình hay hữu hình, như những chiếc ô tô, toà nhà, nồi cơm điện hay là các bằng sáng chế, tên tài sản hay cổ phần công ty, đều có thể được nhúng bởi các công nghệ thông minh. Những sự đăng ký như vậy, có thể được lưu trữ trong sổ cái cùng với các thông tin hợp đồng của những người cho phép quyền sở hữu của tài sản. Khoá thông minh (smart keys) có thể được sử dụng để cung cấp quyền truy cập cho các bên được cho phép. Và cuốn sổ cái sẽ là nơi lưu giữ và cho phép sự trao đổi của các khoá thông mình này một khi hợp đồng đã được xác nhận.</a:t>
            </a:r>
          </a:p>
        </p:txBody>
      </p:sp>
    </p:spTree>
    <p:extLst>
      <p:ext uri="{BB962C8B-B14F-4D97-AF65-F5344CB8AC3E}">
        <p14:creationId xmlns:p14="http://schemas.microsoft.com/office/powerpoint/2010/main" val="3115774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8.5.2 </a:t>
            </a:r>
            <a:r>
              <a:rPr lang="en-US" b="1"/>
              <a:t>Ứng dụng</a:t>
            </a:r>
            <a:r>
              <a:rPr lang="en-US"/>
              <a:t> (t.t.)</a:t>
            </a:r>
          </a:p>
        </p:txBody>
      </p:sp>
      <p:sp>
        <p:nvSpPr>
          <p:cNvPr id="3" name="Content Placeholder 2"/>
          <p:cNvSpPr>
            <a:spLocks noGrp="1"/>
          </p:cNvSpPr>
          <p:nvPr>
            <p:ph idx="1"/>
          </p:nvPr>
        </p:nvSpPr>
        <p:spPr>
          <a:xfrm>
            <a:off x="914400" y="1066800"/>
            <a:ext cx="10343147" cy="7414627"/>
          </a:xfrm>
        </p:spPr>
        <p:txBody>
          <a:bodyPr>
            <a:normAutofit/>
          </a:bodyPr>
          <a:lstStyle/>
          <a:p>
            <a:pPr algn="just"/>
            <a:r>
              <a:rPr lang="vi-VN" dirty="0"/>
              <a:t>Cuốn sổ cái phân tán cũng trở thành một hệ thống để lưu lại và quản lý các quyền cho tài sản cũng như là cho phép sao chép các hợp đồng thông mình trong trường hợp khoá thông minh bị mất.</a:t>
            </a:r>
          </a:p>
          <a:p>
            <a:pPr algn="just"/>
            <a:r>
              <a:rPr lang="vi-VN" dirty="0"/>
              <a:t>Sử dụng "tài sản thông minh" giúp bạn hạn chế được rủi ro của việc bị lừa đảo, giảm phí trung gian và các tình huống khó khăn trong giao dịch. Cùng với đó, tăng cường sự hiệu quả và sự tín nhiệm.</a:t>
            </a:r>
          </a:p>
          <a:p>
            <a:pPr algn="just"/>
            <a:r>
              <a:rPr lang="vi-VN" dirty="0"/>
              <a:t>Ví dụ về tài sản thông minh</a:t>
            </a:r>
          </a:p>
          <a:p>
            <a:pPr lvl="1" algn="just"/>
            <a:r>
              <a:rPr lang="vi-VN" b="1" dirty="0"/>
              <a:t>Cho vay thế châp</a:t>
            </a:r>
          </a:p>
          <a:p>
            <a:pPr lvl="1" algn="just"/>
            <a:r>
              <a:rPr lang="vi-VN" b="1" dirty="0"/>
              <a:t>Xe hơi / điện thoại thông minh</a:t>
            </a:r>
          </a:p>
          <a:p>
            <a:pPr lvl="1" algn="just"/>
            <a:r>
              <a:rPr lang="vi-VN" b="1" dirty="0"/>
              <a:t>Blockchain Internet-of-Things (IoT)</a:t>
            </a:r>
          </a:p>
          <a:p>
            <a:pPr lvl="0" algn="just"/>
            <a:endParaRPr lang="en-US" dirty="0"/>
          </a:p>
        </p:txBody>
      </p:sp>
    </p:spTree>
    <p:extLst>
      <p:ext uri="{BB962C8B-B14F-4D97-AF65-F5344CB8AC3E}">
        <p14:creationId xmlns:p14="http://schemas.microsoft.com/office/powerpoint/2010/main" val="4074547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8.5.3 </a:t>
            </a:r>
            <a:r>
              <a:rPr lang="en-US" b="1"/>
              <a:t>Dự đoán thị trường </a:t>
            </a:r>
            <a:r>
              <a:rPr lang="en-US"/>
              <a:t> </a:t>
            </a:r>
          </a:p>
        </p:txBody>
      </p:sp>
      <p:sp>
        <p:nvSpPr>
          <p:cNvPr id="3" name="Content Placeholder 2"/>
          <p:cNvSpPr>
            <a:spLocks noGrp="1"/>
          </p:cNvSpPr>
          <p:nvPr>
            <p:ph idx="1"/>
          </p:nvPr>
        </p:nvSpPr>
        <p:spPr>
          <a:xfrm>
            <a:off x="914400" y="1066800"/>
            <a:ext cx="10684042" cy="5542547"/>
          </a:xfrm>
        </p:spPr>
        <p:txBody>
          <a:bodyPr>
            <a:normAutofit/>
          </a:bodyPr>
          <a:lstStyle/>
          <a:p>
            <a:pPr lvl="0" algn="just"/>
            <a:r>
              <a:rPr lang="vi-VN" dirty="0"/>
              <a:t>Có thể vị trí này không có nhiều cơ hội việc làm hiện nay nhưng nền tảng về kĩ năng của các kỹ sư trong lĩnh vực  blockchain là sự am hiểu các công nghệ đằng sau Bitcoin, kinh nghiệm chuyên sâu về mã hóa, hệ phân tán, thuật toán băm sẽ luôn được chào đón ở rất nhiều nơi. </a:t>
            </a:r>
            <a:endParaRPr lang="en-US" dirty="0"/>
          </a:p>
          <a:p>
            <a:pPr lvl="0" algn="just"/>
            <a:r>
              <a:rPr lang="vi-VN" dirty="0"/>
              <a:t>Hiện tại có hơn 200 doanh nghiệp và các dự án mã nguồn mở đang tìm cách áp dụng công nghệ blockchain cho các ứng dụng kinh doanh, thẻ an ninh hay trong các dịch vụ tài chính. </a:t>
            </a:r>
            <a:endParaRPr lang="en-US" dirty="0"/>
          </a:p>
          <a:p>
            <a:pPr lvl="0" algn="just"/>
            <a:r>
              <a:rPr lang="vi-VN" dirty="0"/>
              <a:t>Trên các trang tuyển dụng thì mức lương cho vị trí này giao động từ 150-170 ngàn USD/năm cho kỹ sư có kinh nghiệm trong Python, Bitcoins, và hệ phân tán.</a:t>
            </a:r>
            <a:endParaRPr lang="en-US" dirty="0"/>
          </a:p>
        </p:txBody>
      </p:sp>
    </p:spTree>
    <p:extLst>
      <p:ext uri="{BB962C8B-B14F-4D97-AF65-F5344CB8AC3E}">
        <p14:creationId xmlns:p14="http://schemas.microsoft.com/office/powerpoint/2010/main" val="2855454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8.6 </a:t>
            </a:r>
            <a:r>
              <a:rPr lang="en-US" b="1" dirty="0" err="1"/>
              <a:t>Chuyên</a:t>
            </a:r>
            <a:r>
              <a:rPr lang="en-US" b="1" dirty="0"/>
              <a:t> </a:t>
            </a:r>
            <a:r>
              <a:rPr lang="en-US" b="1" dirty="0" err="1"/>
              <a:t>gia</a:t>
            </a:r>
            <a:r>
              <a:rPr lang="en-US" b="1" dirty="0"/>
              <a:t> </a:t>
            </a:r>
            <a:r>
              <a:rPr lang="en-US" b="1" dirty="0" err="1"/>
              <a:t>máy</a:t>
            </a:r>
            <a:r>
              <a:rPr lang="en-US" b="1" dirty="0"/>
              <a:t> </a:t>
            </a:r>
            <a:r>
              <a:rPr lang="en-US" b="1" dirty="0" err="1"/>
              <a:t>học</a:t>
            </a:r>
            <a:r>
              <a:rPr lang="en-US" b="1" dirty="0"/>
              <a:t>, </a:t>
            </a:r>
            <a:r>
              <a:rPr lang="en-US" b="1" dirty="0" err="1"/>
              <a:t>kỹ</a:t>
            </a:r>
            <a:r>
              <a:rPr lang="en-US" b="1" dirty="0"/>
              <a:t> </a:t>
            </a:r>
            <a:r>
              <a:rPr lang="en-US" b="1" dirty="0" err="1"/>
              <a:t>sư</a:t>
            </a:r>
            <a:r>
              <a:rPr lang="en-US" b="1" dirty="0"/>
              <a:t> </a:t>
            </a:r>
            <a:r>
              <a:rPr lang="en-US" b="1" dirty="0" err="1"/>
              <a:t>điện</a:t>
            </a:r>
            <a:r>
              <a:rPr lang="en-US" b="1" dirty="0"/>
              <a:t> </a:t>
            </a:r>
            <a:r>
              <a:rPr lang="en-US" b="1" dirty="0" err="1"/>
              <a:t>toán</a:t>
            </a:r>
            <a:r>
              <a:rPr lang="en-US" b="1" dirty="0"/>
              <a:t> </a:t>
            </a:r>
            <a:r>
              <a:rPr lang="en-US" b="1" dirty="0" err="1"/>
              <a:t>nhận</a:t>
            </a:r>
            <a:r>
              <a:rPr lang="en-US" b="1" dirty="0"/>
              <a:t> </a:t>
            </a:r>
            <a:r>
              <a:rPr lang="en-US" b="1" dirty="0" err="1"/>
              <a:t>thức</a:t>
            </a:r>
            <a:endParaRPr lang="en-US" dirty="0"/>
          </a:p>
        </p:txBody>
      </p:sp>
      <p:sp>
        <p:nvSpPr>
          <p:cNvPr id="3" name="Content Placeholder 2"/>
          <p:cNvSpPr>
            <a:spLocks noGrp="1"/>
          </p:cNvSpPr>
          <p:nvPr>
            <p:ph idx="1"/>
          </p:nvPr>
        </p:nvSpPr>
        <p:spPr>
          <a:xfrm>
            <a:off x="1117600" y="1529542"/>
            <a:ext cx="10566400" cy="4617258"/>
          </a:xfrm>
        </p:spPr>
        <p:txBody>
          <a:bodyPr/>
          <a:lstStyle/>
          <a:p>
            <a:pPr lvl="0"/>
            <a:r>
              <a:rPr lang="en-US" dirty="0" err="1"/>
              <a:t>Ứng</a:t>
            </a:r>
            <a:r>
              <a:rPr lang="en-US" dirty="0"/>
              <a:t> </a:t>
            </a:r>
            <a:r>
              <a:rPr lang="en-US" dirty="0" err="1"/>
              <a:t>dụng</a:t>
            </a:r>
            <a:r>
              <a:rPr lang="en-US" dirty="0"/>
              <a:t>:</a:t>
            </a:r>
            <a:endParaRPr lang="en-US" sz="2400" dirty="0"/>
          </a:p>
          <a:p>
            <a:pPr lvl="1"/>
            <a:r>
              <a:rPr lang="en-US" dirty="0" err="1"/>
              <a:t>Trợ</a:t>
            </a:r>
            <a:r>
              <a:rPr lang="en-US" dirty="0"/>
              <a:t> </a:t>
            </a:r>
            <a:r>
              <a:rPr lang="en-US" dirty="0" err="1"/>
              <a:t>lý</a:t>
            </a:r>
            <a:r>
              <a:rPr lang="en-US" dirty="0"/>
              <a:t> </a:t>
            </a:r>
            <a:r>
              <a:rPr lang="en-US" dirty="0" err="1"/>
              <a:t>ảo</a:t>
            </a:r>
            <a:endParaRPr lang="en-US" sz="2000" dirty="0"/>
          </a:p>
          <a:p>
            <a:pPr lvl="1"/>
            <a:r>
              <a:rPr lang="en-US" dirty="0" err="1"/>
              <a:t>Tự</a:t>
            </a:r>
            <a:r>
              <a:rPr lang="en-US" dirty="0"/>
              <a:t> </a:t>
            </a:r>
            <a:r>
              <a:rPr lang="en-US" dirty="0" err="1"/>
              <a:t>động</a:t>
            </a:r>
            <a:r>
              <a:rPr lang="en-US" dirty="0"/>
              <a:t> </a:t>
            </a:r>
            <a:r>
              <a:rPr lang="en-US" dirty="0" err="1"/>
              <a:t>rút</a:t>
            </a:r>
            <a:r>
              <a:rPr lang="en-US" dirty="0"/>
              <a:t> </a:t>
            </a:r>
            <a:r>
              <a:rPr lang="en-US" dirty="0" err="1"/>
              <a:t>trích</a:t>
            </a:r>
            <a:r>
              <a:rPr lang="en-US" dirty="0"/>
              <a:t> </a:t>
            </a:r>
            <a:r>
              <a:rPr lang="en-US" dirty="0" err="1"/>
              <a:t>thông</a:t>
            </a:r>
            <a:r>
              <a:rPr lang="en-US" dirty="0"/>
              <a:t> tin</a:t>
            </a:r>
            <a:endParaRPr lang="en-US" sz="2000" dirty="0"/>
          </a:p>
          <a:p>
            <a:pPr lvl="0"/>
            <a:r>
              <a:rPr lang="en-US" dirty="0" err="1"/>
              <a:t>Kiến</a:t>
            </a:r>
            <a:r>
              <a:rPr lang="en-US" dirty="0"/>
              <a:t> </a:t>
            </a:r>
            <a:r>
              <a:rPr lang="en-US" dirty="0" err="1"/>
              <a:t>thức</a:t>
            </a:r>
            <a:r>
              <a:rPr lang="en-US" dirty="0"/>
              <a:t> </a:t>
            </a:r>
            <a:r>
              <a:rPr lang="en-US" dirty="0" err="1"/>
              <a:t>và</a:t>
            </a:r>
            <a:r>
              <a:rPr lang="en-US" dirty="0"/>
              <a:t> </a:t>
            </a:r>
            <a:r>
              <a:rPr lang="en-US" dirty="0" err="1"/>
              <a:t>ngôn</a:t>
            </a:r>
            <a:r>
              <a:rPr lang="en-US" dirty="0"/>
              <a:t> </a:t>
            </a:r>
            <a:r>
              <a:rPr lang="en-US" dirty="0" err="1"/>
              <a:t>ngữ</a:t>
            </a:r>
            <a:r>
              <a:rPr lang="en-US" dirty="0"/>
              <a:t>:</a:t>
            </a:r>
            <a:endParaRPr lang="en-US" sz="2400" dirty="0"/>
          </a:p>
          <a:p>
            <a:pPr lvl="1"/>
            <a:r>
              <a:rPr lang="en-US" dirty="0" err="1"/>
              <a:t>Trí</a:t>
            </a:r>
            <a:r>
              <a:rPr lang="en-US" dirty="0"/>
              <a:t> </a:t>
            </a:r>
            <a:r>
              <a:rPr lang="en-US" dirty="0" err="1"/>
              <a:t>tuệ</a:t>
            </a:r>
            <a:r>
              <a:rPr lang="en-US" dirty="0"/>
              <a:t> </a:t>
            </a:r>
            <a:r>
              <a:rPr lang="en-US" dirty="0" err="1"/>
              <a:t>được</a:t>
            </a:r>
            <a:r>
              <a:rPr lang="en-US" dirty="0"/>
              <a:t> </a:t>
            </a:r>
            <a:r>
              <a:rPr lang="en-US" dirty="0" err="1"/>
              <a:t>tăng</a:t>
            </a:r>
            <a:r>
              <a:rPr lang="en-US" dirty="0"/>
              <a:t> </a:t>
            </a:r>
            <a:r>
              <a:rPr lang="en-US" dirty="0" err="1"/>
              <a:t>cường</a:t>
            </a:r>
            <a:endParaRPr lang="en-US" sz="2000" dirty="0"/>
          </a:p>
          <a:p>
            <a:pPr lvl="1"/>
            <a:r>
              <a:rPr lang="en-US" dirty="0" err="1"/>
              <a:t>Thúc</a:t>
            </a:r>
            <a:r>
              <a:rPr lang="en-US" dirty="0"/>
              <a:t> </a:t>
            </a:r>
            <a:r>
              <a:rPr lang="en-US" dirty="0" err="1"/>
              <a:t>đẩy</a:t>
            </a:r>
            <a:r>
              <a:rPr lang="en-US" dirty="0"/>
              <a:t> </a:t>
            </a:r>
            <a:r>
              <a:rPr lang="en-US" dirty="0" err="1"/>
              <a:t>hoặc</a:t>
            </a:r>
            <a:r>
              <a:rPr lang="en-US" dirty="0"/>
              <a:t> </a:t>
            </a:r>
            <a:r>
              <a:rPr lang="en-US" dirty="0" err="1"/>
              <a:t>nhân</a:t>
            </a:r>
            <a:r>
              <a:rPr lang="en-US" dirty="0"/>
              <a:t> </a:t>
            </a:r>
            <a:r>
              <a:rPr lang="en-US" dirty="0" err="1"/>
              <a:t>rộng</a:t>
            </a:r>
            <a:r>
              <a:rPr lang="en-US" dirty="0"/>
              <a:t> </a:t>
            </a:r>
            <a:r>
              <a:rPr lang="en-US" dirty="0" err="1"/>
              <a:t>kiến</a:t>
            </a:r>
            <a:r>
              <a:rPr lang="en-US" dirty="0"/>
              <a:t> </a:t>
            </a:r>
            <a:r>
              <a:rPr lang="en-US" dirty="0" err="1"/>
              <a:t>thức</a:t>
            </a:r>
            <a:endParaRPr lang="en-US" sz="2000" dirty="0"/>
          </a:p>
          <a:p>
            <a:r>
              <a:rPr lang="en-US" dirty="0"/>
              <a:t>C++, Java, C#, Python,…</a:t>
            </a:r>
          </a:p>
        </p:txBody>
      </p:sp>
    </p:spTree>
    <p:extLst>
      <p:ext uri="{BB962C8B-B14F-4D97-AF65-F5344CB8AC3E}">
        <p14:creationId xmlns:p14="http://schemas.microsoft.com/office/powerpoint/2010/main" val="555033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8.6.1 </a:t>
            </a:r>
            <a:r>
              <a:rPr lang="en-US" b="1" dirty="0" err="1"/>
              <a:t>Chuyên</a:t>
            </a:r>
            <a:r>
              <a:rPr lang="en-US" b="1" dirty="0"/>
              <a:t> </a:t>
            </a:r>
            <a:r>
              <a:rPr lang="en-US" b="1" dirty="0" err="1"/>
              <a:t>gia</a:t>
            </a:r>
            <a:r>
              <a:rPr lang="en-US" b="1" dirty="0"/>
              <a:t> </a:t>
            </a:r>
            <a:r>
              <a:rPr lang="en-US" b="1" dirty="0" err="1"/>
              <a:t>máy</a:t>
            </a:r>
            <a:r>
              <a:rPr lang="en-US" b="1" dirty="0"/>
              <a:t> </a:t>
            </a:r>
            <a:r>
              <a:rPr lang="en-US" b="1" dirty="0" err="1"/>
              <a:t>học</a:t>
            </a:r>
            <a:endParaRPr lang="en-US" dirty="0"/>
          </a:p>
        </p:txBody>
      </p:sp>
      <p:sp>
        <p:nvSpPr>
          <p:cNvPr id="3" name="Content Placeholder 2"/>
          <p:cNvSpPr>
            <a:spLocks noGrp="1"/>
          </p:cNvSpPr>
          <p:nvPr>
            <p:ph idx="1"/>
          </p:nvPr>
        </p:nvSpPr>
        <p:spPr/>
        <p:txBody>
          <a:bodyPr/>
          <a:lstStyle/>
          <a:p>
            <a:pPr lvl="0" algn="just"/>
            <a:r>
              <a:rPr lang="vi-VN" b="1" dirty="0"/>
              <a:t>Học máy</a:t>
            </a:r>
            <a:r>
              <a:rPr lang="vi-VN" dirty="0"/>
              <a:t>, có tài liệu gọi là </a:t>
            </a:r>
            <a:r>
              <a:rPr lang="vi-VN" b="1" dirty="0"/>
              <a:t>Máy học</a:t>
            </a:r>
            <a:r>
              <a:rPr lang="vi-VN" dirty="0"/>
              <a:t> (</a:t>
            </a:r>
            <a:r>
              <a:rPr lang="vi-VN" i="1" dirty="0"/>
              <a:t>machine learning</a:t>
            </a:r>
            <a:r>
              <a:rPr lang="vi-VN" dirty="0"/>
              <a:t>) là một lĩnh vực của trí tuệ nhân tạo liên quan đến việc nghiên cứu và xây dựng các kĩ thuật cho phép các hệ thống "học" tự động từ dữ liệu để giải quyết những vấn đề cụ thể. Ví dụ như các máy có thể "học" cách phân loại thư điện tử xem có phải thư rác (spam)hay không và tự động xếp thư vào thư mục tương ứng. Học máy rất gần với suy diễn thống kê (statistical inference) tuy có khác nhau về thuật ngữ. </a:t>
            </a:r>
            <a:endParaRPr lang="en-US" dirty="0"/>
          </a:p>
        </p:txBody>
      </p:sp>
    </p:spTree>
    <p:extLst>
      <p:ext uri="{BB962C8B-B14F-4D97-AF65-F5344CB8AC3E}">
        <p14:creationId xmlns:p14="http://schemas.microsoft.com/office/powerpoint/2010/main" val="304309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8.6.2 </a:t>
            </a:r>
            <a:r>
              <a:rPr lang="en-US" b="1" dirty="0" err="1"/>
              <a:t>Kỹ</a:t>
            </a:r>
            <a:r>
              <a:rPr lang="en-US" b="1" dirty="0"/>
              <a:t> </a:t>
            </a:r>
            <a:r>
              <a:rPr lang="en-US" b="1" dirty="0" err="1"/>
              <a:t>sư</a:t>
            </a:r>
            <a:r>
              <a:rPr lang="en-US" b="1" dirty="0"/>
              <a:t> </a:t>
            </a:r>
            <a:r>
              <a:rPr lang="en-US" b="1" dirty="0" err="1"/>
              <a:t>điện</a:t>
            </a:r>
            <a:r>
              <a:rPr lang="en-US" b="1" dirty="0"/>
              <a:t> </a:t>
            </a:r>
            <a:r>
              <a:rPr lang="en-US" b="1" dirty="0" err="1"/>
              <a:t>toán</a:t>
            </a:r>
            <a:r>
              <a:rPr lang="en-US" b="1" dirty="0"/>
              <a:t> </a:t>
            </a:r>
            <a:r>
              <a:rPr lang="en-US" b="1" dirty="0" err="1"/>
              <a:t>nhận</a:t>
            </a:r>
            <a:r>
              <a:rPr lang="en-US" b="1" dirty="0"/>
              <a:t> </a:t>
            </a:r>
            <a:r>
              <a:rPr lang="en-US" b="1" dirty="0" err="1"/>
              <a:t>thức</a:t>
            </a:r>
            <a:endParaRPr lang="en-US" b="1" dirty="0"/>
          </a:p>
        </p:txBody>
      </p:sp>
      <p:sp>
        <p:nvSpPr>
          <p:cNvPr id="3" name="Content Placeholder 2"/>
          <p:cNvSpPr>
            <a:spLocks noGrp="1"/>
          </p:cNvSpPr>
          <p:nvPr>
            <p:ph idx="1"/>
          </p:nvPr>
        </p:nvSpPr>
        <p:spPr/>
        <p:txBody>
          <a:bodyPr>
            <a:normAutofit fontScale="92500"/>
          </a:bodyPr>
          <a:lstStyle/>
          <a:p>
            <a:r>
              <a:rPr lang="vi-VN" dirty="0"/>
              <a:t>Lĩnh vực điện toán nhận thức mà IBM khởi xướng với Watson đã cho ra đời các kỹ sư hệ thống nhận thức, một vị trí mà đến nay vẫn chưa được xác định đầy đủ trách nhiệm công việc. Ngay cả IBM cũng không thể định danh cụ thể được “Kỹ sư hệ thống nhận thức” (cognitive systems engineer) nhưng đây vẫn là một phần quan trong trong kế hoạch kinh doanh của hãng. Watson và hệ sinh thái được phát triển từ đó đã mang đến hàng loạt cơ hội nghề nghiệp mới.</a:t>
            </a:r>
          </a:p>
          <a:p>
            <a:r>
              <a:rPr lang="vi-VN" dirty="0"/>
              <a:t>SparkCognition là một ví dụ khi IBM sử dụng máy học, phân tích dữ liệu lớn và các công nghệ nhận thức khác để hiểu rõ hơn về các mối đe doạ an ninh. Hay như Point of Care, đối tác của Watson trong lĩnh vực chăm sóc y tế cho phép bác sĩ truy cập nội dung, xử lý bệnh án trên nền tảng di động.</a:t>
            </a:r>
          </a:p>
        </p:txBody>
      </p:sp>
    </p:spTree>
    <p:extLst>
      <p:ext uri="{BB962C8B-B14F-4D97-AF65-F5344CB8AC3E}">
        <p14:creationId xmlns:p14="http://schemas.microsoft.com/office/powerpoint/2010/main" val="2935292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8.6.3 </a:t>
            </a:r>
            <a:r>
              <a:rPr lang="en-US" b="1"/>
              <a:t>Các ứng dụng</a:t>
            </a:r>
          </a:p>
        </p:txBody>
      </p:sp>
      <p:sp>
        <p:nvSpPr>
          <p:cNvPr id="3" name="Content Placeholder 2"/>
          <p:cNvSpPr>
            <a:spLocks noGrp="1"/>
          </p:cNvSpPr>
          <p:nvPr>
            <p:ph idx="1"/>
          </p:nvPr>
        </p:nvSpPr>
        <p:spPr>
          <a:xfrm>
            <a:off x="1379912" y="1296785"/>
            <a:ext cx="9973887" cy="4463083"/>
          </a:xfrm>
        </p:spPr>
        <p:txBody>
          <a:bodyPr>
            <a:normAutofit/>
          </a:bodyPr>
          <a:lstStyle/>
          <a:p>
            <a:pPr algn="just"/>
            <a:r>
              <a:rPr lang="vi-VN" dirty="0"/>
              <a:t>Hệ thống trung tâm điều khiển xe tự lái của Google, Tesla..</a:t>
            </a:r>
          </a:p>
          <a:p>
            <a:pPr algn="just"/>
            <a:r>
              <a:rPr lang="vi-VN" dirty="0"/>
              <a:t>Những Trợ lý ảo trên hệ điều hành của Microsoft, Google, IOS…là ứng dụng dễ nhận thấy trong cuộc sống. Chúng có thể hỗ trợ con người tìm kiếm bằng từ ngữ, giọng nói…</a:t>
            </a:r>
          </a:p>
          <a:p>
            <a:pPr marL="0" indent="0" algn="just">
              <a:buNone/>
            </a:pPr>
            <a:endParaRPr lang="vi-VN" dirty="0"/>
          </a:p>
        </p:txBody>
      </p:sp>
      <p:pic>
        <p:nvPicPr>
          <p:cNvPr id="15364" name="Picture 4" descr="Trợ lý ảo của Microsof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658" y="3172243"/>
            <a:ext cx="6000750" cy="3324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684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8.6.3 </a:t>
            </a:r>
            <a:r>
              <a:rPr lang="en-US" b="1"/>
              <a:t>Các ứng dụng (t.t.)</a:t>
            </a:r>
          </a:p>
        </p:txBody>
      </p:sp>
      <p:sp>
        <p:nvSpPr>
          <p:cNvPr id="3" name="Content Placeholder 2"/>
          <p:cNvSpPr>
            <a:spLocks noGrp="1"/>
          </p:cNvSpPr>
          <p:nvPr>
            <p:ph idx="1"/>
          </p:nvPr>
        </p:nvSpPr>
        <p:spPr>
          <a:xfrm>
            <a:off x="838200" y="1408530"/>
            <a:ext cx="4487779" cy="4351338"/>
          </a:xfrm>
        </p:spPr>
        <p:txBody>
          <a:bodyPr>
            <a:normAutofit lnSpcReduction="10000"/>
          </a:bodyPr>
          <a:lstStyle/>
          <a:p>
            <a:pPr algn="just"/>
            <a:r>
              <a:rPr lang="vi-VN" dirty="0"/>
              <a:t>Hệ thống trí tuệ nhân tạo (Sản phẩm của Machine Learning)  AI Watson của IBM: Có thể thay bác sĩ chuẩn đoán những căn bệnh hiểm nghèo mà con người mắc phải, nhanh hơn, con người chưa thể chuẩn đoán được.</a:t>
            </a:r>
          </a:p>
          <a:p>
            <a:pPr marL="0" indent="0" algn="just">
              <a:buNone/>
            </a:pPr>
            <a:endParaRPr lang="vi-VN" dirty="0"/>
          </a:p>
        </p:txBody>
      </p:sp>
      <p:pic>
        <p:nvPicPr>
          <p:cNvPr id="23554" name="Picture 2" descr="Hệ thống Trí tuệ nhân tạo của IB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1976" y="1583948"/>
            <a:ext cx="6000750" cy="4000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398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8.5 </a:t>
            </a:r>
            <a:r>
              <a:rPr lang="en-US" b="1" dirty="0" err="1"/>
              <a:t>Kỹ</a:t>
            </a:r>
            <a:r>
              <a:rPr lang="en-US" b="1" dirty="0"/>
              <a:t> </a:t>
            </a:r>
            <a:r>
              <a:rPr lang="en-US" b="1" dirty="0" err="1"/>
              <a:t>sư</a:t>
            </a:r>
            <a:r>
              <a:rPr lang="en-US" b="1" dirty="0"/>
              <a:t> </a:t>
            </a:r>
            <a:r>
              <a:rPr lang="en-US" b="1" dirty="0" err="1"/>
              <a:t>blockchain</a:t>
            </a:r>
            <a:r>
              <a:rPr lang="en-US" dirty="0"/>
              <a:t> </a:t>
            </a:r>
          </a:p>
        </p:txBody>
      </p:sp>
      <p:sp>
        <p:nvSpPr>
          <p:cNvPr id="3" name="Content Placeholder 2"/>
          <p:cNvSpPr>
            <a:spLocks noGrp="1"/>
          </p:cNvSpPr>
          <p:nvPr>
            <p:ph idx="1"/>
          </p:nvPr>
        </p:nvSpPr>
        <p:spPr/>
        <p:txBody>
          <a:bodyPr/>
          <a:lstStyle/>
          <a:p>
            <a:pPr lvl="0"/>
            <a:r>
              <a:rPr lang="en-US" dirty="0" err="1"/>
              <a:t>Ứng</a:t>
            </a:r>
            <a:r>
              <a:rPr lang="en-US" dirty="0"/>
              <a:t> </a:t>
            </a:r>
            <a:r>
              <a:rPr lang="en-US" dirty="0" err="1"/>
              <a:t>dụng</a:t>
            </a:r>
            <a:r>
              <a:rPr lang="en-US" dirty="0"/>
              <a:t>: </a:t>
            </a:r>
            <a:r>
              <a:rPr lang="en-US" dirty="0" err="1"/>
              <a:t>kinh</a:t>
            </a:r>
            <a:r>
              <a:rPr lang="en-US" dirty="0"/>
              <a:t> </a:t>
            </a:r>
            <a:r>
              <a:rPr lang="en-US" dirty="0" err="1"/>
              <a:t>doanh</a:t>
            </a:r>
            <a:r>
              <a:rPr lang="en-US" dirty="0"/>
              <a:t>, </a:t>
            </a:r>
            <a:r>
              <a:rPr lang="en-US" dirty="0" err="1"/>
              <a:t>thẻ</a:t>
            </a:r>
            <a:r>
              <a:rPr lang="en-US" dirty="0"/>
              <a:t> an </a:t>
            </a:r>
            <a:r>
              <a:rPr lang="en-US" dirty="0" err="1"/>
              <a:t>ninh</a:t>
            </a:r>
            <a:r>
              <a:rPr lang="en-US" dirty="0"/>
              <a:t> hay </a:t>
            </a:r>
            <a:r>
              <a:rPr lang="en-US" dirty="0" err="1"/>
              <a:t>trong</a:t>
            </a:r>
            <a:r>
              <a:rPr lang="en-US" dirty="0"/>
              <a:t> </a:t>
            </a:r>
            <a:r>
              <a:rPr lang="en-US" dirty="0" err="1"/>
              <a:t>các</a:t>
            </a:r>
            <a:r>
              <a:rPr lang="en-US" dirty="0"/>
              <a:t> </a:t>
            </a:r>
            <a:r>
              <a:rPr lang="en-US" dirty="0" err="1"/>
              <a:t>dịch</a:t>
            </a:r>
            <a:r>
              <a:rPr lang="en-US" dirty="0"/>
              <a:t> </a:t>
            </a:r>
            <a:r>
              <a:rPr lang="en-US" dirty="0" err="1"/>
              <a:t>vụ</a:t>
            </a:r>
            <a:r>
              <a:rPr lang="en-US" dirty="0"/>
              <a:t> </a:t>
            </a:r>
            <a:r>
              <a:rPr lang="en-US" dirty="0" err="1"/>
              <a:t>tài</a:t>
            </a:r>
            <a:r>
              <a:rPr lang="en-US" dirty="0"/>
              <a:t> </a:t>
            </a:r>
            <a:r>
              <a:rPr lang="en-US" dirty="0" err="1"/>
              <a:t>chính</a:t>
            </a:r>
            <a:r>
              <a:rPr lang="en-US" dirty="0"/>
              <a:t>.</a:t>
            </a:r>
            <a:endParaRPr lang="en-US" sz="2400" dirty="0"/>
          </a:p>
          <a:p>
            <a:pPr lvl="0"/>
            <a:r>
              <a:rPr lang="en-US" dirty="0" err="1"/>
              <a:t>Kiến</a:t>
            </a:r>
            <a:r>
              <a:rPr lang="en-US" dirty="0"/>
              <a:t> </a:t>
            </a:r>
            <a:r>
              <a:rPr lang="en-US" dirty="0" err="1"/>
              <a:t>thức</a:t>
            </a:r>
            <a:r>
              <a:rPr lang="en-US" dirty="0"/>
              <a:t> </a:t>
            </a:r>
            <a:r>
              <a:rPr lang="en-US" dirty="0" err="1"/>
              <a:t>và</a:t>
            </a:r>
            <a:r>
              <a:rPr lang="en-US" dirty="0"/>
              <a:t> </a:t>
            </a:r>
            <a:r>
              <a:rPr lang="en-US" dirty="0" err="1"/>
              <a:t>ngôn</a:t>
            </a:r>
            <a:r>
              <a:rPr lang="en-US" dirty="0"/>
              <a:t> </a:t>
            </a:r>
            <a:r>
              <a:rPr lang="en-US" dirty="0" err="1"/>
              <a:t>ngữ</a:t>
            </a:r>
            <a:r>
              <a:rPr lang="en-US" dirty="0"/>
              <a:t>: </a:t>
            </a:r>
            <a:endParaRPr lang="en-US" sz="2400" dirty="0"/>
          </a:p>
          <a:p>
            <a:pPr lvl="1"/>
            <a:r>
              <a:rPr lang="en-US" dirty="0" err="1"/>
              <a:t>Kinh</a:t>
            </a:r>
            <a:r>
              <a:rPr lang="en-US" dirty="0"/>
              <a:t> </a:t>
            </a:r>
            <a:r>
              <a:rPr lang="en-US" dirty="0" err="1"/>
              <a:t>nghiệm</a:t>
            </a:r>
            <a:r>
              <a:rPr lang="en-US" dirty="0"/>
              <a:t> </a:t>
            </a:r>
            <a:r>
              <a:rPr lang="en-US" dirty="0" err="1"/>
              <a:t>chuyên</a:t>
            </a:r>
            <a:r>
              <a:rPr lang="en-US" dirty="0"/>
              <a:t> </a:t>
            </a:r>
            <a:r>
              <a:rPr lang="en-US" dirty="0" err="1"/>
              <a:t>sâu</a:t>
            </a:r>
            <a:r>
              <a:rPr lang="en-US" dirty="0"/>
              <a:t> </a:t>
            </a:r>
            <a:r>
              <a:rPr lang="en-US" dirty="0" err="1"/>
              <a:t>về</a:t>
            </a:r>
            <a:r>
              <a:rPr lang="en-US" dirty="0"/>
              <a:t> </a:t>
            </a:r>
            <a:r>
              <a:rPr lang="en-US" dirty="0" err="1"/>
              <a:t>mã</a:t>
            </a:r>
            <a:r>
              <a:rPr lang="en-US" dirty="0"/>
              <a:t> </a:t>
            </a:r>
            <a:r>
              <a:rPr lang="en-US" dirty="0" err="1"/>
              <a:t>hóa</a:t>
            </a:r>
            <a:r>
              <a:rPr lang="en-US" dirty="0"/>
              <a:t>, </a:t>
            </a:r>
            <a:r>
              <a:rPr lang="en-US" dirty="0" err="1"/>
              <a:t>hệ</a:t>
            </a:r>
            <a:r>
              <a:rPr lang="en-US" dirty="0"/>
              <a:t> </a:t>
            </a:r>
            <a:r>
              <a:rPr lang="en-US" dirty="0" err="1"/>
              <a:t>phân</a:t>
            </a:r>
            <a:r>
              <a:rPr lang="en-US" dirty="0"/>
              <a:t> </a:t>
            </a:r>
            <a:r>
              <a:rPr lang="en-US" dirty="0" err="1"/>
              <a:t>tán</a:t>
            </a:r>
            <a:r>
              <a:rPr lang="en-US" dirty="0"/>
              <a:t>, </a:t>
            </a:r>
            <a:r>
              <a:rPr lang="en-US" dirty="0" err="1"/>
              <a:t>thuật</a:t>
            </a:r>
            <a:r>
              <a:rPr lang="en-US" dirty="0"/>
              <a:t> </a:t>
            </a:r>
            <a:r>
              <a:rPr lang="en-US" dirty="0" err="1"/>
              <a:t>toán</a:t>
            </a:r>
            <a:r>
              <a:rPr lang="en-US" dirty="0"/>
              <a:t> </a:t>
            </a:r>
            <a:r>
              <a:rPr lang="en-US" dirty="0" err="1"/>
              <a:t>băm</a:t>
            </a:r>
            <a:endParaRPr lang="en-US" sz="2000" dirty="0"/>
          </a:p>
          <a:p>
            <a:r>
              <a:rPr lang="en-US" dirty="0" err="1"/>
              <a:t>Ngôn</a:t>
            </a:r>
            <a:r>
              <a:rPr lang="en-US" dirty="0"/>
              <a:t> </a:t>
            </a:r>
            <a:r>
              <a:rPr lang="en-US" dirty="0" err="1"/>
              <a:t>ngữ</a:t>
            </a:r>
            <a:r>
              <a:rPr lang="en-US" dirty="0"/>
              <a:t>:  Python</a:t>
            </a:r>
          </a:p>
        </p:txBody>
      </p:sp>
    </p:spTree>
    <p:extLst>
      <p:ext uri="{BB962C8B-B14F-4D97-AF65-F5344CB8AC3E}">
        <p14:creationId xmlns:p14="http://schemas.microsoft.com/office/powerpoint/2010/main" val="3082305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8.5.1 </a:t>
            </a:r>
            <a:r>
              <a:rPr lang="en-US" b="1" dirty="0" err="1"/>
              <a:t>Giới</a:t>
            </a:r>
            <a:r>
              <a:rPr lang="en-US" b="1" dirty="0"/>
              <a:t> </a:t>
            </a:r>
            <a:r>
              <a:rPr lang="en-US" b="1" dirty="0" err="1"/>
              <a:t>thiệu</a:t>
            </a:r>
            <a:r>
              <a:rPr lang="en-US" b="1" dirty="0"/>
              <a:t> </a:t>
            </a:r>
            <a:r>
              <a:rPr lang="en-US" b="1" dirty="0" err="1"/>
              <a:t>Blockchain</a:t>
            </a:r>
            <a:endParaRPr lang="en-US" dirty="0"/>
          </a:p>
        </p:txBody>
      </p:sp>
      <p:sp>
        <p:nvSpPr>
          <p:cNvPr id="3" name="Content Placeholder 2"/>
          <p:cNvSpPr>
            <a:spLocks noGrp="1"/>
          </p:cNvSpPr>
          <p:nvPr>
            <p:ph idx="1"/>
          </p:nvPr>
        </p:nvSpPr>
        <p:spPr>
          <a:xfrm>
            <a:off x="1097280" y="1197033"/>
            <a:ext cx="7847215" cy="5412314"/>
          </a:xfrm>
        </p:spPr>
        <p:txBody>
          <a:bodyPr>
            <a:normAutofit/>
          </a:bodyPr>
          <a:lstStyle/>
          <a:p>
            <a:pPr lvl="0" algn="just"/>
            <a:endParaRPr lang="en-US" dirty="0"/>
          </a:p>
        </p:txBody>
      </p:sp>
      <p:pic>
        <p:nvPicPr>
          <p:cNvPr id="4" name="Picture 3"/>
          <p:cNvPicPr>
            <a:picLocks noChangeAspect="1"/>
          </p:cNvPicPr>
          <p:nvPr/>
        </p:nvPicPr>
        <p:blipFill>
          <a:blip r:embed="rId2"/>
          <a:stretch>
            <a:fillRect/>
          </a:stretch>
        </p:blipFill>
        <p:spPr>
          <a:xfrm>
            <a:off x="1867077" y="1379914"/>
            <a:ext cx="7481281" cy="4598150"/>
          </a:xfrm>
          <a:prstGeom prst="rect">
            <a:avLst/>
          </a:prstGeom>
        </p:spPr>
      </p:pic>
    </p:spTree>
    <p:extLst>
      <p:ext uri="{BB962C8B-B14F-4D97-AF65-F5344CB8AC3E}">
        <p14:creationId xmlns:p14="http://schemas.microsoft.com/office/powerpoint/2010/main" val="4225397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8.5.1 </a:t>
            </a:r>
            <a:r>
              <a:rPr lang="en-US" b="1" dirty="0" err="1"/>
              <a:t>Giới</a:t>
            </a:r>
            <a:r>
              <a:rPr lang="en-US" b="1" dirty="0"/>
              <a:t> </a:t>
            </a:r>
            <a:r>
              <a:rPr lang="en-US" b="1" dirty="0" err="1"/>
              <a:t>thiệu</a:t>
            </a:r>
            <a:r>
              <a:rPr lang="en-US" b="1" dirty="0"/>
              <a:t> </a:t>
            </a:r>
            <a:r>
              <a:rPr lang="en-US" dirty="0" err="1"/>
              <a:t>Blockchain</a:t>
            </a:r>
            <a:endParaRPr lang="en-US" dirty="0"/>
          </a:p>
        </p:txBody>
      </p:sp>
      <p:sp>
        <p:nvSpPr>
          <p:cNvPr id="3" name="Content Placeholder 2"/>
          <p:cNvSpPr>
            <a:spLocks noGrp="1"/>
          </p:cNvSpPr>
          <p:nvPr>
            <p:ph idx="1"/>
          </p:nvPr>
        </p:nvSpPr>
        <p:spPr>
          <a:xfrm>
            <a:off x="1246909" y="1197033"/>
            <a:ext cx="10108276" cy="5412314"/>
          </a:xfrm>
        </p:spPr>
        <p:txBody>
          <a:bodyPr>
            <a:normAutofit/>
          </a:bodyPr>
          <a:lstStyle/>
          <a:p>
            <a:pPr lvl="0" algn="just"/>
            <a:r>
              <a:rPr lang="en-US" dirty="0" err="1"/>
              <a:t>Blockchain</a:t>
            </a:r>
            <a:r>
              <a:rPr lang="en-US" dirty="0"/>
              <a:t> </a:t>
            </a:r>
            <a:r>
              <a:rPr lang="en-US" dirty="0" err="1"/>
              <a:t>là</a:t>
            </a:r>
            <a:r>
              <a:rPr lang="en-US" dirty="0"/>
              <a:t> </a:t>
            </a:r>
            <a:r>
              <a:rPr lang="en-US" dirty="0" err="1"/>
              <a:t>gì</a:t>
            </a:r>
            <a:r>
              <a:rPr lang="en-US" dirty="0"/>
              <a:t>?</a:t>
            </a:r>
          </a:p>
          <a:p>
            <a:pPr lvl="1" algn="just"/>
            <a:r>
              <a:rPr lang="en-US" dirty="0" err="1"/>
              <a:t>Là</a:t>
            </a:r>
            <a:r>
              <a:rPr lang="en-US" dirty="0"/>
              <a:t> </a:t>
            </a:r>
            <a:r>
              <a:rPr lang="en-US" dirty="0" err="1"/>
              <a:t>một</a:t>
            </a:r>
            <a:r>
              <a:rPr lang="en-US" dirty="0"/>
              <a:t> </a:t>
            </a:r>
            <a:r>
              <a:rPr lang="en-US" dirty="0" err="1"/>
              <a:t>công</a:t>
            </a:r>
            <a:r>
              <a:rPr lang="en-US" dirty="0"/>
              <a:t> </a:t>
            </a:r>
            <a:r>
              <a:rPr lang="en-US" dirty="0" err="1"/>
              <a:t>nghệ</a:t>
            </a:r>
            <a:r>
              <a:rPr lang="en-US" dirty="0"/>
              <a:t> </a:t>
            </a:r>
            <a:r>
              <a:rPr lang="en-US" dirty="0" err="1"/>
              <a:t>cho</a:t>
            </a:r>
            <a:r>
              <a:rPr lang="en-US" dirty="0"/>
              <a:t> </a:t>
            </a:r>
            <a:r>
              <a:rPr lang="en-US" dirty="0" err="1"/>
              <a:t>phép</a:t>
            </a:r>
            <a:r>
              <a:rPr lang="en-US" dirty="0"/>
              <a:t> </a:t>
            </a:r>
            <a:r>
              <a:rPr lang="en-US" dirty="0" err="1"/>
              <a:t>truyền</a:t>
            </a:r>
            <a:r>
              <a:rPr lang="en-US" dirty="0"/>
              <a:t> </a:t>
            </a:r>
            <a:r>
              <a:rPr lang="en-US" dirty="0" err="1"/>
              <a:t>tải</a:t>
            </a:r>
            <a:r>
              <a:rPr lang="en-US" dirty="0"/>
              <a:t> </a:t>
            </a:r>
            <a:r>
              <a:rPr lang="en-US" dirty="0" err="1"/>
              <a:t>dữ</a:t>
            </a:r>
            <a:r>
              <a:rPr lang="en-US" dirty="0"/>
              <a:t> </a:t>
            </a:r>
            <a:r>
              <a:rPr lang="en-US" dirty="0" err="1"/>
              <a:t>liệu</a:t>
            </a:r>
            <a:r>
              <a:rPr lang="en-US" dirty="0"/>
              <a:t> </a:t>
            </a:r>
            <a:r>
              <a:rPr lang="en-US" dirty="0" err="1"/>
              <a:t>một</a:t>
            </a:r>
            <a:r>
              <a:rPr lang="en-US" dirty="0"/>
              <a:t> </a:t>
            </a:r>
            <a:r>
              <a:rPr lang="en-US" dirty="0" err="1"/>
              <a:t>các</a:t>
            </a:r>
            <a:r>
              <a:rPr lang="en-US" dirty="0"/>
              <a:t> an </a:t>
            </a:r>
            <a:r>
              <a:rPr lang="en-US" dirty="0" err="1"/>
              <a:t>toàn</a:t>
            </a:r>
            <a:r>
              <a:rPr lang="en-US" dirty="0"/>
              <a:t> </a:t>
            </a:r>
            <a:r>
              <a:rPr lang="en-US" dirty="0" err="1"/>
              <a:t>dựa</a:t>
            </a:r>
            <a:r>
              <a:rPr lang="en-US" dirty="0"/>
              <a:t> </a:t>
            </a:r>
            <a:r>
              <a:rPr lang="en-US" dirty="0" err="1"/>
              <a:t>vào</a:t>
            </a:r>
            <a:r>
              <a:rPr lang="en-US" dirty="0"/>
              <a:t> </a:t>
            </a:r>
            <a:r>
              <a:rPr lang="en-US" dirty="0" err="1"/>
              <a:t>hệ</a:t>
            </a:r>
            <a:r>
              <a:rPr lang="en-US" dirty="0"/>
              <a:t> </a:t>
            </a:r>
            <a:r>
              <a:rPr lang="en-US" dirty="0" err="1"/>
              <a:t>thống</a:t>
            </a:r>
            <a:r>
              <a:rPr lang="en-US" dirty="0"/>
              <a:t> </a:t>
            </a:r>
            <a:r>
              <a:rPr lang="en-US" dirty="0" err="1"/>
              <a:t>mã</a:t>
            </a:r>
            <a:r>
              <a:rPr lang="en-US" dirty="0"/>
              <a:t> </a:t>
            </a:r>
            <a:r>
              <a:rPr lang="en-US" dirty="0" err="1"/>
              <a:t>hóa</a:t>
            </a:r>
            <a:r>
              <a:rPr lang="en-US" dirty="0"/>
              <a:t> </a:t>
            </a:r>
            <a:r>
              <a:rPr lang="en-US" dirty="0" err="1"/>
              <a:t>vô</a:t>
            </a:r>
            <a:r>
              <a:rPr lang="en-US" dirty="0"/>
              <a:t> </a:t>
            </a:r>
            <a:r>
              <a:rPr lang="en-US" dirty="0" err="1"/>
              <a:t>cùng</a:t>
            </a:r>
            <a:r>
              <a:rPr lang="en-US" dirty="0"/>
              <a:t> </a:t>
            </a:r>
            <a:r>
              <a:rPr lang="en-US" dirty="0" err="1"/>
              <a:t>phức</a:t>
            </a:r>
            <a:r>
              <a:rPr lang="en-US" dirty="0"/>
              <a:t> </a:t>
            </a:r>
            <a:r>
              <a:rPr lang="en-US" dirty="0" err="1"/>
              <a:t>tạp</a:t>
            </a:r>
            <a:r>
              <a:rPr lang="en-US" dirty="0"/>
              <a:t>, </a:t>
            </a:r>
            <a:r>
              <a:rPr lang="en-US" dirty="0" err="1"/>
              <a:t>tương</a:t>
            </a:r>
            <a:r>
              <a:rPr lang="en-US" dirty="0"/>
              <a:t> </a:t>
            </a:r>
            <a:r>
              <a:rPr lang="en-US" dirty="0" err="1"/>
              <a:t>tự</a:t>
            </a:r>
            <a:r>
              <a:rPr lang="en-US" dirty="0"/>
              <a:t> </a:t>
            </a:r>
            <a:r>
              <a:rPr lang="en-US" dirty="0" err="1"/>
              <a:t>cuốn</a:t>
            </a:r>
            <a:r>
              <a:rPr lang="en-US" dirty="0"/>
              <a:t> </a:t>
            </a:r>
            <a:r>
              <a:rPr lang="en-US" dirty="0" err="1"/>
              <a:t>số</a:t>
            </a:r>
            <a:r>
              <a:rPr lang="en-US" dirty="0"/>
              <a:t> </a:t>
            </a:r>
            <a:r>
              <a:rPr lang="en-US" dirty="0" err="1"/>
              <a:t>cái</a:t>
            </a:r>
            <a:r>
              <a:rPr lang="en-US" dirty="0"/>
              <a:t> </a:t>
            </a:r>
            <a:r>
              <a:rPr lang="en-US" dirty="0" err="1"/>
              <a:t>kế</a:t>
            </a:r>
            <a:r>
              <a:rPr lang="en-US" dirty="0"/>
              <a:t> </a:t>
            </a:r>
            <a:r>
              <a:rPr lang="en-US" dirty="0" err="1"/>
              <a:t>toán</a:t>
            </a:r>
            <a:r>
              <a:rPr lang="en-US" dirty="0"/>
              <a:t> </a:t>
            </a:r>
            <a:r>
              <a:rPr lang="en-US" dirty="0" err="1"/>
              <a:t>của</a:t>
            </a:r>
            <a:r>
              <a:rPr lang="en-US" dirty="0"/>
              <a:t> </a:t>
            </a:r>
            <a:r>
              <a:rPr lang="en-US" dirty="0" err="1"/>
              <a:t>một</a:t>
            </a:r>
            <a:r>
              <a:rPr lang="en-US" dirty="0"/>
              <a:t> </a:t>
            </a:r>
            <a:r>
              <a:rPr lang="en-US" dirty="0" err="1"/>
              <a:t>công</a:t>
            </a:r>
            <a:r>
              <a:rPr lang="en-US" dirty="0"/>
              <a:t> ty, </a:t>
            </a:r>
            <a:r>
              <a:rPr lang="en-US" dirty="0" err="1"/>
              <a:t>nơi</a:t>
            </a:r>
            <a:r>
              <a:rPr lang="en-US" dirty="0"/>
              <a:t> </a:t>
            </a:r>
            <a:r>
              <a:rPr lang="en-US" dirty="0" err="1"/>
              <a:t>mà</a:t>
            </a:r>
            <a:r>
              <a:rPr lang="en-US" dirty="0"/>
              <a:t> </a:t>
            </a:r>
            <a:r>
              <a:rPr lang="en-US" dirty="0" err="1"/>
              <a:t>tiền</a:t>
            </a:r>
            <a:r>
              <a:rPr lang="en-US" dirty="0"/>
              <a:t> </a:t>
            </a:r>
            <a:r>
              <a:rPr lang="en-US" dirty="0" err="1"/>
              <a:t>mặt</a:t>
            </a:r>
            <a:r>
              <a:rPr lang="en-US" dirty="0"/>
              <a:t> </a:t>
            </a:r>
            <a:r>
              <a:rPr lang="en-US" dirty="0" err="1"/>
              <a:t>được</a:t>
            </a:r>
            <a:r>
              <a:rPr lang="en-US" dirty="0"/>
              <a:t> </a:t>
            </a:r>
            <a:r>
              <a:rPr lang="en-US" dirty="0" err="1"/>
              <a:t>giám</a:t>
            </a:r>
            <a:r>
              <a:rPr lang="en-US" dirty="0"/>
              <a:t> </a:t>
            </a:r>
            <a:r>
              <a:rPr lang="en-US" dirty="0" err="1"/>
              <a:t>sát</a:t>
            </a:r>
            <a:r>
              <a:rPr lang="en-US" dirty="0"/>
              <a:t> </a:t>
            </a:r>
            <a:r>
              <a:rPr lang="en-US" dirty="0" err="1"/>
              <a:t>chặc</a:t>
            </a:r>
            <a:r>
              <a:rPr lang="en-US" dirty="0"/>
              <a:t> </a:t>
            </a:r>
            <a:r>
              <a:rPr lang="en-US" dirty="0" err="1"/>
              <a:t>chẽ</a:t>
            </a:r>
            <a:r>
              <a:rPr lang="en-US" dirty="0"/>
              <a:t>. </a:t>
            </a:r>
            <a:r>
              <a:rPr lang="en-US" dirty="0" err="1"/>
              <a:t>Trong</a:t>
            </a:r>
            <a:r>
              <a:rPr lang="en-US" dirty="0"/>
              <a:t> </a:t>
            </a:r>
            <a:r>
              <a:rPr lang="en-US" dirty="0" err="1"/>
              <a:t>trường</a:t>
            </a:r>
            <a:r>
              <a:rPr lang="en-US" dirty="0"/>
              <a:t> </a:t>
            </a:r>
            <a:r>
              <a:rPr lang="en-US" dirty="0" err="1"/>
              <a:t>hợp</a:t>
            </a:r>
            <a:r>
              <a:rPr lang="en-US" dirty="0"/>
              <a:t> </a:t>
            </a:r>
            <a:r>
              <a:rPr lang="en-US" dirty="0" err="1"/>
              <a:t>này</a:t>
            </a:r>
            <a:r>
              <a:rPr lang="en-US" dirty="0"/>
              <a:t> </a:t>
            </a:r>
            <a:r>
              <a:rPr lang="en-US" dirty="0" err="1"/>
              <a:t>Blcokchain</a:t>
            </a:r>
            <a:r>
              <a:rPr lang="en-US" dirty="0"/>
              <a:t> </a:t>
            </a:r>
            <a:r>
              <a:rPr lang="en-US" dirty="0" err="1"/>
              <a:t>là</a:t>
            </a:r>
            <a:r>
              <a:rPr lang="en-US" dirty="0"/>
              <a:t> </a:t>
            </a:r>
            <a:r>
              <a:rPr lang="en-US" dirty="0" err="1"/>
              <a:t>một</a:t>
            </a:r>
            <a:r>
              <a:rPr lang="en-US" dirty="0"/>
              <a:t> </a:t>
            </a:r>
            <a:r>
              <a:rPr lang="en-US" dirty="0" err="1"/>
              <a:t>cuốn</a:t>
            </a:r>
            <a:r>
              <a:rPr lang="en-US" dirty="0"/>
              <a:t>  </a:t>
            </a:r>
            <a:r>
              <a:rPr lang="en-US" dirty="0" err="1"/>
              <a:t>sổ</a:t>
            </a:r>
            <a:r>
              <a:rPr lang="en-US" dirty="0"/>
              <a:t> </a:t>
            </a:r>
            <a:r>
              <a:rPr lang="en-US" dirty="0" err="1"/>
              <a:t>cái</a:t>
            </a:r>
            <a:r>
              <a:rPr lang="en-US" dirty="0"/>
              <a:t> </a:t>
            </a:r>
            <a:r>
              <a:rPr lang="en-US" dirty="0" err="1"/>
              <a:t>kế</a:t>
            </a:r>
            <a:r>
              <a:rPr lang="en-US" dirty="0"/>
              <a:t> </a:t>
            </a:r>
            <a:r>
              <a:rPr lang="en-US" dirty="0" err="1"/>
              <a:t>toán</a:t>
            </a:r>
            <a:r>
              <a:rPr lang="en-US" dirty="0"/>
              <a:t> </a:t>
            </a:r>
            <a:r>
              <a:rPr lang="en-US" dirty="0" err="1"/>
              <a:t>hoạt</a:t>
            </a:r>
            <a:r>
              <a:rPr lang="en-US" dirty="0"/>
              <a:t> </a:t>
            </a:r>
            <a:r>
              <a:rPr lang="en-US" dirty="0" err="1"/>
              <a:t>động</a:t>
            </a:r>
            <a:r>
              <a:rPr lang="en-US" dirty="0"/>
              <a:t> </a:t>
            </a:r>
            <a:r>
              <a:rPr lang="en-US" dirty="0" err="1"/>
              <a:t>trong</a:t>
            </a:r>
            <a:r>
              <a:rPr lang="en-US" dirty="0"/>
              <a:t> </a:t>
            </a:r>
            <a:r>
              <a:rPr lang="en-US" dirty="0" err="1"/>
              <a:t>lĩnh</a:t>
            </a:r>
            <a:r>
              <a:rPr lang="en-US" dirty="0"/>
              <a:t> </a:t>
            </a:r>
            <a:r>
              <a:rPr lang="en-US" dirty="0" err="1"/>
              <a:t>vực</a:t>
            </a:r>
            <a:r>
              <a:rPr lang="en-US" dirty="0"/>
              <a:t> </a:t>
            </a:r>
            <a:r>
              <a:rPr lang="en-US" dirty="0" err="1"/>
              <a:t>kỹ</a:t>
            </a:r>
            <a:r>
              <a:rPr lang="en-US" dirty="0"/>
              <a:t> </a:t>
            </a:r>
            <a:r>
              <a:rPr lang="en-US" dirty="0" err="1"/>
              <a:t>thuật</a:t>
            </a:r>
            <a:endParaRPr lang="en-US" dirty="0"/>
          </a:p>
          <a:p>
            <a:pPr lvl="1" algn="just"/>
            <a:r>
              <a:rPr lang="vi-VN" dirty="0"/>
              <a:t>Hệ thống blockchain phân tán này sẽ thay đổi cuộc sống của bạn, từ cách bạn giao dịch hay quản lý tài sản, cho tới việc bạn sử dụng các loại máy móc, bỏ phiếu, thuê xe, hay kể cả việc chứng minh bạn là ai. Cùng với đó, nó sẽ thay đổi các ngân hàng, các cơ quan tài chính, bệnh viên, công ty và chính phủ.</a:t>
            </a:r>
            <a:endParaRPr lang="en-US" dirty="0"/>
          </a:p>
        </p:txBody>
      </p:sp>
    </p:spTree>
    <p:extLst>
      <p:ext uri="{BB962C8B-B14F-4D97-AF65-F5344CB8AC3E}">
        <p14:creationId xmlns:p14="http://schemas.microsoft.com/office/powerpoint/2010/main" val="2295623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8.5.1 </a:t>
            </a:r>
            <a:r>
              <a:rPr lang="en-US" b="1" dirty="0" err="1"/>
              <a:t>Giới</a:t>
            </a:r>
            <a:r>
              <a:rPr lang="en-US" b="1" dirty="0"/>
              <a:t> </a:t>
            </a:r>
            <a:r>
              <a:rPr lang="en-US" b="1" dirty="0" err="1"/>
              <a:t>thiệu</a:t>
            </a:r>
            <a:r>
              <a:rPr lang="en-US" b="1" dirty="0"/>
              <a:t> </a:t>
            </a:r>
            <a:r>
              <a:rPr lang="en-US" dirty="0" err="1"/>
              <a:t>Blockchain</a:t>
            </a:r>
            <a:endParaRPr lang="en-US" dirty="0"/>
          </a:p>
        </p:txBody>
      </p:sp>
      <p:sp>
        <p:nvSpPr>
          <p:cNvPr id="3" name="Content Placeholder 2"/>
          <p:cNvSpPr>
            <a:spLocks noGrp="1"/>
          </p:cNvSpPr>
          <p:nvPr>
            <p:ph idx="1"/>
          </p:nvPr>
        </p:nvSpPr>
        <p:spPr>
          <a:xfrm>
            <a:off x="1246909" y="1197033"/>
            <a:ext cx="10108276" cy="5412314"/>
          </a:xfrm>
        </p:spPr>
        <p:txBody>
          <a:bodyPr>
            <a:normAutofit lnSpcReduction="10000"/>
          </a:bodyPr>
          <a:lstStyle/>
          <a:p>
            <a:pPr lvl="0" algn="just"/>
            <a:r>
              <a:rPr lang="en-US" dirty="0" err="1"/>
              <a:t>Blockchain</a:t>
            </a:r>
            <a:r>
              <a:rPr lang="en-US" dirty="0"/>
              <a:t> </a:t>
            </a:r>
            <a:r>
              <a:rPr lang="en-US" dirty="0" err="1"/>
              <a:t>là</a:t>
            </a:r>
            <a:r>
              <a:rPr lang="en-US" dirty="0"/>
              <a:t> </a:t>
            </a:r>
            <a:r>
              <a:rPr lang="en-US" dirty="0" err="1"/>
              <a:t>gì</a:t>
            </a:r>
            <a:r>
              <a:rPr lang="en-US" dirty="0"/>
              <a:t>?</a:t>
            </a:r>
          </a:p>
          <a:p>
            <a:pPr lvl="1" algn="just"/>
            <a:r>
              <a:rPr lang="vi-VN" dirty="0"/>
              <a:t>Blockchain (chuỗi khối) là một cơ sở dữ liệu phân cấp lưu trữ thông tin trong các khối thông tin được liên kết với nhau và mở rộng theo thời gian. Mỗi khối thông tin chứa đều chứa thông tin về thời gian khởi tạo và được liên kết tới khối trước đó, vì vậy cơ sở dữ liệu này được gọi là chuỗi khối. Blockchain được thiết kế để chống lại việc thay đổi của dữ liệu: Một khi dữ liệu đã được ghi thì sẽ không có cách nào thay đổi được nó.</a:t>
            </a:r>
            <a:endParaRPr lang="en-US" dirty="0"/>
          </a:p>
          <a:p>
            <a:pPr lvl="1" algn="just"/>
            <a:r>
              <a:rPr lang="vi-VN" dirty="0"/>
              <a:t>Công nghệ blockchain tương đồng với cơ sở dữ liệu, chỉ khác ở việc tương tác với cơ sở dữ liệu. Để hiểu blockchain, cần nắm được năm định nghĩa sau: chuỗi khối (blockchain), cơ chế đồng thuận phân tán (decentralized consensus), tính toán tin cậy (trusted computing), hợp đồng thông minh (smart contracts) và bằng chứng công việc (proof of work). Mô hình tính toán này là nền tảng của việc tạo ra các ứng dụng phân tán.</a:t>
            </a:r>
            <a:endParaRPr lang="en-US" dirty="0"/>
          </a:p>
        </p:txBody>
      </p:sp>
    </p:spTree>
    <p:extLst>
      <p:ext uri="{BB962C8B-B14F-4D97-AF65-F5344CB8AC3E}">
        <p14:creationId xmlns:p14="http://schemas.microsoft.com/office/powerpoint/2010/main" val="3468165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8.5.1 </a:t>
            </a:r>
            <a:r>
              <a:rPr lang="en-US" b="1" dirty="0" err="1"/>
              <a:t>Giới</a:t>
            </a:r>
            <a:r>
              <a:rPr lang="en-US" b="1" dirty="0"/>
              <a:t> </a:t>
            </a:r>
            <a:r>
              <a:rPr lang="en-US" b="1" dirty="0" err="1"/>
              <a:t>thiệu</a:t>
            </a:r>
            <a:r>
              <a:rPr lang="en-US" b="1" dirty="0"/>
              <a:t> </a:t>
            </a:r>
            <a:r>
              <a:rPr lang="en-US" dirty="0" err="1"/>
              <a:t>Blockchain</a:t>
            </a:r>
            <a:endParaRPr lang="en-US" dirty="0"/>
          </a:p>
        </p:txBody>
      </p:sp>
      <p:sp>
        <p:nvSpPr>
          <p:cNvPr id="3" name="Content Placeholder 2"/>
          <p:cNvSpPr>
            <a:spLocks noGrp="1"/>
          </p:cNvSpPr>
          <p:nvPr>
            <p:ph idx="1"/>
          </p:nvPr>
        </p:nvSpPr>
        <p:spPr>
          <a:xfrm>
            <a:off x="1246909" y="1197033"/>
            <a:ext cx="10108276" cy="5412314"/>
          </a:xfrm>
        </p:spPr>
        <p:txBody>
          <a:bodyPr>
            <a:normAutofit/>
          </a:bodyPr>
          <a:lstStyle/>
          <a:p>
            <a:r>
              <a:rPr lang="vi-VN" b="1" dirty="0"/>
              <a:t>Blockchain và Bitcoin</a:t>
            </a:r>
            <a:r>
              <a:rPr lang="en-US" b="1" dirty="0"/>
              <a:t> </a:t>
            </a:r>
            <a:r>
              <a:rPr lang="vi-VN" dirty="0"/>
              <a:t>có phải là một thứ?</a:t>
            </a:r>
          </a:p>
          <a:p>
            <a:pPr lvl="1"/>
            <a:r>
              <a:rPr lang="vi-VN" dirty="0"/>
              <a:t>Không phải như vậy, tuy nhiên chúng liên quan đến nhau mật thiết.</a:t>
            </a:r>
            <a:br>
              <a:rPr lang="vi-VN" dirty="0"/>
            </a:br>
            <a:r>
              <a:rPr lang="vi-VN" dirty="0"/>
              <a:t>Bởi Bitcoin là ứng dụng đầu tiên của Blockchain, người ta thường hay nhầm lẫn "Bitcoin" nghĩa là Blockchain.</a:t>
            </a:r>
          </a:p>
          <a:p>
            <a:pPr lvl="1"/>
            <a:r>
              <a:rPr lang="vi-VN" dirty="0"/>
              <a:t>Công nghệ blockchain đã được sử dụng ở nhiều ngành công nghiệp khác nhưng vẫn còn đó những sự nhầm lẫn.</a:t>
            </a:r>
            <a:endParaRPr lang="vi-VN" b="1" dirty="0"/>
          </a:p>
        </p:txBody>
      </p:sp>
    </p:spTree>
    <p:extLst>
      <p:ext uri="{BB962C8B-B14F-4D97-AF65-F5344CB8AC3E}">
        <p14:creationId xmlns:p14="http://schemas.microsoft.com/office/powerpoint/2010/main" val="2441881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8.5.1 </a:t>
            </a:r>
            <a:r>
              <a:rPr lang="en-US" b="1" dirty="0" err="1"/>
              <a:t>Giới</a:t>
            </a:r>
            <a:r>
              <a:rPr lang="en-US" b="1" dirty="0"/>
              <a:t> </a:t>
            </a:r>
            <a:r>
              <a:rPr lang="en-US" b="1" dirty="0" err="1"/>
              <a:t>thiệu</a:t>
            </a:r>
            <a:r>
              <a:rPr lang="en-US" b="1" dirty="0"/>
              <a:t> </a:t>
            </a:r>
            <a:r>
              <a:rPr lang="en-US" dirty="0" err="1"/>
              <a:t>Blockchain</a:t>
            </a:r>
            <a:endParaRPr lang="en-US" dirty="0"/>
          </a:p>
        </p:txBody>
      </p:sp>
      <p:sp>
        <p:nvSpPr>
          <p:cNvPr id="3" name="Content Placeholder 2"/>
          <p:cNvSpPr>
            <a:spLocks noGrp="1"/>
          </p:cNvSpPr>
          <p:nvPr>
            <p:ph idx="1"/>
          </p:nvPr>
        </p:nvSpPr>
        <p:spPr>
          <a:xfrm>
            <a:off x="1246909" y="1197033"/>
            <a:ext cx="10108276" cy="5412314"/>
          </a:xfrm>
        </p:spPr>
        <p:txBody>
          <a:bodyPr>
            <a:normAutofit/>
          </a:bodyPr>
          <a:lstStyle/>
          <a:p>
            <a:r>
              <a:rPr lang="vi-VN" b="1" dirty="0"/>
              <a:t>Bitcoin và Blockchain khác nhau như thế nào?</a:t>
            </a:r>
          </a:p>
          <a:p>
            <a:pPr lvl="1"/>
            <a:r>
              <a:rPr lang="vi-VN" dirty="0"/>
              <a:t>Bitcoin là một dạng tiền tệ ảo được tạo ra lần đầu bởi Satoshi Nakamoto vào năm 2008. Cũng được biết đến với cái tên "tiền tệ mã hoá", nó được tạo ra với mục đích bỏ quá sự kiểm soát tiền tệ của chính phủ và để đơn giản hoá giao dịch trên mạng bằng cách bỏ qua các bước của giao dịch trung gian với bên thứ ba. Tất nhiên, để đạt được điều này cần nhiều thứ hơn là chỉ có tiền. Phải có một cách bảo mật để tạo ra giao dịch với tiền tệ ảo.</a:t>
            </a:r>
          </a:p>
          <a:p>
            <a:pPr lvl="1"/>
            <a:r>
              <a:rPr lang="vi-VN" dirty="0"/>
              <a:t>Giao dịch bitcoin được lữu trữ và chuyển giao sử dụng một "sổ cái" phân tán trên một mạng lưới peer-to-peer mở, public và ẩn danh. Blockchain chính là công nghệ được sử dụng để tạo ra cuốn sổ cái của giao dịch Bitcoin.</a:t>
            </a:r>
          </a:p>
        </p:txBody>
      </p:sp>
    </p:spTree>
    <p:extLst>
      <p:ext uri="{BB962C8B-B14F-4D97-AF65-F5344CB8AC3E}">
        <p14:creationId xmlns:p14="http://schemas.microsoft.com/office/powerpoint/2010/main" val="2526117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8.5.2 </a:t>
            </a:r>
            <a:r>
              <a:rPr lang="en-US" b="1" dirty="0" err="1"/>
              <a:t>Ứng</a:t>
            </a:r>
            <a:r>
              <a:rPr lang="en-US" b="1" dirty="0"/>
              <a:t> </a:t>
            </a:r>
            <a:r>
              <a:rPr lang="en-US" b="1" dirty="0" err="1"/>
              <a:t>dụng</a:t>
            </a:r>
            <a:r>
              <a:rPr lang="en-US" dirty="0"/>
              <a:t> </a:t>
            </a:r>
            <a:r>
              <a:rPr lang="en-US" dirty="0" err="1"/>
              <a:t>của</a:t>
            </a:r>
            <a:r>
              <a:rPr lang="en-US" dirty="0"/>
              <a:t> </a:t>
            </a:r>
            <a:r>
              <a:rPr lang="en-US" dirty="0" err="1"/>
              <a:t>công</a:t>
            </a:r>
            <a:r>
              <a:rPr lang="en-US" dirty="0"/>
              <a:t> </a:t>
            </a:r>
            <a:r>
              <a:rPr lang="en-US" dirty="0" err="1"/>
              <a:t>nghệ</a:t>
            </a:r>
            <a:r>
              <a:rPr lang="en-US" dirty="0"/>
              <a:t> </a:t>
            </a:r>
            <a:r>
              <a:rPr lang="en-US" dirty="0" err="1"/>
              <a:t>Blockchain</a:t>
            </a:r>
            <a:endParaRPr lang="en-US" dirty="0"/>
          </a:p>
        </p:txBody>
      </p:sp>
      <p:sp>
        <p:nvSpPr>
          <p:cNvPr id="3" name="Content Placeholder 2"/>
          <p:cNvSpPr>
            <a:spLocks noGrp="1"/>
          </p:cNvSpPr>
          <p:nvPr>
            <p:ph idx="1"/>
          </p:nvPr>
        </p:nvSpPr>
        <p:spPr>
          <a:xfrm>
            <a:off x="1213658" y="1066800"/>
            <a:ext cx="9967689" cy="5462337"/>
          </a:xfrm>
        </p:spPr>
        <p:txBody>
          <a:bodyPr>
            <a:normAutofit lnSpcReduction="10000"/>
          </a:bodyPr>
          <a:lstStyle/>
          <a:p>
            <a:pPr algn="just"/>
            <a:r>
              <a:rPr lang="vi-VN" b="1" dirty="0"/>
              <a:t>Blockchain Business, dịch vụ tài chính</a:t>
            </a:r>
          </a:p>
          <a:p>
            <a:pPr marL="0" indent="0" algn="just">
              <a:buNone/>
            </a:pPr>
            <a:r>
              <a:rPr lang="vi-VN" dirty="0"/>
              <a:t>Các hệ thống truyền thống thường hay công kềnh, gặp nhiều lỗi và rất chậm chạm. Các bên trung gian luôn cần thiết để có thể dàn xếp các quy trình và giải quyết xung đột. Một cách tự nhiên, điều này gây ra căng thẳng, tốn thời gian và tiền của. Ngược lại, những người dùng thấy rằng blockchain rẻ hơn, minh bạch hơn và hiệu quả hơn. Một số các dịch vụ tài chính đang sử dụng hệ thống này để mang đến sự đổi mới, ví dụ như smart bonds và smart contracts. Smart bonds tự động thanh toán phiếu giảm giá cho người dùng khi các điều kiện cho trước được hoàn thành. Smart contracts là các hợp đồng số được tự thực hiện, tự bảo trì khi các điều kiện cho trước được hoàn thành.</a:t>
            </a:r>
          </a:p>
        </p:txBody>
      </p:sp>
    </p:spTree>
    <p:extLst>
      <p:ext uri="{BB962C8B-B14F-4D97-AF65-F5344CB8AC3E}">
        <p14:creationId xmlns:p14="http://schemas.microsoft.com/office/powerpoint/2010/main" val="2704540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8.5.2 </a:t>
            </a:r>
            <a:r>
              <a:rPr lang="en-US" b="1"/>
              <a:t>Ứng dụng </a:t>
            </a:r>
            <a:r>
              <a:rPr lang="en-US"/>
              <a:t> (t.t.) </a:t>
            </a:r>
          </a:p>
        </p:txBody>
      </p:sp>
      <p:sp>
        <p:nvSpPr>
          <p:cNvPr id="3" name="Content Placeholder 2"/>
          <p:cNvSpPr>
            <a:spLocks noGrp="1"/>
          </p:cNvSpPr>
          <p:nvPr>
            <p:ph idx="1"/>
          </p:nvPr>
        </p:nvSpPr>
        <p:spPr>
          <a:xfrm>
            <a:off x="1130531" y="1066800"/>
            <a:ext cx="10050816" cy="5173579"/>
          </a:xfrm>
        </p:spPr>
        <p:txBody>
          <a:bodyPr>
            <a:normAutofit/>
          </a:bodyPr>
          <a:lstStyle/>
          <a:p>
            <a:pPr algn="just"/>
            <a:r>
              <a:rPr lang="vi-VN" b="1" dirty="0"/>
              <a:t>Quản lý tài sản: Quy trình buôn bán và thanh toán</a:t>
            </a:r>
          </a:p>
          <a:p>
            <a:pPr marL="0" indent="0" algn="just">
              <a:buNone/>
            </a:pPr>
            <a:r>
              <a:rPr lang="vi-VN" dirty="0"/>
              <a:t>Quy trình buôn bán truyền thống với việc quản lý tài sản (khi các bên trao đổi và quản lý tài sản) có thể rất tốn kém và nhiều rủi ro, nhất là khi đó là các giao dịch xuyên biên giới. Mỗi bên trong quá trình này, ví dụ như người môi giới, người trông coi tài sản, người quản lý thanh toán, giữ các bản ghi của riêng họ, điều này tạo ra sự thiếu hiệu quả rõ rệt và chứa đầy những lỗi. Cuốn sổ cái của blockchain giúp giảm lỗi bằng cách mã hoá các bản ghi, đồng thời đơn giản hoá quy trình, và bỏ qua sự cần thiết của các bên trung gian.</a:t>
            </a:r>
          </a:p>
          <a:p>
            <a:pPr marL="0" indent="0" algn="just">
              <a:buNone/>
            </a:pPr>
            <a:endParaRPr lang="vi-VN" b="1" dirty="0"/>
          </a:p>
          <a:p>
            <a:pPr lvl="0" algn="just"/>
            <a:endParaRPr lang="en-US" dirty="0"/>
          </a:p>
        </p:txBody>
      </p:sp>
    </p:spTree>
    <p:extLst>
      <p:ext uri="{BB962C8B-B14F-4D97-AF65-F5344CB8AC3E}">
        <p14:creationId xmlns:p14="http://schemas.microsoft.com/office/powerpoint/2010/main" val="267587301"/>
      </p:ext>
    </p:extLst>
  </p:cSld>
  <p:clrMapOvr>
    <a:masterClrMapping/>
  </p:clrMapOvr>
</p:sld>
</file>

<file path=ppt/theme/theme1.xml><?xml version="1.0" encoding="utf-8"?>
<a:theme xmlns:a="http://schemas.openxmlformats.org/drawingml/2006/main" name="Kendall Master 2007">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Kendall Master 2007">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Kendall Master 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Kendall Master 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Kendall Master 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Kendall Master 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Kendall Master 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Kendall Master 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Kendall Master 2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Kendall Master 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Kendall Master 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Kendall Master 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Kendall Master 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Kendall Master 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Kendall Master 2007">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2_Kendall Master 2007">
      <a:majorFont>
        <a:latin typeface="Tahoma"/>
        <a:ea typeface="MS PGothic"/>
        <a:cs typeface=""/>
      </a:majorFont>
      <a:minorFont>
        <a:latin typeface="Tahoma"/>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_Kendall Master 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Kendall Master 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Kendall Master 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Kendall Master 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Kendall Master 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Kendall Master 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Kendall Master 2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Kendall Master 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Kendall Master 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Kendall Master 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Kendall Master 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Kendall Master 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785</TotalTime>
  <Words>1762</Words>
  <Application>Microsoft Office PowerPoint</Application>
  <PresentationFormat>Widescreen</PresentationFormat>
  <Paragraphs>69</Paragraphs>
  <Slides>19</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MS PGothic</vt:lpstr>
      <vt:lpstr>MS PGothic</vt:lpstr>
      <vt:lpstr>Arial</vt:lpstr>
      <vt:lpstr>Calibri</vt:lpstr>
      <vt:lpstr>Tahoma</vt:lpstr>
      <vt:lpstr>Wingdings</vt:lpstr>
      <vt:lpstr>Kendall Master 2007</vt:lpstr>
      <vt:lpstr>2_Kendall Master 2007</vt:lpstr>
      <vt:lpstr>Chương 8: XU HƯỚNG NGHỀ NGHIỆP</vt:lpstr>
      <vt:lpstr>8.5 Kỹ sư blockchain </vt:lpstr>
      <vt:lpstr>8.5.1 Giới thiệu Blockchain</vt:lpstr>
      <vt:lpstr>8.5.1 Giới thiệu Blockchain</vt:lpstr>
      <vt:lpstr>8.5.1 Giới thiệu Blockchain</vt:lpstr>
      <vt:lpstr>8.5.1 Giới thiệu Blockchain</vt:lpstr>
      <vt:lpstr>8.5.1 Giới thiệu Blockchain</vt:lpstr>
      <vt:lpstr>8.5.2 Ứng dụng của công nghệ Blockchain</vt:lpstr>
      <vt:lpstr>8.5.2 Ứng dụng  (t.t.) </vt:lpstr>
      <vt:lpstr>8.5.2 Ứng dụng  (t.t.) </vt:lpstr>
      <vt:lpstr>8.5.2 Ứng dụng  (t.t.) </vt:lpstr>
      <vt:lpstr>8.5.2 Ứng dụng  (t.t.) </vt:lpstr>
      <vt:lpstr>8.5.2 Ứng dụng (t.t.)</vt:lpstr>
      <vt:lpstr>8.5.3 Dự đoán thị trường  </vt:lpstr>
      <vt:lpstr>8.6 Chuyên gia máy học, kỹ sư điện toán nhận thức</vt:lpstr>
      <vt:lpstr>8.6.1 Chuyên gia máy học</vt:lpstr>
      <vt:lpstr>8.6.2 Kỹ sư điện toán nhận thức</vt:lpstr>
      <vt:lpstr>8.6.3 Các ứng dụng</vt:lpstr>
      <vt:lpstr>8.6.3 Các ứng dụng (t.t.)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8: XU HƯỚNG NGHỀ NGHIỆP</dc:title>
  <dc:creator>Nguyen Thi Hanh</dc:creator>
  <cp:lastModifiedBy>Giang Thanh Tron</cp:lastModifiedBy>
  <cp:revision>31</cp:revision>
  <cp:lastPrinted>2017-11-07T05:08:06Z</cp:lastPrinted>
  <dcterms:created xsi:type="dcterms:W3CDTF">2017-10-31T00:10:47Z</dcterms:created>
  <dcterms:modified xsi:type="dcterms:W3CDTF">2023-04-25T03:33:12Z</dcterms:modified>
</cp:coreProperties>
</file>