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9" r:id="rId4"/>
    <p:sldId id="257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609601" y="13716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GB" altLang="vi-VN" sz="2400"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pic>
        <p:nvPicPr>
          <p:cNvPr id="5" name="Picture 8" descr="8eCarthage-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25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logo_HU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52401"/>
            <a:ext cx="21844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133601"/>
            <a:ext cx="10363200" cy="1470025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altLang="vi-VN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altLang="vi-VN" noProof="0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ADF2063-D3CE-47C9-B908-8742B61FB0AF}" type="datetimeFigureOut">
              <a:rPr lang="vi-VN" smtClean="0"/>
              <a:t>30/07/2018</a:t>
            </a:fld>
            <a:endParaRPr lang="vi-V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FE1171B-32F6-4F01-B972-5C6BD418F4F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932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F2063-D3CE-47C9-B908-8742B61FB0AF}" type="datetimeFigureOut">
              <a:rPr lang="vi-VN" smtClean="0"/>
              <a:t>30/07/2018</a:t>
            </a:fld>
            <a:endParaRPr lang="vi-V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E1171B-32F6-4F01-B972-5C6BD418F4F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299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28600"/>
            <a:ext cx="2743200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8026400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F2063-D3CE-47C9-B908-8742B61FB0AF}" type="datetimeFigureOut">
              <a:rPr lang="vi-VN" smtClean="0"/>
              <a:t>30/07/2018</a:t>
            </a:fld>
            <a:endParaRPr lang="vi-V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E1171B-32F6-4F01-B972-5C6BD418F4F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1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8918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2986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0519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0873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8118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3795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6449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747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F2063-D3CE-47C9-B908-8742B61FB0AF}" type="datetimeFigureOut">
              <a:rPr lang="vi-VN" smtClean="0"/>
              <a:t>30/07/2018</a:t>
            </a:fld>
            <a:endParaRPr lang="vi-V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E1171B-32F6-4F01-B972-5C6BD418F4F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24053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75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5882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5818" y="381001"/>
            <a:ext cx="2654300" cy="5751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801" y="381001"/>
            <a:ext cx="7761817" cy="5751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054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F2063-D3CE-47C9-B908-8742B61FB0AF}" type="datetimeFigureOut">
              <a:rPr lang="vi-VN" smtClean="0"/>
              <a:t>30/07/2018</a:t>
            </a:fld>
            <a:endParaRPr lang="vi-V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E1171B-32F6-4F01-B972-5C6BD418F4F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865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219200"/>
            <a:ext cx="5181600" cy="492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219200"/>
            <a:ext cx="5181600" cy="492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F2063-D3CE-47C9-B908-8742B61FB0AF}" type="datetimeFigureOut">
              <a:rPr lang="vi-VN" smtClean="0"/>
              <a:t>30/07/2018</a:t>
            </a:fld>
            <a:endParaRPr lang="vi-V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E1171B-32F6-4F01-B972-5C6BD418F4F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38267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F2063-D3CE-47C9-B908-8742B61FB0AF}" type="datetimeFigureOut">
              <a:rPr lang="vi-VN" smtClean="0"/>
              <a:t>30/07/2018</a:t>
            </a:fld>
            <a:endParaRPr lang="vi-V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E1171B-32F6-4F01-B972-5C6BD418F4F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2234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F2063-D3CE-47C9-B908-8742B61FB0AF}" type="datetimeFigureOut">
              <a:rPr lang="vi-VN" smtClean="0"/>
              <a:t>30/07/2018</a:t>
            </a:fld>
            <a:endParaRPr lang="vi-V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E1171B-32F6-4F01-B972-5C6BD418F4F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889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F2063-D3CE-47C9-B908-8742B61FB0AF}" type="datetimeFigureOut">
              <a:rPr lang="vi-VN" smtClean="0"/>
              <a:t>30/07/2018</a:t>
            </a:fld>
            <a:endParaRPr lang="vi-V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E1171B-32F6-4F01-B972-5C6BD418F4F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38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F2063-D3CE-47C9-B908-8742B61FB0AF}" type="datetimeFigureOut">
              <a:rPr lang="vi-VN" smtClean="0"/>
              <a:t>30/07/2018</a:t>
            </a:fld>
            <a:endParaRPr lang="vi-V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E1171B-32F6-4F01-B972-5C6BD418F4F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97688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F2063-D3CE-47C9-B908-8742B61FB0AF}" type="datetimeFigureOut">
              <a:rPr lang="vi-VN" smtClean="0"/>
              <a:t>30/07/2018</a:t>
            </a:fld>
            <a:endParaRPr lang="vi-V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E1171B-32F6-4F01-B972-5C6BD418F4F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537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gray">
          <a:xfrm>
            <a:off x="918634" y="990600"/>
            <a:ext cx="10968567" cy="76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GB" altLang="vi-VN" sz="2400"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972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600" y="1219200"/>
            <a:ext cx="10566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Tahoma" panose="020B060403050404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fld id="{8ADF2063-D3CE-47C9-B908-8742B61FB0AF}" type="datetimeFigureOut">
              <a:rPr lang="vi-VN" smtClean="0"/>
              <a:t>30/07/2018</a:t>
            </a:fld>
            <a:endParaRPr lang="vi-VN"/>
          </a:p>
        </p:txBody>
      </p:sp>
      <p:sp>
        <p:nvSpPr>
          <p:cNvPr id="1638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800">
                <a:latin typeface="Tahoma" panose="020B060403050404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endParaRPr lang="vi-VN"/>
          </a:p>
        </p:txBody>
      </p:sp>
      <p:sp>
        <p:nvSpPr>
          <p:cNvPr id="1638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08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Tahoma" panose="020B060403050404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fld id="{2FE1171B-32F6-4F01-B972-5C6BD418F4F7}" type="slidenum">
              <a:rPr lang="vi-VN" smtClean="0"/>
              <a:t>‹#›</a:t>
            </a:fld>
            <a:endParaRPr lang="vi-VN"/>
          </a:p>
        </p:txBody>
      </p:sp>
      <p:pic>
        <p:nvPicPr>
          <p:cNvPr id="1032" name="Picture 8" descr="8eCarthage-11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25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90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685800" indent="-685800"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DF1738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panose="020B0600070205080204" pitchFamily="34" charset="-128"/>
          <a:cs typeface="+mj-cs"/>
        </a:defRPr>
      </a:lvl1pPr>
      <a:lvl2pPr marL="685800" indent="-685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DF1738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ＭＳ Ｐゴシック" panose="020B0600070205080204" pitchFamily="34" charset="-128"/>
        </a:defRPr>
      </a:lvl2pPr>
      <a:lvl3pPr marL="685800" indent="-685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DF1738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ＭＳ Ｐゴシック" panose="020B0600070205080204" pitchFamily="34" charset="-128"/>
        </a:defRPr>
      </a:lvl3pPr>
      <a:lvl4pPr marL="685800" indent="-685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DF1738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ＭＳ Ｐゴシック" panose="020B0600070205080204" pitchFamily="34" charset="-128"/>
        </a:defRPr>
      </a:lvl4pPr>
      <a:lvl5pPr marL="685800" indent="-685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DF1738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ＭＳ Ｐゴシック" panose="020B0600070205080204" pitchFamily="34" charset="-128"/>
        </a:defRPr>
      </a:lvl5pPr>
      <a:lvl6pPr marL="1143000" indent="-685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DF1738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MS PGothic" panose="020B0600070205080204" pitchFamily="34" charset="-128"/>
        </a:defRPr>
      </a:lvl6pPr>
      <a:lvl7pPr marL="1600200" indent="-685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DF1738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MS PGothic" panose="020B0600070205080204" pitchFamily="34" charset="-128"/>
        </a:defRPr>
      </a:lvl7pPr>
      <a:lvl8pPr marL="2057400" indent="-685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DF1738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MS PGothic" panose="020B0600070205080204" pitchFamily="34" charset="-128"/>
        </a:defRPr>
      </a:lvl8pPr>
      <a:lvl9pPr marL="2514600" indent="-685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DF1738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˗"/>
        <a:defRPr sz="28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E21738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panose="020B0600070205080204" pitchFamily="34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8877D"/>
        </a:buClr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panose="020B0600070205080204" pitchFamily="34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3DAB0"/>
        </a:buClr>
        <a:buFont typeface="Wingdings" panose="05000000000000000000" pitchFamily="2" charset="2"/>
        <a:buChar char="©"/>
        <a:defRPr sz="2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panose="020B0600070205080204" pitchFamily="34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3DAB0"/>
        </a:buClr>
        <a:buFont typeface="Wingdings" panose="05000000000000000000" pitchFamily="2" charset="2"/>
        <a:buChar char="©"/>
        <a:defRPr sz="2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GB" altLang="vi-VN" sz="2400"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63842" name="Rectangle 2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GB" altLang="vi-VN" sz="2400"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pic>
        <p:nvPicPr>
          <p:cNvPr id="2052" name="Picture 8" descr="8eCarthage-11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25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9" descr="8eCarthage-21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1" y="457201"/>
            <a:ext cx="1293284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Box 9"/>
          <p:cNvSpPr txBox="1">
            <a:spLocks noChangeArrowheads="1"/>
          </p:cNvSpPr>
          <p:nvPr/>
        </p:nvSpPr>
        <p:spPr bwMode="auto">
          <a:xfrm>
            <a:off x="1219200" y="6477001"/>
            <a:ext cx="680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vi-VN" sz="1000">
                <a:latin typeface="Arial" panose="020B0604020202020204" pitchFamily="34" charset="0"/>
              </a:rPr>
              <a:t>Copyright © 2011 Pearson Education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20801" y="381000"/>
            <a:ext cx="10502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20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221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DF1738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anose="020B0604030504040204" pitchFamily="34" charset="0"/>
          <a:ea typeface="ＭＳ Ｐゴシック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anose="020B0604030504040204" pitchFamily="34" charset="0"/>
          <a:ea typeface="ＭＳ Ｐゴシック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anose="020B0604030504040204" pitchFamily="34" charset="0"/>
          <a:ea typeface="ＭＳ Ｐゴシック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anose="020B0604030504040204" pitchFamily="34" charset="0"/>
          <a:ea typeface="ＭＳ Ｐゴシック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anose="020B0604030504040204" pitchFamily="34" charset="0"/>
          <a:ea typeface="MS PGothic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anose="020B0604030504040204" pitchFamily="34" charset="0"/>
          <a:ea typeface="MS PGothic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anose="020B0604030504040204" pitchFamily="34" charset="0"/>
          <a:ea typeface="MS PGothic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anose="020B060403050404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32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E21738"/>
        </a:buClr>
        <a:buChar char="•"/>
        <a:defRPr sz="2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8877D"/>
        </a:buClr>
        <a:buChar char="•"/>
        <a:defRPr sz="2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3DAB0"/>
        </a:buClr>
        <a:buFont typeface="Wingdings" panose="05000000000000000000" pitchFamily="2" charset="2"/>
        <a:buChar char="©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3DAB0"/>
        </a:buClr>
        <a:buFont typeface="Wingdings" panose="05000000000000000000" pitchFamily="2" charset="2"/>
        <a:buChar char="©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3601"/>
            <a:ext cx="10310191" cy="1295399"/>
          </a:xfrm>
        </p:spPr>
        <p:txBody>
          <a:bodyPr/>
          <a:lstStyle/>
          <a:p>
            <a:pPr algn="ctr"/>
            <a:r>
              <a:rPr lang="en-US" dirty="0"/>
              <a:t>CÁC VẤN ĐỀ XÃ HỘI </a:t>
            </a:r>
            <a:br>
              <a:rPr lang="en-US" dirty="0"/>
            </a:br>
            <a:r>
              <a:rPr lang="en-US" dirty="0"/>
              <a:t>&amp; ĐẠO ĐỨC NGHỀ NGHIỆP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CNTT (</a:t>
            </a:r>
            <a:r>
              <a:rPr lang="en-US" dirty="0" err="1"/>
              <a:t>luật</a:t>
            </a:r>
            <a:r>
              <a:rPr lang="en-US" dirty="0"/>
              <a:t> CNTT, ATTT,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,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sư</a:t>
            </a:r>
            <a:r>
              <a:rPr lang="en-US" dirty="0"/>
              <a:t> CNTT)</a:t>
            </a:r>
          </a:p>
          <a:p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CNTT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(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CNTT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, y </a:t>
            </a:r>
            <a:r>
              <a:rPr lang="en-US" dirty="0" err="1"/>
              <a:t>tế</a:t>
            </a:r>
            <a:r>
              <a:rPr lang="en-US" dirty="0"/>
              <a:t> </a:t>
            </a:r>
          </a:p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3436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vi-VN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internet</a:t>
            </a:r>
            <a:endParaRPr lang="vi-VN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CNTT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,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vi-VN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sư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(CNTT)</a:t>
            </a:r>
            <a:endParaRPr lang="vi-VN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CNTT</a:t>
            </a:r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916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Luật</a:t>
            </a:r>
            <a:r>
              <a:rPr lang="en-US" dirty="0"/>
              <a:t> CNTT: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,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Tội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,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Đạo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đức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nghề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nghiệp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Xu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CNTT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306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Quinn, Michael J. </a:t>
            </a:r>
            <a:r>
              <a:rPr lang="en-US" i="1" dirty="0"/>
              <a:t>Ethics for the information age</a:t>
            </a:r>
            <a:r>
              <a:rPr lang="en-US" dirty="0"/>
              <a:t>. Pearson, 2014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748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endParaRPr lang="vi-V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925650"/>
              </p:ext>
            </p:extLst>
          </p:nvPr>
        </p:nvGraphicFramePr>
        <p:xfrm>
          <a:off x="1479174" y="1438835"/>
          <a:ext cx="9560860" cy="45585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4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1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Loại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kiểm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tra</a:t>
                      </a:r>
                      <a:endParaRPr lang="vi-VN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Nội dung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Thời gian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Ghi chú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TK 1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LO1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Tuần 3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TK2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LO1,LO2</a:t>
                      </a:r>
                      <a:endParaRPr lang="vi-VN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Tuần 6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Giữa kỳ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LO1, LO2, LO2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Tuần 9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TK3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LO3, LO3,LO4</a:t>
                      </a:r>
                      <a:endParaRPr lang="vi-VN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Tuần 12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TK4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LO4, LO5, LO5</a:t>
                      </a:r>
                      <a:endParaRPr lang="vi-VN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Tuần 14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1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Kết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thúc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môn</a:t>
                      </a:r>
                      <a:endParaRPr lang="vi-VN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LO3, LO4, LO5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Tuần 17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Đề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thi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chung</a:t>
                      </a:r>
                      <a:endParaRPr lang="vi-VN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625751"/>
      </p:ext>
    </p:extLst>
  </p:cSld>
  <p:clrMapOvr>
    <a:masterClrMapping/>
  </p:clrMapOvr>
</p:sld>
</file>

<file path=ppt/theme/theme1.xml><?xml version="1.0" encoding="utf-8"?>
<a:theme xmlns:a="http://schemas.openxmlformats.org/drawingml/2006/main" name="Kendall Master 2007">
  <a:themeElements>
    <a:clrScheme name="">
      <a:dk1>
        <a:srgbClr val="000000"/>
      </a:dk1>
      <a:lt1>
        <a:srgbClr val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FFFFFF"/>
      </a:accent3>
      <a:accent4>
        <a:srgbClr val="000000"/>
      </a:accent4>
      <a:accent5>
        <a:srgbClr val="FFD9AB"/>
      </a:accent5>
      <a:accent6>
        <a:srgbClr val="E26C14"/>
      </a:accent6>
      <a:hlink>
        <a:srgbClr val="FFE400"/>
      </a:hlink>
      <a:folHlink>
        <a:srgbClr val="A3EC62"/>
      </a:folHlink>
    </a:clrScheme>
    <a:fontScheme name="Kendall Master 2007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Kendall Master 2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Kendall Master 2007">
  <a:themeElements>
    <a:clrScheme name="">
      <a:dk1>
        <a:srgbClr val="000000"/>
      </a:dk1>
      <a:lt1>
        <a:srgbClr val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FFFFFF"/>
      </a:accent3>
      <a:accent4>
        <a:srgbClr val="000000"/>
      </a:accent4>
      <a:accent5>
        <a:srgbClr val="FFD9AB"/>
      </a:accent5>
      <a:accent6>
        <a:srgbClr val="E26C14"/>
      </a:accent6>
      <a:hlink>
        <a:srgbClr val="FFE400"/>
      </a:hlink>
      <a:folHlink>
        <a:srgbClr val="A3EC62"/>
      </a:folHlink>
    </a:clrScheme>
    <a:fontScheme name="2_Kendall Master 2007">
      <a:majorFont>
        <a:latin typeface="Tahoma"/>
        <a:ea typeface="MS PGothic"/>
        <a:cs typeface=""/>
      </a:majorFont>
      <a:minorFont>
        <a:latin typeface="Tahoma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Kendall Master 2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endall Master 20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endall Master 20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endall Master 20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endall Master 20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endall Master 20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Kendall Master 20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Kendall Master 20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Kendall Master 20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Kendall Master 20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Kendall Master 20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Kendall Master 20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</TotalTime>
  <Words>338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ＭＳ Ｐゴシック</vt:lpstr>
      <vt:lpstr>Arial</vt:lpstr>
      <vt:lpstr>Tahoma</vt:lpstr>
      <vt:lpstr>Times New Roman</vt:lpstr>
      <vt:lpstr>Wingdings</vt:lpstr>
      <vt:lpstr>Kendall Master 2007</vt:lpstr>
      <vt:lpstr>2_Kendall Master 2007</vt:lpstr>
      <vt:lpstr>CÁC VẤN ĐỀ XÃ HỘI  &amp; ĐẠO ĐỨC NGHỀ NGHIỆP</vt:lpstr>
      <vt:lpstr>Mô tả môn học</vt:lpstr>
      <vt:lpstr>Chuẩn đầu ra</vt:lpstr>
      <vt:lpstr>Các chủ đề thảo luận</vt:lpstr>
      <vt:lpstr>Tài liệu tham khảo</vt:lpstr>
      <vt:lpstr>Đánh giá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VẤN ĐỀ XÃ HỘI  &amp; ĐẠO ĐỨC NGHỀ NGHIỆP</dc:title>
  <dc:creator>Nguyen Thi Hanh</dc:creator>
  <cp:lastModifiedBy>Khanh Pham Thai</cp:lastModifiedBy>
  <cp:revision>12</cp:revision>
  <dcterms:created xsi:type="dcterms:W3CDTF">2017-07-31T07:51:57Z</dcterms:created>
  <dcterms:modified xsi:type="dcterms:W3CDTF">2018-07-30T00:13:06Z</dcterms:modified>
</cp:coreProperties>
</file>