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70" r:id="rId5"/>
  </p:sldMasterIdLst>
  <p:notesMasterIdLst>
    <p:notesMasterId r:id="rId67"/>
  </p:notesMasterIdLst>
  <p:sldIdLst>
    <p:sldId id="265" r:id="rId6"/>
    <p:sldId id="266" r:id="rId7"/>
    <p:sldId id="303" r:id="rId8"/>
    <p:sldId id="302" r:id="rId9"/>
    <p:sldId id="267" r:id="rId10"/>
    <p:sldId id="268" r:id="rId11"/>
    <p:sldId id="275" r:id="rId12"/>
    <p:sldId id="269" r:id="rId13"/>
    <p:sldId id="272" r:id="rId14"/>
    <p:sldId id="278" r:id="rId15"/>
    <p:sldId id="305" r:id="rId16"/>
    <p:sldId id="304" r:id="rId17"/>
    <p:sldId id="274" r:id="rId18"/>
    <p:sldId id="300" r:id="rId19"/>
    <p:sldId id="311" r:id="rId20"/>
    <p:sldId id="307" r:id="rId21"/>
    <p:sldId id="306" r:id="rId22"/>
    <p:sldId id="295" r:id="rId23"/>
    <p:sldId id="296" r:id="rId24"/>
    <p:sldId id="289" r:id="rId25"/>
    <p:sldId id="290" r:id="rId26"/>
    <p:sldId id="312" r:id="rId27"/>
    <p:sldId id="313" r:id="rId28"/>
    <p:sldId id="271" r:id="rId29"/>
    <p:sldId id="276" r:id="rId30"/>
    <p:sldId id="279" r:id="rId31"/>
    <p:sldId id="298" r:id="rId32"/>
    <p:sldId id="301" r:id="rId33"/>
    <p:sldId id="280" r:id="rId34"/>
    <p:sldId id="273" r:id="rId35"/>
    <p:sldId id="258" r:id="rId36"/>
    <p:sldId id="259" r:id="rId37"/>
    <p:sldId id="323" r:id="rId38"/>
    <p:sldId id="324" r:id="rId39"/>
    <p:sldId id="325" r:id="rId40"/>
    <p:sldId id="326" r:id="rId41"/>
    <p:sldId id="327" r:id="rId42"/>
    <p:sldId id="328" r:id="rId43"/>
    <p:sldId id="329" r:id="rId44"/>
    <p:sldId id="330" r:id="rId45"/>
    <p:sldId id="331" r:id="rId46"/>
    <p:sldId id="332" r:id="rId47"/>
    <p:sldId id="333" r:id="rId48"/>
    <p:sldId id="270" r:id="rId49"/>
    <p:sldId id="334" r:id="rId50"/>
    <p:sldId id="308" r:id="rId51"/>
    <p:sldId id="309" r:id="rId52"/>
    <p:sldId id="310" r:id="rId53"/>
    <p:sldId id="314" r:id="rId54"/>
    <p:sldId id="315" r:id="rId55"/>
    <p:sldId id="316" r:id="rId56"/>
    <p:sldId id="317" r:id="rId57"/>
    <p:sldId id="318" r:id="rId58"/>
    <p:sldId id="320" r:id="rId59"/>
    <p:sldId id="335" r:id="rId60"/>
    <p:sldId id="321" r:id="rId61"/>
    <p:sldId id="319" r:id="rId62"/>
    <p:sldId id="281" r:id="rId63"/>
    <p:sldId id="299" r:id="rId64"/>
    <p:sldId id="277" r:id="rId65"/>
    <p:sldId id="322" r:id="rId6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FD426-ED4D-43B9-906F-4E50473E9166}" v="323" dt="2018-10-08T17:28:51.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p:cViewPr varScale="1">
        <p:scale>
          <a:sx n="78" d="100"/>
          <a:sy n="78" d="100"/>
        </p:scale>
        <p:origin x="51" y="1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46DFD426-ED4D-43B9-906F-4E50473E9166}"/>
    <pc:docChg chg="undo custSel mod addSld delSld modSld modMainMaster">
      <pc:chgData name="Xin Zou" userId="260b9726081dae15" providerId="LiveId" clId="{46DFD426-ED4D-43B9-906F-4E50473E9166}" dt="2018-10-08T17:28:51.435" v="783"/>
      <pc:docMkLst>
        <pc:docMk/>
      </pc:docMkLst>
      <pc:sldChg chg="add">
        <pc:chgData name="Xin Zou" userId="260b9726081dae15" providerId="LiveId" clId="{46DFD426-ED4D-43B9-906F-4E50473E9166}" dt="2018-10-07T00:29:15.209" v="514"/>
        <pc:sldMkLst>
          <pc:docMk/>
          <pc:sldMk cId="0" sldId="258"/>
        </pc:sldMkLst>
      </pc:sldChg>
      <pc:sldChg chg="add">
        <pc:chgData name="Xin Zou" userId="260b9726081dae15" providerId="LiveId" clId="{46DFD426-ED4D-43B9-906F-4E50473E9166}" dt="2018-10-07T00:29:15.209" v="514"/>
        <pc:sldMkLst>
          <pc:docMk/>
          <pc:sldMk cId="0" sldId="259"/>
        </pc:sldMkLst>
      </pc:sldChg>
      <pc:sldChg chg="modSp">
        <pc:chgData name="Xin Zou" userId="260b9726081dae15" providerId="LiveId" clId="{46DFD426-ED4D-43B9-906F-4E50473E9166}" dt="2018-10-08T17:27:33.469" v="678" actId="27636"/>
        <pc:sldMkLst>
          <pc:docMk/>
          <pc:sldMk cId="0" sldId="265"/>
        </pc:sldMkLst>
        <pc:spChg chg="mod">
          <ac:chgData name="Xin Zou" userId="260b9726081dae15" providerId="LiveId" clId="{46DFD426-ED4D-43B9-906F-4E50473E9166}" dt="2018-10-08T17:27:33.464" v="677" actId="27636"/>
          <ac:spMkLst>
            <pc:docMk/>
            <pc:sldMk cId="0" sldId="265"/>
            <ac:spMk id="6146" creationId="{00000000-0000-0000-0000-000000000000}"/>
          </ac:spMkLst>
        </pc:spChg>
        <pc:spChg chg="mod">
          <ac:chgData name="Xin Zou" userId="260b9726081dae15" providerId="LiveId" clId="{46DFD426-ED4D-43B9-906F-4E50473E9166}" dt="2018-10-08T17:27:33.469" v="678" actId="27636"/>
          <ac:spMkLst>
            <pc:docMk/>
            <pc:sldMk cId="0" sldId="265"/>
            <ac:spMk id="6147" creationId="{00000000-0000-0000-0000-000000000000}"/>
          </ac:spMkLst>
        </pc:spChg>
      </pc:sldChg>
      <pc:sldChg chg="modSp">
        <pc:chgData name="Xin Zou" userId="260b9726081dae15" providerId="LiveId" clId="{46DFD426-ED4D-43B9-906F-4E50473E9166}" dt="2018-10-08T17:28:51.435" v="783"/>
        <pc:sldMkLst>
          <pc:docMk/>
          <pc:sldMk cId="0" sldId="266"/>
        </pc:sldMkLst>
        <pc:spChg chg="mod">
          <ac:chgData name="Xin Zou" userId="260b9726081dae15" providerId="LiveId" clId="{46DFD426-ED4D-43B9-906F-4E50473E9166}" dt="2018-10-08T17:28:07.150" v="715"/>
          <ac:spMkLst>
            <pc:docMk/>
            <pc:sldMk cId="0" sldId="266"/>
            <ac:spMk id="7170" creationId="{00000000-0000-0000-0000-000000000000}"/>
          </ac:spMkLst>
        </pc:spChg>
        <pc:spChg chg="mod">
          <ac:chgData name="Xin Zou" userId="260b9726081dae15" providerId="LiveId" clId="{46DFD426-ED4D-43B9-906F-4E50473E9166}" dt="2018-10-08T17:28:51.435" v="783"/>
          <ac:spMkLst>
            <pc:docMk/>
            <pc:sldMk cId="0" sldId="266"/>
            <ac:spMk id="7171" creationId="{00000000-0000-0000-0000-000000000000}"/>
          </ac:spMkLst>
        </pc:spChg>
      </pc:sldChg>
      <pc:sldChg chg="modSp">
        <pc:chgData name="Xin Zou" userId="260b9726081dae15" providerId="LiveId" clId="{46DFD426-ED4D-43B9-906F-4E50473E9166}" dt="2018-10-06T23:22:44.096" v="119"/>
        <pc:sldMkLst>
          <pc:docMk/>
          <pc:sldMk cId="0" sldId="267"/>
        </pc:sldMkLst>
        <pc:spChg chg="mod">
          <ac:chgData name="Xin Zou" userId="260b9726081dae15" providerId="LiveId" clId="{46DFD426-ED4D-43B9-906F-4E50473E9166}" dt="2018-10-06T23:22:44.096" v="119"/>
          <ac:spMkLst>
            <pc:docMk/>
            <pc:sldMk cId="0" sldId="267"/>
            <ac:spMk id="3" creationId="{00000000-0000-0000-0000-000000000000}"/>
          </ac:spMkLst>
        </pc:spChg>
        <pc:picChg chg="mod">
          <ac:chgData name="Xin Zou" userId="260b9726081dae15" providerId="LiveId" clId="{46DFD426-ED4D-43B9-906F-4E50473E9166}" dt="2018-10-06T23:22:44.096" v="119"/>
          <ac:picMkLst>
            <pc:docMk/>
            <pc:sldMk cId="0" sldId="267"/>
            <ac:picMk id="6" creationId="{00000000-0000-0000-0000-000000000000}"/>
          </ac:picMkLst>
        </pc:picChg>
      </pc:sldChg>
      <pc:sldChg chg="modSp">
        <pc:chgData name="Xin Zou" userId="260b9726081dae15" providerId="LiveId" clId="{46DFD426-ED4D-43B9-906F-4E50473E9166}" dt="2018-10-06T23:24:07.001" v="138" actId="27636"/>
        <pc:sldMkLst>
          <pc:docMk/>
          <pc:sldMk cId="0" sldId="268"/>
        </pc:sldMkLst>
        <pc:spChg chg="mod">
          <ac:chgData name="Xin Zou" userId="260b9726081dae15" providerId="LiveId" clId="{46DFD426-ED4D-43B9-906F-4E50473E9166}" dt="2018-10-06T23:24:07.001" v="138" actId="27636"/>
          <ac:spMkLst>
            <pc:docMk/>
            <pc:sldMk cId="0" sldId="268"/>
            <ac:spMk id="3" creationId="{00000000-0000-0000-0000-000000000000}"/>
          </ac:spMkLst>
        </pc:spChg>
      </pc:sldChg>
      <pc:sldChg chg="modSp modAnim">
        <pc:chgData name="Xin Zou" userId="260b9726081dae15" providerId="LiveId" clId="{46DFD426-ED4D-43B9-906F-4E50473E9166}" dt="2018-10-06T23:22:44.096" v="119"/>
        <pc:sldMkLst>
          <pc:docMk/>
          <pc:sldMk cId="0" sldId="269"/>
        </pc:sldMkLst>
        <pc:spChg chg="mod">
          <ac:chgData name="Xin Zou" userId="260b9726081dae15" providerId="LiveId" clId="{46DFD426-ED4D-43B9-906F-4E50473E9166}" dt="2018-10-06T23:22:44.096" v="119"/>
          <ac:spMkLst>
            <pc:docMk/>
            <pc:sldMk cId="0" sldId="269"/>
            <ac:spMk id="6" creationId="{00000000-0000-0000-0000-000000000000}"/>
          </ac:spMkLst>
        </pc:spChg>
        <pc:picChg chg="mod">
          <ac:chgData name="Xin Zou" userId="260b9726081dae15" providerId="LiveId" clId="{46DFD426-ED4D-43B9-906F-4E50473E9166}" dt="2018-10-06T23:22:44.096" v="119"/>
          <ac:picMkLst>
            <pc:docMk/>
            <pc:sldMk cId="0" sldId="269"/>
            <ac:picMk id="29698" creationId="{00000000-0000-0000-0000-000000000000}"/>
          </ac:picMkLst>
        </pc:picChg>
      </pc:sldChg>
      <pc:sldChg chg="modSp add">
        <pc:chgData name="Xin Zou" userId="260b9726081dae15" providerId="LiveId" clId="{46DFD426-ED4D-43B9-906F-4E50473E9166}" dt="2018-10-07T00:29:15.582" v="520" actId="27636"/>
        <pc:sldMkLst>
          <pc:docMk/>
          <pc:sldMk cId="0" sldId="270"/>
        </pc:sldMkLst>
        <pc:spChg chg="mod">
          <ac:chgData name="Xin Zou" userId="260b9726081dae15" providerId="LiveId" clId="{46DFD426-ED4D-43B9-906F-4E50473E9166}" dt="2018-10-07T00:29:15.582" v="520" actId="27636"/>
          <ac:spMkLst>
            <pc:docMk/>
            <pc:sldMk cId="0" sldId="270"/>
            <ac:spMk id="3" creationId="{00000000-0000-0000-0000-000000000000}"/>
          </ac:spMkLst>
        </pc:spChg>
      </pc:sldChg>
      <pc:sldChg chg="modSp">
        <pc:chgData name="Xin Zou" userId="260b9726081dae15" providerId="LiveId" clId="{46DFD426-ED4D-43B9-906F-4E50473E9166}" dt="2018-10-06T23:22:44.969" v="131" actId="27636"/>
        <pc:sldMkLst>
          <pc:docMk/>
          <pc:sldMk cId="0" sldId="271"/>
        </pc:sldMkLst>
        <pc:spChg chg="mod">
          <ac:chgData name="Xin Zou" userId="260b9726081dae15" providerId="LiveId" clId="{46DFD426-ED4D-43B9-906F-4E50473E9166}" dt="2018-10-06T23:22:44.969" v="131" actId="27636"/>
          <ac:spMkLst>
            <pc:docMk/>
            <pc:sldMk cId="0" sldId="271"/>
            <ac:spMk id="3" creationId="{00000000-0000-0000-0000-000000000000}"/>
          </ac:spMkLst>
        </pc:spChg>
      </pc:sldChg>
      <pc:sldChg chg="modAnim">
        <pc:chgData name="Xin Zou" userId="260b9726081dae15" providerId="LiveId" clId="{46DFD426-ED4D-43B9-906F-4E50473E9166}" dt="2018-10-06T23:22:44.096" v="119"/>
        <pc:sldMkLst>
          <pc:docMk/>
          <pc:sldMk cId="0" sldId="272"/>
        </pc:sldMkLst>
      </pc:sldChg>
      <pc:sldChg chg="add">
        <pc:chgData name="Xin Zou" userId="260b9726081dae15" providerId="LiveId" clId="{46DFD426-ED4D-43B9-906F-4E50473E9166}" dt="2018-10-07T00:29:15.209" v="514"/>
        <pc:sldMkLst>
          <pc:docMk/>
          <pc:sldMk cId="694464398" sldId="273"/>
        </pc:sldMkLst>
      </pc:sldChg>
      <pc:sldChg chg="modSp">
        <pc:chgData name="Xin Zou" userId="260b9726081dae15" providerId="LiveId" clId="{46DFD426-ED4D-43B9-906F-4E50473E9166}" dt="2018-10-06T23:22:44.096" v="119"/>
        <pc:sldMkLst>
          <pc:docMk/>
          <pc:sldMk cId="0" sldId="274"/>
        </pc:sldMkLst>
        <pc:spChg chg="mod">
          <ac:chgData name="Xin Zou" userId="260b9726081dae15" providerId="LiveId" clId="{46DFD426-ED4D-43B9-906F-4E50473E9166}" dt="2018-10-06T23:22:44.096" v="119"/>
          <ac:spMkLst>
            <pc:docMk/>
            <pc:sldMk cId="0" sldId="274"/>
            <ac:spMk id="4" creationId="{00000000-0000-0000-0000-000000000000}"/>
          </ac:spMkLst>
        </pc:spChg>
        <pc:spChg chg="mod">
          <ac:chgData name="Xin Zou" userId="260b9726081dae15" providerId="LiveId" clId="{46DFD426-ED4D-43B9-906F-4E50473E9166}" dt="2018-10-06T23:22:44.096" v="119"/>
          <ac:spMkLst>
            <pc:docMk/>
            <pc:sldMk cId="0" sldId="274"/>
            <ac:spMk id="5" creationId="{00000000-0000-0000-0000-000000000000}"/>
          </ac:spMkLst>
        </pc:spChg>
        <pc:spChg chg="mod">
          <ac:chgData name="Xin Zou" userId="260b9726081dae15" providerId="LiveId" clId="{46DFD426-ED4D-43B9-906F-4E50473E9166}" dt="2018-10-06T23:22:44.096" v="119"/>
          <ac:spMkLst>
            <pc:docMk/>
            <pc:sldMk cId="0" sldId="274"/>
            <ac:spMk id="6" creationId="{00000000-0000-0000-0000-000000000000}"/>
          </ac:spMkLst>
        </pc:spChg>
        <pc:spChg chg="mod">
          <ac:chgData name="Xin Zou" userId="260b9726081dae15" providerId="LiveId" clId="{46DFD426-ED4D-43B9-906F-4E50473E9166}" dt="2018-10-06T23:22:44.096" v="119"/>
          <ac:spMkLst>
            <pc:docMk/>
            <pc:sldMk cId="0" sldId="274"/>
            <ac:spMk id="7" creationId="{00000000-0000-0000-0000-000000000000}"/>
          </ac:spMkLst>
        </pc:spChg>
      </pc:sldChg>
      <pc:sldChg chg="modSp">
        <pc:chgData name="Xin Zou" userId="260b9726081dae15" providerId="LiveId" clId="{46DFD426-ED4D-43B9-906F-4E50473E9166}" dt="2018-10-06T23:24:07.220" v="146" actId="27636"/>
        <pc:sldMkLst>
          <pc:docMk/>
          <pc:sldMk cId="0" sldId="276"/>
        </pc:sldMkLst>
        <pc:spChg chg="mod">
          <ac:chgData name="Xin Zou" userId="260b9726081dae15" providerId="LiveId" clId="{46DFD426-ED4D-43B9-906F-4E50473E9166}" dt="2018-10-06T23:24:07.220" v="146" actId="27636"/>
          <ac:spMkLst>
            <pc:docMk/>
            <pc:sldMk cId="0" sldId="276"/>
            <ac:spMk id="3" creationId="{00000000-0000-0000-0000-000000000000}"/>
          </ac:spMkLst>
        </pc:spChg>
      </pc:sldChg>
      <pc:sldChg chg="modSp">
        <pc:chgData name="Xin Zou" userId="260b9726081dae15" providerId="LiveId" clId="{46DFD426-ED4D-43B9-906F-4E50473E9166}" dt="2018-10-06T23:12:47.457" v="53" actId="20577"/>
        <pc:sldMkLst>
          <pc:docMk/>
          <pc:sldMk cId="0" sldId="277"/>
        </pc:sldMkLst>
        <pc:spChg chg="mod">
          <ac:chgData name="Xin Zou" userId="260b9726081dae15" providerId="LiveId" clId="{46DFD426-ED4D-43B9-906F-4E50473E9166}" dt="2018-10-06T23:12:47.457" v="53" actId="20577"/>
          <ac:spMkLst>
            <pc:docMk/>
            <pc:sldMk cId="0" sldId="277"/>
            <ac:spMk id="3" creationId="{00000000-0000-0000-0000-000000000000}"/>
          </ac:spMkLst>
        </pc:spChg>
      </pc:sldChg>
      <pc:sldChg chg="modSp add del modTransition">
        <pc:chgData name="Xin Zou" userId="260b9726081dae15" providerId="LiveId" clId="{46DFD426-ED4D-43B9-906F-4E50473E9166}" dt="2018-10-06T23:25:39.220" v="166"/>
        <pc:sldMkLst>
          <pc:docMk/>
          <pc:sldMk cId="0" sldId="278"/>
        </pc:sldMkLst>
        <pc:spChg chg="mod">
          <ac:chgData name="Xin Zou" userId="260b9726081dae15" providerId="LiveId" clId="{46DFD426-ED4D-43B9-906F-4E50473E9166}" dt="2018-10-06T23:24:07.021" v="139" actId="27636"/>
          <ac:spMkLst>
            <pc:docMk/>
            <pc:sldMk cId="0" sldId="278"/>
            <ac:spMk id="2" creationId="{00000000-0000-0000-0000-000000000000}"/>
          </ac:spMkLst>
        </pc:spChg>
        <pc:graphicFrameChg chg="mod">
          <ac:chgData name="Xin Zou" userId="260b9726081dae15" providerId="LiveId" clId="{46DFD426-ED4D-43B9-906F-4E50473E9166}" dt="2018-10-06T23:22:44.096" v="119"/>
          <ac:graphicFrameMkLst>
            <pc:docMk/>
            <pc:sldMk cId="0" sldId="278"/>
            <ac:graphicFrameMk id="4" creationId="{00000000-0000-0000-0000-000000000000}"/>
          </ac:graphicFrameMkLst>
        </pc:graphicFrameChg>
      </pc:sldChg>
      <pc:sldChg chg="modSp">
        <pc:chgData name="Xin Zou" userId="260b9726081dae15" providerId="LiveId" clId="{46DFD426-ED4D-43B9-906F-4E50473E9166}" dt="2018-10-06T23:22:45.042" v="133" actId="27636"/>
        <pc:sldMkLst>
          <pc:docMk/>
          <pc:sldMk cId="0" sldId="279"/>
        </pc:sldMkLst>
        <pc:spChg chg="mod">
          <ac:chgData name="Xin Zou" userId="260b9726081dae15" providerId="LiveId" clId="{46DFD426-ED4D-43B9-906F-4E50473E9166}" dt="2018-10-06T23:22:45.042" v="133" actId="27636"/>
          <ac:spMkLst>
            <pc:docMk/>
            <pc:sldMk cId="0" sldId="279"/>
            <ac:spMk id="3" creationId="{00000000-0000-0000-0000-000000000000}"/>
          </ac:spMkLst>
        </pc:spChg>
      </pc:sldChg>
      <pc:sldChg chg="addSp modSp">
        <pc:chgData name="Xin Zou" userId="260b9726081dae15" providerId="LiveId" clId="{46DFD426-ED4D-43B9-906F-4E50473E9166}" dt="2018-10-06T23:35:36.686" v="472" actId="20577"/>
        <pc:sldMkLst>
          <pc:docMk/>
          <pc:sldMk cId="0" sldId="281"/>
        </pc:sldMkLst>
        <pc:spChg chg="mod">
          <ac:chgData name="Xin Zou" userId="260b9726081dae15" providerId="LiveId" clId="{46DFD426-ED4D-43B9-906F-4E50473E9166}" dt="2018-10-06T23:35:36.686" v="472" actId="20577"/>
          <ac:spMkLst>
            <pc:docMk/>
            <pc:sldMk cId="0" sldId="281"/>
            <ac:spMk id="3" creationId="{00000000-0000-0000-0000-000000000000}"/>
          </ac:spMkLst>
        </pc:spChg>
        <pc:spChg chg="add mod">
          <ac:chgData name="Xin Zou" userId="260b9726081dae15" providerId="LiveId" clId="{46DFD426-ED4D-43B9-906F-4E50473E9166}" dt="2018-10-06T23:35:30.934" v="467" actId="113"/>
          <ac:spMkLst>
            <pc:docMk/>
            <pc:sldMk cId="0" sldId="281"/>
            <ac:spMk id="4" creationId="{E1FBD344-3558-4F9A-8582-20F723F5FC26}"/>
          </ac:spMkLst>
        </pc:spChg>
      </pc:sldChg>
      <pc:sldChg chg="modSp">
        <pc:chgData name="Xin Zou" userId="260b9726081dae15" providerId="LiveId" clId="{46DFD426-ED4D-43B9-906F-4E50473E9166}" dt="2018-10-06T23:24:07.142" v="144" actId="27636"/>
        <pc:sldMkLst>
          <pc:docMk/>
          <pc:sldMk cId="0" sldId="289"/>
        </pc:sldMkLst>
        <pc:spChg chg="mod">
          <ac:chgData name="Xin Zou" userId="260b9726081dae15" providerId="LiveId" clId="{46DFD426-ED4D-43B9-906F-4E50473E9166}" dt="2018-10-06T23:24:07.142" v="144" actId="27636"/>
          <ac:spMkLst>
            <pc:docMk/>
            <pc:sldMk cId="0" sldId="289"/>
            <ac:spMk id="3" creationId="{00000000-0000-0000-0000-000000000000}"/>
          </ac:spMkLst>
        </pc:spChg>
      </pc:sldChg>
      <pc:sldChg chg="modSp">
        <pc:chgData name="Xin Zou" userId="260b9726081dae15" providerId="LiveId" clId="{46DFD426-ED4D-43B9-906F-4E50473E9166}" dt="2018-10-06T23:24:07.182" v="145" actId="27636"/>
        <pc:sldMkLst>
          <pc:docMk/>
          <pc:sldMk cId="0" sldId="290"/>
        </pc:sldMkLst>
        <pc:spChg chg="mod">
          <ac:chgData name="Xin Zou" userId="260b9726081dae15" providerId="LiveId" clId="{46DFD426-ED4D-43B9-906F-4E50473E9166}" dt="2018-10-06T23:24:07.182" v="145" actId="27636"/>
          <ac:spMkLst>
            <pc:docMk/>
            <pc:sldMk cId="0" sldId="290"/>
            <ac:spMk id="3" creationId="{00000000-0000-0000-0000-000000000000}"/>
          </ac:spMkLst>
        </pc:spChg>
      </pc:sldChg>
      <pc:sldChg chg="modSp">
        <pc:chgData name="Xin Zou" userId="260b9726081dae15" providerId="LiveId" clId="{46DFD426-ED4D-43B9-906F-4E50473E9166}" dt="2018-10-06T23:24:07.120" v="143" actId="27636"/>
        <pc:sldMkLst>
          <pc:docMk/>
          <pc:sldMk cId="3152726598" sldId="295"/>
        </pc:sldMkLst>
        <pc:spChg chg="mod">
          <ac:chgData name="Xin Zou" userId="260b9726081dae15" providerId="LiveId" clId="{46DFD426-ED4D-43B9-906F-4E50473E9166}" dt="2018-10-06T23:24:07.120" v="143" actId="27636"/>
          <ac:spMkLst>
            <pc:docMk/>
            <pc:sldMk cId="3152726598" sldId="295"/>
            <ac:spMk id="3" creationId="{00000000-0000-0000-0000-000000000000}"/>
          </ac:spMkLst>
        </pc:spChg>
      </pc:sldChg>
      <pc:sldChg chg="modSp">
        <pc:chgData name="Xin Zou" userId="260b9726081dae15" providerId="LiveId" clId="{46DFD426-ED4D-43B9-906F-4E50473E9166}" dt="2018-10-06T23:22:44.096" v="119"/>
        <pc:sldMkLst>
          <pc:docMk/>
          <pc:sldMk cId="3560693634" sldId="298"/>
        </pc:sldMkLst>
        <pc:picChg chg="mod">
          <ac:chgData name="Xin Zou" userId="260b9726081dae15" providerId="LiveId" clId="{46DFD426-ED4D-43B9-906F-4E50473E9166}" dt="2018-10-06T23:22:44.096" v="119"/>
          <ac:picMkLst>
            <pc:docMk/>
            <pc:sldMk cId="3560693634" sldId="298"/>
            <ac:picMk id="4" creationId="{00000000-0000-0000-0000-000000000000}"/>
          </ac:picMkLst>
        </pc:picChg>
      </pc:sldChg>
      <pc:sldChg chg="modSp">
        <pc:chgData name="Xin Zou" userId="260b9726081dae15" providerId="LiveId" clId="{46DFD426-ED4D-43B9-906F-4E50473E9166}" dt="2018-10-06T23:36:38.326" v="480" actId="20577"/>
        <pc:sldMkLst>
          <pc:docMk/>
          <pc:sldMk cId="3037766885" sldId="299"/>
        </pc:sldMkLst>
        <pc:spChg chg="mod">
          <ac:chgData name="Xin Zou" userId="260b9726081dae15" providerId="LiveId" clId="{46DFD426-ED4D-43B9-906F-4E50473E9166}" dt="2018-10-06T23:36:38.326" v="480" actId="20577"/>
          <ac:spMkLst>
            <pc:docMk/>
            <pc:sldMk cId="3037766885" sldId="299"/>
            <ac:spMk id="3" creationId="{00000000-0000-0000-0000-000000000000}"/>
          </ac:spMkLst>
        </pc:spChg>
      </pc:sldChg>
      <pc:sldChg chg="modSp">
        <pc:chgData name="Xin Zou" userId="260b9726081dae15" providerId="LiveId" clId="{46DFD426-ED4D-43B9-906F-4E50473E9166}" dt="2018-10-06T23:22:44.096" v="119"/>
        <pc:sldMkLst>
          <pc:docMk/>
          <pc:sldMk cId="2420103398" sldId="300"/>
        </pc:sldMkLst>
        <pc:picChg chg="mod">
          <ac:chgData name="Xin Zou" userId="260b9726081dae15" providerId="LiveId" clId="{46DFD426-ED4D-43B9-906F-4E50473E9166}" dt="2018-10-06T23:22:44.096" v="119"/>
          <ac:picMkLst>
            <pc:docMk/>
            <pc:sldMk cId="2420103398" sldId="300"/>
            <ac:picMk id="4" creationId="{00000000-0000-0000-0000-000000000000}"/>
          </ac:picMkLst>
        </pc:picChg>
      </pc:sldChg>
      <pc:sldChg chg="modSp">
        <pc:chgData name="Xin Zou" userId="260b9726081dae15" providerId="LiveId" clId="{46DFD426-ED4D-43B9-906F-4E50473E9166}" dt="2018-10-06T23:24:06.969" v="137" actId="27636"/>
        <pc:sldMkLst>
          <pc:docMk/>
          <pc:sldMk cId="2458744346" sldId="302"/>
        </pc:sldMkLst>
        <pc:spChg chg="mod">
          <ac:chgData name="Xin Zou" userId="260b9726081dae15" providerId="LiveId" clId="{46DFD426-ED4D-43B9-906F-4E50473E9166}" dt="2018-10-06T23:24:06.969" v="137" actId="27636"/>
          <ac:spMkLst>
            <pc:docMk/>
            <pc:sldMk cId="2458744346" sldId="302"/>
            <ac:spMk id="3" creationId="{00000000-0000-0000-0000-000000000000}"/>
          </ac:spMkLst>
        </pc:spChg>
      </pc:sldChg>
      <pc:sldChg chg="modSp">
        <pc:chgData name="Xin Zou" userId="260b9726081dae15" providerId="LiveId" clId="{46DFD426-ED4D-43B9-906F-4E50473E9166}" dt="2018-10-06T23:22:44.096" v="119"/>
        <pc:sldMkLst>
          <pc:docMk/>
          <pc:sldMk cId="3743463174" sldId="305"/>
        </pc:sldMkLst>
        <pc:picChg chg="mod">
          <ac:chgData name="Xin Zou" userId="260b9726081dae15" providerId="LiveId" clId="{46DFD426-ED4D-43B9-906F-4E50473E9166}" dt="2018-10-06T23:22:44.096" v="119"/>
          <ac:picMkLst>
            <pc:docMk/>
            <pc:sldMk cId="3743463174" sldId="305"/>
            <ac:picMk id="4" creationId="{00000000-0000-0000-0000-000000000000}"/>
          </ac:picMkLst>
        </pc:picChg>
      </pc:sldChg>
      <pc:sldChg chg="modSp">
        <pc:chgData name="Xin Zou" userId="260b9726081dae15" providerId="LiveId" clId="{46DFD426-ED4D-43B9-906F-4E50473E9166}" dt="2018-10-06T23:24:07.100" v="142" actId="27636"/>
        <pc:sldMkLst>
          <pc:docMk/>
          <pc:sldMk cId="1107413892" sldId="306"/>
        </pc:sldMkLst>
        <pc:spChg chg="mod">
          <ac:chgData name="Xin Zou" userId="260b9726081dae15" providerId="LiveId" clId="{46DFD426-ED4D-43B9-906F-4E50473E9166}" dt="2018-10-06T23:24:07.100" v="142" actId="27636"/>
          <ac:spMkLst>
            <pc:docMk/>
            <pc:sldMk cId="1107413892" sldId="306"/>
            <ac:spMk id="3" creationId="{00000000-0000-0000-0000-000000000000}"/>
          </ac:spMkLst>
        </pc:spChg>
      </pc:sldChg>
      <pc:sldChg chg="modSp">
        <pc:chgData name="Xin Zou" userId="260b9726081dae15" providerId="LiveId" clId="{46DFD426-ED4D-43B9-906F-4E50473E9166}" dt="2018-10-06T23:24:07.062" v="141" actId="27636"/>
        <pc:sldMkLst>
          <pc:docMk/>
          <pc:sldMk cId="1039949418" sldId="307"/>
        </pc:sldMkLst>
        <pc:spChg chg="mod">
          <ac:chgData name="Xin Zou" userId="260b9726081dae15" providerId="LiveId" clId="{46DFD426-ED4D-43B9-906F-4E50473E9166}" dt="2018-10-06T23:24:07.062" v="141" actId="27636"/>
          <ac:spMkLst>
            <pc:docMk/>
            <pc:sldMk cId="1039949418" sldId="307"/>
            <ac:spMk id="3" creationId="{00000000-0000-0000-0000-000000000000}"/>
          </ac:spMkLst>
        </pc:spChg>
      </pc:sldChg>
      <pc:sldChg chg="modSp">
        <pc:chgData name="Xin Zou" userId="260b9726081dae15" providerId="LiveId" clId="{46DFD426-ED4D-43B9-906F-4E50473E9166}" dt="2018-10-06T23:22:44.096" v="119"/>
        <pc:sldMkLst>
          <pc:docMk/>
          <pc:sldMk cId="212970708" sldId="308"/>
        </pc:sldMkLst>
        <pc:picChg chg="mod">
          <ac:chgData name="Xin Zou" userId="260b9726081dae15" providerId="LiveId" clId="{46DFD426-ED4D-43B9-906F-4E50473E9166}" dt="2018-10-06T23:22:44.096" v="119"/>
          <ac:picMkLst>
            <pc:docMk/>
            <pc:sldMk cId="212970708" sldId="308"/>
            <ac:picMk id="4" creationId="{00000000-0000-0000-0000-000000000000}"/>
          </ac:picMkLst>
        </pc:picChg>
      </pc:sldChg>
      <pc:sldChg chg="modSp">
        <pc:chgData name="Xin Zou" userId="260b9726081dae15" providerId="LiveId" clId="{46DFD426-ED4D-43B9-906F-4E50473E9166}" dt="2018-10-06T23:24:07.261" v="147" actId="27636"/>
        <pc:sldMkLst>
          <pc:docMk/>
          <pc:sldMk cId="4139357929" sldId="309"/>
        </pc:sldMkLst>
        <pc:spChg chg="mod">
          <ac:chgData name="Xin Zou" userId="260b9726081dae15" providerId="LiveId" clId="{46DFD426-ED4D-43B9-906F-4E50473E9166}" dt="2018-10-06T23:24:07.261" v="147" actId="27636"/>
          <ac:spMkLst>
            <pc:docMk/>
            <pc:sldMk cId="4139357929" sldId="309"/>
            <ac:spMk id="3" creationId="{00000000-0000-0000-0000-000000000000}"/>
          </ac:spMkLst>
        </pc:spChg>
      </pc:sldChg>
      <pc:sldChg chg="modSp">
        <pc:chgData name="Xin Zou" userId="260b9726081dae15" providerId="LiveId" clId="{46DFD426-ED4D-43B9-906F-4E50473E9166}" dt="2018-10-06T23:22:45.099" v="135" actId="27636"/>
        <pc:sldMkLst>
          <pc:docMk/>
          <pc:sldMk cId="3101830749" sldId="310"/>
        </pc:sldMkLst>
        <pc:spChg chg="mod">
          <ac:chgData name="Xin Zou" userId="260b9726081dae15" providerId="LiveId" clId="{46DFD426-ED4D-43B9-906F-4E50473E9166}" dt="2018-10-06T23:22:45.099" v="135" actId="27636"/>
          <ac:spMkLst>
            <pc:docMk/>
            <pc:sldMk cId="3101830749" sldId="310"/>
            <ac:spMk id="3" creationId="{00000000-0000-0000-0000-000000000000}"/>
          </ac:spMkLst>
        </pc:spChg>
      </pc:sldChg>
      <pc:sldChg chg="modSp">
        <pc:chgData name="Xin Zou" userId="260b9726081dae15" providerId="LiveId" clId="{46DFD426-ED4D-43B9-906F-4E50473E9166}" dt="2018-10-06T23:24:07.045" v="140" actId="27636"/>
        <pc:sldMkLst>
          <pc:docMk/>
          <pc:sldMk cId="513356841" sldId="311"/>
        </pc:sldMkLst>
        <pc:spChg chg="mod">
          <ac:chgData name="Xin Zou" userId="260b9726081dae15" providerId="LiveId" clId="{46DFD426-ED4D-43B9-906F-4E50473E9166}" dt="2018-10-06T23:24:07.045" v="140" actId="27636"/>
          <ac:spMkLst>
            <pc:docMk/>
            <pc:sldMk cId="513356841" sldId="311"/>
            <ac:spMk id="3" creationId="{00000000-0000-0000-0000-000000000000}"/>
          </ac:spMkLst>
        </pc:spChg>
      </pc:sldChg>
      <pc:sldChg chg="modSp add">
        <pc:chgData name="Xin Zou" userId="260b9726081dae15" providerId="LiveId" clId="{46DFD426-ED4D-43B9-906F-4E50473E9166}" dt="2018-10-06T23:22:24.287" v="111" actId="5793"/>
        <pc:sldMkLst>
          <pc:docMk/>
          <pc:sldMk cId="3810347148" sldId="314"/>
        </pc:sldMkLst>
        <pc:spChg chg="mod">
          <ac:chgData name="Xin Zou" userId="260b9726081dae15" providerId="LiveId" clId="{46DFD426-ED4D-43B9-906F-4E50473E9166}" dt="2018-10-06T23:22:24.287" v="111" actId="5793"/>
          <ac:spMkLst>
            <pc:docMk/>
            <pc:sldMk cId="3810347148" sldId="314"/>
            <ac:spMk id="2" creationId="{500F9065-8A47-414F-A899-7D6BDAA95FC7}"/>
          </ac:spMkLst>
        </pc:spChg>
      </pc:sldChg>
      <pc:sldChg chg="modSp add del">
        <pc:chgData name="Xin Zou" userId="260b9726081dae15" providerId="LiveId" clId="{46DFD426-ED4D-43B9-906F-4E50473E9166}" dt="2018-10-06T23:29:29.986" v="187" actId="20577"/>
        <pc:sldMkLst>
          <pc:docMk/>
          <pc:sldMk cId="779593711" sldId="315"/>
        </pc:sldMkLst>
        <pc:spChg chg="mod">
          <ac:chgData name="Xin Zou" userId="260b9726081dae15" providerId="LiveId" clId="{46DFD426-ED4D-43B9-906F-4E50473E9166}" dt="2018-10-06T23:29:29.986" v="187" actId="20577"/>
          <ac:spMkLst>
            <pc:docMk/>
            <pc:sldMk cId="779593711" sldId="315"/>
            <ac:spMk id="6" creationId="{4554A874-763A-4ADF-8936-C21AAC8BEED4}"/>
          </ac:spMkLst>
        </pc:spChg>
        <pc:picChg chg="mod">
          <ac:chgData name="Xin Zou" userId="260b9726081dae15" providerId="LiveId" clId="{46DFD426-ED4D-43B9-906F-4E50473E9166}" dt="2018-10-06T23:22:44.096" v="119"/>
          <ac:picMkLst>
            <pc:docMk/>
            <pc:sldMk cId="779593711" sldId="315"/>
            <ac:picMk id="4" creationId="{E727D6C7-A688-4938-B452-1327B2AC4430}"/>
          </ac:picMkLst>
        </pc:picChg>
        <pc:picChg chg="mod">
          <ac:chgData name="Xin Zou" userId="260b9726081dae15" providerId="LiveId" clId="{46DFD426-ED4D-43B9-906F-4E50473E9166}" dt="2018-10-06T23:22:44.096" v="119"/>
          <ac:picMkLst>
            <pc:docMk/>
            <pc:sldMk cId="779593711" sldId="315"/>
            <ac:picMk id="5" creationId="{5756F2F9-716D-433C-8690-2C1005A79CAF}"/>
          </ac:picMkLst>
        </pc:picChg>
      </pc:sldChg>
      <pc:sldChg chg="modSp add del mod setBg">
        <pc:chgData name="Xin Zou" userId="260b9726081dae15" providerId="LiveId" clId="{46DFD426-ED4D-43B9-906F-4E50473E9166}" dt="2018-10-06T23:27:01.337" v="175"/>
        <pc:sldMkLst>
          <pc:docMk/>
          <pc:sldMk cId="4157264002" sldId="316"/>
        </pc:sldMkLst>
        <pc:spChg chg="mod">
          <ac:chgData name="Xin Zou" userId="260b9726081dae15" providerId="LiveId" clId="{46DFD426-ED4D-43B9-906F-4E50473E9166}" dt="2018-10-06T23:26:14.009" v="167" actId="26606"/>
          <ac:spMkLst>
            <pc:docMk/>
            <pc:sldMk cId="4157264002" sldId="316"/>
            <ac:spMk id="2" creationId="{1FCA48BF-9F56-4DE9-B5AF-8E9EF786CB1E}"/>
          </ac:spMkLst>
        </pc:spChg>
        <pc:graphicFrameChg chg="mod modGraphic">
          <ac:chgData name="Xin Zou" userId="260b9726081dae15" providerId="LiveId" clId="{46DFD426-ED4D-43B9-906F-4E50473E9166}" dt="2018-10-06T23:26:14.009" v="167" actId="26606"/>
          <ac:graphicFrameMkLst>
            <pc:docMk/>
            <pc:sldMk cId="4157264002" sldId="316"/>
            <ac:graphicFrameMk id="5" creationId="{632B0768-8581-4584-A418-A73F33953D77}"/>
          </ac:graphicFrameMkLst>
        </pc:graphicFrameChg>
      </pc:sldChg>
      <pc:sldChg chg="modSp add del">
        <pc:chgData name="Xin Zou" userId="260b9726081dae15" providerId="LiveId" clId="{46DFD426-ED4D-43B9-906F-4E50473E9166}" dt="2018-10-06T23:34:05.188" v="430" actId="20577"/>
        <pc:sldMkLst>
          <pc:docMk/>
          <pc:sldMk cId="2955640387" sldId="317"/>
        </pc:sldMkLst>
        <pc:spChg chg="mod">
          <ac:chgData name="Xin Zou" userId="260b9726081dae15" providerId="LiveId" clId="{46DFD426-ED4D-43B9-906F-4E50473E9166}" dt="2018-10-06T23:24:07.288" v="148" actId="27636"/>
          <ac:spMkLst>
            <pc:docMk/>
            <pc:sldMk cId="2955640387" sldId="317"/>
            <ac:spMk id="3" creationId="{49CCEBB2-1F25-47D1-9BA6-1B0DF7B749B5}"/>
          </ac:spMkLst>
        </pc:spChg>
        <pc:spChg chg="mod">
          <ac:chgData name="Xin Zou" userId="260b9726081dae15" providerId="LiveId" clId="{46DFD426-ED4D-43B9-906F-4E50473E9166}" dt="2018-10-06T23:34:05.188" v="430" actId="20577"/>
          <ac:spMkLst>
            <pc:docMk/>
            <pc:sldMk cId="2955640387" sldId="317"/>
            <ac:spMk id="4" creationId="{C6B4CACC-9791-40CA-94B2-95A6E5F0AF5C}"/>
          </ac:spMkLst>
        </pc:spChg>
        <pc:spChg chg="mod">
          <ac:chgData name="Xin Zou" userId="260b9726081dae15" providerId="LiveId" clId="{46DFD426-ED4D-43B9-906F-4E50473E9166}" dt="2018-10-06T23:31:19.105" v="368"/>
          <ac:spMkLst>
            <pc:docMk/>
            <pc:sldMk cId="2955640387" sldId="317"/>
            <ac:spMk id="5" creationId="{770B0415-41E0-4046-88F7-46B73D52EEF9}"/>
          </ac:spMkLst>
        </pc:spChg>
        <pc:spChg chg="mod">
          <ac:chgData name="Xin Zou" userId="260b9726081dae15" providerId="LiveId" clId="{46DFD426-ED4D-43B9-906F-4E50473E9166}" dt="2018-10-06T23:22:44.096" v="119"/>
          <ac:spMkLst>
            <pc:docMk/>
            <pc:sldMk cId="2955640387" sldId="317"/>
            <ac:spMk id="6" creationId="{654211F0-1078-4FF2-8BE6-BC5D6BE13F5D}"/>
          </ac:spMkLst>
        </pc:spChg>
      </pc:sldChg>
      <pc:sldChg chg="modSp add del">
        <pc:chgData name="Xin Zou" userId="260b9726081dae15" providerId="LiveId" clId="{46DFD426-ED4D-43B9-906F-4E50473E9166}" dt="2018-10-06T23:27:01.337" v="175"/>
        <pc:sldMkLst>
          <pc:docMk/>
          <pc:sldMk cId="1796555868" sldId="318"/>
        </pc:sldMkLst>
        <pc:spChg chg="mod">
          <ac:chgData name="Xin Zou" userId="260b9726081dae15" providerId="LiveId" clId="{46DFD426-ED4D-43B9-906F-4E50473E9166}" dt="2018-10-06T23:22:44.482" v="120" actId="27636"/>
          <ac:spMkLst>
            <pc:docMk/>
            <pc:sldMk cId="1796555868" sldId="318"/>
            <ac:spMk id="2" creationId="{2A4F1CC6-9C8D-4829-B5B5-1F57458A0188}"/>
          </ac:spMkLst>
        </pc:spChg>
        <pc:spChg chg="mod">
          <ac:chgData name="Xin Zou" userId="260b9726081dae15" providerId="LiveId" clId="{46DFD426-ED4D-43B9-906F-4E50473E9166}" dt="2018-10-06T23:24:07.301" v="149" actId="27636"/>
          <ac:spMkLst>
            <pc:docMk/>
            <pc:sldMk cId="1796555868" sldId="318"/>
            <ac:spMk id="3" creationId="{417E3E16-EC1F-473E-9D03-B236FE71E927}"/>
          </ac:spMkLst>
        </pc:spChg>
        <pc:spChg chg="mod">
          <ac:chgData name="Xin Zou" userId="260b9726081dae15" providerId="LiveId" clId="{46DFD426-ED4D-43B9-906F-4E50473E9166}" dt="2018-10-06T23:22:44.096" v="119"/>
          <ac:spMkLst>
            <pc:docMk/>
            <pc:sldMk cId="1796555868" sldId="318"/>
            <ac:spMk id="4" creationId="{38189547-FB59-4E3B-BC7D-BF8166DA650E}"/>
          </ac:spMkLst>
        </pc:spChg>
        <pc:spChg chg="mod">
          <ac:chgData name="Xin Zou" userId="260b9726081dae15" providerId="LiveId" clId="{46DFD426-ED4D-43B9-906F-4E50473E9166}" dt="2018-10-06T23:22:44.096" v="119"/>
          <ac:spMkLst>
            <pc:docMk/>
            <pc:sldMk cId="1796555868" sldId="318"/>
            <ac:spMk id="5" creationId="{C2123BF2-217F-48DB-B8A8-FF9D1DF6D618}"/>
          </ac:spMkLst>
        </pc:spChg>
      </pc:sldChg>
      <pc:sldChg chg="modSp add del setBg">
        <pc:chgData name="Xin Zou" userId="260b9726081dae15" providerId="LiveId" clId="{46DFD426-ED4D-43B9-906F-4E50473E9166}" dt="2018-10-06T23:27:01.337" v="175"/>
        <pc:sldMkLst>
          <pc:docMk/>
          <pc:sldMk cId="1649517711" sldId="319"/>
        </pc:sldMkLst>
        <pc:spChg chg="mod">
          <ac:chgData name="Xin Zou" userId="260b9726081dae15" providerId="LiveId" clId="{46DFD426-ED4D-43B9-906F-4E50473E9166}" dt="2018-10-06T23:22:44.096" v="119"/>
          <ac:spMkLst>
            <pc:docMk/>
            <pc:sldMk cId="1649517711" sldId="319"/>
            <ac:spMk id="2" creationId="{54928D91-745E-4D7D-B7BA-554AD6FFF57F}"/>
          </ac:spMkLst>
        </pc:spChg>
        <pc:spChg chg="mod">
          <ac:chgData name="Xin Zou" userId="260b9726081dae15" providerId="LiveId" clId="{46DFD426-ED4D-43B9-906F-4E50473E9166}" dt="2018-10-06T23:24:07.349" v="152" actId="27636"/>
          <ac:spMkLst>
            <pc:docMk/>
            <pc:sldMk cId="1649517711" sldId="319"/>
            <ac:spMk id="3" creationId="{2D7E20C3-1186-435A-9E1F-6E0E5A1F892C}"/>
          </ac:spMkLst>
        </pc:spChg>
        <pc:picChg chg="mod">
          <ac:chgData name="Xin Zou" userId="260b9726081dae15" providerId="LiveId" clId="{46DFD426-ED4D-43B9-906F-4E50473E9166}" dt="2018-10-06T23:22:44.096" v="119"/>
          <ac:picMkLst>
            <pc:docMk/>
            <pc:sldMk cId="1649517711" sldId="319"/>
            <ac:picMk id="4" creationId="{1D438C04-2941-4588-AEF7-A45ECCE549A3}"/>
          </ac:picMkLst>
        </pc:picChg>
      </pc:sldChg>
      <pc:sldChg chg="modSp add del">
        <pc:chgData name="Xin Zou" userId="260b9726081dae15" providerId="LiveId" clId="{46DFD426-ED4D-43B9-906F-4E50473E9166}" dt="2018-10-06T23:33:27.314" v="386" actId="6549"/>
        <pc:sldMkLst>
          <pc:docMk/>
          <pc:sldMk cId="184108523" sldId="320"/>
        </pc:sldMkLst>
        <pc:spChg chg="mod">
          <ac:chgData name="Xin Zou" userId="260b9726081dae15" providerId="LiveId" clId="{46DFD426-ED4D-43B9-906F-4E50473E9166}" dt="2018-10-06T23:24:07.320" v="150" actId="27636"/>
          <ac:spMkLst>
            <pc:docMk/>
            <pc:sldMk cId="184108523" sldId="320"/>
            <ac:spMk id="3" creationId="{417E3E16-EC1F-473E-9D03-B236FE71E927}"/>
          </ac:spMkLst>
        </pc:spChg>
        <pc:spChg chg="mod">
          <ac:chgData name="Xin Zou" userId="260b9726081dae15" providerId="LiveId" clId="{46DFD426-ED4D-43B9-906F-4E50473E9166}" dt="2018-10-06T23:33:27.314" v="386" actId="6549"/>
          <ac:spMkLst>
            <pc:docMk/>
            <pc:sldMk cId="184108523" sldId="320"/>
            <ac:spMk id="4" creationId="{38189547-FB59-4E3B-BC7D-BF8166DA650E}"/>
          </ac:spMkLst>
        </pc:spChg>
        <pc:spChg chg="mod">
          <ac:chgData name="Xin Zou" userId="260b9726081dae15" providerId="LiveId" clId="{46DFD426-ED4D-43B9-906F-4E50473E9166}" dt="2018-10-06T23:22:44.096" v="119"/>
          <ac:spMkLst>
            <pc:docMk/>
            <pc:sldMk cId="184108523" sldId="320"/>
            <ac:spMk id="5" creationId="{5898A5FC-C6FF-40F1-B769-0DECF4B361A4}"/>
          </ac:spMkLst>
        </pc:spChg>
      </pc:sldChg>
      <pc:sldChg chg="modSp add del">
        <pc:chgData name="Xin Zou" userId="260b9726081dae15" providerId="LiveId" clId="{46DFD426-ED4D-43B9-906F-4E50473E9166}" dt="2018-10-06T23:33:40.211" v="397" actId="20577"/>
        <pc:sldMkLst>
          <pc:docMk/>
          <pc:sldMk cId="2869472057" sldId="321"/>
        </pc:sldMkLst>
        <pc:spChg chg="mod">
          <ac:chgData name="Xin Zou" userId="260b9726081dae15" providerId="LiveId" clId="{46DFD426-ED4D-43B9-906F-4E50473E9166}" dt="2018-10-06T23:24:07.333" v="151" actId="27636"/>
          <ac:spMkLst>
            <pc:docMk/>
            <pc:sldMk cId="2869472057" sldId="321"/>
            <ac:spMk id="3" creationId="{417E3E16-EC1F-473E-9D03-B236FE71E927}"/>
          </ac:spMkLst>
        </pc:spChg>
        <pc:spChg chg="mod">
          <ac:chgData name="Xin Zou" userId="260b9726081dae15" providerId="LiveId" clId="{46DFD426-ED4D-43B9-906F-4E50473E9166}" dt="2018-10-06T23:33:40.211" v="397" actId="20577"/>
          <ac:spMkLst>
            <pc:docMk/>
            <pc:sldMk cId="2869472057" sldId="321"/>
            <ac:spMk id="4" creationId="{38189547-FB59-4E3B-BC7D-BF8166DA650E}"/>
          </ac:spMkLst>
        </pc:spChg>
        <pc:spChg chg="mod">
          <ac:chgData name="Xin Zou" userId="260b9726081dae15" providerId="LiveId" clId="{46DFD426-ED4D-43B9-906F-4E50473E9166}" dt="2018-10-06T23:22:44.096" v="119"/>
          <ac:spMkLst>
            <pc:docMk/>
            <pc:sldMk cId="2869472057" sldId="321"/>
            <ac:spMk id="5" creationId="{5C837665-D6DB-495E-9BDE-92AB4245C467}"/>
          </ac:spMkLst>
        </pc:spChg>
      </pc:sldChg>
      <pc:sldChg chg="modSp add">
        <pc:chgData name="Xin Zou" userId="260b9726081dae15" providerId="LiveId" clId="{46DFD426-ED4D-43B9-906F-4E50473E9166}" dt="2018-10-06T23:38:36.366" v="513" actId="20577"/>
        <pc:sldMkLst>
          <pc:docMk/>
          <pc:sldMk cId="1136788009" sldId="322"/>
        </pc:sldMkLst>
        <pc:spChg chg="mod">
          <ac:chgData name="Xin Zou" userId="260b9726081dae15" providerId="LiveId" clId="{46DFD426-ED4D-43B9-906F-4E50473E9166}" dt="2018-10-06T23:37:23.596" v="511"/>
          <ac:spMkLst>
            <pc:docMk/>
            <pc:sldMk cId="1136788009" sldId="322"/>
            <ac:spMk id="2" creationId="{C53B4456-2C2A-4A21-BC3F-141A0D4BE4D4}"/>
          </ac:spMkLst>
        </pc:spChg>
        <pc:spChg chg="mod">
          <ac:chgData name="Xin Zou" userId="260b9726081dae15" providerId="LiveId" clId="{46DFD426-ED4D-43B9-906F-4E50473E9166}" dt="2018-10-06T23:38:36.366" v="513" actId="20577"/>
          <ac:spMkLst>
            <pc:docMk/>
            <pc:sldMk cId="1136788009" sldId="322"/>
            <ac:spMk id="3" creationId="{24647FCB-119E-4B79-83F5-D9B25D19F51C}"/>
          </ac:spMkLst>
        </pc:spChg>
      </pc:sldChg>
      <pc:sldChg chg="add">
        <pc:chgData name="Xin Zou" userId="260b9726081dae15" providerId="LiveId" clId="{46DFD426-ED4D-43B9-906F-4E50473E9166}" dt="2018-10-07T00:29:15.209" v="514"/>
        <pc:sldMkLst>
          <pc:docMk/>
          <pc:sldMk cId="0" sldId="323"/>
        </pc:sldMkLst>
      </pc:sldChg>
      <pc:sldChg chg="add">
        <pc:chgData name="Xin Zou" userId="260b9726081dae15" providerId="LiveId" clId="{46DFD426-ED4D-43B9-906F-4E50473E9166}" dt="2018-10-07T00:29:15.209" v="514"/>
        <pc:sldMkLst>
          <pc:docMk/>
          <pc:sldMk cId="3474084568" sldId="324"/>
        </pc:sldMkLst>
      </pc:sldChg>
      <pc:sldChg chg="add">
        <pc:chgData name="Xin Zou" userId="260b9726081dae15" providerId="LiveId" clId="{46DFD426-ED4D-43B9-906F-4E50473E9166}" dt="2018-10-07T00:29:15.209" v="514"/>
        <pc:sldMkLst>
          <pc:docMk/>
          <pc:sldMk cId="2034699587" sldId="325"/>
        </pc:sldMkLst>
      </pc:sldChg>
      <pc:sldChg chg="modSp add">
        <pc:chgData name="Xin Zou" userId="260b9726081dae15" providerId="LiveId" clId="{46DFD426-ED4D-43B9-906F-4E50473E9166}" dt="2018-10-07T00:29:15.399" v="515" actId="27636"/>
        <pc:sldMkLst>
          <pc:docMk/>
          <pc:sldMk cId="1728713882" sldId="326"/>
        </pc:sldMkLst>
        <pc:spChg chg="mod">
          <ac:chgData name="Xin Zou" userId="260b9726081dae15" providerId="LiveId" clId="{46DFD426-ED4D-43B9-906F-4E50473E9166}" dt="2018-10-07T00:29:15.399" v="515" actId="27636"/>
          <ac:spMkLst>
            <pc:docMk/>
            <pc:sldMk cId="1728713882" sldId="326"/>
            <ac:spMk id="3" creationId="{00000000-0000-0000-0000-000000000000}"/>
          </ac:spMkLst>
        </pc:spChg>
      </pc:sldChg>
      <pc:sldChg chg="add">
        <pc:chgData name="Xin Zou" userId="260b9726081dae15" providerId="LiveId" clId="{46DFD426-ED4D-43B9-906F-4E50473E9166}" dt="2018-10-07T00:29:15.209" v="514"/>
        <pc:sldMkLst>
          <pc:docMk/>
          <pc:sldMk cId="1246967057" sldId="327"/>
        </pc:sldMkLst>
      </pc:sldChg>
      <pc:sldChg chg="modSp add">
        <pc:chgData name="Xin Zou" userId="260b9726081dae15" providerId="LiveId" clId="{46DFD426-ED4D-43B9-906F-4E50473E9166}" dt="2018-10-07T00:29:45.797" v="527"/>
        <pc:sldMkLst>
          <pc:docMk/>
          <pc:sldMk cId="742285823" sldId="328"/>
        </pc:sldMkLst>
        <pc:spChg chg="mod">
          <ac:chgData name="Xin Zou" userId="260b9726081dae15" providerId="LiveId" clId="{46DFD426-ED4D-43B9-906F-4E50473E9166}" dt="2018-10-07T00:29:45.797" v="527"/>
          <ac:spMkLst>
            <pc:docMk/>
            <pc:sldMk cId="742285823" sldId="328"/>
            <ac:spMk id="3" creationId="{00000000-0000-0000-0000-000000000000}"/>
          </ac:spMkLst>
        </pc:spChg>
      </pc:sldChg>
      <pc:sldChg chg="modSp add">
        <pc:chgData name="Xin Zou" userId="260b9726081dae15" providerId="LiveId" clId="{46DFD426-ED4D-43B9-906F-4E50473E9166}" dt="2018-10-07T00:29:15.501" v="517" actId="27636"/>
        <pc:sldMkLst>
          <pc:docMk/>
          <pc:sldMk cId="3613035980" sldId="329"/>
        </pc:sldMkLst>
        <pc:spChg chg="mod">
          <ac:chgData name="Xin Zou" userId="260b9726081dae15" providerId="LiveId" clId="{46DFD426-ED4D-43B9-906F-4E50473E9166}" dt="2018-10-07T00:29:15.501" v="517" actId="27636"/>
          <ac:spMkLst>
            <pc:docMk/>
            <pc:sldMk cId="3613035980" sldId="329"/>
            <ac:spMk id="3" creationId="{00000000-0000-0000-0000-000000000000}"/>
          </ac:spMkLst>
        </pc:spChg>
      </pc:sldChg>
      <pc:sldChg chg="add">
        <pc:chgData name="Xin Zou" userId="260b9726081dae15" providerId="LiveId" clId="{46DFD426-ED4D-43B9-906F-4E50473E9166}" dt="2018-10-07T00:29:15.209" v="514"/>
        <pc:sldMkLst>
          <pc:docMk/>
          <pc:sldMk cId="3870595207" sldId="330"/>
        </pc:sldMkLst>
      </pc:sldChg>
      <pc:sldChg chg="modSp add">
        <pc:chgData name="Xin Zou" userId="260b9726081dae15" providerId="LiveId" clId="{46DFD426-ED4D-43B9-906F-4E50473E9166}" dt="2018-10-07T00:29:15.529" v="518" actId="27636"/>
        <pc:sldMkLst>
          <pc:docMk/>
          <pc:sldMk cId="0" sldId="331"/>
        </pc:sldMkLst>
        <pc:spChg chg="mod">
          <ac:chgData name="Xin Zou" userId="260b9726081dae15" providerId="LiveId" clId="{46DFD426-ED4D-43B9-906F-4E50473E9166}" dt="2018-10-07T00:29:15.529" v="518" actId="27636"/>
          <ac:spMkLst>
            <pc:docMk/>
            <pc:sldMk cId="0" sldId="331"/>
            <ac:spMk id="3" creationId="{00000000-0000-0000-0000-000000000000}"/>
          </ac:spMkLst>
        </pc:spChg>
      </pc:sldChg>
      <pc:sldChg chg="add">
        <pc:chgData name="Xin Zou" userId="260b9726081dae15" providerId="LiveId" clId="{46DFD426-ED4D-43B9-906F-4E50473E9166}" dt="2018-10-07T00:29:15.209" v="514"/>
        <pc:sldMkLst>
          <pc:docMk/>
          <pc:sldMk cId="0" sldId="332"/>
        </pc:sldMkLst>
      </pc:sldChg>
      <pc:sldChg chg="modSp add">
        <pc:chgData name="Xin Zou" userId="260b9726081dae15" providerId="LiveId" clId="{46DFD426-ED4D-43B9-906F-4E50473E9166}" dt="2018-10-07T00:29:15.558" v="519" actId="27636"/>
        <pc:sldMkLst>
          <pc:docMk/>
          <pc:sldMk cId="0" sldId="333"/>
        </pc:sldMkLst>
        <pc:spChg chg="mod">
          <ac:chgData name="Xin Zou" userId="260b9726081dae15" providerId="LiveId" clId="{46DFD426-ED4D-43B9-906F-4E50473E9166}" dt="2018-10-07T00:29:15.558" v="519" actId="27636"/>
          <ac:spMkLst>
            <pc:docMk/>
            <pc:sldMk cId="0" sldId="333"/>
            <ac:spMk id="3" creationId="{00000000-0000-0000-0000-000000000000}"/>
          </ac:spMkLst>
        </pc:spChg>
      </pc:sldChg>
      <pc:sldChg chg="modSp add">
        <pc:chgData name="Xin Zou" userId="260b9726081dae15" providerId="LiveId" clId="{46DFD426-ED4D-43B9-906F-4E50473E9166}" dt="2018-10-07T00:30:14.632" v="533" actId="313"/>
        <pc:sldMkLst>
          <pc:docMk/>
          <pc:sldMk cId="0" sldId="334"/>
        </pc:sldMkLst>
        <pc:spChg chg="mod">
          <ac:chgData name="Xin Zou" userId="260b9726081dae15" providerId="LiveId" clId="{46DFD426-ED4D-43B9-906F-4E50473E9166}" dt="2018-10-07T00:30:14.632" v="533" actId="313"/>
          <ac:spMkLst>
            <pc:docMk/>
            <pc:sldMk cId="0" sldId="334"/>
            <ac:spMk id="3" creationId="{00000000-0000-0000-0000-000000000000}"/>
          </ac:spMkLst>
        </pc:spChg>
      </pc:sldChg>
      <pc:sldChg chg="modSp add">
        <pc:chgData name="Xin Zou" userId="260b9726081dae15" providerId="LiveId" clId="{46DFD426-ED4D-43B9-906F-4E50473E9166}" dt="2018-10-07T00:34:52.051" v="675"/>
        <pc:sldMkLst>
          <pc:docMk/>
          <pc:sldMk cId="789073045" sldId="335"/>
        </pc:sldMkLst>
        <pc:spChg chg="mod">
          <ac:chgData name="Xin Zou" userId="260b9726081dae15" providerId="LiveId" clId="{46DFD426-ED4D-43B9-906F-4E50473E9166}" dt="2018-10-07T00:32:18.595" v="580"/>
          <ac:spMkLst>
            <pc:docMk/>
            <pc:sldMk cId="789073045" sldId="335"/>
            <ac:spMk id="2" creationId="{DBC0037C-772E-407B-9C2D-7FF88F7F6B5B}"/>
          </ac:spMkLst>
        </pc:spChg>
        <pc:spChg chg="mod">
          <ac:chgData name="Xin Zou" userId="260b9726081dae15" providerId="LiveId" clId="{46DFD426-ED4D-43B9-906F-4E50473E9166}" dt="2018-10-07T00:34:52.051" v="675"/>
          <ac:spMkLst>
            <pc:docMk/>
            <pc:sldMk cId="789073045" sldId="335"/>
            <ac:spMk id="3" creationId="{47051AA4-B2FD-4D05-9D15-7A63447C65A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A9F3A-9F77-497E-BE99-20C33280445E}"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D1F5F98F-D5A8-4341-B1FF-D03B02CDC0BA}">
      <dgm:prSet/>
      <dgm:spPr/>
      <dgm:t>
        <a:bodyPr/>
        <a:lstStyle/>
        <a:p>
          <a:r>
            <a:rPr lang="zh-CN"/>
            <a:t>明确会议目的，要解决的问题是什么</a:t>
          </a:r>
          <a:endParaRPr lang="en-US"/>
        </a:p>
      </dgm:t>
    </dgm:pt>
    <dgm:pt modelId="{92E5FB9C-B8E9-47BA-AFDC-F6B5BD4D22EF}" type="parTrans" cxnId="{7BC21468-CD4C-4990-ACA9-6E7ADB0D688E}">
      <dgm:prSet/>
      <dgm:spPr/>
      <dgm:t>
        <a:bodyPr/>
        <a:lstStyle/>
        <a:p>
          <a:endParaRPr lang="en-US"/>
        </a:p>
      </dgm:t>
    </dgm:pt>
    <dgm:pt modelId="{5394F033-67BC-4665-B7E7-3F830AAD0236}" type="sibTrans" cxnId="{7BC21468-CD4C-4990-ACA9-6E7ADB0D688E}">
      <dgm:prSet phldrT="1" phldr="0"/>
      <dgm:spPr/>
      <dgm:t>
        <a:bodyPr/>
        <a:lstStyle/>
        <a:p>
          <a:r>
            <a:rPr lang="en-US"/>
            <a:t>1</a:t>
          </a:r>
        </a:p>
      </dgm:t>
    </dgm:pt>
    <dgm:pt modelId="{5AAA6036-25B1-4A1C-ABF0-07F8EFC52C05}">
      <dgm:prSet/>
      <dgm:spPr/>
      <dgm:t>
        <a:bodyPr/>
        <a:lstStyle/>
        <a:p>
          <a:r>
            <a:rPr lang="zh-CN"/>
            <a:t>推动会议进程，促使与会者在每一个阶段做合适的事情</a:t>
          </a:r>
          <a:endParaRPr lang="en-US"/>
        </a:p>
      </dgm:t>
    </dgm:pt>
    <dgm:pt modelId="{13438AF7-2241-4371-945F-90873B5402A3}" type="parTrans" cxnId="{A2260C16-1105-49EE-9326-09265BA8BABB}">
      <dgm:prSet/>
      <dgm:spPr/>
      <dgm:t>
        <a:bodyPr/>
        <a:lstStyle/>
        <a:p>
          <a:endParaRPr lang="en-US"/>
        </a:p>
      </dgm:t>
    </dgm:pt>
    <dgm:pt modelId="{5329B9D1-9A2E-40A0-859A-4C8FAE03E486}" type="sibTrans" cxnId="{A2260C16-1105-49EE-9326-09265BA8BABB}">
      <dgm:prSet phldrT="2" phldr="0"/>
      <dgm:spPr/>
      <dgm:t>
        <a:bodyPr/>
        <a:lstStyle/>
        <a:p>
          <a:r>
            <a:rPr lang="en-US"/>
            <a:t>2</a:t>
          </a:r>
        </a:p>
      </dgm:t>
    </dgm:pt>
    <dgm:pt modelId="{D195CB24-4B6D-48A8-A409-581C49911985}">
      <dgm:prSet/>
      <dgm:spPr/>
      <dgm:t>
        <a:bodyPr/>
        <a:lstStyle/>
        <a:p>
          <a:r>
            <a:rPr lang="zh-CN"/>
            <a:t>总结会议，记录要点，落实行动负责人</a:t>
          </a:r>
          <a:endParaRPr lang="en-US"/>
        </a:p>
      </dgm:t>
    </dgm:pt>
    <dgm:pt modelId="{F43252C0-F0FA-46F9-B131-88CB57E87782}" type="parTrans" cxnId="{B84E47B8-5047-480A-920D-D8F18A1C46C7}">
      <dgm:prSet/>
      <dgm:spPr/>
      <dgm:t>
        <a:bodyPr/>
        <a:lstStyle/>
        <a:p>
          <a:endParaRPr lang="en-US"/>
        </a:p>
      </dgm:t>
    </dgm:pt>
    <dgm:pt modelId="{56AF8C10-8A0E-4C36-A5EA-B1CEE38A6815}" type="sibTrans" cxnId="{B84E47B8-5047-480A-920D-D8F18A1C46C7}">
      <dgm:prSet phldrT="3" phldr="0"/>
      <dgm:spPr/>
      <dgm:t>
        <a:bodyPr/>
        <a:lstStyle/>
        <a:p>
          <a:r>
            <a:rPr lang="en-US"/>
            <a:t>3</a:t>
          </a:r>
        </a:p>
      </dgm:t>
    </dgm:pt>
    <dgm:pt modelId="{B7C4ECF3-7561-4D27-8C6C-25E6D7A3ED35}" type="pres">
      <dgm:prSet presAssocID="{C3AA9F3A-9F77-497E-BE99-20C33280445E}" presName="Name0" presStyleCnt="0">
        <dgm:presLayoutVars>
          <dgm:animLvl val="lvl"/>
          <dgm:resizeHandles val="exact"/>
        </dgm:presLayoutVars>
      </dgm:prSet>
      <dgm:spPr/>
    </dgm:pt>
    <dgm:pt modelId="{79AA6567-646F-4F79-AFD8-F6BC54E9C79A}" type="pres">
      <dgm:prSet presAssocID="{D1F5F98F-D5A8-4341-B1FF-D03B02CDC0BA}" presName="compositeNode" presStyleCnt="0">
        <dgm:presLayoutVars>
          <dgm:bulletEnabled val="1"/>
        </dgm:presLayoutVars>
      </dgm:prSet>
      <dgm:spPr/>
    </dgm:pt>
    <dgm:pt modelId="{F9E9805D-A387-4292-BCFD-A2EC770F1FCE}" type="pres">
      <dgm:prSet presAssocID="{D1F5F98F-D5A8-4341-B1FF-D03B02CDC0BA}" presName="bgRect" presStyleLbl="bgAccFollowNode1" presStyleIdx="0" presStyleCnt="3"/>
      <dgm:spPr/>
    </dgm:pt>
    <dgm:pt modelId="{A83D9F38-F630-4552-9BAA-DD73A9E50D6F}" type="pres">
      <dgm:prSet presAssocID="{5394F033-67BC-4665-B7E7-3F830AAD0236}" presName="sibTransNodeCircle" presStyleLbl="alignNode1" presStyleIdx="0" presStyleCnt="6">
        <dgm:presLayoutVars>
          <dgm:chMax val="0"/>
          <dgm:bulletEnabled/>
        </dgm:presLayoutVars>
      </dgm:prSet>
      <dgm:spPr/>
    </dgm:pt>
    <dgm:pt modelId="{AF80EDD1-50C1-415F-9966-244A1B95414C}" type="pres">
      <dgm:prSet presAssocID="{D1F5F98F-D5A8-4341-B1FF-D03B02CDC0BA}" presName="bottomLine" presStyleLbl="alignNode1" presStyleIdx="1" presStyleCnt="6">
        <dgm:presLayoutVars/>
      </dgm:prSet>
      <dgm:spPr/>
    </dgm:pt>
    <dgm:pt modelId="{56722F75-AEA6-4910-9D9B-3BB9FD8D2015}" type="pres">
      <dgm:prSet presAssocID="{D1F5F98F-D5A8-4341-B1FF-D03B02CDC0BA}" presName="nodeText" presStyleLbl="bgAccFollowNode1" presStyleIdx="0" presStyleCnt="3">
        <dgm:presLayoutVars>
          <dgm:bulletEnabled val="1"/>
        </dgm:presLayoutVars>
      </dgm:prSet>
      <dgm:spPr/>
    </dgm:pt>
    <dgm:pt modelId="{8AB37268-932A-4F84-9B76-1B3917E3AED2}" type="pres">
      <dgm:prSet presAssocID="{5394F033-67BC-4665-B7E7-3F830AAD0236}" presName="sibTrans" presStyleCnt="0"/>
      <dgm:spPr/>
    </dgm:pt>
    <dgm:pt modelId="{4B233B36-AEA4-4FB6-A7DA-24A9CCF95BEE}" type="pres">
      <dgm:prSet presAssocID="{5AAA6036-25B1-4A1C-ABF0-07F8EFC52C05}" presName="compositeNode" presStyleCnt="0">
        <dgm:presLayoutVars>
          <dgm:bulletEnabled val="1"/>
        </dgm:presLayoutVars>
      </dgm:prSet>
      <dgm:spPr/>
    </dgm:pt>
    <dgm:pt modelId="{321CFF82-2C80-4F1D-94DA-DE49F1B4F7B3}" type="pres">
      <dgm:prSet presAssocID="{5AAA6036-25B1-4A1C-ABF0-07F8EFC52C05}" presName="bgRect" presStyleLbl="bgAccFollowNode1" presStyleIdx="1" presStyleCnt="3"/>
      <dgm:spPr/>
    </dgm:pt>
    <dgm:pt modelId="{E2F41D60-EFB9-4E7A-986C-A7AAE5556B01}" type="pres">
      <dgm:prSet presAssocID="{5329B9D1-9A2E-40A0-859A-4C8FAE03E486}" presName="sibTransNodeCircle" presStyleLbl="alignNode1" presStyleIdx="2" presStyleCnt="6">
        <dgm:presLayoutVars>
          <dgm:chMax val="0"/>
          <dgm:bulletEnabled/>
        </dgm:presLayoutVars>
      </dgm:prSet>
      <dgm:spPr/>
    </dgm:pt>
    <dgm:pt modelId="{944A6CCB-0ABE-4DCF-9B3A-B514639DBAEC}" type="pres">
      <dgm:prSet presAssocID="{5AAA6036-25B1-4A1C-ABF0-07F8EFC52C05}" presName="bottomLine" presStyleLbl="alignNode1" presStyleIdx="3" presStyleCnt="6">
        <dgm:presLayoutVars/>
      </dgm:prSet>
      <dgm:spPr/>
    </dgm:pt>
    <dgm:pt modelId="{1569FBFE-9959-481B-B675-7244B17DBB83}" type="pres">
      <dgm:prSet presAssocID="{5AAA6036-25B1-4A1C-ABF0-07F8EFC52C05}" presName="nodeText" presStyleLbl="bgAccFollowNode1" presStyleIdx="1" presStyleCnt="3">
        <dgm:presLayoutVars>
          <dgm:bulletEnabled val="1"/>
        </dgm:presLayoutVars>
      </dgm:prSet>
      <dgm:spPr/>
    </dgm:pt>
    <dgm:pt modelId="{1915139E-92C1-4810-A8AB-4A515352B8B0}" type="pres">
      <dgm:prSet presAssocID="{5329B9D1-9A2E-40A0-859A-4C8FAE03E486}" presName="sibTrans" presStyleCnt="0"/>
      <dgm:spPr/>
    </dgm:pt>
    <dgm:pt modelId="{F61F9CA4-7D90-4D09-A13F-4E5E64657D16}" type="pres">
      <dgm:prSet presAssocID="{D195CB24-4B6D-48A8-A409-581C49911985}" presName="compositeNode" presStyleCnt="0">
        <dgm:presLayoutVars>
          <dgm:bulletEnabled val="1"/>
        </dgm:presLayoutVars>
      </dgm:prSet>
      <dgm:spPr/>
    </dgm:pt>
    <dgm:pt modelId="{5FC1F0C6-5B23-48DB-BE83-17E543B05BF0}" type="pres">
      <dgm:prSet presAssocID="{D195CB24-4B6D-48A8-A409-581C49911985}" presName="bgRect" presStyleLbl="bgAccFollowNode1" presStyleIdx="2" presStyleCnt="3"/>
      <dgm:spPr/>
    </dgm:pt>
    <dgm:pt modelId="{CDA1AC24-B223-4148-8F93-43B4ABB71931}" type="pres">
      <dgm:prSet presAssocID="{56AF8C10-8A0E-4C36-A5EA-B1CEE38A6815}" presName="sibTransNodeCircle" presStyleLbl="alignNode1" presStyleIdx="4" presStyleCnt="6">
        <dgm:presLayoutVars>
          <dgm:chMax val="0"/>
          <dgm:bulletEnabled/>
        </dgm:presLayoutVars>
      </dgm:prSet>
      <dgm:spPr/>
    </dgm:pt>
    <dgm:pt modelId="{E414DBE0-5009-457C-9349-C33092CBCE01}" type="pres">
      <dgm:prSet presAssocID="{D195CB24-4B6D-48A8-A409-581C49911985}" presName="bottomLine" presStyleLbl="alignNode1" presStyleIdx="5" presStyleCnt="6">
        <dgm:presLayoutVars/>
      </dgm:prSet>
      <dgm:spPr/>
    </dgm:pt>
    <dgm:pt modelId="{2CC4AECF-F70A-4E61-AB69-C514BAE04B9E}" type="pres">
      <dgm:prSet presAssocID="{D195CB24-4B6D-48A8-A409-581C49911985}" presName="nodeText" presStyleLbl="bgAccFollowNode1" presStyleIdx="2" presStyleCnt="3">
        <dgm:presLayoutVars>
          <dgm:bulletEnabled val="1"/>
        </dgm:presLayoutVars>
      </dgm:prSet>
      <dgm:spPr/>
    </dgm:pt>
  </dgm:ptLst>
  <dgm:cxnLst>
    <dgm:cxn modelId="{0159E106-65AB-49D0-81FD-5E48ABCA98C2}" type="presOf" srcId="{D195CB24-4B6D-48A8-A409-581C49911985}" destId="{2CC4AECF-F70A-4E61-AB69-C514BAE04B9E}" srcOrd="1" destOrd="0" presId="urn:microsoft.com/office/officeart/2016/7/layout/BasicLinearProcessNumbered"/>
    <dgm:cxn modelId="{6048D80C-1DBC-4AE6-94E3-9C06EEB75D07}" type="presOf" srcId="{D195CB24-4B6D-48A8-A409-581C49911985}" destId="{5FC1F0C6-5B23-48DB-BE83-17E543B05BF0}" srcOrd="0" destOrd="0" presId="urn:microsoft.com/office/officeart/2016/7/layout/BasicLinearProcessNumbered"/>
    <dgm:cxn modelId="{E837DD14-F097-4EC9-A703-430999F7F323}" type="presOf" srcId="{5AAA6036-25B1-4A1C-ABF0-07F8EFC52C05}" destId="{321CFF82-2C80-4F1D-94DA-DE49F1B4F7B3}" srcOrd="0" destOrd="0" presId="urn:microsoft.com/office/officeart/2016/7/layout/BasicLinearProcessNumbered"/>
    <dgm:cxn modelId="{A2260C16-1105-49EE-9326-09265BA8BABB}" srcId="{C3AA9F3A-9F77-497E-BE99-20C33280445E}" destId="{5AAA6036-25B1-4A1C-ABF0-07F8EFC52C05}" srcOrd="1" destOrd="0" parTransId="{13438AF7-2241-4371-945F-90873B5402A3}" sibTransId="{5329B9D1-9A2E-40A0-859A-4C8FAE03E486}"/>
    <dgm:cxn modelId="{3B5D6B26-39E6-422D-96F2-C0724C5129B7}" type="presOf" srcId="{56AF8C10-8A0E-4C36-A5EA-B1CEE38A6815}" destId="{CDA1AC24-B223-4148-8F93-43B4ABB71931}" srcOrd="0" destOrd="0" presId="urn:microsoft.com/office/officeart/2016/7/layout/BasicLinearProcessNumbered"/>
    <dgm:cxn modelId="{9C575E29-E2D4-4012-85E9-2A38522310B5}" type="presOf" srcId="{D1F5F98F-D5A8-4341-B1FF-D03B02CDC0BA}" destId="{F9E9805D-A387-4292-BCFD-A2EC770F1FCE}" srcOrd="0" destOrd="0" presId="urn:microsoft.com/office/officeart/2016/7/layout/BasicLinearProcessNumbered"/>
    <dgm:cxn modelId="{BEB0F437-928B-4FAD-825E-8D70DC3AA202}" type="presOf" srcId="{D1F5F98F-D5A8-4341-B1FF-D03B02CDC0BA}" destId="{56722F75-AEA6-4910-9D9B-3BB9FD8D2015}" srcOrd="1" destOrd="0" presId="urn:microsoft.com/office/officeart/2016/7/layout/BasicLinearProcessNumbered"/>
    <dgm:cxn modelId="{D328405F-59B4-4624-B98F-60D3C2FE9610}" type="presOf" srcId="{5329B9D1-9A2E-40A0-859A-4C8FAE03E486}" destId="{E2F41D60-EFB9-4E7A-986C-A7AAE5556B01}" srcOrd="0" destOrd="0" presId="urn:microsoft.com/office/officeart/2016/7/layout/BasicLinearProcessNumbered"/>
    <dgm:cxn modelId="{7BC21468-CD4C-4990-ACA9-6E7ADB0D688E}" srcId="{C3AA9F3A-9F77-497E-BE99-20C33280445E}" destId="{D1F5F98F-D5A8-4341-B1FF-D03B02CDC0BA}" srcOrd="0" destOrd="0" parTransId="{92E5FB9C-B8E9-47BA-AFDC-F6B5BD4D22EF}" sibTransId="{5394F033-67BC-4665-B7E7-3F830AAD0236}"/>
    <dgm:cxn modelId="{B500574B-3434-4DFC-8C20-09043ABB92CB}" type="presOf" srcId="{C3AA9F3A-9F77-497E-BE99-20C33280445E}" destId="{B7C4ECF3-7561-4D27-8C6C-25E6D7A3ED35}" srcOrd="0" destOrd="0" presId="urn:microsoft.com/office/officeart/2016/7/layout/BasicLinearProcessNumbered"/>
    <dgm:cxn modelId="{C4DF2095-5EB1-40D5-97EE-0254E96BB9BC}" type="presOf" srcId="{5AAA6036-25B1-4A1C-ABF0-07F8EFC52C05}" destId="{1569FBFE-9959-481B-B675-7244B17DBB83}" srcOrd="1" destOrd="0" presId="urn:microsoft.com/office/officeart/2016/7/layout/BasicLinearProcessNumbered"/>
    <dgm:cxn modelId="{9DB7FAB5-6C49-47FF-B1E7-AEBB0BA56ECE}" type="presOf" srcId="{5394F033-67BC-4665-B7E7-3F830AAD0236}" destId="{A83D9F38-F630-4552-9BAA-DD73A9E50D6F}" srcOrd="0" destOrd="0" presId="urn:microsoft.com/office/officeart/2016/7/layout/BasicLinearProcessNumbered"/>
    <dgm:cxn modelId="{B84E47B8-5047-480A-920D-D8F18A1C46C7}" srcId="{C3AA9F3A-9F77-497E-BE99-20C33280445E}" destId="{D195CB24-4B6D-48A8-A409-581C49911985}" srcOrd="2" destOrd="0" parTransId="{F43252C0-F0FA-46F9-B131-88CB57E87782}" sibTransId="{56AF8C10-8A0E-4C36-A5EA-B1CEE38A6815}"/>
    <dgm:cxn modelId="{ED7EF032-F264-44D6-87BE-698BCDE72CA8}" type="presParOf" srcId="{B7C4ECF3-7561-4D27-8C6C-25E6D7A3ED35}" destId="{79AA6567-646F-4F79-AFD8-F6BC54E9C79A}" srcOrd="0" destOrd="0" presId="urn:microsoft.com/office/officeart/2016/7/layout/BasicLinearProcessNumbered"/>
    <dgm:cxn modelId="{C9DFD689-2A37-462F-BB3C-FD621106917C}" type="presParOf" srcId="{79AA6567-646F-4F79-AFD8-F6BC54E9C79A}" destId="{F9E9805D-A387-4292-BCFD-A2EC770F1FCE}" srcOrd="0" destOrd="0" presId="urn:microsoft.com/office/officeart/2016/7/layout/BasicLinearProcessNumbered"/>
    <dgm:cxn modelId="{B4EF5F2F-FAD6-40E6-86EC-DEA10494620B}" type="presParOf" srcId="{79AA6567-646F-4F79-AFD8-F6BC54E9C79A}" destId="{A83D9F38-F630-4552-9BAA-DD73A9E50D6F}" srcOrd="1" destOrd="0" presId="urn:microsoft.com/office/officeart/2016/7/layout/BasicLinearProcessNumbered"/>
    <dgm:cxn modelId="{4152765D-1AA2-4494-9883-F092D01BD345}" type="presParOf" srcId="{79AA6567-646F-4F79-AFD8-F6BC54E9C79A}" destId="{AF80EDD1-50C1-415F-9966-244A1B95414C}" srcOrd="2" destOrd="0" presId="urn:microsoft.com/office/officeart/2016/7/layout/BasicLinearProcessNumbered"/>
    <dgm:cxn modelId="{3779A281-A2EB-41C4-864A-04049D001E57}" type="presParOf" srcId="{79AA6567-646F-4F79-AFD8-F6BC54E9C79A}" destId="{56722F75-AEA6-4910-9D9B-3BB9FD8D2015}" srcOrd="3" destOrd="0" presId="urn:microsoft.com/office/officeart/2016/7/layout/BasicLinearProcessNumbered"/>
    <dgm:cxn modelId="{ECD424D5-2F6D-4886-9836-D4293B12A04E}" type="presParOf" srcId="{B7C4ECF3-7561-4D27-8C6C-25E6D7A3ED35}" destId="{8AB37268-932A-4F84-9B76-1B3917E3AED2}" srcOrd="1" destOrd="0" presId="urn:microsoft.com/office/officeart/2016/7/layout/BasicLinearProcessNumbered"/>
    <dgm:cxn modelId="{BB1A4D78-93E3-43AD-AC16-4A245BD0A597}" type="presParOf" srcId="{B7C4ECF3-7561-4D27-8C6C-25E6D7A3ED35}" destId="{4B233B36-AEA4-4FB6-A7DA-24A9CCF95BEE}" srcOrd="2" destOrd="0" presId="urn:microsoft.com/office/officeart/2016/7/layout/BasicLinearProcessNumbered"/>
    <dgm:cxn modelId="{8723F233-CD65-4919-80DB-35D6279A59CA}" type="presParOf" srcId="{4B233B36-AEA4-4FB6-A7DA-24A9CCF95BEE}" destId="{321CFF82-2C80-4F1D-94DA-DE49F1B4F7B3}" srcOrd="0" destOrd="0" presId="urn:microsoft.com/office/officeart/2016/7/layout/BasicLinearProcessNumbered"/>
    <dgm:cxn modelId="{983AE3FB-F4AB-42C0-BE3C-33678D4EDCD9}" type="presParOf" srcId="{4B233B36-AEA4-4FB6-A7DA-24A9CCF95BEE}" destId="{E2F41D60-EFB9-4E7A-986C-A7AAE5556B01}" srcOrd="1" destOrd="0" presId="urn:microsoft.com/office/officeart/2016/7/layout/BasicLinearProcessNumbered"/>
    <dgm:cxn modelId="{03FADC0F-36BB-4A90-ACE3-CE77C9A004EC}" type="presParOf" srcId="{4B233B36-AEA4-4FB6-A7DA-24A9CCF95BEE}" destId="{944A6CCB-0ABE-4DCF-9B3A-B514639DBAEC}" srcOrd="2" destOrd="0" presId="urn:microsoft.com/office/officeart/2016/7/layout/BasicLinearProcessNumbered"/>
    <dgm:cxn modelId="{3A6AC1A9-1E0D-423D-930A-CC0377471745}" type="presParOf" srcId="{4B233B36-AEA4-4FB6-A7DA-24A9CCF95BEE}" destId="{1569FBFE-9959-481B-B675-7244B17DBB83}" srcOrd="3" destOrd="0" presId="urn:microsoft.com/office/officeart/2016/7/layout/BasicLinearProcessNumbered"/>
    <dgm:cxn modelId="{661FC60D-E951-489E-A62E-BBFB800824B5}" type="presParOf" srcId="{B7C4ECF3-7561-4D27-8C6C-25E6D7A3ED35}" destId="{1915139E-92C1-4810-A8AB-4A515352B8B0}" srcOrd="3" destOrd="0" presId="urn:microsoft.com/office/officeart/2016/7/layout/BasicLinearProcessNumbered"/>
    <dgm:cxn modelId="{6EA99F19-41DD-4475-9F7E-F201BF2627BA}" type="presParOf" srcId="{B7C4ECF3-7561-4D27-8C6C-25E6D7A3ED35}" destId="{F61F9CA4-7D90-4D09-A13F-4E5E64657D16}" srcOrd="4" destOrd="0" presId="urn:microsoft.com/office/officeart/2016/7/layout/BasicLinearProcessNumbered"/>
    <dgm:cxn modelId="{268D215F-2122-4E00-9B37-0690C8F35F5E}" type="presParOf" srcId="{F61F9CA4-7D90-4D09-A13F-4E5E64657D16}" destId="{5FC1F0C6-5B23-48DB-BE83-17E543B05BF0}" srcOrd="0" destOrd="0" presId="urn:microsoft.com/office/officeart/2016/7/layout/BasicLinearProcessNumbered"/>
    <dgm:cxn modelId="{8B5D9D94-51FA-4B3A-AE02-A14DD4C406DA}" type="presParOf" srcId="{F61F9CA4-7D90-4D09-A13F-4E5E64657D16}" destId="{CDA1AC24-B223-4148-8F93-43B4ABB71931}" srcOrd="1" destOrd="0" presId="urn:microsoft.com/office/officeart/2016/7/layout/BasicLinearProcessNumbered"/>
    <dgm:cxn modelId="{B16B199C-45B7-42C7-9FB5-801F3E1FF242}" type="presParOf" srcId="{F61F9CA4-7D90-4D09-A13F-4E5E64657D16}" destId="{E414DBE0-5009-457C-9349-C33092CBCE01}" srcOrd="2" destOrd="0" presId="urn:microsoft.com/office/officeart/2016/7/layout/BasicLinearProcessNumbered"/>
    <dgm:cxn modelId="{934028CF-E22E-4D07-8C3D-662348BD691A}" type="presParOf" srcId="{F61F9CA4-7D90-4D09-A13F-4E5E64657D16}" destId="{2CC4AECF-F70A-4E61-AB69-C514BAE04B9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9805D-A387-4292-BCFD-A2EC770F1FCE}">
      <dsp:nvSpPr>
        <dsp:cNvPr id="0" name=""/>
        <dsp:cNvSpPr/>
      </dsp:nvSpPr>
      <dsp:spPr>
        <a:xfrm>
          <a:off x="0"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明确会议目的，要解决的问题是什么</a:t>
          </a:r>
          <a:endParaRPr lang="en-US" sz="2600" kern="1200"/>
        </a:p>
      </dsp:txBody>
      <dsp:txXfrm>
        <a:off x="0" y="1653508"/>
        <a:ext cx="3197820" cy="2610802"/>
      </dsp:txXfrm>
    </dsp:sp>
    <dsp:sp modelId="{A83D9F38-F630-4552-9BAA-DD73A9E50D6F}">
      <dsp:nvSpPr>
        <dsp:cNvPr id="0" name=""/>
        <dsp:cNvSpPr/>
      </dsp:nvSpPr>
      <dsp:spPr>
        <a:xfrm>
          <a:off x="946209"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37381" y="626305"/>
        <a:ext cx="923057" cy="923057"/>
      </dsp:txXfrm>
    </dsp:sp>
    <dsp:sp modelId="{AF80EDD1-50C1-415F-9966-244A1B95414C}">
      <dsp:nvSpPr>
        <dsp:cNvPr id="0" name=""/>
        <dsp:cNvSpPr/>
      </dsp:nvSpPr>
      <dsp:spPr>
        <a:xfrm>
          <a:off x="0"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CFF82-2C80-4F1D-94DA-DE49F1B4F7B3}">
      <dsp:nvSpPr>
        <dsp:cNvPr id="0" name=""/>
        <dsp:cNvSpPr/>
      </dsp:nvSpPr>
      <dsp:spPr>
        <a:xfrm>
          <a:off x="3517602"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推动会议进程，促使与会者在每一个阶段做合适的事情</a:t>
          </a:r>
          <a:endParaRPr lang="en-US" sz="2600" kern="1200"/>
        </a:p>
      </dsp:txBody>
      <dsp:txXfrm>
        <a:off x="3517602" y="1653508"/>
        <a:ext cx="3197820" cy="2610802"/>
      </dsp:txXfrm>
    </dsp:sp>
    <dsp:sp modelId="{E2F41D60-EFB9-4E7A-986C-A7AAE5556B01}">
      <dsp:nvSpPr>
        <dsp:cNvPr id="0" name=""/>
        <dsp:cNvSpPr/>
      </dsp:nvSpPr>
      <dsp:spPr>
        <a:xfrm>
          <a:off x="4463811"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54983" y="626305"/>
        <a:ext cx="923057" cy="923057"/>
      </dsp:txXfrm>
    </dsp:sp>
    <dsp:sp modelId="{944A6CCB-0ABE-4DCF-9B3A-B514639DBAEC}">
      <dsp:nvSpPr>
        <dsp:cNvPr id="0" name=""/>
        <dsp:cNvSpPr/>
      </dsp:nvSpPr>
      <dsp:spPr>
        <a:xfrm>
          <a:off x="3517602"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F0C6-5B23-48DB-BE83-17E543B05BF0}">
      <dsp:nvSpPr>
        <dsp:cNvPr id="0" name=""/>
        <dsp:cNvSpPr/>
      </dsp:nvSpPr>
      <dsp:spPr>
        <a:xfrm>
          <a:off x="7035204"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总结会议，记录要点，落实行动负责人</a:t>
          </a:r>
          <a:endParaRPr lang="en-US" sz="2600" kern="1200"/>
        </a:p>
      </dsp:txBody>
      <dsp:txXfrm>
        <a:off x="7035204" y="1653508"/>
        <a:ext cx="3197820" cy="2610802"/>
      </dsp:txXfrm>
    </dsp:sp>
    <dsp:sp modelId="{CDA1AC24-B223-4148-8F93-43B4ABB71931}">
      <dsp:nvSpPr>
        <dsp:cNvPr id="0" name=""/>
        <dsp:cNvSpPr/>
      </dsp:nvSpPr>
      <dsp:spPr>
        <a:xfrm>
          <a:off x="7981414"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172586" y="626305"/>
        <a:ext cx="923057" cy="923057"/>
      </dsp:txXfrm>
    </dsp:sp>
    <dsp:sp modelId="{E414DBE0-5009-457C-9349-C33092CBCE01}">
      <dsp:nvSpPr>
        <dsp:cNvPr id="0" name=""/>
        <dsp:cNvSpPr/>
      </dsp:nvSpPr>
      <dsp:spPr>
        <a:xfrm>
          <a:off x="7035204"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5661B-2E2A-4413-A8EF-12FE8F14696A}" type="datetimeFigureOut">
              <a:rPr lang="en-US" smtClean="0"/>
              <a:pPr/>
              <a:t>10/8/2018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77197-739D-4B26-AF33-8D06BC2CEE70}" type="slidenum">
              <a:rPr lang="en-US" smtClean="0"/>
              <a:pPr/>
              <a:t>‹#›</a:t>
            </a:fld>
            <a:endParaRPr lang="en-US"/>
          </a:p>
        </p:txBody>
      </p:sp>
    </p:spTree>
    <p:extLst>
      <p:ext uri="{BB962C8B-B14F-4D97-AF65-F5344CB8AC3E}">
        <p14:creationId xmlns:p14="http://schemas.microsoft.com/office/powerpoint/2010/main" val="21770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From Joel on Software</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5</a:t>
            </a:fld>
            <a:endParaRPr lang="en-US"/>
          </a:p>
        </p:txBody>
      </p:sp>
    </p:spTree>
    <p:extLst>
      <p:ext uri="{BB962C8B-B14F-4D97-AF65-F5344CB8AC3E}">
        <p14:creationId xmlns:p14="http://schemas.microsoft.com/office/powerpoint/2010/main" val="20046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If the PM is managing</a:t>
            </a:r>
            <a:r>
              <a:rPr lang="en-US" altLang="zh-CN" baseline="0" dirty="0"/>
              <a:t> dev/test,  </a:t>
            </a:r>
            <a:r>
              <a:rPr lang="en-US" dirty="0"/>
              <a:t>design does not get a fair trial, and is not born out of conflict and debate, so it’s not as good as it could be.</a:t>
            </a:r>
          </a:p>
        </p:txBody>
      </p:sp>
      <p:sp>
        <p:nvSpPr>
          <p:cNvPr id="4" name="Slide Number Placeholder 3"/>
          <p:cNvSpPr>
            <a:spLocks noGrp="1"/>
          </p:cNvSpPr>
          <p:nvPr>
            <p:ph type="sldNum" sz="quarter" idx="10"/>
          </p:nvPr>
        </p:nvSpPr>
        <p:spPr/>
        <p:txBody>
          <a:bodyPr/>
          <a:lstStyle/>
          <a:p>
            <a:fld id="{7CE77197-739D-4B26-AF33-8D06BC2CEE70}" type="slidenum">
              <a:rPr lang="en-US" smtClean="0"/>
              <a:pPr/>
              <a:t>17</a:t>
            </a:fld>
            <a:endParaRPr lang="en-US"/>
          </a:p>
        </p:txBody>
      </p:sp>
    </p:spTree>
    <p:extLst>
      <p:ext uri="{BB962C8B-B14F-4D97-AF65-F5344CB8AC3E}">
        <p14:creationId xmlns:p14="http://schemas.microsoft.com/office/powerpoint/2010/main" val="379763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327C4-A3E9-4225-B9AB-AEEA0744708F}" type="slidenum">
              <a:rPr lang="zh-CN" altLang="en-US"/>
              <a:pPr/>
              <a:t>31</a:t>
            </a:fld>
            <a:endParaRPr lang="en-US" altLang="zh-CN"/>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lgn="ctr"/>
            <a:endParaRPr lang="zh-CN" altLang="en-US" sz="1100"/>
          </a:p>
        </p:txBody>
      </p:sp>
    </p:spTree>
    <p:extLst>
      <p:ext uri="{BB962C8B-B14F-4D97-AF65-F5344CB8AC3E}">
        <p14:creationId xmlns:p14="http://schemas.microsoft.com/office/powerpoint/2010/main" val="212094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Another categorization:</a:t>
            </a:r>
          </a:p>
          <a:p>
            <a:endParaRPr lang="en-US" b="1" dirty="0"/>
          </a:p>
          <a:p>
            <a:r>
              <a:rPr lang="en-US" b="1" dirty="0"/>
              <a:t>Business Risk</a:t>
            </a:r>
            <a:r>
              <a:rPr lang="en-US" dirty="0"/>
              <a:t> – Deals with delivery of the project with the promised business value.</a:t>
            </a:r>
          </a:p>
          <a:p>
            <a:r>
              <a:rPr lang="en-US" b="1" dirty="0"/>
              <a:t>Technical Risk</a:t>
            </a:r>
            <a:r>
              <a:rPr lang="en-US" dirty="0"/>
              <a:t> – Deals with the feasibility of a technical solution within the time and cost constraints.</a:t>
            </a:r>
          </a:p>
          <a:p>
            <a:r>
              <a:rPr lang="en-US" b="1" dirty="0"/>
              <a:t>Logistical Risk </a:t>
            </a:r>
            <a:r>
              <a:rPr lang="en-US" dirty="0"/>
              <a:t>– Deals with assumptions regarding people and infrastructure.</a:t>
            </a:r>
          </a:p>
          <a:p>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32</a:t>
            </a:fld>
            <a:endParaRPr lang="en-US"/>
          </a:p>
        </p:txBody>
      </p:sp>
    </p:spTree>
    <p:extLst>
      <p:ext uri="{BB962C8B-B14F-4D97-AF65-F5344CB8AC3E}">
        <p14:creationId xmlns:p14="http://schemas.microsoft.com/office/powerpoint/2010/main" val="352513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(the impact to the project of a key member being hit by a bus)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Corporation</a:t>
            </a:r>
            <a:r>
              <a:rPr lang="en-US" baseline="0" dirty="0"/>
              <a:t> avoid having all VIP boarding one air plane.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43</a:t>
            </a:fld>
            <a:endParaRPr lang="en-US"/>
          </a:p>
        </p:txBody>
      </p:sp>
    </p:spTree>
    <p:extLst>
      <p:ext uri="{BB962C8B-B14F-4D97-AF65-F5344CB8AC3E}">
        <p14:creationId xmlns:p14="http://schemas.microsoft.com/office/powerpoint/2010/main" val="247468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我们开会也要培训？ </a:t>
            </a:r>
            <a:endParaRPr lang="en-US" altLang="zh-CN" dirty="0"/>
          </a:p>
          <a:p>
            <a:r>
              <a:rPr lang="zh-CN" altLang="en-US" dirty="0"/>
              <a:t>对， 有效率地开会， 能让效率提高 </a:t>
            </a:r>
            <a:r>
              <a:rPr lang="en-US" altLang="zh-CN" dirty="0"/>
              <a:t>20%</a:t>
            </a:r>
            <a:r>
              <a:rPr lang="zh-CN" altLang="en-US" dirty="0"/>
              <a:t>， 日积月累，就会出现更大的改进。</a:t>
            </a:r>
            <a:endParaRPr lang="en-US" altLang="zh-CN" dirty="0"/>
          </a:p>
          <a:p>
            <a:r>
              <a:rPr lang="zh-CN" altLang="en-US" dirty="0"/>
              <a:t>说到开会，很多人的直觉就是大家非常职业化的来开会，然后得到职业化的结果，离开会议， </a:t>
            </a:r>
            <a:endParaRPr lang="en-US" altLang="zh-CN"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25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会议就是把大家思维活跃起来，然后交流，然后统一的过程</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18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9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449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689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1909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974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6209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3781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1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86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578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11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851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6740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5309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39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2389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792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126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619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5576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840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716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19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477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53902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881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48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202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31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26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936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0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70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4156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550933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cnblogs.com/xinz/archive/2010/11/27/1889991.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cnblogs.com/mxdmxdmxd78/p/5550916.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5WqdpUaBpzI" TargetMode="External"/><Relationship Id="rId2" Type="http://schemas.openxmlformats.org/officeDocument/2006/relationships/hyperlink" Target="https://www.youtube.com/watch?v=eicyG2hPoIE" TargetMode="Externa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cnblogs.com/xinz/p/3855189.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normAutofit/>
          </a:bodyPr>
          <a:lstStyle/>
          <a:p>
            <a:pPr eaLnBrk="1" hangingPunct="1"/>
            <a:r>
              <a:rPr lang="en-US" altLang="zh-CN" dirty="0">
                <a:ea typeface="宋体" pitchFamily="2" charset="-122"/>
              </a:rPr>
              <a:t>Program Manager </a:t>
            </a:r>
            <a:br>
              <a:rPr lang="en-US" altLang="zh-CN" dirty="0">
                <a:ea typeface="宋体" pitchFamily="2" charset="-122"/>
              </a:rPr>
            </a:br>
            <a:r>
              <a:rPr lang="zh-CN" altLang="en-US" dirty="0">
                <a:latin typeface="+mj-ea"/>
              </a:rPr>
              <a:t>项目经理</a:t>
            </a:r>
            <a:endParaRPr altLang="zh-CN" dirty="0">
              <a:latin typeface="+mj-ea"/>
            </a:endParaRPr>
          </a:p>
        </p:txBody>
      </p:sp>
      <p:sp>
        <p:nvSpPr>
          <p:cNvPr id="6146" name="Subtitle 2"/>
          <p:cNvSpPr>
            <a:spLocks noGrp="1"/>
          </p:cNvSpPr>
          <p:nvPr>
            <p:ph type="body" sz="half" idx="2"/>
          </p:nvPr>
        </p:nvSpPr>
        <p:spPr/>
        <p:txBody>
          <a:bodyPr>
            <a:normAutofit/>
          </a:bodyPr>
          <a:lstStyle/>
          <a:p>
            <a:pPr eaLnBrk="1" hangingPunct="1"/>
            <a:r>
              <a:rPr lang="zh-CN" altLang="en-US" sz="1100" dirty="0"/>
              <a:t>邹欣</a:t>
            </a:r>
            <a:endParaRPr lang="en-US" altLang="zh-CN" sz="1100" dirty="0"/>
          </a:p>
          <a:p>
            <a:pPr eaLnBrk="1" hangingPunct="1"/>
            <a:r>
              <a:rPr lang="zh-CN" altLang="en-US" sz="1100" dirty="0"/>
              <a:t>构建之法 </a:t>
            </a:r>
            <a:r>
              <a:rPr lang="en-US" altLang="zh-CN" sz="1100" dirty="0"/>
              <a:t>– </a:t>
            </a:r>
            <a:r>
              <a:rPr lang="zh-CN" altLang="en-US" sz="1100" dirty="0"/>
              <a:t>现代软件工程 第 </a:t>
            </a:r>
            <a:r>
              <a:rPr lang="en-US" altLang="zh-CN" sz="1100" dirty="0"/>
              <a:t>9 </a:t>
            </a:r>
            <a:r>
              <a:rPr lang="zh-CN" altLang="en-US" sz="1100" dirty="0"/>
              <a:t>章</a:t>
            </a:r>
            <a:endParaRPr lang="en-US" altLang="zh-CN" sz="1100" dirty="0"/>
          </a:p>
          <a:p>
            <a:pPr eaLnBrk="1" hangingPunct="1"/>
            <a:r>
              <a:rPr lang="en-US" altLang="zh-CN" sz="1100" dirty="0"/>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Project Manager vs. Program Manager</a:t>
            </a:r>
            <a:endParaRPr lang="en-US" dirty="0"/>
          </a:p>
        </p:txBody>
      </p:sp>
      <p:sp>
        <p:nvSpPr>
          <p:cNvPr id="3" name="Content Placeholder 2"/>
          <p:cNvSpPr>
            <a:spLocks noGrp="1"/>
          </p:cNvSpPr>
          <p:nvPr>
            <p:ph idx="1"/>
          </p:nvPr>
        </p:nvSpPr>
        <p:spPr/>
        <p:txBody>
          <a:bodyPr/>
          <a:lstStyle/>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6158815"/>
              </p:ext>
            </p:extLst>
          </p:nvPr>
        </p:nvGraphicFramePr>
        <p:xfrm>
          <a:off x="1981200" y="1775192"/>
          <a:ext cx="7772400" cy="4750951"/>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67809">
                <a:tc>
                  <a:txBody>
                    <a:bodyPr/>
                    <a:lstStyle/>
                    <a:p>
                      <a:r>
                        <a:rPr lang="en-US" sz="2400" dirty="0" err="1"/>
                        <a:t>Proj</a:t>
                      </a:r>
                      <a:r>
                        <a:rPr lang="en-US" sz="2400" dirty="0"/>
                        <a:t>. Manager</a:t>
                      </a:r>
                    </a:p>
                  </a:txBody>
                  <a:tcPr/>
                </a:tc>
                <a:tc>
                  <a:txBody>
                    <a:bodyPr/>
                    <a:lstStyle/>
                    <a:p>
                      <a:r>
                        <a:rPr lang="en-US" sz="2400" dirty="0" err="1"/>
                        <a:t>Prog</a:t>
                      </a:r>
                      <a:r>
                        <a:rPr lang="en-US" sz="2400" dirty="0"/>
                        <a:t>. Manager</a:t>
                      </a:r>
                    </a:p>
                  </a:txBody>
                  <a:tcPr/>
                </a:tc>
                <a:extLst>
                  <a:ext uri="{0D108BD9-81ED-4DB2-BD59-A6C34878D82A}">
                    <a16:rowId xmlns:a16="http://schemas.microsoft.com/office/drawing/2014/main" val="10000"/>
                  </a:ext>
                </a:extLst>
              </a:tr>
              <a:tr h="980053">
                <a:tc>
                  <a:txBody>
                    <a:bodyPr/>
                    <a:lstStyle/>
                    <a:p>
                      <a:r>
                        <a:rPr lang="en-US" sz="2400" dirty="0"/>
                        <a:t>Leads a team of subordinates to work on a project</a:t>
                      </a:r>
                    </a:p>
                  </a:txBody>
                  <a:tcPr/>
                </a:tc>
                <a:tc>
                  <a:txBody>
                    <a:bodyPr/>
                    <a:lstStyle/>
                    <a:p>
                      <a:r>
                        <a:rPr lang="en-US" sz="2400" dirty="0"/>
                        <a:t>Work with</a:t>
                      </a:r>
                      <a:r>
                        <a:rPr lang="en-US" sz="2400" baseline="0" dirty="0"/>
                        <a:t> peers on feature(s)</a:t>
                      </a:r>
                      <a:endParaRPr lang="en-US" sz="2400" dirty="0"/>
                    </a:p>
                  </a:txBody>
                  <a:tcPr/>
                </a:tc>
                <a:extLst>
                  <a:ext uri="{0D108BD9-81ED-4DB2-BD59-A6C34878D82A}">
                    <a16:rowId xmlns:a16="http://schemas.microsoft.com/office/drawing/2014/main" val="10001"/>
                  </a:ext>
                </a:extLst>
              </a:tr>
              <a:tr h="1400076">
                <a:tc>
                  <a:txBody>
                    <a:bodyPr/>
                    <a:lstStyle/>
                    <a:p>
                      <a:r>
                        <a:rPr lang="en-US" sz="2400" dirty="0"/>
                        <a:t>Usually</a:t>
                      </a:r>
                      <a:r>
                        <a:rPr lang="en-US" sz="2400" baseline="0" dirty="0"/>
                        <a:t> </a:t>
                      </a:r>
                      <a:r>
                        <a:rPr lang="en-US" sz="2400" dirty="0"/>
                        <a:t>the single person representing the project to stake holders and customer</a:t>
                      </a:r>
                    </a:p>
                  </a:txBody>
                  <a:tcPr/>
                </a:tc>
                <a:tc>
                  <a:txBody>
                    <a:bodyPr/>
                    <a:lstStyle/>
                    <a:p>
                      <a:r>
                        <a:rPr lang="en-US" sz="2400" dirty="0"/>
                        <a:t>many PMs working inside a team</a:t>
                      </a:r>
                    </a:p>
                  </a:txBody>
                  <a:tcPr/>
                </a:tc>
                <a:extLst>
                  <a:ext uri="{0D108BD9-81ED-4DB2-BD59-A6C34878D82A}">
                    <a16:rowId xmlns:a16="http://schemas.microsoft.com/office/drawing/2014/main" val="10002"/>
                  </a:ext>
                </a:extLst>
              </a:tr>
              <a:tr h="980053">
                <a:tc>
                  <a:txBody>
                    <a:bodyPr/>
                    <a:lstStyle/>
                    <a:p>
                      <a:r>
                        <a:rPr lang="en-US" sz="2400" dirty="0"/>
                        <a:t>Has final say about features and other decisions</a:t>
                      </a:r>
                    </a:p>
                  </a:txBody>
                  <a:tcPr/>
                </a:tc>
                <a:tc>
                  <a:txBody>
                    <a:bodyPr/>
                    <a:lstStyle/>
                    <a:p>
                      <a:r>
                        <a:rPr lang="en-US" sz="2400" dirty="0"/>
                        <a:t>Work with others</a:t>
                      </a:r>
                      <a:r>
                        <a:rPr lang="en-US" sz="2400" baseline="0" dirty="0"/>
                        <a:t> to reach a decision</a:t>
                      </a:r>
                      <a:endParaRPr lang="en-US" sz="2400" dirty="0"/>
                    </a:p>
                  </a:txBody>
                  <a:tcPr/>
                </a:tc>
                <a:extLst>
                  <a:ext uri="{0D108BD9-81ED-4DB2-BD59-A6C34878D82A}">
                    <a16:rowId xmlns:a16="http://schemas.microsoft.com/office/drawing/2014/main" val="10003"/>
                  </a:ext>
                </a:extLst>
              </a:tr>
              <a:tr h="567809">
                <a:tc>
                  <a:txBody>
                    <a:bodyPr/>
                    <a:lstStyle/>
                    <a:p>
                      <a:r>
                        <a:rPr lang="en-US" sz="2400" dirty="0"/>
                        <a:t>Also focus on People</a:t>
                      </a:r>
                      <a:r>
                        <a:rPr lang="en-US" sz="2400" baseline="0" dirty="0"/>
                        <a:t> management</a:t>
                      </a:r>
                      <a:endParaRPr lang="en-US" sz="2400" dirty="0"/>
                    </a:p>
                  </a:txBody>
                  <a:tcPr/>
                </a:tc>
                <a:tc>
                  <a:txBody>
                    <a:bodyPr/>
                    <a:lstStyle/>
                    <a:p>
                      <a:r>
                        <a:rPr lang="en-US" sz="2400" dirty="0"/>
                        <a:t>Focus only on technical issues</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两种工作的区别</a:t>
            </a:r>
            <a:endParaRPr lang="en-US" dirty="0"/>
          </a:p>
        </p:txBody>
      </p:sp>
      <p:pic>
        <p:nvPicPr>
          <p:cNvPr id="4" name="内容占位符 3"/>
          <p:cNvPicPr>
            <a:picLocks noGrp="1" noChangeAspect="1"/>
          </p:cNvPicPr>
          <p:nvPr>
            <p:ph idx="1"/>
          </p:nvPr>
        </p:nvPicPr>
        <p:blipFill>
          <a:blip r:embed="rId2"/>
          <a:stretch>
            <a:fillRect/>
          </a:stretch>
        </p:blipFill>
        <p:spPr>
          <a:xfrm>
            <a:off x="1120775" y="2694498"/>
            <a:ext cx="10233025" cy="2613592"/>
          </a:xfrm>
          <a:prstGeom prst="rect">
            <a:avLst/>
          </a:prstGeom>
        </p:spPr>
      </p:pic>
    </p:spTree>
    <p:extLst>
      <p:ext uri="{BB962C8B-B14F-4D97-AF65-F5344CB8AC3E}">
        <p14:creationId xmlns:p14="http://schemas.microsoft.com/office/powerpoint/2010/main" val="374346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怎么找到</a:t>
            </a:r>
            <a:r>
              <a:rPr lang="en-US" altLang="zh-CN" dirty="0"/>
              <a:t>PM</a:t>
            </a:r>
            <a:endParaRPr lang="en-US" dirty="0"/>
          </a:p>
        </p:txBody>
      </p:sp>
      <p:sp>
        <p:nvSpPr>
          <p:cNvPr id="3" name="内容占位符 2"/>
          <p:cNvSpPr>
            <a:spLocks noGrp="1"/>
          </p:cNvSpPr>
          <p:nvPr>
            <p:ph idx="1"/>
          </p:nvPr>
        </p:nvSpPr>
        <p:spPr/>
        <p:txBody>
          <a:bodyPr/>
          <a:lstStyle/>
          <a:p>
            <a:r>
              <a:rPr lang="zh-CN" altLang="en-US" sz="2400" dirty="0"/>
              <a:t>需要的技能</a:t>
            </a:r>
            <a:r>
              <a:rPr lang="en-US" altLang="zh-CN" sz="2400" dirty="0"/>
              <a:t> / Skills:</a:t>
            </a:r>
          </a:p>
          <a:p>
            <a:pPr lvl="1"/>
            <a:r>
              <a:rPr lang="en-US" altLang="zh-CN" sz="2000" dirty="0"/>
              <a:t>Interpersonal awareness</a:t>
            </a:r>
          </a:p>
          <a:p>
            <a:pPr lvl="1"/>
            <a:r>
              <a:rPr lang="en-US" altLang="zh-CN" sz="2000" dirty="0"/>
              <a:t>Communication skills</a:t>
            </a:r>
          </a:p>
          <a:p>
            <a:pPr lvl="1"/>
            <a:r>
              <a:rPr lang="en-US" altLang="zh-CN" sz="2000" dirty="0"/>
              <a:t>Skills to deal with conflict</a:t>
            </a:r>
          </a:p>
          <a:p>
            <a:pPr lvl="1"/>
            <a:r>
              <a:rPr lang="en-US" altLang="zh-CN" sz="2000" dirty="0"/>
              <a:t>Design skills </a:t>
            </a:r>
          </a:p>
          <a:p>
            <a:r>
              <a:rPr lang="zh-CN" altLang="en-US" sz="2400" dirty="0"/>
              <a:t>可能犯的错误</a:t>
            </a:r>
            <a:endParaRPr lang="en-US" altLang="zh-CN" sz="2400" dirty="0"/>
          </a:p>
          <a:p>
            <a:pPr lvl="1"/>
            <a:r>
              <a:rPr lang="zh-CN" altLang="en-US" sz="1600" dirty="0"/>
              <a:t>把表现好的工程师都变成</a:t>
            </a:r>
            <a:r>
              <a:rPr lang="en-US" altLang="zh-CN" sz="1600" dirty="0"/>
              <a:t>PM</a:t>
            </a:r>
          </a:p>
          <a:p>
            <a:pPr lvl="1"/>
            <a:r>
              <a:rPr lang="zh-CN" altLang="en-US" sz="2000" dirty="0"/>
              <a:t>让</a:t>
            </a:r>
            <a:r>
              <a:rPr lang="en-US" altLang="zh-CN" sz="2000" dirty="0"/>
              <a:t>PM </a:t>
            </a:r>
            <a:r>
              <a:rPr lang="zh-CN" altLang="en-US" sz="2000" dirty="0"/>
              <a:t>管理工程师</a:t>
            </a:r>
            <a:endParaRPr lang="en-US" sz="2000" dirty="0"/>
          </a:p>
          <a:p>
            <a:pPr marL="118872" indent="0">
              <a:buNone/>
            </a:pPr>
            <a:endParaRPr lang="en-US" dirty="0"/>
          </a:p>
        </p:txBody>
      </p:sp>
    </p:spTree>
    <p:extLst>
      <p:ext uri="{BB962C8B-B14F-4D97-AF65-F5344CB8AC3E}">
        <p14:creationId xmlns:p14="http://schemas.microsoft.com/office/powerpoint/2010/main" val="299833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Keep the Balance</a:t>
            </a:r>
            <a:endParaRPr lang="en-US" dirty="0"/>
          </a:p>
        </p:txBody>
      </p:sp>
      <p:sp>
        <p:nvSpPr>
          <p:cNvPr id="3" name="Content Placeholder 2"/>
          <p:cNvSpPr>
            <a:spLocks noGrp="1"/>
          </p:cNvSpPr>
          <p:nvPr>
            <p:ph idx="1"/>
          </p:nvPr>
        </p:nvSpPr>
        <p:spPr/>
        <p:txBody>
          <a:bodyPr/>
          <a:lstStyle/>
          <a:p>
            <a:pPr>
              <a:buNone/>
            </a:pPr>
            <a:r>
              <a:rPr lang="en-US" altLang="zh-CN" dirty="0"/>
              <a:t>Time/Resource/Feature</a:t>
            </a:r>
          </a:p>
          <a:p>
            <a:pPr>
              <a:buNone/>
            </a:pPr>
            <a:r>
              <a:rPr lang="zh-CN" altLang="en-US" dirty="0"/>
              <a:t>快 </a:t>
            </a:r>
            <a:r>
              <a:rPr lang="en-US" altLang="zh-CN" dirty="0"/>
              <a:t>/ </a:t>
            </a:r>
            <a:r>
              <a:rPr lang="zh-CN" altLang="en-US" dirty="0"/>
              <a:t>省 </a:t>
            </a:r>
            <a:r>
              <a:rPr lang="en-US" altLang="zh-CN" dirty="0"/>
              <a:t>/ </a:t>
            </a:r>
            <a:r>
              <a:rPr lang="zh-CN" altLang="en-US" dirty="0"/>
              <a:t>好</a:t>
            </a:r>
            <a:endParaRPr lang="en-US" dirty="0"/>
          </a:p>
        </p:txBody>
      </p:sp>
      <p:sp>
        <p:nvSpPr>
          <p:cNvPr id="4" name="Isosceles Triangle 3"/>
          <p:cNvSpPr/>
          <p:nvPr/>
        </p:nvSpPr>
        <p:spPr>
          <a:xfrm>
            <a:off x="5824728" y="2160237"/>
            <a:ext cx="4191000" cy="3200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Product</a:t>
            </a:r>
            <a:endParaRPr lang="en-US" sz="4400" dirty="0"/>
          </a:p>
        </p:txBody>
      </p:sp>
      <p:sp>
        <p:nvSpPr>
          <p:cNvPr id="5" name="TextBox 4"/>
          <p:cNvSpPr txBox="1"/>
          <p:nvPr/>
        </p:nvSpPr>
        <p:spPr>
          <a:xfrm>
            <a:off x="6781800" y="1722512"/>
            <a:ext cx="2438400" cy="461665"/>
          </a:xfrm>
          <a:prstGeom prst="rect">
            <a:avLst/>
          </a:prstGeom>
          <a:noFill/>
        </p:spPr>
        <p:txBody>
          <a:bodyPr wrap="square" rtlCol="0">
            <a:spAutoFit/>
          </a:bodyPr>
          <a:lstStyle/>
          <a:p>
            <a:pPr algn="ctr"/>
            <a:r>
              <a:rPr lang="en-US" altLang="zh-CN" sz="2400" dirty="0"/>
              <a:t>Feature/great/</a:t>
            </a:r>
            <a:r>
              <a:rPr lang="zh-CN" altLang="en-US" sz="2400" dirty="0"/>
              <a:t>好</a:t>
            </a:r>
            <a:endParaRPr lang="en-US" sz="2400" dirty="0"/>
          </a:p>
        </p:txBody>
      </p:sp>
      <p:sp>
        <p:nvSpPr>
          <p:cNvPr id="6" name="TextBox 5"/>
          <p:cNvSpPr txBox="1"/>
          <p:nvPr/>
        </p:nvSpPr>
        <p:spPr>
          <a:xfrm>
            <a:off x="8001000" y="5496820"/>
            <a:ext cx="2362200" cy="461665"/>
          </a:xfrm>
          <a:prstGeom prst="rect">
            <a:avLst/>
          </a:prstGeom>
          <a:noFill/>
        </p:spPr>
        <p:txBody>
          <a:bodyPr wrap="square" rtlCol="0">
            <a:spAutoFit/>
          </a:bodyPr>
          <a:lstStyle/>
          <a:p>
            <a:pPr algn="ctr"/>
            <a:r>
              <a:rPr lang="en-US" altLang="zh-CN" sz="2400" dirty="0"/>
              <a:t>Time/Fast/</a:t>
            </a:r>
            <a:r>
              <a:rPr lang="zh-CN" altLang="en-US" sz="2400" dirty="0"/>
              <a:t>快</a:t>
            </a:r>
            <a:endParaRPr lang="en-US" dirty="0"/>
          </a:p>
        </p:txBody>
      </p:sp>
      <p:sp>
        <p:nvSpPr>
          <p:cNvPr id="7" name="TextBox 6"/>
          <p:cNvSpPr txBox="1"/>
          <p:nvPr/>
        </p:nvSpPr>
        <p:spPr>
          <a:xfrm>
            <a:off x="3581400" y="5496819"/>
            <a:ext cx="2819400" cy="461665"/>
          </a:xfrm>
          <a:prstGeom prst="rect">
            <a:avLst/>
          </a:prstGeom>
          <a:noFill/>
        </p:spPr>
        <p:txBody>
          <a:bodyPr wrap="square" rtlCol="0">
            <a:spAutoFit/>
          </a:bodyPr>
          <a:lstStyle/>
          <a:p>
            <a:pPr algn="ctr"/>
            <a:r>
              <a:rPr lang="en-US" altLang="zh-CN" sz="2400" dirty="0"/>
              <a:t>Resource/cheap/</a:t>
            </a:r>
            <a:r>
              <a:rPr lang="zh-CN" altLang="en-US" sz="2400" dirty="0"/>
              <a:t>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428" y="274638"/>
            <a:ext cx="4766072" cy="6354762"/>
          </a:xfrm>
        </p:spPr>
      </p:pic>
    </p:spTree>
    <p:extLst>
      <p:ext uri="{BB962C8B-B14F-4D97-AF65-F5344CB8AC3E}">
        <p14:creationId xmlns:p14="http://schemas.microsoft.com/office/powerpoint/2010/main" val="242010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各种因素的平衡</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t>质量的各种子目标 </a:t>
            </a:r>
            <a:r>
              <a:rPr lang="en-US" altLang="zh-CN" dirty="0"/>
              <a:t>– </a:t>
            </a:r>
            <a:r>
              <a:rPr lang="zh-CN" altLang="en-US" dirty="0"/>
              <a:t>多好才算好？</a:t>
            </a:r>
            <a:endParaRPr lang="en-US" altLang="zh-CN" dirty="0"/>
          </a:p>
          <a:p>
            <a:pPr lvl="1">
              <a:lnSpc>
                <a:spcPct val="120000"/>
              </a:lnSpc>
            </a:pPr>
            <a:r>
              <a:rPr lang="zh-CN" altLang="en-US" dirty="0"/>
              <a:t>负载</a:t>
            </a:r>
            <a:r>
              <a:rPr lang="en-US" altLang="zh-CN" dirty="0"/>
              <a:t>/</a:t>
            </a:r>
            <a:r>
              <a:rPr lang="zh-CN" altLang="en-US" dirty="0"/>
              <a:t>压力测试，测试覆盖率，可测试性 </a:t>
            </a:r>
            <a:r>
              <a:rPr lang="en-US" altLang="zh-CN" dirty="0"/>
              <a:t>(testability)</a:t>
            </a:r>
            <a:r>
              <a:rPr lang="zh-CN" altLang="en-US" dirty="0"/>
              <a:t>，自动测试，程序可维护性</a:t>
            </a:r>
            <a:endParaRPr lang="en-US" altLang="zh-CN" dirty="0"/>
          </a:p>
          <a:p>
            <a:pPr>
              <a:lnSpc>
                <a:spcPct val="120000"/>
              </a:lnSpc>
            </a:pPr>
            <a:r>
              <a:rPr lang="zh-CN" altLang="en-US" dirty="0"/>
              <a:t>发布到市场的速度和扩展速度</a:t>
            </a:r>
            <a:endParaRPr lang="en-US" altLang="zh-CN" dirty="0"/>
          </a:p>
          <a:p>
            <a:pPr lvl="1">
              <a:lnSpc>
                <a:spcPct val="120000"/>
              </a:lnSpc>
            </a:pPr>
            <a:r>
              <a:rPr lang="zh-CN" altLang="en-US" dirty="0"/>
              <a:t>能延迟发布，争取更高质量么？ 还是晚一天发布就失去机会？</a:t>
            </a:r>
            <a:endParaRPr lang="en-US" altLang="zh-CN" dirty="0"/>
          </a:p>
          <a:p>
            <a:pPr>
              <a:lnSpc>
                <a:spcPct val="120000"/>
              </a:lnSpc>
            </a:pPr>
            <a:r>
              <a:rPr lang="zh-CN" altLang="en-US" dirty="0"/>
              <a:t>成本和收益</a:t>
            </a:r>
            <a:endParaRPr lang="en-US" altLang="zh-CN" dirty="0"/>
          </a:p>
          <a:p>
            <a:pPr lvl="1">
              <a:lnSpc>
                <a:spcPct val="120000"/>
              </a:lnSpc>
            </a:pPr>
            <a:r>
              <a:rPr lang="zh-CN" altLang="en-US" dirty="0"/>
              <a:t>花了多少钱，能收回多少？这个产品有什么战略意义？</a:t>
            </a:r>
            <a:endParaRPr lang="en-US" altLang="zh-CN" dirty="0"/>
          </a:p>
          <a:p>
            <a:pPr>
              <a:lnSpc>
                <a:spcPct val="120000"/>
              </a:lnSpc>
            </a:pPr>
            <a:r>
              <a:rPr lang="zh-CN" altLang="en-US" dirty="0"/>
              <a:t>预期的产品生存时间</a:t>
            </a:r>
            <a:endParaRPr lang="en-US" altLang="zh-CN" dirty="0"/>
          </a:p>
          <a:p>
            <a:pPr lvl="1">
              <a:lnSpc>
                <a:spcPct val="120000"/>
              </a:lnSpc>
            </a:pPr>
            <a:r>
              <a:rPr lang="zh-CN" altLang="en-US" dirty="0"/>
              <a:t>产品会存活多长时间（是运行一天的演示版， 还是 </a:t>
            </a:r>
            <a:r>
              <a:rPr lang="en-US" altLang="zh-CN" dirty="0"/>
              <a:t>IE6/Windows XP </a:t>
            </a:r>
            <a:r>
              <a:rPr lang="zh-CN" altLang="en-US" dirty="0"/>
              <a:t>那样运行十年以上？）</a:t>
            </a:r>
            <a:endParaRPr lang="en-US" altLang="zh-CN" dirty="0"/>
          </a:p>
          <a:p>
            <a:pPr>
              <a:lnSpc>
                <a:spcPct val="120000"/>
              </a:lnSpc>
            </a:pPr>
            <a:r>
              <a:rPr lang="zh-CN" altLang="en-US" dirty="0"/>
              <a:t>目标市场</a:t>
            </a:r>
            <a:endParaRPr lang="en-US" altLang="zh-CN" dirty="0"/>
          </a:p>
          <a:p>
            <a:pPr lvl="1">
              <a:lnSpc>
                <a:spcPct val="120000"/>
              </a:lnSpc>
            </a:pPr>
            <a:r>
              <a:rPr lang="zh-CN" altLang="en-US" dirty="0"/>
              <a:t>目标市场和人群是否认为这个产品足够好（而不是市场之外的评论家的意见）？</a:t>
            </a:r>
            <a:endParaRPr lang="en-US" altLang="zh-CN" dirty="0"/>
          </a:p>
          <a:p>
            <a:pPr>
              <a:lnSpc>
                <a:spcPct val="120000"/>
              </a:lnSpc>
            </a:pPr>
            <a:r>
              <a:rPr lang="zh-CN" altLang="en-US" dirty="0"/>
              <a:t>和已有系统的集成</a:t>
            </a:r>
            <a:endParaRPr lang="en-US" altLang="zh-CN" dirty="0"/>
          </a:p>
          <a:p>
            <a:pPr lvl="1">
              <a:lnSpc>
                <a:spcPct val="120000"/>
              </a:lnSpc>
            </a:pPr>
            <a:r>
              <a:rPr lang="zh-CN" altLang="en-US" dirty="0"/>
              <a:t>能和已有的老系统（</a:t>
            </a:r>
            <a:r>
              <a:rPr lang="en-US" altLang="zh-CN" dirty="0"/>
              <a:t>legacy system</a:t>
            </a:r>
            <a:r>
              <a:rPr lang="zh-CN" altLang="en-US" dirty="0"/>
              <a:t>）一起工作么？</a:t>
            </a:r>
            <a:endParaRPr lang="en-US" dirty="0"/>
          </a:p>
        </p:txBody>
      </p:sp>
    </p:spTree>
    <p:extLst>
      <p:ext uri="{BB962C8B-B14F-4D97-AF65-F5344CB8AC3E}">
        <p14:creationId xmlns:p14="http://schemas.microsoft.com/office/powerpoint/2010/main" val="51335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en-US" dirty="0"/>
          </a:p>
        </p:txBody>
      </p:sp>
      <p:sp>
        <p:nvSpPr>
          <p:cNvPr id="3" name="内容占位符 2"/>
          <p:cNvSpPr>
            <a:spLocks noGrp="1"/>
          </p:cNvSpPr>
          <p:nvPr>
            <p:ph idx="1"/>
          </p:nvPr>
        </p:nvSpPr>
        <p:spPr/>
        <p:txBody>
          <a:bodyPr>
            <a:normAutofit fontScale="77500" lnSpcReduction="20000"/>
          </a:bodyPr>
          <a:lstStyle/>
          <a:p>
            <a:pPr marL="118872" indent="0">
              <a:lnSpc>
                <a:spcPct val="120000"/>
              </a:lnSpc>
              <a:buNone/>
            </a:pPr>
            <a:r>
              <a:rPr lang="zh-CN" altLang="en-US" dirty="0"/>
              <a:t>十个同学想一起去周边城市两日游，分析下面方案的</a:t>
            </a:r>
            <a:r>
              <a:rPr lang="zh-CN" altLang="en-US" b="1" dirty="0"/>
              <a:t>多</a:t>
            </a:r>
            <a:r>
              <a:rPr lang="en-US" altLang="zh-CN" b="1" dirty="0"/>
              <a:t>/</a:t>
            </a:r>
            <a:r>
              <a:rPr lang="zh-CN" altLang="en-US" b="1" dirty="0"/>
              <a:t>快</a:t>
            </a:r>
            <a:r>
              <a:rPr lang="en-US" altLang="zh-CN" b="1" dirty="0"/>
              <a:t>/</a:t>
            </a:r>
            <a:r>
              <a:rPr lang="zh-CN" altLang="en-US" b="1" dirty="0"/>
              <a:t>好</a:t>
            </a:r>
            <a:r>
              <a:rPr lang="zh-CN" altLang="en-US" dirty="0"/>
              <a:t> 等方面，是否有全部满足方案？ 每个方案的预算是多少？</a:t>
            </a:r>
            <a:endParaRPr lang="en-US" altLang="zh-CN" dirty="0"/>
          </a:p>
          <a:p>
            <a:pPr>
              <a:lnSpc>
                <a:spcPct val="120000"/>
              </a:lnSpc>
              <a:buFontTx/>
              <a:buChar char="-"/>
            </a:pPr>
            <a:r>
              <a:rPr lang="zh-CN" altLang="en-US" dirty="0"/>
              <a:t>包旅游车去</a:t>
            </a:r>
            <a:endParaRPr lang="en-US" altLang="zh-CN" dirty="0"/>
          </a:p>
          <a:p>
            <a:pPr>
              <a:lnSpc>
                <a:spcPct val="120000"/>
              </a:lnSpc>
              <a:buFontTx/>
              <a:buChar char="-"/>
            </a:pPr>
            <a:r>
              <a:rPr lang="zh-CN" altLang="en-US" dirty="0"/>
              <a:t>参加固定线路的旅游团去</a:t>
            </a:r>
            <a:endParaRPr lang="en-US" altLang="zh-CN" dirty="0"/>
          </a:p>
          <a:p>
            <a:pPr>
              <a:lnSpc>
                <a:spcPct val="120000"/>
              </a:lnSpc>
              <a:buFontTx/>
              <a:buChar char="-"/>
            </a:pPr>
            <a:r>
              <a:rPr lang="zh-CN" altLang="en-US" dirty="0"/>
              <a:t>自己骑自行车去</a:t>
            </a:r>
            <a:endParaRPr lang="en-US" altLang="zh-CN" dirty="0"/>
          </a:p>
          <a:p>
            <a:pPr>
              <a:lnSpc>
                <a:spcPct val="120000"/>
              </a:lnSpc>
              <a:buFontTx/>
              <a:buChar char="-"/>
            </a:pPr>
            <a:r>
              <a:rPr lang="zh-CN" altLang="en-US" dirty="0"/>
              <a:t>坐火车</a:t>
            </a:r>
            <a:r>
              <a:rPr lang="en-US" altLang="zh-CN" dirty="0"/>
              <a:t>/</a:t>
            </a:r>
            <a:r>
              <a:rPr lang="zh-CN" altLang="en-US" dirty="0"/>
              <a:t>长途汽车去</a:t>
            </a:r>
            <a:endParaRPr lang="en-US" altLang="zh-CN" dirty="0"/>
          </a:p>
          <a:p>
            <a:pPr>
              <a:lnSpc>
                <a:spcPct val="120000"/>
              </a:lnSpc>
              <a:buFontTx/>
              <a:buChar char="-"/>
            </a:pPr>
            <a:r>
              <a:rPr lang="zh-CN" altLang="en-US" dirty="0"/>
              <a:t>徒步</a:t>
            </a:r>
            <a:r>
              <a:rPr lang="en-US" altLang="zh-CN" dirty="0"/>
              <a:t>+</a:t>
            </a:r>
            <a:r>
              <a:rPr lang="zh-CN" altLang="en-US" dirty="0"/>
              <a:t>搭顺风车去</a:t>
            </a:r>
            <a:endParaRPr lang="en-US" altLang="zh-CN" dirty="0"/>
          </a:p>
          <a:p>
            <a:pPr>
              <a:lnSpc>
                <a:spcPct val="120000"/>
              </a:lnSpc>
              <a:buFontTx/>
              <a:buChar char="-"/>
            </a:pPr>
            <a:r>
              <a:rPr lang="zh-CN" altLang="en-US" dirty="0"/>
              <a:t>同时考虑住宿的各种方案</a:t>
            </a:r>
            <a:endParaRPr lang="en-US" altLang="zh-CN" dirty="0"/>
          </a:p>
          <a:p>
            <a:pPr marL="118872" indent="0">
              <a:lnSpc>
                <a:spcPct val="120000"/>
              </a:lnSpc>
              <a:buNone/>
            </a:pPr>
            <a:r>
              <a:rPr lang="zh-CN" altLang="en-US" dirty="0"/>
              <a:t>请分组讨论，</a:t>
            </a:r>
            <a:r>
              <a:rPr lang="en-US" altLang="zh-CN" dirty="0"/>
              <a:t>20 </a:t>
            </a:r>
            <a:r>
              <a:rPr lang="zh-CN" altLang="en-US" dirty="0"/>
              <a:t>分钟后写成表格式样的分析文件，挑选一个最合适你们具体情况的方案，说明理由，并发布博客。</a:t>
            </a:r>
            <a:endParaRPr lang="en-US" altLang="zh-CN" dirty="0"/>
          </a:p>
        </p:txBody>
      </p:sp>
    </p:spTree>
    <p:extLst>
      <p:ext uri="{BB962C8B-B14F-4D97-AF65-F5344CB8AC3E}">
        <p14:creationId xmlns:p14="http://schemas.microsoft.com/office/powerpoint/2010/main" val="103994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a:t>
            </a:r>
            <a:r>
              <a:rPr lang="zh-CN" altLang="en-US" dirty="0"/>
              <a:t>的各种面孔</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altLang="zh-CN" sz="2400" dirty="0"/>
              <a:t>PM : Dev ratio  </a:t>
            </a:r>
            <a:r>
              <a:rPr lang="en-US" altLang="zh-CN" sz="2000" dirty="0"/>
              <a:t>1:3 ~ 1:6</a:t>
            </a:r>
          </a:p>
          <a:p>
            <a:pPr>
              <a:lnSpc>
                <a:spcPct val="120000"/>
              </a:lnSpc>
            </a:pPr>
            <a:r>
              <a:rPr lang="zh-CN" altLang="en-US" sz="2400" b="1" dirty="0"/>
              <a:t>有做技术设计的</a:t>
            </a:r>
            <a:r>
              <a:rPr lang="en-US" altLang="zh-CN" sz="2400" b="1" dirty="0"/>
              <a:t>PM</a:t>
            </a:r>
            <a:r>
              <a:rPr lang="zh-CN" altLang="en-US" sz="2400" dirty="0"/>
              <a:t>；有些功能或产品需要深入掌握各个计算机科学分支的专业知识 才能做好。例如</a:t>
            </a:r>
            <a:r>
              <a:rPr lang="en-US" altLang="zh-CN" sz="2400" dirty="0"/>
              <a:t>Visual Studio</a:t>
            </a:r>
            <a:r>
              <a:rPr lang="zh-CN" altLang="en-US" sz="2400" dirty="0"/>
              <a:t>中的各种计算机语言、框架、</a:t>
            </a:r>
            <a:r>
              <a:rPr lang="en-US" altLang="zh-CN" sz="2400" dirty="0"/>
              <a:t>TFS</a:t>
            </a:r>
            <a:r>
              <a:rPr lang="zh-CN" altLang="en-US" sz="2400" dirty="0"/>
              <a:t>的项目的项目经理， </a:t>
            </a:r>
            <a:r>
              <a:rPr lang="en-US" altLang="zh-CN" sz="2400" dirty="0"/>
              <a:t>SQL Server</a:t>
            </a:r>
            <a:r>
              <a:rPr lang="zh-CN" altLang="en-US" sz="2400" dirty="0"/>
              <a:t>、</a:t>
            </a:r>
            <a:r>
              <a:rPr lang="en-US" altLang="zh-CN" sz="2400" dirty="0"/>
              <a:t>Windows Server</a:t>
            </a:r>
            <a:r>
              <a:rPr lang="zh-CN" altLang="en-US" sz="2400" dirty="0"/>
              <a:t>、</a:t>
            </a:r>
            <a:r>
              <a:rPr lang="en-US" altLang="zh-CN" sz="2400" dirty="0"/>
              <a:t>Azure</a:t>
            </a:r>
            <a:r>
              <a:rPr lang="zh-CN" altLang="en-US" sz="2400" dirty="0"/>
              <a:t>、</a:t>
            </a:r>
            <a:r>
              <a:rPr lang="en-US" altLang="zh-CN" sz="2400" dirty="0"/>
              <a:t>Bing Search</a:t>
            </a:r>
            <a:r>
              <a:rPr lang="zh-CN" altLang="en-US" sz="2400" dirty="0"/>
              <a:t>核心算法等团队的</a:t>
            </a:r>
            <a:r>
              <a:rPr lang="en-US" altLang="zh-CN" sz="2400" dirty="0"/>
              <a:t>PM</a:t>
            </a:r>
          </a:p>
          <a:p>
            <a:pPr>
              <a:lnSpc>
                <a:spcPct val="120000"/>
              </a:lnSpc>
            </a:pPr>
            <a:r>
              <a:rPr lang="zh-CN" altLang="en-US" sz="2400" b="1" dirty="0"/>
              <a:t>面向商业客户的</a:t>
            </a:r>
            <a:r>
              <a:rPr lang="en-US" altLang="zh-CN" sz="2400" b="1" dirty="0"/>
              <a:t>PM</a:t>
            </a:r>
            <a:r>
              <a:rPr lang="zh-CN" altLang="en-US" sz="2400" b="1" dirty="0"/>
              <a:t>：</a:t>
            </a:r>
            <a:r>
              <a:rPr lang="zh-CN" altLang="en-US" sz="2400" dirty="0"/>
              <a:t>有些</a:t>
            </a:r>
            <a:r>
              <a:rPr lang="en-US" altLang="zh-CN" sz="2400" dirty="0"/>
              <a:t>PM</a:t>
            </a:r>
            <a:r>
              <a:rPr lang="zh-CN" altLang="en-US" sz="2400" dirty="0"/>
              <a:t>需要对商业和客户有很强的了解能力，例如</a:t>
            </a:r>
            <a:r>
              <a:rPr lang="en-US" altLang="zh-CN" sz="2400" dirty="0"/>
              <a:t>Office</a:t>
            </a:r>
            <a:r>
              <a:rPr lang="zh-CN" altLang="en-US" sz="2400" dirty="0"/>
              <a:t>办公软件的</a:t>
            </a:r>
            <a:r>
              <a:rPr lang="en-US" altLang="zh-CN" sz="2400" dirty="0"/>
              <a:t>PM</a:t>
            </a:r>
          </a:p>
          <a:p>
            <a:pPr>
              <a:lnSpc>
                <a:spcPct val="120000"/>
              </a:lnSpc>
            </a:pPr>
            <a:r>
              <a:rPr lang="en-US" altLang="zh-CN" sz="2400" dirty="0"/>
              <a:t> </a:t>
            </a:r>
            <a:r>
              <a:rPr lang="zh-CN" altLang="en-US" sz="2400" dirty="0"/>
              <a:t>有些</a:t>
            </a:r>
            <a:r>
              <a:rPr lang="en-US" altLang="zh-CN" sz="2400" dirty="0"/>
              <a:t>PM</a:t>
            </a:r>
            <a:r>
              <a:rPr lang="zh-CN" altLang="en-US" sz="2400" dirty="0"/>
              <a:t>需要具备广泛的经验和知识面，以及</a:t>
            </a:r>
            <a:r>
              <a:rPr lang="zh-CN" altLang="en-US" sz="2400" b="1" dirty="0"/>
              <a:t>商业拓展</a:t>
            </a:r>
            <a:r>
              <a:rPr lang="zh-CN" altLang="en-US" sz="2400" dirty="0"/>
              <a:t>能力，例如互联网相关部门 的 </a:t>
            </a:r>
            <a:r>
              <a:rPr lang="en-US" altLang="zh-CN" sz="2400" dirty="0"/>
              <a:t>PM</a:t>
            </a:r>
          </a:p>
          <a:p>
            <a:pPr>
              <a:lnSpc>
                <a:spcPct val="120000"/>
              </a:lnSpc>
            </a:pPr>
            <a:r>
              <a:rPr lang="zh-CN" altLang="en-US" sz="2400" dirty="0"/>
              <a:t>有些是</a:t>
            </a:r>
            <a:r>
              <a:rPr lang="zh-CN" altLang="en-US" sz="2400" b="1" dirty="0"/>
              <a:t>驱动流程的</a:t>
            </a:r>
            <a:r>
              <a:rPr lang="en-US" altLang="zh-CN" sz="2400" b="1" dirty="0"/>
              <a:t>PM</a:t>
            </a:r>
            <a:r>
              <a:rPr lang="zh-CN" altLang="en-US" sz="2400" dirty="0"/>
              <a:t>，例如推动几百人的团队完成一个版本的开发，又如保证 </a:t>
            </a:r>
            <a:r>
              <a:rPr lang="en-US" altLang="zh-CN" sz="2400" dirty="0"/>
              <a:t>Windows Phone</a:t>
            </a:r>
            <a:r>
              <a:rPr lang="zh-CN" altLang="en-US" sz="2400" dirty="0"/>
              <a:t>在能在几十种不同硬件上发布 </a:t>
            </a:r>
            <a:endParaRPr lang="en-US" altLang="zh-CN" sz="2400" dirty="0"/>
          </a:p>
          <a:p>
            <a:pPr>
              <a:lnSpc>
                <a:spcPct val="120000"/>
              </a:lnSpc>
            </a:pPr>
            <a:r>
              <a:rPr lang="zh-CN" altLang="en-US" sz="2400" dirty="0"/>
              <a:t>也有专门</a:t>
            </a:r>
            <a:r>
              <a:rPr lang="zh-CN" altLang="en-US" sz="2400" b="1" dirty="0"/>
              <a:t>深入某一领域的</a:t>
            </a:r>
            <a:r>
              <a:rPr lang="en-US" altLang="zh-CN" sz="2400" b="1" dirty="0"/>
              <a:t>PM</a:t>
            </a:r>
            <a:r>
              <a:rPr lang="zh-CN" altLang="en-US" sz="2400" dirty="0"/>
              <a:t>，例如负责软件的国际化</a:t>
            </a:r>
            <a:r>
              <a:rPr lang="en-US" altLang="zh-CN" sz="2400" dirty="0"/>
              <a:t>/ </a:t>
            </a:r>
            <a:r>
              <a:rPr lang="zh-CN" altLang="en-US" sz="2400" dirty="0"/>
              <a:t>本地化（</a:t>
            </a:r>
            <a:r>
              <a:rPr lang="en-US" altLang="zh-CN" sz="2400" dirty="0"/>
              <a:t>Globalization/ Localization</a:t>
            </a:r>
            <a:r>
              <a:rPr lang="zh-CN" altLang="en-US" sz="2400" dirty="0"/>
              <a:t>），安全性，等等 </a:t>
            </a:r>
            <a:endParaRPr lang="en-US" altLang="zh-CN" sz="2400" dirty="0"/>
          </a:p>
          <a:p>
            <a:pPr>
              <a:lnSpc>
                <a:spcPct val="120000"/>
              </a:lnSpc>
            </a:pPr>
            <a:r>
              <a:rPr lang="zh-CN" altLang="en-US" sz="2400" dirty="0"/>
              <a:t>还有和研究人员合作，琢磨如何将前沿技术引入主流产品，做</a:t>
            </a:r>
            <a:r>
              <a:rPr lang="zh-CN" altLang="en-US" sz="2400" b="1" dirty="0"/>
              <a:t>技术转化</a:t>
            </a:r>
            <a:r>
              <a:rPr lang="zh-CN" altLang="en-US" sz="2400" dirty="0"/>
              <a:t>的</a:t>
            </a:r>
            <a:r>
              <a:rPr lang="en-US" altLang="zh-CN" sz="2400" dirty="0"/>
              <a:t>PM </a:t>
            </a:r>
          </a:p>
        </p:txBody>
      </p:sp>
    </p:spTree>
    <p:extLst>
      <p:ext uri="{BB962C8B-B14F-4D97-AF65-F5344CB8AC3E}">
        <p14:creationId xmlns:p14="http://schemas.microsoft.com/office/powerpoint/2010/main" val="110741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a:t>
            </a:r>
            <a:r>
              <a:rPr lang="en-US" dirty="0"/>
              <a:t>PM</a:t>
            </a:r>
            <a:r>
              <a:rPr lang="zh-CN" altLang="en-US" dirty="0"/>
              <a:t>的要求</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400" b="1" dirty="0"/>
              <a:t>Business: Vision and Strategy  </a:t>
            </a:r>
            <a:br>
              <a:rPr lang="en-US" sz="2400" dirty="0"/>
            </a:br>
            <a:r>
              <a:rPr lang="en-US" sz="2400" dirty="0"/>
              <a:t>includes results related to: vision, strategy, customer knowledge, and alignment</a:t>
            </a:r>
            <a:r>
              <a:rPr lang="zh-CN" altLang="en-US" sz="2400" dirty="0"/>
              <a:t>。 愿景，战略，对客户的了解，各部分的协调</a:t>
            </a:r>
            <a:endParaRPr lang="en-US" sz="2400" dirty="0"/>
          </a:p>
          <a:p>
            <a:pPr>
              <a:lnSpc>
                <a:spcPct val="120000"/>
              </a:lnSpc>
            </a:pPr>
            <a:r>
              <a:rPr lang="en-US" sz="2400" b="1" dirty="0"/>
              <a:t>Business: Design   </a:t>
            </a:r>
            <a:br>
              <a:rPr lang="en-US" sz="2400" b="1" dirty="0"/>
            </a:br>
            <a:r>
              <a:rPr lang="en-US" sz="2400" dirty="0"/>
              <a:t>includes results related to effective use of customer input, user experience, technology, and innovation in design; specification quality and completeness; and managing the design through iteration and implementation</a:t>
            </a:r>
            <a:r>
              <a:rPr lang="zh-CN" altLang="en-US" sz="2400" dirty="0"/>
              <a:t>。高效率地处理用户的需求，设计和改进功能，用户体验，质量，通过迭代和流程来实现</a:t>
            </a:r>
            <a:endParaRPr lang="en-US" sz="2400" dirty="0"/>
          </a:p>
          <a:p>
            <a:pPr>
              <a:lnSpc>
                <a:spcPct val="120000"/>
              </a:lnSpc>
            </a:pPr>
            <a:r>
              <a:rPr lang="en-US" sz="2400" b="1" dirty="0"/>
              <a:t>Business: Project Management  </a:t>
            </a:r>
            <a:br>
              <a:rPr lang="en-US" sz="2400" b="1" dirty="0"/>
            </a:br>
            <a:r>
              <a:rPr lang="en-US" sz="2400" dirty="0"/>
              <a:t>includes results related to: project planning, project scheduling, risk management, dependency management, project tracking, project/feature integration, and quality management</a:t>
            </a:r>
            <a:r>
              <a:rPr lang="zh-CN" altLang="en-US" sz="2400" dirty="0"/>
              <a:t>；项目的计划，日程安排，管理依赖关系，跟踪进度和质量，安排各个功能的集成</a:t>
            </a:r>
            <a:endParaRPr lang="en-US" sz="2400" dirty="0"/>
          </a:p>
          <a:p>
            <a:pPr>
              <a:lnSpc>
                <a:spcPct val="120000"/>
              </a:lnSpc>
            </a:pPr>
            <a:endParaRPr lang="en-US" sz="2400" dirty="0"/>
          </a:p>
        </p:txBody>
      </p:sp>
    </p:spTree>
    <p:extLst>
      <p:ext uri="{BB962C8B-B14F-4D97-AF65-F5344CB8AC3E}">
        <p14:creationId xmlns:p14="http://schemas.microsoft.com/office/powerpoint/2010/main" val="315272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Requirement</a:t>
            </a:r>
          </a:p>
        </p:txBody>
      </p:sp>
      <p:sp>
        <p:nvSpPr>
          <p:cNvPr id="3" name="Content Placeholder 2"/>
          <p:cNvSpPr>
            <a:spLocks noGrp="1"/>
          </p:cNvSpPr>
          <p:nvPr>
            <p:ph idx="1"/>
          </p:nvPr>
        </p:nvSpPr>
        <p:spPr/>
        <p:txBody>
          <a:bodyPr/>
          <a:lstStyle/>
          <a:p>
            <a:r>
              <a:rPr lang="en-US" sz="2800" b="1" dirty="0"/>
              <a:t>Leadership  </a:t>
            </a:r>
            <a:r>
              <a:rPr lang="zh-CN" altLang="en-US" sz="2800" b="1" dirty="0"/>
              <a:t>领导力</a:t>
            </a:r>
            <a:br>
              <a:rPr lang="en-US" sz="2800" dirty="0"/>
            </a:br>
            <a:r>
              <a:rPr lang="en-US" sz="2800" dirty="0"/>
              <a:t>includes results related to conviction, building consensus, leading change, and acquiring talent</a:t>
            </a:r>
          </a:p>
          <a:p>
            <a:r>
              <a:rPr lang="en-US" sz="2800" b="1" dirty="0"/>
              <a:t>Customer/Partner  </a:t>
            </a:r>
            <a:r>
              <a:rPr lang="zh-CN" altLang="en-US" sz="2800" b="1" dirty="0"/>
              <a:t>客户和合作伙伴</a:t>
            </a:r>
            <a:br>
              <a:rPr lang="en-US" sz="2800" dirty="0"/>
            </a:br>
            <a:r>
              <a:rPr lang="en-US" sz="2800" dirty="0"/>
              <a:t>includes results related to: understanding and advocating for the customer, listening and responding, building relationships, negotiating agreements, representing Microsoft, and the customer support system</a:t>
            </a:r>
          </a:p>
          <a:p>
            <a:endParaRPr lang="en-US" dirty="0"/>
          </a:p>
        </p:txBody>
      </p:sp>
    </p:spTree>
    <p:extLst>
      <p:ext uri="{BB962C8B-B14F-4D97-AF65-F5344CB8AC3E}">
        <p14:creationId xmlns:p14="http://schemas.microsoft.com/office/powerpoint/2010/main" val="290782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dirty="0">
                <a:latin typeface="+mj-ea"/>
              </a:rPr>
              <a:t>项目经理 </a:t>
            </a:r>
            <a:r>
              <a:rPr lang="en-US" altLang="zh-CN" dirty="0">
                <a:latin typeface="+mj-ea"/>
              </a:rPr>
              <a:t>– </a:t>
            </a:r>
            <a:r>
              <a:rPr lang="zh-CN" altLang="en-US" dirty="0">
                <a:latin typeface="+mj-ea"/>
              </a:rPr>
              <a:t>课程概要</a:t>
            </a:r>
            <a:endParaRPr lang="en-US" altLang="zh-CN" dirty="0">
              <a:latin typeface="+mj-ea"/>
            </a:endParaRPr>
          </a:p>
        </p:txBody>
      </p:sp>
      <p:sp>
        <p:nvSpPr>
          <p:cNvPr id="7171" name="Content Placeholder 2"/>
          <p:cNvSpPr>
            <a:spLocks noGrp="1"/>
          </p:cNvSpPr>
          <p:nvPr>
            <p:ph idx="1"/>
          </p:nvPr>
        </p:nvSpPr>
        <p:spPr/>
        <p:txBody>
          <a:bodyPr/>
          <a:lstStyle/>
          <a:p>
            <a:pPr eaLnBrk="1" hangingPunct="1"/>
            <a:r>
              <a:rPr lang="en-US" altLang="zh-CN" dirty="0"/>
              <a:t>PM: Program Manager </a:t>
            </a:r>
          </a:p>
          <a:p>
            <a:pPr eaLnBrk="1" hangingPunct="1"/>
            <a:r>
              <a:rPr lang="en-US" altLang="zh-CN" dirty="0"/>
              <a:t>History of PM</a:t>
            </a:r>
          </a:p>
          <a:p>
            <a:pPr eaLnBrk="1" hangingPunct="1"/>
            <a:r>
              <a:rPr lang="en-US" altLang="zh-CN" dirty="0"/>
              <a:t>Role of PM</a:t>
            </a:r>
          </a:p>
          <a:p>
            <a:pPr eaLnBrk="1" hangingPunct="1"/>
            <a:r>
              <a:rPr lang="en-US" altLang="zh-CN" dirty="0"/>
              <a:t>Impact of PM</a:t>
            </a:r>
          </a:p>
          <a:p>
            <a:pPr eaLnBrk="1" hangingPunct="1"/>
            <a:r>
              <a:rPr lang="zh-CN" altLang="en-US" dirty="0"/>
              <a:t>风险管理</a:t>
            </a:r>
            <a:endParaRPr lang="en-US" altLang="zh-CN" dirty="0"/>
          </a:p>
          <a:p>
            <a:pPr eaLnBrk="1" hangingPunct="1"/>
            <a:r>
              <a:rPr lang="zh-CN" altLang="en-US" dirty="0"/>
              <a:t>如何开好会议</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Responsibility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As a Program Manager, you’ll </a:t>
            </a:r>
            <a:r>
              <a:rPr lang="en-US" b="1" dirty="0"/>
              <a:t>drive the technical vision, design and implementation</a:t>
            </a:r>
            <a:r>
              <a:rPr lang="en-US" dirty="0"/>
              <a:t> of next-generation software solutions. You’ll </a:t>
            </a:r>
            <a:r>
              <a:rPr lang="en-US" b="1" dirty="0"/>
              <a:t>transform</a:t>
            </a:r>
            <a:r>
              <a:rPr lang="en-US" dirty="0"/>
              <a:t> the product vision into elegant designs that will ultimately turn into products used by customers.</a:t>
            </a:r>
          </a:p>
          <a:p>
            <a:pPr>
              <a:buNone/>
            </a:pPr>
            <a:r>
              <a:rPr lang="en-US" dirty="0"/>
              <a:t>	</a:t>
            </a:r>
            <a:r>
              <a:rPr lang="zh-CN" altLang="en-US" dirty="0"/>
              <a:t>把产品的愿景变成优美的设计，并最后变成能被用户使用的具体功能</a:t>
            </a:r>
            <a:r>
              <a:rPr lang="en-US" dirty="0"/>
              <a:t> </a:t>
            </a:r>
          </a:p>
          <a:p>
            <a:pPr>
              <a:buNone/>
            </a:pPr>
            <a:r>
              <a:rPr lang="en-US" b="1" dirty="0"/>
              <a:t>Managing feature sets</a:t>
            </a:r>
            <a:r>
              <a:rPr lang="en-US" dirty="0"/>
              <a:t> throughout the product lifecycle, you’ll have the chance to see your design through to completion. You’ll also work directly with other key team members including SDEs and SDETs.</a:t>
            </a:r>
          </a:p>
          <a:p>
            <a:pPr>
              <a:buNone/>
            </a:pPr>
            <a:r>
              <a:rPr lang="en-US" dirty="0"/>
              <a:t>	</a:t>
            </a:r>
            <a:r>
              <a:rPr lang="zh-CN" altLang="en-US" dirty="0"/>
              <a:t>和开发、测试人员一起工作，一同完成功能</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Expectation</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buNone/>
            </a:pPr>
            <a:r>
              <a:rPr lang="en-US" dirty="0"/>
              <a:t>Program Managers are </a:t>
            </a:r>
            <a:r>
              <a:rPr lang="en-US" b="1" dirty="0"/>
              <a:t>advocates for end-users</a:t>
            </a:r>
            <a:r>
              <a:rPr lang="en-US" dirty="0"/>
              <a:t>, so your passion for anticipating customer needs and creating outside-the-box solutions for them.</a:t>
            </a:r>
          </a:p>
          <a:p>
            <a:pPr>
              <a:lnSpc>
                <a:spcPct val="120000"/>
              </a:lnSpc>
              <a:buNone/>
            </a:pPr>
            <a:r>
              <a:rPr lang="en-US" dirty="0"/>
              <a:t>	</a:t>
            </a:r>
            <a:r>
              <a:rPr lang="zh-CN" altLang="en-US" dirty="0"/>
              <a:t>为用户的利益设计软件</a:t>
            </a:r>
            <a:endParaRPr lang="en-US" dirty="0"/>
          </a:p>
          <a:p>
            <a:pPr>
              <a:lnSpc>
                <a:spcPct val="120000"/>
              </a:lnSpc>
              <a:buNone/>
            </a:pPr>
            <a:r>
              <a:rPr lang="en-US" dirty="0"/>
              <a:t>As a Program Manager you will have the ability to lead within a product’s life cycle using </a:t>
            </a:r>
            <a:r>
              <a:rPr lang="en-US" b="1" dirty="0"/>
              <a:t>evangelism, empathy, and negotiation</a:t>
            </a:r>
            <a:r>
              <a:rPr lang="en-US" dirty="0"/>
              <a:t> to define and deliver results. You will also be responsible for authoring technical specifications, including envisaged usage cases, customer scenarios, and </a:t>
            </a:r>
            <a:r>
              <a:rPr lang="en-US" b="1" dirty="0"/>
              <a:t>prioritized requirements lists</a:t>
            </a:r>
            <a:r>
              <a:rPr lang="en-US" dirty="0"/>
              <a:t>.</a:t>
            </a:r>
          </a:p>
          <a:p>
            <a:pPr>
              <a:lnSpc>
                <a:spcPct val="120000"/>
              </a:lnSpc>
              <a:buNone/>
            </a:pPr>
            <a:r>
              <a:rPr lang="en-US" dirty="0"/>
              <a:t>	</a:t>
            </a:r>
            <a:r>
              <a:rPr lang="zh-CN" altLang="en-US" dirty="0"/>
              <a:t>通过宣扬、通感、商洽等手段去实现功能；通过软件功能说明书，用例，场景设计等具体文档去贡献力量</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normAutofit/>
          </a:bodyPr>
          <a:lstStyle/>
          <a:p>
            <a:r>
              <a:rPr lang="zh-CN" altLang="en-US" dirty="0"/>
              <a:t>案例分析</a:t>
            </a:r>
            <a:endParaRPr lang="en-US" altLang="zh-CN" dirty="0"/>
          </a:p>
          <a:p>
            <a:pPr lvl="1"/>
            <a:r>
              <a:rPr lang="zh-CN" altLang="en-US" dirty="0"/>
              <a:t>分析自己感兴趣的行业的前 </a:t>
            </a:r>
            <a:r>
              <a:rPr lang="en-US" altLang="zh-CN" dirty="0"/>
              <a:t>10</a:t>
            </a:r>
            <a:r>
              <a:rPr lang="zh-CN" altLang="en-US" dirty="0"/>
              <a:t>个软件 （</a:t>
            </a:r>
            <a:r>
              <a:rPr lang="en-US" altLang="zh-CN" dirty="0"/>
              <a:t>APP</a:t>
            </a:r>
            <a:r>
              <a:rPr lang="zh-CN" altLang="en-US" dirty="0"/>
              <a:t>），写出详细的调研报告</a:t>
            </a:r>
            <a:endParaRPr lang="en-US" altLang="zh-CN" dirty="0"/>
          </a:p>
          <a:p>
            <a:r>
              <a:rPr lang="zh-CN" altLang="en-US" dirty="0"/>
              <a:t>葡萄酒评酒师的家庭作业</a:t>
            </a:r>
            <a:endParaRPr lang="en-US" altLang="zh-CN" dirty="0"/>
          </a:p>
          <a:p>
            <a:pPr lvl="1"/>
            <a:r>
              <a:rPr lang="zh-CN" altLang="en-US" dirty="0"/>
              <a:t>把四瓶葡萄酒的标签撕掉，每瓶喝一两杯，写下自己对酒的评价。 然后和标准答案对照。 </a:t>
            </a:r>
            <a:endParaRPr lang="en-US" altLang="zh-CN" dirty="0"/>
          </a:p>
          <a:p>
            <a:pPr lvl="1"/>
            <a:r>
              <a:rPr lang="zh-CN" altLang="en-US" dirty="0"/>
              <a:t>每天如此</a:t>
            </a:r>
            <a:endParaRPr lang="en-US" altLang="zh-CN" dirty="0"/>
          </a:p>
          <a:p>
            <a:r>
              <a:rPr lang="en-US" altLang="zh-CN" dirty="0"/>
              <a:t>PM </a:t>
            </a:r>
            <a:r>
              <a:rPr lang="zh-CN" altLang="en-US" dirty="0"/>
              <a:t>如果想培养自己的敏锐感觉和品味，是否也应该每天分析评价</a:t>
            </a:r>
            <a:r>
              <a:rPr lang="en-US" altLang="zh-CN" dirty="0"/>
              <a:t>4 </a:t>
            </a:r>
            <a:r>
              <a:rPr lang="zh-CN" altLang="en-US" dirty="0"/>
              <a:t>个</a:t>
            </a:r>
            <a:r>
              <a:rPr lang="en-US" altLang="zh-CN" dirty="0"/>
              <a:t>App?</a:t>
            </a:r>
          </a:p>
        </p:txBody>
      </p:sp>
    </p:spTree>
    <p:extLst>
      <p:ext uri="{BB962C8B-B14F-4D97-AF65-F5344CB8AC3E}">
        <p14:creationId xmlns:p14="http://schemas.microsoft.com/office/powerpoint/2010/main" val="332613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lstStyle/>
          <a:p>
            <a:r>
              <a:rPr lang="zh-CN" altLang="en-US" dirty="0"/>
              <a:t>团队作业，在</a:t>
            </a:r>
            <a:r>
              <a:rPr lang="en-US" altLang="zh-CN" dirty="0"/>
              <a:t>PM </a:t>
            </a:r>
            <a:r>
              <a:rPr lang="zh-CN" altLang="en-US" dirty="0"/>
              <a:t>带领下， 每个团队深入分析下面行业的</a:t>
            </a:r>
            <a:r>
              <a:rPr lang="en-US" altLang="zh-CN" dirty="0"/>
              <a:t>App</a:t>
            </a:r>
            <a:r>
              <a:rPr lang="zh-CN" altLang="en-US" dirty="0"/>
              <a:t>， 找到行业的</a:t>
            </a:r>
            <a:r>
              <a:rPr lang="en-US" altLang="zh-CN" dirty="0"/>
              <a:t>Top 5 </a:t>
            </a:r>
            <a:r>
              <a:rPr lang="zh-CN" altLang="en-US" dirty="0"/>
              <a:t>（选一个行业）</a:t>
            </a:r>
            <a:endParaRPr lang="en-US" altLang="zh-CN" dirty="0"/>
          </a:p>
          <a:p>
            <a:pPr lvl="2"/>
            <a:r>
              <a:rPr lang="zh-CN" altLang="en-US" dirty="0"/>
              <a:t>英语学习</a:t>
            </a:r>
            <a:r>
              <a:rPr lang="en-US" altLang="zh-CN" dirty="0"/>
              <a:t>/</a:t>
            </a:r>
            <a:r>
              <a:rPr lang="zh-CN" altLang="en-US" dirty="0"/>
              <a:t>词典</a:t>
            </a:r>
            <a:r>
              <a:rPr lang="en-US" altLang="zh-CN" dirty="0"/>
              <a:t>App</a:t>
            </a:r>
          </a:p>
          <a:p>
            <a:pPr lvl="2"/>
            <a:r>
              <a:rPr lang="zh-CN" altLang="en-US" dirty="0"/>
              <a:t>笔记</a:t>
            </a:r>
            <a:r>
              <a:rPr lang="en-US" altLang="zh-CN" dirty="0"/>
              <a:t>App</a:t>
            </a:r>
          </a:p>
          <a:p>
            <a:pPr lvl="2"/>
            <a:r>
              <a:rPr lang="zh-CN" altLang="en-US" dirty="0"/>
              <a:t>旅游行业的手机</a:t>
            </a:r>
            <a:r>
              <a:rPr lang="en-US" altLang="zh-CN" dirty="0"/>
              <a:t>App</a:t>
            </a:r>
          </a:p>
          <a:p>
            <a:r>
              <a:rPr lang="zh-CN" altLang="en-US" dirty="0"/>
              <a:t>要自己用过这些</a:t>
            </a:r>
            <a:r>
              <a:rPr lang="en-US" altLang="zh-CN" dirty="0"/>
              <a:t>App</a:t>
            </a:r>
            <a:r>
              <a:rPr lang="zh-CN" altLang="en-US" dirty="0"/>
              <a:t>，给每个</a:t>
            </a:r>
            <a:r>
              <a:rPr lang="en-US" altLang="zh-CN" dirty="0"/>
              <a:t>App </a:t>
            </a:r>
            <a:r>
              <a:rPr lang="zh-CN" altLang="en-US" dirty="0"/>
              <a:t>一个评级，并分析它的优点和缺点</a:t>
            </a:r>
            <a:endParaRPr lang="en-US" altLang="zh-CN" dirty="0"/>
          </a:p>
          <a:p>
            <a:r>
              <a:rPr lang="zh-CN" altLang="en-US" dirty="0"/>
              <a:t>不能照抄网络上的排名！</a:t>
            </a:r>
            <a:endParaRPr lang="en-US" dirty="0"/>
          </a:p>
          <a:p>
            <a:endParaRPr lang="en-US" dirty="0"/>
          </a:p>
        </p:txBody>
      </p:sp>
    </p:spTree>
    <p:extLst>
      <p:ext uri="{BB962C8B-B14F-4D97-AF65-F5344CB8AC3E}">
        <p14:creationId xmlns:p14="http://schemas.microsoft.com/office/powerpoint/2010/main" val="196548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PM </a:t>
            </a:r>
            <a:r>
              <a:rPr lang="zh-CN" altLang="en-US" dirty="0"/>
              <a:t>和团队架构</a:t>
            </a:r>
            <a:endParaRPr lang="en-US" dirty="0"/>
          </a:p>
        </p:txBody>
      </p:sp>
      <p:sp>
        <p:nvSpPr>
          <p:cNvPr id="3" name="Content Placeholder 2"/>
          <p:cNvSpPr>
            <a:spLocks noGrp="1"/>
          </p:cNvSpPr>
          <p:nvPr>
            <p:ph idx="1"/>
          </p:nvPr>
        </p:nvSpPr>
        <p:spPr/>
        <p:txBody>
          <a:bodyPr>
            <a:normAutofit/>
          </a:bodyPr>
          <a:lstStyle/>
          <a:p>
            <a:r>
              <a:rPr lang="en-US" altLang="zh-CN" dirty="0"/>
              <a:t>Feature team </a:t>
            </a:r>
            <a:r>
              <a:rPr lang="zh-CN" altLang="en-US" dirty="0"/>
              <a:t>功能团队</a:t>
            </a:r>
            <a:endParaRPr lang="en-US" altLang="zh-CN" dirty="0"/>
          </a:p>
          <a:p>
            <a:pPr lvl="1"/>
            <a:r>
              <a:rPr lang="en-US" altLang="zh-CN" dirty="0"/>
              <a:t>1 PM,  3-5 </a:t>
            </a:r>
            <a:r>
              <a:rPr lang="en-US" altLang="zh-CN" dirty="0" err="1"/>
              <a:t>devs</a:t>
            </a:r>
            <a:r>
              <a:rPr lang="en-US" altLang="zh-CN" dirty="0"/>
              <a:t>, 3-5 test, </a:t>
            </a:r>
          </a:p>
          <a:p>
            <a:r>
              <a:rPr lang="en-US" altLang="zh-CN" dirty="0"/>
              <a:t>A feature team (crew) owns an end-to-end scenario</a:t>
            </a:r>
          </a:p>
          <a:p>
            <a:r>
              <a:rPr lang="zh-CN" altLang="en-US" dirty="0"/>
              <a:t>平等公正，没有上下级领导关系</a:t>
            </a:r>
            <a:endParaRPr lang="en-US" altLang="zh-CN" dirty="0"/>
          </a:p>
          <a:p>
            <a:r>
              <a:rPr lang="en-US" altLang="zh-CN" dirty="0"/>
              <a:t>PM </a:t>
            </a:r>
            <a:r>
              <a:rPr lang="zh-CN" altLang="en-US" dirty="0"/>
              <a:t>不写代码，如何影响别人？如何赢得争论</a:t>
            </a:r>
            <a:r>
              <a:rPr lang="en-US" altLang="zh-CN" dirty="0"/>
              <a:t>?</a:t>
            </a:r>
          </a:p>
          <a:p>
            <a:pPr lvl="1"/>
            <a:r>
              <a:rPr lang="en-US" altLang="zh-CN" dirty="0"/>
              <a:t>Work as a peer</a:t>
            </a:r>
          </a:p>
          <a:p>
            <a:pPr lvl="1"/>
            <a:r>
              <a:rPr lang="en-US" altLang="zh-CN" dirty="0"/>
              <a:t>Earn their respect</a:t>
            </a:r>
          </a:p>
          <a:p>
            <a:pPr lvl="1"/>
            <a:r>
              <a:rPr lang="en-US" dirty="0"/>
              <a:t>To demonstrate intelligence, open-mindedness, and fairness in any debates that come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20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a:t>
            </a:r>
            <a:r>
              <a:rPr lang="zh-CN" altLang="en-US" dirty="0"/>
              <a:t>的影响力</a:t>
            </a:r>
            <a:endParaRPr lang="en-US" dirty="0"/>
          </a:p>
        </p:txBody>
      </p:sp>
      <p:sp>
        <p:nvSpPr>
          <p:cNvPr id="3" name="Content Placeholder 2"/>
          <p:cNvSpPr>
            <a:spLocks noGrp="1"/>
          </p:cNvSpPr>
          <p:nvPr>
            <p:ph idx="1"/>
          </p:nvPr>
        </p:nvSpPr>
        <p:spPr/>
        <p:txBody>
          <a:bodyPr>
            <a:normAutofit lnSpcReduction="10000"/>
          </a:bodyPr>
          <a:lstStyle/>
          <a:p>
            <a:r>
              <a:rPr lang="en-US" altLang="zh-CN" dirty="0"/>
              <a:t>With trust from team members,  a PM can </a:t>
            </a:r>
          </a:p>
          <a:p>
            <a:pPr lvl="1"/>
            <a:r>
              <a:rPr lang="en-US" altLang="zh-CN" dirty="0"/>
              <a:t>Own the process </a:t>
            </a:r>
          </a:p>
          <a:p>
            <a:pPr lvl="1"/>
            <a:r>
              <a:rPr lang="en-US" altLang="zh-CN" dirty="0"/>
              <a:t>Drive meetings, status</a:t>
            </a:r>
          </a:p>
          <a:p>
            <a:pPr lvl="1"/>
            <a:r>
              <a:rPr lang="en-US" altLang="zh-CN" dirty="0"/>
              <a:t>Present status to other people</a:t>
            </a:r>
          </a:p>
          <a:p>
            <a:pPr lvl="1"/>
            <a:r>
              <a:rPr lang="en-US" altLang="zh-CN" dirty="0"/>
              <a:t>Make great impact to a product,  without writing one line of code, or execute a single test case</a:t>
            </a:r>
          </a:p>
          <a:p>
            <a:r>
              <a:rPr lang="en-US" altLang="zh-CN" dirty="0"/>
              <a:t>Without the trust of team members</a:t>
            </a:r>
          </a:p>
          <a:p>
            <a:pPr lvl="1"/>
            <a:r>
              <a:rPr lang="en-US" altLang="zh-CN" dirty="0"/>
              <a:t>A PM will waste people’s time in meetings, </a:t>
            </a:r>
          </a:p>
          <a:p>
            <a:pPr lvl="1"/>
            <a:r>
              <a:rPr lang="en-US" altLang="zh-CN" dirty="0"/>
              <a:t>Make infertile effort in uniting the team</a:t>
            </a:r>
          </a:p>
          <a:p>
            <a:pPr lvl="1"/>
            <a:r>
              <a:rPr lang="en-US" altLang="zh-CN" dirty="0"/>
              <a:t>Represent the team poorly to stakeholder and customers</a:t>
            </a:r>
          </a:p>
          <a:p>
            <a:pPr lvl="1"/>
            <a:r>
              <a:rPr lang="en-US" altLang="zh-CN" dirty="0"/>
              <a:t>Make negative impact  to a product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PM </a:t>
            </a:r>
            <a:r>
              <a:rPr lang="zh-CN" altLang="en-US" dirty="0"/>
              <a:t>在学校项目中</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Drive the whole team to the finish line</a:t>
            </a:r>
          </a:p>
          <a:p>
            <a:r>
              <a:rPr lang="en-US" dirty="0"/>
              <a:t>Work on requirement of your project</a:t>
            </a:r>
          </a:p>
          <a:p>
            <a:r>
              <a:rPr lang="en-US" dirty="0"/>
              <a:t>Deliver good persona/scenario/spec, w/ team members</a:t>
            </a:r>
          </a:p>
          <a:p>
            <a:r>
              <a:rPr lang="en-US" dirty="0"/>
              <a:t>Build trust within the team</a:t>
            </a:r>
          </a:p>
          <a:p>
            <a:r>
              <a:rPr lang="en-US" dirty="0"/>
              <a:t>Keep the balance between Time/Feature/Resource</a:t>
            </a:r>
          </a:p>
          <a:p>
            <a:r>
              <a:rPr lang="en-US" dirty="0"/>
              <a:t>Make sure the project hit various milestones (code complete, beta release, final release)</a:t>
            </a:r>
          </a:p>
          <a:p>
            <a:r>
              <a:rPr lang="en-US" dirty="0"/>
              <a:t>Deliver presentation/demo/blog/etc, become the “point of contact” of your team</a:t>
            </a:r>
          </a:p>
          <a:p>
            <a:r>
              <a:rPr lang="en-US" dirty="0"/>
              <a:t>Drive the process of reviews, evaluation, postmortem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6200"/>
            <a:ext cx="7873827" cy="6629400"/>
          </a:xfrm>
        </p:spPr>
      </p:pic>
    </p:spTree>
    <p:extLst>
      <p:ext uri="{BB962C8B-B14F-4D97-AF65-F5344CB8AC3E}">
        <p14:creationId xmlns:p14="http://schemas.microsoft.com/office/powerpoint/2010/main" val="3560693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产品经理的技能树</a:t>
            </a:r>
            <a:endParaRPr lang="en-US" dirty="0"/>
          </a:p>
        </p:txBody>
      </p:sp>
      <p:sp>
        <p:nvSpPr>
          <p:cNvPr id="3" name="Content Placeholder 2"/>
          <p:cNvSpPr>
            <a:spLocks noGrp="1"/>
          </p:cNvSpPr>
          <p:nvPr>
            <p:ph idx="1"/>
          </p:nvPr>
        </p:nvSpPr>
        <p:spPr/>
        <p:txBody>
          <a:bodyPr numCol="2"/>
          <a:lstStyle/>
          <a:p>
            <a:r>
              <a:rPr lang="zh-CN" altLang="en-US" sz="2000" dirty="0"/>
              <a:t>职业技能 （对于一个</a:t>
            </a:r>
            <a:r>
              <a:rPr lang="en-US" altLang="zh-CN" sz="2000" dirty="0"/>
              <a:t>IT </a:t>
            </a:r>
            <a:r>
              <a:rPr lang="zh-CN" altLang="en-US" sz="2000" dirty="0"/>
              <a:t>行业的从业人员）</a:t>
            </a:r>
            <a:endParaRPr lang="en-US" altLang="zh-CN" sz="2000" dirty="0"/>
          </a:p>
          <a:p>
            <a:pPr lvl="1"/>
            <a:r>
              <a:rPr lang="zh-CN" altLang="en-US" sz="1800" dirty="0"/>
              <a:t>自我管理能力</a:t>
            </a:r>
            <a:endParaRPr lang="en-US" altLang="zh-CN" sz="1800" dirty="0"/>
          </a:p>
          <a:p>
            <a:pPr lvl="2"/>
            <a:r>
              <a:rPr lang="zh-CN" altLang="en-US" sz="1600" dirty="0"/>
              <a:t>情绪管理</a:t>
            </a:r>
            <a:endParaRPr lang="en-US" altLang="zh-CN" sz="1600" dirty="0"/>
          </a:p>
          <a:p>
            <a:pPr lvl="2"/>
            <a:r>
              <a:rPr lang="zh-CN" altLang="en-US" sz="1600" dirty="0"/>
              <a:t>时间管理</a:t>
            </a:r>
            <a:endParaRPr lang="en-US" altLang="zh-CN" sz="1600" dirty="0"/>
          </a:p>
          <a:p>
            <a:pPr lvl="2"/>
            <a:r>
              <a:rPr lang="zh-CN" altLang="en-US" sz="1600" dirty="0"/>
              <a:t>目标管理</a:t>
            </a:r>
            <a:endParaRPr lang="en-US" altLang="zh-CN" sz="1600" dirty="0"/>
          </a:p>
          <a:p>
            <a:pPr lvl="2"/>
            <a:r>
              <a:rPr lang="zh-CN" altLang="en-US" sz="1600" dirty="0"/>
              <a:t>知识管理</a:t>
            </a:r>
            <a:endParaRPr lang="en-US" altLang="zh-CN" sz="1600" dirty="0"/>
          </a:p>
          <a:p>
            <a:r>
              <a:rPr lang="zh-CN" altLang="en-US" sz="2000" dirty="0"/>
              <a:t>专业能力 （对于产品经理）</a:t>
            </a:r>
            <a:endParaRPr lang="en-US" altLang="zh-CN" sz="2000" dirty="0"/>
          </a:p>
          <a:p>
            <a:pPr lvl="1"/>
            <a:r>
              <a:rPr lang="zh-CN" altLang="en-US" sz="1800" dirty="0"/>
              <a:t>沟通能力</a:t>
            </a:r>
            <a:endParaRPr lang="en-US" altLang="zh-CN" sz="1800" dirty="0"/>
          </a:p>
          <a:p>
            <a:pPr lvl="1"/>
            <a:r>
              <a:rPr lang="zh-CN" altLang="en-US" sz="1800" dirty="0"/>
              <a:t>执行能力</a:t>
            </a:r>
            <a:endParaRPr lang="en-US" altLang="zh-CN" sz="1800" dirty="0"/>
          </a:p>
          <a:p>
            <a:pPr lvl="1"/>
            <a:r>
              <a:rPr lang="zh-CN" altLang="en-US" sz="1800" dirty="0"/>
              <a:t>项目管理能力</a:t>
            </a:r>
            <a:endParaRPr lang="en-US" altLang="zh-CN" sz="1800" dirty="0"/>
          </a:p>
          <a:p>
            <a:r>
              <a:rPr lang="zh-CN" altLang="en-US" sz="2000" dirty="0"/>
              <a:t>产品设计能力 （对于具体产品）</a:t>
            </a:r>
            <a:endParaRPr lang="en-US" altLang="zh-CN" sz="2000" dirty="0"/>
          </a:p>
          <a:p>
            <a:pPr lvl="1"/>
            <a:r>
              <a:rPr lang="zh-CN" altLang="en-US" sz="1800" dirty="0"/>
              <a:t>需求分析</a:t>
            </a:r>
            <a:endParaRPr lang="en-US" altLang="zh-CN" sz="1800" dirty="0"/>
          </a:p>
          <a:p>
            <a:pPr lvl="1"/>
            <a:r>
              <a:rPr lang="zh-CN" altLang="en-US" sz="1800" dirty="0"/>
              <a:t>产业，竞品分析</a:t>
            </a:r>
            <a:endParaRPr lang="en-US" altLang="zh-CN" sz="1800" dirty="0"/>
          </a:p>
          <a:p>
            <a:pPr lvl="1"/>
            <a:r>
              <a:rPr lang="zh-CN" altLang="en-US" sz="1800" dirty="0"/>
              <a:t>产品规划</a:t>
            </a:r>
            <a:endParaRPr lang="en-US" altLang="zh-CN" sz="1800" dirty="0"/>
          </a:p>
          <a:p>
            <a:pPr lvl="1"/>
            <a:r>
              <a:rPr lang="zh-CN" altLang="en-US" sz="1800" dirty="0"/>
              <a:t>产品设计</a:t>
            </a:r>
            <a:endParaRPr lang="en-US" altLang="zh-CN" sz="1800" dirty="0"/>
          </a:p>
          <a:p>
            <a:pPr lvl="2"/>
            <a:r>
              <a:rPr lang="zh-CN" altLang="en-US" sz="1400" dirty="0"/>
              <a:t>功能设计</a:t>
            </a:r>
            <a:endParaRPr lang="en-US" altLang="zh-CN" sz="1400" dirty="0"/>
          </a:p>
          <a:p>
            <a:pPr lvl="1"/>
            <a:r>
              <a:rPr lang="zh-CN" altLang="en-US" sz="1800" dirty="0"/>
              <a:t>产品营销</a:t>
            </a:r>
            <a:endParaRPr lang="en-US" altLang="zh-CN" sz="1800" dirty="0"/>
          </a:p>
          <a:p>
            <a:pPr lvl="1"/>
            <a:r>
              <a:rPr lang="zh-CN" altLang="en-US" sz="1800" dirty="0"/>
              <a:t>产品文档管理</a:t>
            </a:r>
            <a:endParaRPr lang="en-US" altLang="zh-CN" sz="1800" dirty="0"/>
          </a:p>
        </p:txBody>
      </p:sp>
    </p:spTree>
    <p:extLst>
      <p:ext uri="{BB962C8B-B14F-4D97-AF65-F5344CB8AC3E}">
        <p14:creationId xmlns:p14="http://schemas.microsoft.com/office/powerpoint/2010/main" val="2890752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in a college software team</a:t>
            </a:r>
          </a:p>
        </p:txBody>
      </p:sp>
      <p:sp>
        <p:nvSpPr>
          <p:cNvPr id="3" name="Content Placeholder 2"/>
          <p:cNvSpPr>
            <a:spLocks noGrp="1"/>
          </p:cNvSpPr>
          <p:nvPr>
            <p:ph idx="1"/>
          </p:nvPr>
        </p:nvSpPr>
        <p:spPr/>
        <p:txBody>
          <a:bodyPr/>
          <a:lstStyle/>
          <a:p>
            <a:r>
              <a:rPr lang="zh-CN" altLang="en-US" sz="2000" dirty="0"/>
              <a:t>掌控项目的走向，分析项目目前的速度，然后得出结论：如果我们按照目前的速度进行的话，到时间我们只能交付</a:t>
            </a:r>
            <a:r>
              <a:rPr lang="en-US" altLang="zh-CN" sz="2000" dirty="0"/>
              <a:t>60%</a:t>
            </a:r>
            <a:r>
              <a:rPr lang="zh-CN" altLang="en-US" sz="2000" dirty="0"/>
              <a:t>的任务。</a:t>
            </a:r>
          </a:p>
          <a:p>
            <a:r>
              <a:rPr lang="zh-CN" altLang="en-US" sz="2000" dirty="0"/>
              <a:t>数据分析，有些任务为什么会比预期多花很多时间？是员工的技术问题，还是管理层有不切实际的期望和压力，或者我们有另外的技术因素没有考虑？</a:t>
            </a:r>
          </a:p>
          <a:p>
            <a:r>
              <a:rPr lang="zh-CN" altLang="en-US" sz="2000" b="1" dirty="0"/>
              <a:t>风险管理：</a:t>
            </a:r>
            <a:r>
              <a:rPr lang="zh-CN" altLang="en-US" sz="2000" dirty="0"/>
              <a:t>发现项目的风险，要发现什么东西还没有做，它们对项目的影响</a:t>
            </a:r>
            <a:r>
              <a:rPr lang="en-US" altLang="zh-CN" sz="2000" dirty="0"/>
              <a:t>——</a:t>
            </a:r>
            <a:r>
              <a:rPr lang="zh-CN" altLang="en-US" sz="2000" dirty="0"/>
              <a:t>例如突然发现还没有考虑项目的国际化。</a:t>
            </a:r>
          </a:p>
          <a:p>
            <a:r>
              <a:rPr lang="zh-CN" altLang="en-US" sz="2000" dirty="0"/>
              <a:t>对于日期驱动的项目，建立和维护一个粗略的进度可行性分析</a:t>
            </a:r>
            <a:r>
              <a:rPr lang="en-US" altLang="zh-CN" sz="2000" dirty="0"/>
              <a:t>——</a:t>
            </a:r>
            <a:r>
              <a:rPr lang="zh-CN" altLang="en-US" sz="2000" dirty="0"/>
              <a:t>我们能否在某年</a:t>
            </a:r>
            <a:r>
              <a:rPr lang="en-US" altLang="zh-CN" sz="2000" dirty="0"/>
              <a:t>/</a:t>
            </a:r>
            <a:r>
              <a:rPr lang="zh-CN" altLang="en-US" sz="2000" dirty="0"/>
              <a:t>月</a:t>
            </a:r>
            <a:r>
              <a:rPr lang="en-US" altLang="zh-CN" sz="2000" dirty="0"/>
              <a:t>/</a:t>
            </a:r>
            <a:r>
              <a:rPr lang="zh-CN" altLang="en-US" sz="2000" dirty="0"/>
              <a:t>日之前交付。</a:t>
            </a:r>
            <a:endParaRPr lang="en-US" altLang="zh-CN" sz="2000" dirty="0"/>
          </a:p>
          <a:p>
            <a:r>
              <a:rPr lang="zh-CN" altLang="en-US" sz="2000" dirty="0"/>
              <a:t>负责整个“场景”，而不是单个“功能”</a:t>
            </a:r>
            <a:endParaRPr lang="en-US" altLang="zh-CN" sz="2000" dirty="0"/>
          </a:p>
          <a:p>
            <a:r>
              <a:rPr lang="zh-CN" altLang="en-US" sz="2000" b="1" dirty="0"/>
              <a:t>当别人都在埋头苦干的时候，</a:t>
            </a:r>
            <a:r>
              <a:rPr lang="en-US" altLang="zh-CN" sz="2000" b="1" dirty="0"/>
              <a:t>PM </a:t>
            </a:r>
            <a:r>
              <a:rPr lang="zh-CN" altLang="en-US" sz="2000" b="1" dirty="0"/>
              <a:t>要时不时抬起头来看看。</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a:t>
            </a:r>
            <a:r>
              <a:rPr lang="en-US" altLang="zh-CN" dirty="0"/>
              <a:t>PM </a:t>
            </a:r>
            <a:r>
              <a:rPr lang="zh-CN" altLang="en-US" dirty="0"/>
              <a:t>么？</a:t>
            </a:r>
            <a:endParaRPr lang="en-US" dirty="0"/>
          </a:p>
        </p:txBody>
      </p:sp>
      <p:sp>
        <p:nvSpPr>
          <p:cNvPr id="3" name="内容占位符 2"/>
          <p:cNvSpPr>
            <a:spLocks noGrp="1"/>
          </p:cNvSpPr>
          <p:nvPr>
            <p:ph idx="1"/>
          </p:nvPr>
        </p:nvSpPr>
        <p:spPr/>
        <p:txBody>
          <a:bodyPr/>
          <a:lstStyle/>
          <a:p>
            <a:r>
              <a:rPr lang="en-US" altLang="zh-CN" dirty="0"/>
              <a:t>PM</a:t>
            </a:r>
            <a:r>
              <a:rPr lang="zh-CN" altLang="en-US" dirty="0"/>
              <a:t>做开发和测试之外的一切事情！</a:t>
            </a:r>
            <a:endParaRPr lang="en-US" altLang="zh-CN" dirty="0"/>
          </a:p>
          <a:p>
            <a:r>
              <a:rPr lang="zh-CN" altLang="en-US" dirty="0"/>
              <a:t>有些同学说：</a:t>
            </a:r>
            <a:endParaRPr lang="en-US" altLang="zh-CN" dirty="0"/>
          </a:p>
          <a:p>
            <a:pPr lvl="1"/>
            <a:r>
              <a:rPr lang="zh-CN" altLang="en-US" dirty="0"/>
              <a:t>我写的程序自己测测就好了，我真想不到除了开发和测试之外，还有什么事情可做。 </a:t>
            </a:r>
            <a:endParaRPr lang="en-US" altLang="zh-CN" dirty="0"/>
          </a:p>
          <a:p>
            <a:r>
              <a:rPr lang="zh-CN" altLang="en-US" dirty="0"/>
              <a:t>请回答：</a:t>
            </a:r>
            <a:endParaRPr lang="en-US" altLang="zh-CN" dirty="0"/>
          </a:p>
          <a:p>
            <a:pPr lvl="1"/>
            <a:r>
              <a:rPr lang="zh-CN" altLang="en-US" dirty="0"/>
              <a:t>程序 </a:t>
            </a:r>
            <a:r>
              <a:rPr lang="en-US" altLang="zh-CN" dirty="0"/>
              <a:t>= </a:t>
            </a:r>
            <a:r>
              <a:rPr lang="zh-CN" altLang="en-US" dirty="0"/>
              <a:t>？</a:t>
            </a:r>
            <a:endParaRPr lang="en-US" altLang="zh-CN" dirty="0"/>
          </a:p>
          <a:p>
            <a:pPr lvl="1"/>
            <a:r>
              <a:rPr lang="zh-CN" altLang="en-US" dirty="0"/>
              <a:t>软件 </a:t>
            </a:r>
            <a:r>
              <a:rPr lang="en-US" altLang="zh-CN" dirty="0"/>
              <a:t>= </a:t>
            </a:r>
            <a:r>
              <a:rPr lang="zh-CN" altLang="en-US" dirty="0"/>
              <a:t>？</a:t>
            </a:r>
            <a:endParaRPr lang="en-US" altLang="zh-CN" dirty="0"/>
          </a:p>
          <a:p>
            <a:pPr lvl="1"/>
            <a:r>
              <a:rPr lang="zh-CN" altLang="en-US" dirty="0"/>
              <a:t>软件企业 </a:t>
            </a:r>
            <a:r>
              <a:rPr lang="en-US" altLang="zh-CN" dirty="0"/>
              <a:t>=</a:t>
            </a:r>
            <a:r>
              <a:rPr lang="zh-CN" altLang="en-US" dirty="0"/>
              <a:t>？</a:t>
            </a:r>
            <a:endParaRPr lang="en-US" dirty="0"/>
          </a:p>
        </p:txBody>
      </p:sp>
    </p:spTree>
    <p:extLst>
      <p:ext uri="{BB962C8B-B14F-4D97-AF65-F5344CB8AC3E}">
        <p14:creationId xmlns:p14="http://schemas.microsoft.com/office/powerpoint/2010/main" val="188646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a:t>
            </a:r>
            <a:r>
              <a:rPr lang="en-US" dirty="0"/>
              <a:t>?</a:t>
            </a:r>
          </a:p>
        </p:txBody>
      </p:sp>
      <p:sp>
        <p:nvSpPr>
          <p:cNvPr id="3" name="Content Placeholder 2"/>
          <p:cNvSpPr>
            <a:spLocks noGrp="1"/>
          </p:cNvSpPr>
          <p:nvPr>
            <p:ph idx="1"/>
          </p:nvPr>
        </p:nvSpPr>
        <p:spPr/>
        <p:txBody>
          <a:bodyPr>
            <a:normAutofit/>
          </a:bodyPr>
          <a:lstStyle/>
          <a:p>
            <a:r>
              <a:rPr lang="zh-CN" altLang="en-US" sz="3600" dirty="0"/>
              <a:t>风险是</a:t>
            </a:r>
            <a:r>
              <a:rPr lang="en-US" sz="3600" dirty="0"/>
              <a:t>:</a:t>
            </a:r>
          </a:p>
          <a:p>
            <a:pPr lvl="1"/>
            <a:r>
              <a:rPr lang="en-US" sz="3600" i="1" dirty="0"/>
              <a:t>“A possible event that affects the project negatively if happens” </a:t>
            </a:r>
          </a:p>
          <a:p>
            <a:pPr lvl="1"/>
            <a:r>
              <a:rPr lang="zh-CN" altLang="en-US" sz="3600" dirty="0"/>
              <a:t>会影响项目成功的可能事件</a:t>
            </a:r>
            <a:endParaRPr lang="en-US" sz="3600" dirty="0"/>
          </a:p>
          <a:p>
            <a:r>
              <a:rPr lang="zh-CN" altLang="en-US" sz="3600" dirty="0"/>
              <a:t>今天的风险，就是明天的问题</a:t>
            </a:r>
            <a:endParaRPr lang="en-US" altLang="zh-CN" sz="3600" dirty="0"/>
          </a:p>
          <a:p>
            <a:r>
              <a:rPr lang="zh-CN" altLang="en-US" sz="3600" dirty="0"/>
              <a:t>今天的问题，是由昨天的风险导致的</a:t>
            </a:r>
            <a:endParaRPr lang="en-US" sz="3600" dirty="0"/>
          </a:p>
        </p:txBody>
      </p:sp>
    </p:spTree>
    <p:extLst>
      <p:ext uri="{BB962C8B-B14F-4D97-AF65-F5344CB8AC3E}">
        <p14:creationId xmlns:p14="http://schemas.microsoft.com/office/powerpoint/2010/main" val="694464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normAutofit/>
          </a:bodyPr>
          <a:lstStyle/>
          <a:p>
            <a:r>
              <a:rPr lang="zh-CN" altLang="en-US" dirty="0">
                <a:ea typeface="宋体" pitchFamily="2" charset="-122"/>
              </a:rPr>
              <a:t>第一步：确认风险</a:t>
            </a:r>
            <a:endParaRPr lang="en-US" altLang="zh-CN" dirty="0">
              <a:ea typeface="宋体" pitchFamily="2" charset="-122"/>
            </a:endParaRPr>
          </a:p>
        </p:txBody>
      </p:sp>
      <p:sp>
        <p:nvSpPr>
          <p:cNvPr id="171014" name="Rectangle 6"/>
          <p:cNvSpPr>
            <a:spLocks noGrp="1" noChangeArrowheads="1"/>
          </p:cNvSpPr>
          <p:nvPr>
            <p:ph idx="1"/>
          </p:nvPr>
        </p:nvSpPr>
        <p:spPr/>
        <p:txBody>
          <a:bodyPr>
            <a:normAutofit/>
          </a:bodyPr>
          <a:lstStyle/>
          <a:p>
            <a:r>
              <a:rPr lang="en-US" altLang="zh-CN" dirty="0">
                <a:ea typeface="宋体" pitchFamily="2" charset="-122"/>
              </a:rPr>
              <a:t>Goals</a:t>
            </a:r>
          </a:p>
          <a:p>
            <a:pPr lvl="1"/>
            <a:r>
              <a:rPr lang="zh-CN" altLang="en-US" dirty="0">
                <a:ea typeface="宋体" pitchFamily="2" charset="-122"/>
              </a:rPr>
              <a:t>有什么可能发生的事情，会影响项目的成功？</a:t>
            </a:r>
            <a:endParaRPr lang="en-US" altLang="zh-CN" dirty="0">
              <a:ea typeface="宋体" pitchFamily="2" charset="-122"/>
            </a:endParaRPr>
          </a:p>
          <a:p>
            <a:r>
              <a:rPr lang="zh-CN" altLang="en-US" dirty="0">
                <a:ea typeface="宋体" pitchFamily="2" charset="-122"/>
              </a:rPr>
              <a:t>确认风险</a:t>
            </a:r>
            <a:r>
              <a:rPr lang="en-US" altLang="zh-CN" dirty="0">
                <a:ea typeface="宋体" pitchFamily="2" charset="-122"/>
              </a:rPr>
              <a:t> –</a:t>
            </a:r>
          </a:p>
          <a:p>
            <a:pPr lvl="1"/>
            <a:r>
              <a:rPr lang="en-US" altLang="zh-CN" dirty="0">
                <a:ea typeface="宋体" pitchFamily="2" charset="-122"/>
              </a:rPr>
              <a:t>Risk classification – </a:t>
            </a:r>
            <a:r>
              <a:rPr lang="zh-CN" altLang="en-US" dirty="0">
                <a:ea typeface="宋体" pitchFamily="2" charset="-122"/>
              </a:rPr>
              <a:t>哪一类的风险？风险究竟是什么？</a:t>
            </a:r>
            <a:endParaRPr lang="en-US" altLang="zh-CN" dirty="0">
              <a:ea typeface="宋体" pitchFamily="2" charset="-122"/>
            </a:endParaRPr>
          </a:p>
          <a:p>
            <a:pPr lvl="1"/>
            <a:r>
              <a:rPr lang="en-US" altLang="zh-CN" dirty="0">
                <a:ea typeface="宋体" pitchFamily="2" charset="-122"/>
              </a:rPr>
              <a:t>Risk statement – </a:t>
            </a:r>
          </a:p>
          <a:p>
            <a:pPr lvl="1"/>
            <a:r>
              <a:rPr lang="zh-CN" altLang="en-US" dirty="0">
                <a:ea typeface="宋体" pitchFamily="2" charset="-122"/>
              </a:rPr>
              <a:t>发生风险的条件是什么？风险发生时，会有什么损失？损失具体多大？</a:t>
            </a:r>
            <a:r>
              <a:rPr lang="en-US" altLang="zh-CN" dirty="0">
                <a:ea typeface="宋体" pitchFamily="2" charset="-12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057400" y="228600"/>
            <a:ext cx="8229600" cy="1143000"/>
          </a:xfrm>
          <a:noFill/>
          <a:ln/>
        </p:spPr>
        <p:txBody>
          <a:bodyPr>
            <a:normAutofit/>
          </a:bodyPr>
          <a:lstStyle/>
          <a:p>
            <a:r>
              <a:rPr lang="zh-CN" altLang="en-US" dirty="0">
                <a:ea typeface="宋体" pitchFamily="2" charset="-122"/>
              </a:rPr>
              <a:t>风险分类</a:t>
            </a:r>
            <a:endParaRPr lang="en-US" altLang="zh-CN" dirty="0">
              <a:ea typeface="宋体" pitchFamily="2" charset="-122"/>
            </a:endParaRPr>
          </a:p>
        </p:txBody>
      </p:sp>
      <p:graphicFrame>
        <p:nvGraphicFramePr>
          <p:cNvPr id="138268" name="Group 28"/>
          <p:cNvGraphicFramePr>
            <a:graphicFrameLocks noGrp="1"/>
          </p:cNvGraphicFramePr>
          <p:nvPr>
            <p:extLst/>
          </p:nvPr>
        </p:nvGraphicFramePr>
        <p:xfrm>
          <a:off x="2057400" y="1600200"/>
          <a:ext cx="8229600" cy="3962400"/>
        </p:xfrm>
        <a:graphic>
          <a:graphicData uri="http://schemas.openxmlformats.org/drawingml/2006/table">
            <a:tbl>
              <a:tblPr/>
              <a:tblGrid>
                <a:gridCol w="13716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830140">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2"/>
                          </a:solidFill>
                          <a:effectLst/>
                          <a:latin typeface="+mj-lt"/>
                          <a:ea typeface="宋体" pitchFamily="2" charset="-122"/>
                        </a:rPr>
                        <a:t>分类</a:t>
                      </a:r>
                      <a:endParaRPr kumimoji="0" lang="en-US" altLang="zh-CN" sz="2000" b="1" i="0" u="none" strike="noStrike" cap="none" normalizeH="0" baseline="0" dirty="0">
                        <a:ln>
                          <a:noFill/>
                        </a:ln>
                        <a:solidFill>
                          <a:schemeClr val="tx2"/>
                        </a:solidFill>
                        <a:effectLst/>
                        <a:latin typeface="+mj-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itchFamily="2" charset="-122"/>
                        </a:rPr>
                        <a:t>风险来源</a:t>
                      </a:r>
                      <a:r>
                        <a:rPr kumimoji="0" lang="en-US" altLang="zh-CN" sz="2000" b="1" i="0" u="none" strike="noStrike" cap="none" normalizeH="0" baseline="0" dirty="0">
                          <a:ln>
                            <a:noFill/>
                          </a:ln>
                          <a:solidFill>
                            <a:schemeClr val="tx2"/>
                          </a:solidFill>
                          <a:effectLst/>
                          <a:latin typeface="+mj-lt"/>
                          <a:ea typeface="宋体" pitchFamily="2" charset="-122"/>
                        </a:rPr>
                        <a:t> Sources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9199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人</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客户，用户，利益相关者，团队成员，机构，政治因素</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4507">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流程</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项目的目标，决定流程，项目特点，预算，费用，日程，需求，设计，构建和测试的过程</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715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技术</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技术是否可用，安全性，开发和测试的环境支持，工具，发布，支持，运营环境。 </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603">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环境</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法律，规定，竞争对手，经济环境，商业和行业条件</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a:t>
            </a:r>
            <a:endParaRPr lang="en-US" dirty="0"/>
          </a:p>
        </p:txBody>
      </p:sp>
      <p:sp>
        <p:nvSpPr>
          <p:cNvPr id="3" name="Content Placeholder 2"/>
          <p:cNvSpPr>
            <a:spLocks noGrp="1"/>
          </p:cNvSpPr>
          <p:nvPr>
            <p:ph idx="1"/>
          </p:nvPr>
        </p:nvSpPr>
        <p:spPr/>
        <p:txBody>
          <a:bodyPr/>
          <a:lstStyle/>
          <a:p>
            <a:r>
              <a:rPr lang="zh-CN" altLang="en-US" dirty="0"/>
              <a:t>在 </a:t>
            </a:r>
            <a:r>
              <a:rPr lang="en-US" altLang="zh-CN" dirty="0"/>
              <a:t>&lt;dreaming in code&gt; (</a:t>
            </a:r>
            <a:r>
              <a:rPr lang="zh-CN" altLang="en-US" dirty="0"/>
              <a:t>梦断代码</a:t>
            </a:r>
            <a:r>
              <a:rPr lang="en-US" altLang="zh-CN" dirty="0"/>
              <a:t>) </a:t>
            </a:r>
            <a:r>
              <a:rPr lang="zh-CN" altLang="en-US" dirty="0"/>
              <a:t>这本书里面，</a:t>
            </a:r>
            <a:r>
              <a:rPr lang="en-US" altLang="zh-CN" dirty="0"/>
              <a:t>Chandler </a:t>
            </a:r>
            <a:r>
              <a:rPr lang="zh-CN" altLang="en-US" dirty="0"/>
              <a:t>项目有什么风险</a:t>
            </a:r>
            <a:r>
              <a:rPr lang="en-US" altLang="zh-CN" dirty="0"/>
              <a:t>?</a:t>
            </a:r>
          </a:p>
          <a:p>
            <a:pPr lvl="1"/>
            <a:r>
              <a:rPr lang="en-US" altLang="zh-CN" dirty="0"/>
              <a:t>People</a:t>
            </a:r>
          </a:p>
          <a:p>
            <a:pPr lvl="1"/>
            <a:r>
              <a:rPr lang="en-US" altLang="zh-CN" dirty="0"/>
              <a:t>Process</a:t>
            </a:r>
          </a:p>
          <a:p>
            <a:pPr lvl="1"/>
            <a:r>
              <a:rPr lang="en-US" altLang="zh-CN" dirty="0"/>
              <a:t>Technology</a:t>
            </a:r>
          </a:p>
          <a:p>
            <a:pPr lvl="1"/>
            <a:r>
              <a:rPr lang="en-US" altLang="zh-CN" dirty="0"/>
              <a:t>Environment</a:t>
            </a:r>
          </a:p>
          <a:p>
            <a:r>
              <a:rPr lang="zh-CN" altLang="en-US" dirty="0"/>
              <a:t>学生的项目有什么风险？</a:t>
            </a:r>
            <a:endParaRPr lang="en-US" altLang="zh-CN" dirty="0"/>
          </a:p>
          <a:p>
            <a:pPr lvl="1"/>
            <a:endParaRPr lang="en-US" altLang="zh-CN"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第二步：分析和优先级划分</a:t>
            </a:r>
            <a:endParaRPr lang="en-US" dirty="0"/>
          </a:p>
        </p:txBody>
      </p:sp>
      <p:sp>
        <p:nvSpPr>
          <p:cNvPr id="3" name="Content Placeholder 2"/>
          <p:cNvSpPr>
            <a:spLocks noGrp="1"/>
          </p:cNvSpPr>
          <p:nvPr>
            <p:ph idx="1"/>
          </p:nvPr>
        </p:nvSpPr>
        <p:spPr/>
        <p:txBody>
          <a:bodyPr>
            <a:normAutofit/>
          </a:bodyPr>
          <a:lstStyle/>
          <a:p>
            <a:r>
              <a:rPr lang="zh-CN" altLang="en-US" dirty="0">
                <a:ea typeface="宋体" pitchFamily="2" charset="-122"/>
              </a:rPr>
              <a:t>目标</a:t>
            </a:r>
            <a:endParaRPr lang="en-US" altLang="zh-CN" dirty="0">
              <a:ea typeface="宋体" pitchFamily="2" charset="-122"/>
            </a:endParaRPr>
          </a:p>
          <a:p>
            <a:pPr lvl="1"/>
            <a:r>
              <a:rPr lang="zh-CN" altLang="en-US" dirty="0">
                <a:ea typeface="宋体" pitchFamily="2" charset="-122"/>
              </a:rPr>
              <a:t>列出优先级，让团队能有安排资源处理优先级最高的风险</a:t>
            </a:r>
            <a:endParaRPr lang="en-US" altLang="zh-CN" dirty="0">
              <a:ea typeface="宋体" pitchFamily="2" charset="-122"/>
            </a:endParaRPr>
          </a:p>
          <a:p>
            <a:r>
              <a:rPr lang="en-US" altLang="zh-CN" dirty="0">
                <a:ea typeface="宋体" pitchFamily="2" charset="-122"/>
              </a:rPr>
              <a:t>Risk analysis &amp; prioritization </a:t>
            </a:r>
          </a:p>
          <a:p>
            <a:pPr lvl="1"/>
            <a:r>
              <a:rPr lang="zh-CN" altLang="en-US" dirty="0">
                <a:ea typeface="宋体" pitchFamily="2" charset="-122"/>
              </a:rPr>
              <a:t>各类风险对项目和团队的影响，风险发生的可能性，由高到低</a:t>
            </a:r>
            <a:endParaRPr lang="en-US" altLang="zh-CN" dirty="0">
              <a:ea typeface="宋体" pitchFamily="2" charset="-122"/>
            </a:endParaRPr>
          </a:p>
        </p:txBody>
      </p:sp>
    </p:spTree>
    <p:extLst>
      <p:ext uri="{BB962C8B-B14F-4D97-AF65-F5344CB8AC3E}">
        <p14:creationId xmlns:p14="http://schemas.microsoft.com/office/powerpoint/2010/main" val="347408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第三步：计划和管理风险</a:t>
            </a:r>
            <a:endParaRPr lang="en-US" dirty="0"/>
          </a:p>
        </p:txBody>
      </p:sp>
      <p:sp>
        <p:nvSpPr>
          <p:cNvPr id="3" name="Content Placeholder 2"/>
          <p:cNvSpPr>
            <a:spLocks noGrp="1"/>
          </p:cNvSpPr>
          <p:nvPr>
            <p:ph idx="1"/>
          </p:nvPr>
        </p:nvSpPr>
        <p:spPr/>
        <p:txBody>
          <a:bodyPr>
            <a:normAutofit/>
          </a:bodyPr>
          <a:lstStyle/>
          <a:p>
            <a:r>
              <a:rPr lang="en-US" altLang="zh-CN" dirty="0">
                <a:ea typeface="宋体" pitchFamily="2" charset="-122"/>
              </a:rPr>
              <a:t>Goals</a:t>
            </a:r>
          </a:p>
          <a:p>
            <a:pPr lvl="1"/>
            <a:r>
              <a:rPr lang="zh-CN" altLang="en-US" dirty="0">
                <a:ea typeface="宋体" pitchFamily="2" charset="-122"/>
              </a:rPr>
              <a:t>制定详细计划处理高等级的风险</a:t>
            </a:r>
            <a:r>
              <a:rPr lang="en-US" altLang="zh-CN" dirty="0">
                <a:ea typeface="宋体" pitchFamily="2" charset="-122"/>
              </a:rPr>
              <a:t> </a:t>
            </a:r>
          </a:p>
          <a:p>
            <a:pPr lvl="1"/>
            <a:r>
              <a:rPr lang="zh-CN" altLang="en-US" dirty="0">
                <a:ea typeface="宋体" pitchFamily="2" charset="-122"/>
              </a:rPr>
              <a:t>把风险处理和其他项目管理的任务同样对待</a:t>
            </a:r>
            <a:endParaRPr lang="en-US" altLang="zh-CN" dirty="0">
              <a:ea typeface="宋体" pitchFamily="2" charset="-122"/>
            </a:endParaRPr>
          </a:p>
          <a:p>
            <a:r>
              <a:rPr lang="en-US" altLang="zh-CN" dirty="0">
                <a:ea typeface="宋体" pitchFamily="2" charset="-122"/>
              </a:rPr>
              <a:t>Planning </a:t>
            </a:r>
          </a:p>
          <a:p>
            <a:pPr lvl="1"/>
            <a:r>
              <a:rPr lang="zh-CN" altLang="en-US" dirty="0">
                <a:ea typeface="宋体" pitchFamily="2" charset="-122"/>
              </a:rPr>
              <a:t>把按优先级排列的风险转化为可以行动的计划，并且安排到项目的日程中，和其他任务一样有负责人和跟踪。</a:t>
            </a:r>
            <a:endParaRPr lang="en-US" altLang="zh-CN" dirty="0">
              <a:ea typeface="宋体" pitchFamily="2" charset="-122"/>
            </a:endParaRPr>
          </a:p>
        </p:txBody>
      </p:sp>
    </p:spTree>
    <p:extLst>
      <p:ext uri="{BB962C8B-B14F-4D97-AF65-F5344CB8AC3E}">
        <p14:creationId xmlns:p14="http://schemas.microsoft.com/office/powerpoint/2010/main" val="2034699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对待风险的各种态度</a:t>
            </a:r>
            <a:endParaRPr lang="en-US" dirty="0"/>
          </a:p>
        </p:txBody>
      </p:sp>
      <p:sp>
        <p:nvSpPr>
          <p:cNvPr id="3" name="Content Placeholder 2"/>
          <p:cNvSpPr>
            <a:spLocks noGrp="1"/>
          </p:cNvSpPr>
          <p:nvPr>
            <p:ph idx="1"/>
          </p:nvPr>
        </p:nvSpPr>
        <p:spPr/>
        <p:txBody>
          <a:bodyPr>
            <a:normAutofit/>
          </a:bodyPr>
          <a:lstStyle/>
          <a:p>
            <a:r>
              <a:rPr lang="zh-CN" altLang="en-US" dirty="0"/>
              <a:t>有人说 </a:t>
            </a:r>
            <a:r>
              <a:rPr lang="en-US" altLang="zh-CN" dirty="0"/>
              <a:t>– </a:t>
            </a:r>
            <a:r>
              <a:rPr lang="zh-CN" altLang="en-US" dirty="0"/>
              <a:t>“避免一切风险”</a:t>
            </a:r>
            <a:r>
              <a:rPr lang="en-US" dirty="0"/>
              <a:t> </a:t>
            </a:r>
          </a:p>
          <a:p>
            <a:pPr lvl="1"/>
            <a:r>
              <a:rPr lang="zh-CN" altLang="en-US" dirty="0"/>
              <a:t>那我们只能写</a:t>
            </a:r>
            <a:r>
              <a:rPr lang="en-US" dirty="0"/>
              <a:t> “hello world” </a:t>
            </a:r>
            <a:r>
              <a:rPr lang="zh-CN" altLang="en-US" dirty="0"/>
              <a:t>程序，但是那样不解决用户的问题</a:t>
            </a:r>
            <a:r>
              <a:rPr lang="en-US" dirty="0"/>
              <a:t> </a:t>
            </a:r>
          </a:p>
          <a:p>
            <a:pPr lvl="1"/>
            <a:r>
              <a:rPr lang="zh-CN" altLang="en-US" dirty="0"/>
              <a:t>或者完全跟随市场的先行者， 但是那样不能取得领先地位</a:t>
            </a:r>
            <a:endParaRPr lang="en-US" altLang="zh-CN" dirty="0"/>
          </a:p>
          <a:p>
            <a:r>
              <a:rPr lang="zh-CN" altLang="en-US" dirty="0"/>
              <a:t>有人说 </a:t>
            </a:r>
            <a:r>
              <a:rPr lang="en-US" altLang="zh-CN" dirty="0"/>
              <a:t>- </a:t>
            </a:r>
            <a:r>
              <a:rPr lang="en-US" dirty="0"/>
              <a:t>“</a:t>
            </a:r>
            <a:r>
              <a:rPr lang="zh-CN" altLang="en-US" dirty="0"/>
              <a:t>我们非常敏捷，随机应变，没有风险的</a:t>
            </a:r>
            <a:r>
              <a:rPr lang="en-US" dirty="0"/>
              <a:t>”</a:t>
            </a:r>
          </a:p>
          <a:p>
            <a:r>
              <a:rPr lang="zh-CN" altLang="en-US" dirty="0"/>
              <a:t>有人说 </a:t>
            </a:r>
            <a:r>
              <a:rPr lang="en-US" altLang="zh-CN" dirty="0"/>
              <a:t>– </a:t>
            </a:r>
            <a:r>
              <a:rPr lang="zh-CN" altLang="en-US" dirty="0"/>
              <a:t>“风险是不可知的，无法管理”</a:t>
            </a:r>
            <a:endParaRPr lang="en-US" dirty="0"/>
          </a:p>
          <a:p>
            <a:endParaRPr lang="en-US" dirty="0"/>
          </a:p>
          <a:p>
            <a:r>
              <a:rPr lang="zh-CN" altLang="en-US" dirty="0"/>
              <a:t>一个团队成熟的标记，就是对风险的管理</a:t>
            </a:r>
            <a:r>
              <a:rPr lang="en-US" dirty="0"/>
              <a:t>. </a:t>
            </a:r>
          </a:p>
        </p:txBody>
      </p:sp>
    </p:spTree>
    <p:extLst>
      <p:ext uri="{BB962C8B-B14F-4D97-AF65-F5344CB8AC3E}">
        <p14:creationId xmlns:p14="http://schemas.microsoft.com/office/powerpoint/2010/main" val="1728713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 </a:t>
            </a:r>
            <a:r>
              <a:rPr lang="zh-CN" altLang="en-US" dirty="0"/>
              <a:t>和风险管理</a:t>
            </a:r>
            <a:endParaRPr lang="en-US" dirty="0"/>
          </a:p>
        </p:txBody>
      </p:sp>
      <p:pic>
        <p:nvPicPr>
          <p:cNvPr id="4" name="内容占位符 3"/>
          <p:cNvPicPr>
            <a:picLocks noGrp="1" noChangeAspect="1"/>
          </p:cNvPicPr>
          <p:nvPr>
            <p:ph idx="1"/>
          </p:nvPr>
        </p:nvPicPr>
        <p:blipFill>
          <a:blip r:embed="rId2"/>
          <a:stretch>
            <a:fillRect/>
          </a:stretch>
        </p:blipFill>
        <p:spPr>
          <a:xfrm>
            <a:off x="1981200" y="2970012"/>
            <a:ext cx="8229600" cy="2235600"/>
          </a:xfrm>
          <a:prstGeom prst="rect">
            <a:avLst/>
          </a:prstGeom>
        </p:spPr>
      </p:pic>
    </p:spTree>
    <p:extLst>
      <p:ext uri="{BB962C8B-B14F-4D97-AF65-F5344CB8AC3E}">
        <p14:creationId xmlns:p14="http://schemas.microsoft.com/office/powerpoint/2010/main" val="1246967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应对风险的办法</a:t>
            </a:r>
            <a:endParaRPr lang="en-US" dirty="0"/>
          </a:p>
        </p:txBody>
      </p:sp>
      <p:sp>
        <p:nvSpPr>
          <p:cNvPr id="3" name="内容占位符 2"/>
          <p:cNvSpPr>
            <a:spLocks noGrp="1"/>
          </p:cNvSpPr>
          <p:nvPr>
            <p:ph idx="1"/>
          </p:nvPr>
        </p:nvSpPr>
        <p:spPr/>
        <p:txBody>
          <a:bodyPr>
            <a:normAutofit fontScale="77500" lnSpcReduction="20000"/>
          </a:bodyPr>
          <a:lstStyle/>
          <a:p>
            <a:r>
              <a:rPr lang="en-US" altLang="zh-CN" sz="2400" dirty="0">
                <a:ea typeface="宋体" pitchFamily="2" charset="-122"/>
              </a:rPr>
              <a:t>Research </a:t>
            </a:r>
          </a:p>
          <a:p>
            <a:pPr lvl="1"/>
            <a:r>
              <a:rPr lang="en-US" altLang="zh-CN" sz="2000" dirty="0">
                <a:ea typeface="宋体" pitchFamily="2" charset="-122"/>
              </a:rPr>
              <a:t>Can we acquire more information about the risk before taking action?</a:t>
            </a:r>
          </a:p>
          <a:p>
            <a:pPr lvl="1"/>
            <a:r>
              <a:rPr lang="en-US" altLang="zh-CN" sz="2000" dirty="0">
                <a:ea typeface="宋体" pitchFamily="2" charset="-122"/>
              </a:rPr>
              <a:t>“</a:t>
            </a:r>
            <a:r>
              <a:rPr lang="zh-CN" altLang="en-US" sz="2000" dirty="0">
                <a:ea typeface="宋体" pitchFamily="2" charset="-122"/>
              </a:rPr>
              <a:t>吃改基因食物会致癌</a:t>
            </a:r>
            <a:r>
              <a:rPr lang="en-US" altLang="zh-CN" sz="2000" dirty="0">
                <a:ea typeface="宋体" pitchFamily="2" charset="-122"/>
              </a:rPr>
              <a:t>”</a:t>
            </a:r>
          </a:p>
          <a:p>
            <a:pPr lvl="1"/>
            <a:r>
              <a:rPr lang="en-US" altLang="zh-CN" sz="2000" dirty="0">
                <a:ea typeface="宋体" pitchFamily="2" charset="-122"/>
              </a:rPr>
              <a:t>“</a:t>
            </a:r>
            <a:r>
              <a:rPr lang="zh-CN" altLang="en-US" sz="2000" dirty="0">
                <a:ea typeface="宋体" pitchFamily="2" charset="-122"/>
              </a:rPr>
              <a:t>我们用的技术也许无法实现我们的需求</a:t>
            </a:r>
            <a:r>
              <a:rPr lang="en-US" altLang="zh-CN" sz="2000" dirty="0">
                <a:ea typeface="宋体" pitchFamily="2" charset="-122"/>
              </a:rPr>
              <a:t>” (</a:t>
            </a:r>
            <a:r>
              <a:rPr lang="en-US" altLang="zh-CN" sz="2000" dirty="0">
                <a:ea typeface="宋体" pitchFamily="2" charset="-122"/>
                <a:hlinkClick r:id="rId2"/>
              </a:rPr>
              <a:t>link</a:t>
            </a:r>
            <a:r>
              <a:rPr lang="en-US" altLang="zh-CN" sz="2000" dirty="0">
                <a:ea typeface="宋体" pitchFamily="2" charset="-122"/>
              </a:rPr>
              <a:t>)</a:t>
            </a:r>
          </a:p>
          <a:p>
            <a:r>
              <a:rPr lang="en-US" altLang="zh-CN" sz="2400" dirty="0">
                <a:ea typeface="宋体" pitchFamily="2" charset="-122"/>
              </a:rPr>
              <a:t>Accept </a:t>
            </a:r>
          </a:p>
          <a:p>
            <a:pPr lvl="1"/>
            <a:r>
              <a:rPr lang="en-US" altLang="zh-CN" sz="2000" dirty="0">
                <a:ea typeface="宋体" pitchFamily="2" charset="-122"/>
              </a:rPr>
              <a:t>Can we live with the consequences if risk were to occur?</a:t>
            </a:r>
          </a:p>
          <a:p>
            <a:pPr lvl="1"/>
            <a:r>
              <a:rPr lang="en-US" altLang="zh-CN" sz="2000" dirty="0">
                <a:ea typeface="宋体" pitchFamily="2" charset="-122"/>
              </a:rPr>
              <a:t>“2020 </a:t>
            </a:r>
            <a:r>
              <a:rPr lang="zh-CN" altLang="en-US" sz="2000" dirty="0">
                <a:ea typeface="宋体" pitchFamily="2" charset="-122"/>
              </a:rPr>
              <a:t>地球毁灭</a:t>
            </a:r>
            <a:r>
              <a:rPr lang="en-US" altLang="zh-CN" sz="2000" dirty="0">
                <a:ea typeface="宋体" pitchFamily="2" charset="-122"/>
              </a:rPr>
              <a:t>?”</a:t>
            </a:r>
          </a:p>
          <a:p>
            <a:r>
              <a:rPr lang="en-US" altLang="zh-CN" sz="2400" dirty="0">
                <a:ea typeface="宋体" pitchFamily="2" charset="-122"/>
              </a:rPr>
              <a:t>Avoid </a:t>
            </a:r>
          </a:p>
          <a:p>
            <a:pPr lvl="1"/>
            <a:r>
              <a:rPr lang="en-US" altLang="zh-CN" sz="2000" dirty="0">
                <a:ea typeface="宋体" pitchFamily="2" charset="-122"/>
              </a:rPr>
              <a:t> Can we avoid the risk by changing project scope?</a:t>
            </a:r>
          </a:p>
          <a:p>
            <a:pPr lvl="1"/>
            <a:r>
              <a:rPr lang="en-US" altLang="zh-CN" sz="2000" dirty="0">
                <a:ea typeface="宋体" pitchFamily="2" charset="-122"/>
              </a:rPr>
              <a:t>(your example)</a:t>
            </a:r>
          </a:p>
          <a:p>
            <a:r>
              <a:rPr lang="en-US" altLang="zh-CN" sz="2400" dirty="0">
                <a:ea typeface="宋体" pitchFamily="2" charset="-122"/>
              </a:rPr>
              <a:t>Transfer </a:t>
            </a:r>
          </a:p>
          <a:p>
            <a:pPr lvl="1"/>
            <a:r>
              <a:rPr lang="en-US" altLang="zh-CN" sz="2000" dirty="0">
                <a:ea typeface="宋体" pitchFamily="2" charset="-122"/>
              </a:rPr>
              <a:t>Can we transfer risk to other projects, teams, organizations, or individuals?</a:t>
            </a:r>
          </a:p>
          <a:p>
            <a:r>
              <a:rPr lang="en-US" altLang="zh-CN" sz="2400" dirty="0">
                <a:ea typeface="宋体" pitchFamily="2" charset="-122"/>
              </a:rPr>
              <a:t>Mitigate</a:t>
            </a:r>
          </a:p>
          <a:p>
            <a:pPr lvl="1"/>
            <a:r>
              <a:rPr lang="en-US" altLang="zh-CN" sz="2000" dirty="0">
                <a:ea typeface="宋体" pitchFamily="2" charset="-122"/>
              </a:rPr>
              <a:t>Can the team do anything to reduce either the probability (</a:t>
            </a:r>
            <a:r>
              <a:rPr lang="zh-CN" altLang="en-US" sz="2000" dirty="0">
                <a:ea typeface="宋体" pitchFamily="2" charset="-122"/>
              </a:rPr>
              <a:t>可能性</a:t>
            </a:r>
            <a:r>
              <a:rPr lang="en-US" altLang="zh-CN" sz="2000" dirty="0">
                <a:ea typeface="宋体" pitchFamily="2" charset="-122"/>
              </a:rPr>
              <a:t>) or the impact (</a:t>
            </a:r>
            <a:r>
              <a:rPr lang="zh-CN" altLang="en-US" sz="2000" dirty="0">
                <a:ea typeface="宋体" pitchFamily="2" charset="-122"/>
              </a:rPr>
              <a:t>影响</a:t>
            </a:r>
            <a:r>
              <a:rPr lang="en-US" altLang="zh-CN" sz="2000" dirty="0">
                <a:ea typeface="宋体" pitchFamily="2" charset="-122"/>
              </a:rPr>
              <a:t>) of the risk? </a:t>
            </a:r>
          </a:p>
          <a:p>
            <a:r>
              <a:rPr lang="en-US" altLang="zh-CN" sz="2400" dirty="0">
                <a:ea typeface="宋体" pitchFamily="2" charset="-122"/>
              </a:rPr>
              <a:t>Plan contingency </a:t>
            </a:r>
          </a:p>
          <a:p>
            <a:pPr lvl="1"/>
            <a:r>
              <a:rPr lang="en-US" altLang="zh-CN" sz="2000" dirty="0">
                <a:ea typeface="宋体" pitchFamily="2" charset="-122"/>
              </a:rPr>
              <a:t> Can the impact be reduced through a planned reaction?</a:t>
            </a:r>
          </a:p>
        </p:txBody>
      </p:sp>
    </p:spTree>
    <p:extLst>
      <p:ext uri="{BB962C8B-B14F-4D97-AF65-F5344CB8AC3E}">
        <p14:creationId xmlns:p14="http://schemas.microsoft.com/office/powerpoint/2010/main" val="74228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p>
        </p:txBody>
      </p:sp>
    </p:spTree>
    <p:extLst>
      <p:ext uri="{BB962C8B-B14F-4D97-AF65-F5344CB8AC3E}">
        <p14:creationId xmlns:p14="http://schemas.microsoft.com/office/powerpoint/2010/main" val="361303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各种经理</a:t>
            </a:r>
            <a:endParaRPr lang="en-US" dirty="0"/>
          </a:p>
        </p:txBody>
      </p:sp>
      <p:sp>
        <p:nvSpPr>
          <p:cNvPr id="3" name="内容占位符 2"/>
          <p:cNvSpPr>
            <a:spLocks noGrp="1"/>
          </p:cNvSpPr>
          <p:nvPr>
            <p:ph idx="1"/>
          </p:nvPr>
        </p:nvSpPr>
        <p:spPr/>
        <p:txBody>
          <a:bodyPr>
            <a:normAutofit/>
          </a:bodyPr>
          <a:lstStyle/>
          <a:p>
            <a:r>
              <a:rPr lang="en-US" altLang="zh-CN" dirty="0"/>
              <a:t>Product Manager</a:t>
            </a:r>
            <a:r>
              <a:rPr lang="zh-CN" altLang="en-US" dirty="0"/>
              <a:t>：产品经理</a:t>
            </a:r>
            <a:r>
              <a:rPr lang="en-US" altLang="zh-CN" dirty="0"/>
              <a:t>— </a:t>
            </a:r>
            <a:r>
              <a:rPr lang="zh-CN" altLang="en-US" b="1" dirty="0"/>
              <a:t>正确地做产品。</a:t>
            </a:r>
            <a:r>
              <a:rPr lang="zh-CN" altLang="en-US" dirty="0"/>
              <a:t> 对一个或多个产品或产品线负责。核心要求是，根据市场和 用户需求，协调各部门资源，正确地把握产品定位和方向，解决用户的痛点，持续优化产品。</a:t>
            </a:r>
          </a:p>
          <a:p>
            <a:r>
              <a:rPr lang="en-US" altLang="zh-CN" dirty="0"/>
              <a:t>Project Manager</a:t>
            </a:r>
            <a:r>
              <a:rPr lang="zh-CN" altLang="en-US" dirty="0"/>
              <a:t>：项目经理</a:t>
            </a:r>
            <a:r>
              <a:rPr lang="en-US" altLang="zh-CN" dirty="0"/>
              <a:t>—</a:t>
            </a:r>
            <a:r>
              <a:rPr lang="zh-CN" altLang="en-US" b="1" dirty="0"/>
              <a:t>正确地做流程。</a:t>
            </a:r>
            <a:r>
              <a:rPr lang="zh-CN" altLang="en-US" dirty="0"/>
              <a:t>与产品经理分开单列。 他们对项目流程负责，即项目从立项到上线按时完成。正确地协调团队内部外部，调配各部门 资源和时间，有效进行风险管理，保证一个项目顺利 按计划结项。</a:t>
            </a:r>
          </a:p>
          <a:p>
            <a:r>
              <a:rPr lang="en-US" altLang="zh-CN" dirty="0"/>
              <a:t>Program Manager</a:t>
            </a:r>
            <a:r>
              <a:rPr lang="zh-CN" altLang="en-US" dirty="0"/>
              <a:t>：微软的职位名称。</a:t>
            </a:r>
            <a:r>
              <a:rPr lang="en-US" altLang="zh-CN" b="1" dirty="0"/>
              <a:t>PM</a:t>
            </a:r>
            <a:r>
              <a:rPr lang="zh-CN" altLang="en-US" b="1" dirty="0"/>
              <a:t>负责除产品开发和测试之外的所有事情。</a:t>
            </a:r>
            <a:r>
              <a:rPr lang="zh-CN" altLang="en-US" dirty="0"/>
              <a:t>从某种意义上说，是前面两种角色的综合。</a:t>
            </a:r>
            <a:endParaRPr lang="en-US" dirty="0"/>
          </a:p>
        </p:txBody>
      </p:sp>
    </p:spTree>
    <p:extLst>
      <p:ext uri="{BB962C8B-B14F-4D97-AF65-F5344CB8AC3E}">
        <p14:creationId xmlns:p14="http://schemas.microsoft.com/office/powerpoint/2010/main" val="2458744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lstStyle/>
          <a:p>
            <a:r>
              <a:rPr lang="zh-CN" altLang="en-US" dirty="0"/>
              <a:t>每个团队列出自己项目中的风险</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r>
              <a:rPr lang="zh-CN" altLang="en-US" dirty="0"/>
              <a:t>并列出应对方法</a:t>
            </a:r>
            <a:endParaRPr lang="en-US" altLang="zh-CN" dirty="0"/>
          </a:p>
          <a:p>
            <a:endParaRPr lang="en-US" dirty="0"/>
          </a:p>
          <a:p>
            <a:r>
              <a:rPr lang="zh-CN" altLang="en-US" dirty="0"/>
              <a:t>写成博客发表</a:t>
            </a:r>
            <a:endParaRPr lang="en-US" dirty="0"/>
          </a:p>
        </p:txBody>
      </p:sp>
    </p:spTree>
    <p:extLst>
      <p:ext uri="{BB962C8B-B14F-4D97-AF65-F5344CB8AC3E}">
        <p14:creationId xmlns:p14="http://schemas.microsoft.com/office/powerpoint/2010/main" val="3870595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(1)</a:t>
            </a:r>
          </a:p>
        </p:txBody>
      </p:sp>
      <p:sp>
        <p:nvSpPr>
          <p:cNvPr id="3" name="Content Placeholder 2"/>
          <p:cNvSpPr>
            <a:spLocks noGrp="1"/>
          </p:cNvSpPr>
          <p:nvPr>
            <p:ph idx="1"/>
          </p:nvPr>
        </p:nvSpPr>
        <p:spPr/>
        <p:txBody>
          <a:bodyPr>
            <a:normAutofit/>
          </a:bodyPr>
          <a:lstStyle/>
          <a:p>
            <a:r>
              <a:rPr lang="en-US" b="1" dirty="0"/>
              <a:t>Risk 1: </a:t>
            </a:r>
            <a:r>
              <a:rPr lang="zh-CN" altLang="en-US" b="1" dirty="0"/>
              <a:t>任务比我们想象的要困难许多，原来制定的日程太乐观</a:t>
            </a:r>
            <a:endParaRPr lang="en-US" b="1" dirty="0"/>
          </a:p>
          <a:p>
            <a:r>
              <a:rPr lang="en-US" b="1" dirty="0"/>
              <a:t>Explanation:</a:t>
            </a:r>
            <a:r>
              <a:rPr lang="en-US" dirty="0"/>
              <a:t> </a:t>
            </a:r>
            <a:r>
              <a:rPr lang="zh-CN" altLang="en-US" dirty="0"/>
              <a:t>软件固有的特性，人员缺乏估算能力和经验，项目日程没有充分讨论</a:t>
            </a:r>
            <a:r>
              <a:rPr lang="en-US" dirty="0"/>
              <a:t>.</a:t>
            </a:r>
          </a:p>
          <a:p>
            <a:r>
              <a:rPr lang="zh-CN" altLang="en-US" b="1" dirty="0"/>
              <a:t>补救办法</a:t>
            </a:r>
            <a:r>
              <a:rPr lang="en-US" b="1" dirty="0"/>
              <a:t>:</a:t>
            </a:r>
            <a:r>
              <a:rPr lang="en-US" dirty="0"/>
              <a:t> </a:t>
            </a:r>
          </a:p>
          <a:p>
            <a:pPr lvl="1"/>
            <a:r>
              <a:rPr lang="zh-CN" altLang="en-US" dirty="0"/>
              <a:t>让团队多做估算练习 （</a:t>
            </a:r>
            <a:r>
              <a:rPr lang="en-US" altLang="zh-CN" dirty="0"/>
              <a:t>wide-band </a:t>
            </a:r>
            <a:r>
              <a:rPr lang="en-US" altLang="zh-CN" dirty="0" err="1"/>
              <a:t>delphi</a:t>
            </a:r>
            <a:r>
              <a:rPr lang="en-US" altLang="zh-CN" dirty="0"/>
              <a:t> </a:t>
            </a:r>
            <a:r>
              <a:rPr lang="zh-CN" altLang="en-US" dirty="0"/>
              <a:t>等练习），老员工给新员工传授经验；分析类似项目的日程；</a:t>
            </a:r>
            <a:endParaRPr lang="en-US" altLang="zh-CN" dirty="0"/>
          </a:p>
          <a:p>
            <a:pPr lvl="1"/>
            <a:r>
              <a:rPr lang="zh-CN" altLang="en-US" dirty="0"/>
              <a:t>让团队充分参与项目估算流程</a:t>
            </a:r>
            <a:r>
              <a:rPr lang="en-US" dirty="0"/>
              <a:t>. </a:t>
            </a:r>
          </a:p>
          <a:p>
            <a:pPr lvl="1"/>
            <a:r>
              <a:rPr lang="zh-CN" altLang="en-US" dirty="0"/>
              <a:t>尽早和项目的利益相关者沟通，尽早提出项目延期的问题</a:t>
            </a:r>
            <a:r>
              <a:rPr lang="en-US" dirty="0"/>
              <a:t>.</a:t>
            </a:r>
          </a:p>
          <a:p>
            <a:pPr lvl="1"/>
            <a:r>
              <a:rPr lang="zh-CN" altLang="en-US" dirty="0"/>
              <a:t>把长期项目规划为短期里程碑，能很快看到项目延期的问题。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(2)</a:t>
            </a:r>
          </a:p>
        </p:txBody>
      </p:sp>
      <p:sp>
        <p:nvSpPr>
          <p:cNvPr id="3" name="Content Placeholder 2"/>
          <p:cNvSpPr>
            <a:spLocks noGrp="1"/>
          </p:cNvSpPr>
          <p:nvPr>
            <p:ph idx="1"/>
          </p:nvPr>
        </p:nvSpPr>
        <p:spPr/>
        <p:txBody>
          <a:bodyPr>
            <a:normAutofit/>
          </a:bodyPr>
          <a:lstStyle/>
          <a:p>
            <a:r>
              <a:rPr lang="en-US" b="1" dirty="0"/>
              <a:t>Risk: </a:t>
            </a:r>
            <a:r>
              <a:rPr lang="zh-CN" altLang="en-US" b="1" dirty="0"/>
              <a:t>需求爆炸，我们要做越来愈多的功能</a:t>
            </a:r>
            <a:endParaRPr lang="en-US" b="1" dirty="0"/>
          </a:p>
          <a:p>
            <a:r>
              <a:rPr lang="en-US" b="1" dirty="0"/>
              <a:t>Explanation:</a:t>
            </a:r>
            <a:r>
              <a:rPr lang="en-US" dirty="0"/>
              <a:t> </a:t>
            </a:r>
            <a:r>
              <a:rPr lang="zh-CN" altLang="en-US" dirty="0"/>
              <a:t>随着项目的进展，我们发现在项目初期没有发现的问题必须要解决，从而影响了原定的日程</a:t>
            </a:r>
            <a:r>
              <a:rPr lang="en-US" dirty="0"/>
              <a:t>.</a:t>
            </a:r>
          </a:p>
          <a:p>
            <a:r>
              <a:rPr lang="en-US" b="1" dirty="0"/>
              <a:t>Solution:</a:t>
            </a:r>
            <a:r>
              <a:rPr lang="en-US" dirty="0"/>
              <a:t> </a:t>
            </a:r>
          </a:p>
          <a:p>
            <a:pPr lvl="1"/>
            <a:r>
              <a:rPr lang="zh-CN" altLang="en-US" dirty="0"/>
              <a:t>承认这是软件项目经常出现的事实</a:t>
            </a:r>
            <a:endParaRPr lang="en-US" altLang="zh-CN" dirty="0"/>
          </a:p>
          <a:p>
            <a:pPr lvl="1"/>
            <a:r>
              <a:rPr lang="zh-CN" altLang="en-US" dirty="0"/>
              <a:t>确保意外出现的需求不影响当前的里程碑</a:t>
            </a:r>
            <a:endParaRPr lang="en-US" altLang="zh-CN" dirty="0"/>
          </a:p>
          <a:p>
            <a:pPr lvl="1"/>
            <a:r>
              <a:rPr lang="zh-CN" altLang="en-US" dirty="0"/>
              <a:t>制定长度合适的里程碑，确保问题能尽快浮现</a:t>
            </a:r>
            <a:endParaRPr lang="en-US" altLang="zh-CN" dirty="0"/>
          </a:p>
          <a:p>
            <a:pPr lvl="1"/>
            <a:r>
              <a:rPr lang="zh-CN" altLang="en-US" dirty="0"/>
              <a:t>经常和客户</a:t>
            </a:r>
            <a:r>
              <a:rPr lang="en-US" altLang="zh-CN" dirty="0"/>
              <a:t>+</a:t>
            </a:r>
            <a:r>
              <a:rPr lang="zh-CN" altLang="en-US" dirty="0"/>
              <a:t>开发人员交流，确认项目的需求</a:t>
            </a:r>
            <a:r>
              <a:rPr lang="en-US" dirty="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(3)</a:t>
            </a:r>
          </a:p>
        </p:txBody>
      </p:sp>
      <p:sp>
        <p:nvSpPr>
          <p:cNvPr id="3" name="Content Placeholder 2"/>
          <p:cNvSpPr>
            <a:spLocks noGrp="1"/>
          </p:cNvSpPr>
          <p:nvPr>
            <p:ph idx="1"/>
          </p:nvPr>
        </p:nvSpPr>
        <p:spPr/>
        <p:txBody>
          <a:bodyPr>
            <a:normAutofit/>
          </a:bodyPr>
          <a:lstStyle/>
          <a:p>
            <a:r>
              <a:rPr lang="en-US" b="1" dirty="0"/>
              <a:t>Risk: </a:t>
            </a:r>
            <a:r>
              <a:rPr lang="zh-CN" altLang="en-US" b="1" dirty="0"/>
              <a:t>人员流失</a:t>
            </a:r>
            <a:r>
              <a:rPr lang="en-US" b="1" dirty="0"/>
              <a:t> (</a:t>
            </a:r>
            <a:r>
              <a:rPr lang="zh-CN" altLang="en-US" b="1" dirty="0"/>
              <a:t>或请假</a:t>
            </a:r>
            <a:r>
              <a:rPr lang="en-US" b="1" dirty="0"/>
              <a:t>)</a:t>
            </a:r>
          </a:p>
          <a:p>
            <a:r>
              <a:rPr lang="en-US" b="1" dirty="0"/>
              <a:t>Explanation:</a:t>
            </a:r>
            <a:r>
              <a:rPr lang="en-US" dirty="0"/>
              <a:t> </a:t>
            </a:r>
            <a:r>
              <a:rPr lang="zh-CN" altLang="en-US" dirty="0"/>
              <a:t>关键人物离开团队，项目的关键信息丢失，人力资源减少，导致项目困难</a:t>
            </a:r>
            <a:r>
              <a:rPr lang="en-US" dirty="0"/>
              <a:t>.</a:t>
            </a:r>
          </a:p>
          <a:p>
            <a:r>
              <a:rPr lang="en-US" altLang="zh-CN" b="1" dirty="0"/>
              <a:t>Solution</a:t>
            </a:r>
            <a:r>
              <a:rPr lang="en-US" b="1" dirty="0"/>
              <a:t>:</a:t>
            </a:r>
            <a:r>
              <a:rPr lang="en-US" dirty="0"/>
              <a:t> </a:t>
            </a:r>
          </a:p>
          <a:p>
            <a:pPr lvl="1"/>
            <a:r>
              <a:rPr lang="zh-CN" altLang="en-US" dirty="0"/>
              <a:t>在团队持续鼓励合作和分享，所有代码必须在源代码服务器上，源代码的每一次修改都有记录，所有任务必须在项目管理工具中</a:t>
            </a:r>
            <a:endParaRPr lang="en-US" altLang="zh-CN" dirty="0"/>
          </a:p>
          <a:p>
            <a:pPr lvl="1"/>
            <a:r>
              <a:rPr lang="zh-CN" altLang="en-US" dirty="0"/>
              <a:t>鼓励结对编程，代码复审，共同拥有代码，经常报告各种进展和问题。 </a:t>
            </a:r>
            <a:r>
              <a:rPr lang="en-US" dirty="0"/>
              <a:t> </a:t>
            </a:r>
          </a:p>
          <a:p>
            <a:pPr lvl="1"/>
            <a:r>
              <a:rPr lang="zh-CN" altLang="en-US" dirty="0"/>
              <a:t>让多人参与关键模块的工作</a:t>
            </a:r>
            <a:r>
              <a:rPr lang="en-US" dirty="0"/>
              <a:t>. </a:t>
            </a:r>
          </a:p>
          <a:p>
            <a:pPr lvl="1"/>
            <a:r>
              <a:rPr lang="zh-CN" altLang="en-US" dirty="0"/>
              <a:t>短期的里程碑保证某功能在较短时间得到改进，不让功能处于 “半完成” 状态</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(4)</a:t>
            </a:r>
          </a:p>
        </p:txBody>
      </p:sp>
      <p:sp>
        <p:nvSpPr>
          <p:cNvPr id="3" name="Content Placeholder 2"/>
          <p:cNvSpPr>
            <a:spLocks noGrp="1"/>
          </p:cNvSpPr>
          <p:nvPr>
            <p:ph idx="1"/>
          </p:nvPr>
        </p:nvSpPr>
        <p:spPr/>
        <p:txBody>
          <a:bodyPr>
            <a:normAutofit/>
          </a:bodyPr>
          <a:lstStyle/>
          <a:p>
            <a:r>
              <a:rPr lang="en-US" b="1" dirty="0"/>
              <a:t>Risk: </a:t>
            </a:r>
            <a:r>
              <a:rPr lang="zh-CN" altLang="en-US" b="1" dirty="0"/>
              <a:t>低质量的规格说明书 </a:t>
            </a:r>
            <a:r>
              <a:rPr lang="en-US" altLang="zh-CN" b="1" dirty="0"/>
              <a:t>spec</a:t>
            </a:r>
            <a:endParaRPr lang="en-US" b="1" dirty="0"/>
          </a:p>
          <a:p>
            <a:r>
              <a:rPr lang="en-US" b="1" dirty="0"/>
              <a:t>Explanation:</a:t>
            </a:r>
            <a:r>
              <a:rPr lang="en-US" dirty="0"/>
              <a:t> </a:t>
            </a:r>
            <a:r>
              <a:rPr lang="zh-CN" altLang="en-US" dirty="0"/>
              <a:t>当开始具体实现和集成的时候，发现</a:t>
            </a:r>
            <a:r>
              <a:rPr lang="en-US" altLang="zh-CN" dirty="0"/>
              <a:t>spec </a:t>
            </a:r>
            <a:r>
              <a:rPr lang="zh-CN" altLang="en-US" dirty="0"/>
              <a:t>包含了相互冲突的需求，或者说明不完备</a:t>
            </a:r>
            <a:r>
              <a:rPr lang="en-US" dirty="0"/>
              <a:t>.</a:t>
            </a:r>
          </a:p>
          <a:p>
            <a:r>
              <a:rPr lang="en-US" altLang="zh-CN" b="1" dirty="0"/>
              <a:t>Solution</a:t>
            </a:r>
            <a:r>
              <a:rPr lang="en-US" b="1" dirty="0"/>
              <a:t>:</a:t>
            </a:r>
            <a:r>
              <a:rPr lang="en-US" dirty="0"/>
              <a:t> </a:t>
            </a:r>
          </a:p>
          <a:p>
            <a:pPr lvl="1"/>
            <a:r>
              <a:rPr lang="zh-CN" altLang="en-US" dirty="0"/>
              <a:t>让客户或者客户的代表，代理来参加需求分析和</a:t>
            </a:r>
            <a:r>
              <a:rPr lang="en-US" altLang="zh-CN" dirty="0"/>
              <a:t>spec </a:t>
            </a:r>
            <a:r>
              <a:rPr lang="zh-CN" altLang="en-US" dirty="0"/>
              <a:t>复审</a:t>
            </a:r>
            <a:r>
              <a:rPr lang="en-US" dirty="0"/>
              <a:t>. </a:t>
            </a:r>
          </a:p>
          <a:p>
            <a:pPr lvl="1"/>
            <a:r>
              <a:rPr lang="zh-CN" altLang="en-US" dirty="0"/>
              <a:t>运用场景驱动的方法尽早模拟几个模块集成后能给用户带来什么好处</a:t>
            </a:r>
            <a:r>
              <a:rPr lang="en-US" dirty="0"/>
              <a:t>. </a:t>
            </a:r>
          </a:p>
          <a:p>
            <a:pPr lvl="1"/>
            <a:r>
              <a:rPr lang="zh-CN" altLang="en-US" dirty="0"/>
              <a:t>尽早用 </a:t>
            </a:r>
            <a:r>
              <a:rPr lang="en-US" altLang="zh-CN" dirty="0"/>
              <a:t>design by contract </a:t>
            </a:r>
            <a:r>
              <a:rPr lang="zh-CN" altLang="en-US" dirty="0"/>
              <a:t>的方法来保证模块之间能相互支持</a:t>
            </a:r>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(5)</a:t>
            </a:r>
          </a:p>
        </p:txBody>
      </p:sp>
      <p:sp>
        <p:nvSpPr>
          <p:cNvPr id="3" name="Content Placeholder 2"/>
          <p:cNvSpPr>
            <a:spLocks noGrp="1"/>
          </p:cNvSpPr>
          <p:nvPr>
            <p:ph idx="1"/>
          </p:nvPr>
        </p:nvSpPr>
        <p:spPr/>
        <p:txBody>
          <a:bodyPr>
            <a:normAutofit/>
          </a:bodyPr>
          <a:lstStyle/>
          <a:p>
            <a:r>
              <a:rPr lang="en-US" b="1" dirty="0"/>
              <a:t>Risk: </a:t>
            </a:r>
            <a:r>
              <a:rPr lang="zh-CN" altLang="en-US" b="1" dirty="0"/>
              <a:t>团队效率低下</a:t>
            </a:r>
            <a:endParaRPr lang="en-US" b="1" dirty="0"/>
          </a:p>
          <a:p>
            <a:r>
              <a:rPr lang="en-US" b="1" dirty="0"/>
              <a:t>Explanation:</a:t>
            </a:r>
            <a:r>
              <a:rPr lang="en-US" dirty="0"/>
              <a:t> </a:t>
            </a:r>
            <a:r>
              <a:rPr lang="zh-CN" altLang="en-US" dirty="0"/>
              <a:t>在长期项目中，团队成员失去了紧迫感，缺乏真实世界的反馈，大部分时间浪费在不紧急的事情上</a:t>
            </a:r>
            <a:r>
              <a:rPr lang="en-US" dirty="0"/>
              <a:t>.</a:t>
            </a:r>
          </a:p>
          <a:p>
            <a:r>
              <a:rPr lang="zh-CN" altLang="en-US" b="1" dirty="0"/>
              <a:t>解决方案</a:t>
            </a:r>
            <a:r>
              <a:rPr lang="en-US" b="1" dirty="0"/>
              <a:t>:</a:t>
            </a:r>
            <a:r>
              <a:rPr lang="en-US" dirty="0"/>
              <a:t> </a:t>
            </a:r>
          </a:p>
          <a:p>
            <a:pPr lvl="1"/>
            <a:r>
              <a:rPr lang="zh-CN" altLang="en-US" dirty="0"/>
              <a:t>短期的里程碑和冲刺阶段 </a:t>
            </a:r>
            <a:r>
              <a:rPr lang="en-US" altLang="zh-CN" dirty="0"/>
              <a:t>– </a:t>
            </a:r>
            <a:r>
              <a:rPr lang="zh-CN" altLang="en-US" dirty="0"/>
              <a:t>人们 （学生）通常等到</a:t>
            </a:r>
            <a:r>
              <a:rPr lang="en-US" altLang="zh-CN" dirty="0"/>
              <a:t>deadline </a:t>
            </a:r>
            <a:r>
              <a:rPr lang="zh-CN" altLang="en-US" dirty="0"/>
              <a:t>临近的时候才开始行动</a:t>
            </a:r>
            <a:r>
              <a:rPr lang="en-US" dirty="0"/>
              <a:t>. </a:t>
            </a:r>
          </a:p>
          <a:p>
            <a:pPr lvl="1"/>
            <a:r>
              <a:rPr lang="en-US" b="1" dirty="0"/>
              <a:t>Parkinson‘s Law</a:t>
            </a:r>
            <a:r>
              <a:rPr lang="en-US" dirty="0"/>
              <a:t>: “Work expands to fill the time available</a:t>
            </a:r>
            <a:r>
              <a:rPr lang="zh-CN" altLang="en-US" dirty="0"/>
              <a:t>”</a:t>
            </a:r>
            <a:endParaRPr lang="en-US" dirty="0"/>
          </a:p>
          <a:p>
            <a:pPr lvl="1"/>
            <a:r>
              <a:rPr lang="zh-CN" altLang="en-US" dirty="0"/>
              <a:t>不断发布</a:t>
            </a:r>
            <a:r>
              <a:rPr lang="en-US" altLang="zh-CN" dirty="0"/>
              <a:t>/</a:t>
            </a:r>
            <a:r>
              <a:rPr lang="zh-CN" altLang="en-US" dirty="0"/>
              <a:t>收集反馈，让团队感受真实的需求</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 </a:t>
            </a:r>
            <a:r>
              <a:rPr lang="zh-CN" altLang="en-US" dirty="0"/>
              <a:t>和风险管理</a:t>
            </a:r>
            <a:endParaRPr lang="en-US" dirty="0"/>
          </a:p>
        </p:txBody>
      </p:sp>
      <p:pic>
        <p:nvPicPr>
          <p:cNvPr id="4" name="内容占位符 3"/>
          <p:cNvPicPr>
            <a:picLocks noGrp="1" noChangeAspect="1"/>
          </p:cNvPicPr>
          <p:nvPr>
            <p:ph idx="1"/>
          </p:nvPr>
        </p:nvPicPr>
        <p:blipFill>
          <a:blip r:embed="rId2"/>
          <a:stretch>
            <a:fillRect/>
          </a:stretch>
        </p:blipFill>
        <p:spPr>
          <a:xfrm>
            <a:off x="1985128" y="1600200"/>
            <a:ext cx="8229600" cy="2235600"/>
          </a:xfrm>
          <a:prstGeom prst="rect">
            <a:avLst/>
          </a:prstGeom>
        </p:spPr>
      </p:pic>
    </p:spTree>
    <p:extLst>
      <p:ext uri="{BB962C8B-B14F-4D97-AF65-F5344CB8AC3E}">
        <p14:creationId xmlns:p14="http://schemas.microsoft.com/office/powerpoint/2010/main" val="212970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p>
        </p:txBody>
      </p:sp>
    </p:spTree>
    <p:extLst>
      <p:ext uri="{BB962C8B-B14F-4D97-AF65-F5344CB8AC3E}">
        <p14:creationId xmlns:p14="http://schemas.microsoft.com/office/powerpoint/2010/main" val="4139357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normAutofit/>
          </a:bodyPr>
          <a:lstStyle/>
          <a:p>
            <a:r>
              <a:rPr lang="zh-CN" altLang="en-US" dirty="0"/>
              <a:t>每个团队列出自己项目中的风险</a:t>
            </a:r>
            <a:endParaRPr lang="en-US" altLang="zh-CN" dirty="0"/>
          </a:p>
          <a:p>
            <a:pPr lvl="1"/>
            <a:r>
              <a:rPr lang="zh-CN" altLang="en-US" dirty="0"/>
              <a:t>按严重性排序</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pPr lvl="1"/>
            <a:r>
              <a:rPr lang="zh-CN" altLang="en-US" dirty="0"/>
              <a:t>并列出应对方法</a:t>
            </a:r>
            <a:endParaRPr lang="en-US" altLang="zh-CN" dirty="0"/>
          </a:p>
          <a:p>
            <a:r>
              <a:rPr lang="zh-CN" altLang="en-US" dirty="0"/>
              <a:t>你们小组出现这个情况怎么办：</a:t>
            </a:r>
            <a:endParaRPr lang="en-US" altLang="zh-CN" dirty="0"/>
          </a:p>
          <a:p>
            <a:pPr lvl="1"/>
            <a:r>
              <a:rPr lang="en-US" altLang="zh-CN" dirty="0">
                <a:hlinkClick r:id="rId2"/>
              </a:rPr>
              <a:t>http://www.cnblogs.com/mxdmxdmxd78/p/5550916.html</a:t>
            </a:r>
            <a:r>
              <a:rPr lang="en-US" altLang="zh-CN" dirty="0"/>
              <a:t>  </a:t>
            </a:r>
          </a:p>
          <a:p>
            <a:endParaRPr lang="en-US" dirty="0"/>
          </a:p>
          <a:p>
            <a:r>
              <a:rPr lang="zh-CN" altLang="en-US" dirty="0"/>
              <a:t>写成博客发表</a:t>
            </a:r>
            <a:endParaRPr lang="en-US" dirty="0"/>
          </a:p>
        </p:txBody>
      </p:sp>
    </p:spTree>
    <p:extLst>
      <p:ext uri="{BB962C8B-B14F-4D97-AF65-F5344CB8AC3E}">
        <p14:creationId xmlns:p14="http://schemas.microsoft.com/office/powerpoint/2010/main" val="310183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9065-8A47-414F-A899-7D6BDAA95FC7}"/>
              </a:ext>
            </a:extLst>
          </p:cNvPr>
          <p:cNvSpPr>
            <a:spLocks noGrp="1"/>
          </p:cNvSpPr>
          <p:nvPr>
            <p:ph type="title"/>
          </p:nvPr>
        </p:nvSpPr>
        <p:spPr/>
        <p:txBody>
          <a:bodyPr/>
          <a:lstStyle/>
          <a:p>
            <a:r>
              <a:rPr lang="en-US" altLang="zh-CN" dirty="0"/>
              <a:t>PM </a:t>
            </a:r>
            <a:r>
              <a:rPr lang="zh-CN" altLang="en-US" dirty="0"/>
              <a:t>的领导作用 </a:t>
            </a:r>
            <a:r>
              <a:rPr lang="en-US" altLang="zh-CN" dirty="0"/>
              <a:t>– </a:t>
            </a:r>
            <a:r>
              <a:rPr lang="zh-CN" altLang="en-US" dirty="0"/>
              <a:t>开好会</a:t>
            </a:r>
            <a:endParaRPr lang="en-US" dirty="0"/>
          </a:p>
        </p:txBody>
      </p:sp>
      <p:sp>
        <p:nvSpPr>
          <p:cNvPr id="3" name="Content Placeholder 2">
            <a:extLst>
              <a:ext uri="{FF2B5EF4-FFF2-40B4-BE49-F238E27FC236}">
                <a16:creationId xmlns:a16="http://schemas.microsoft.com/office/drawing/2014/main" id="{F95BDAFD-09AB-44C0-894D-279AA66674A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1034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History of PM in Microsoft</a:t>
            </a:r>
            <a:endParaRPr lang="en-US" dirty="0"/>
          </a:p>
        </p:txBody>
      </p:sp>
      <p:sp>
        <p:nvSpPr>
          <p:cNvPr id="3" name="Content Placeholder 2"/>
          <p:cNvSpPr>
            <a:spLocks noGrp="1"/>
          </p:cNvSpPr>
          <p:nvPr>
            <p:ph idx="1"/>
          </p:nvPr>
        </p:nvSpPr>
        <p:spPr>
          <a:xfrm>
            <a:off x="1981200" y="1775192"/>
            <a:ext cx="4953000" cy="4625609"/>
          </a:xfrm>
        </p:spPr>
        <p:txBody>
          <a:bodyPr/>
          <a:lstStyle/>
          <a:p>
            <a:r>
              <a:rPr lang="en-US" altLang="zh-CN" dirty="0"/>
              <a:t>As the team grows, communication becomes a problem</a:t>
            </a:r>
          </a:p>
          <a:p>
            <a:pPr lvl="1"/>
            <a:r>
              <a:rPr lang="en-US" altLang="zh-CN" dirty="0"/>
              <a:t>O(n^2)</a:t>
            </a:r>
          </a:p>
          <a:p>
            <a:pPr lvl="1"/>
            <a:r>
              <a:rPr lang="en-US" altLang="zh-CN" dirty="0"/>
              <a:t>Keep adding programmers into a </a:t>
            </a:r>
          </a:p>
          <a:p>
            <a:pPr lvl="1">
              <a:buNone/>
            </a:pPr>
            <a:r>
              <a:rPr lang="en-US" altLang="zh-CN" dirty="0"/>
              <a:t>team is NOT going to work</a:t>
            </a:r>
          </a:p>
          <a:p>
            <a:r>
              <a:rPr lang="en-US" altLang="zh-CN" dirty="0"/>
              <a:t>Charles Simonyi has an idea</a:t>
            </a:r>
          </a:p>
          <a:p>
            <a:pPr>
              <a:buNone/>
            </a:pP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7086600" y="2438401"/>
            <a:ext cx="3352800" cy="415851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5A79-9A61-43C1-9167-0EB53267CF3E}"/>
              </a:ext>
            </a:extLst>
          </p:cNvPr>
          <p:cNvSpPr>
            <a:spLocks noGrp="1"/>
          </p:cNvSpPr>
          <p:nvPr>
            <p:ph type="title"/>
          </p:nvPr>
        </p:nvSpPr>
        <p:spPr/>
        <p:txBody>
          <a:bodyPr/>
          <a:lstStyle/>
          <a:p>
            <a:r>
              <a:rPr lang="zh-CN" altLang="en-US" dirty="0"/>
              <a:t>有效地开会</a:t>
            </a:r>
            <a:endParaRPr lang="en-US" dirty="0"/>
          </a:p>
        </p:txBody>
      </p:sp>
      <p:pic>
        <p:nvPicPr>
          <p:cNvPr id="4" name="Content Placeholder 3">
            <a:extLst>
              <a:ext uri="{FF2B5EF4-FFF2-40B4-BE49-F238E27FC236}">
                <a16:creationId xmlns:a16="http://schemas.microsoft.com/office/drawing/2014/main" id="{E727D6C7-A688-4938-B452-1327B2AC4430}"/>
              </a:ext>
            </a:extLst>
          </p:cNvPr>
          <p:cNvPicPr>
            <a:picLocks noGrp="1" noChangeAspect="1"/>
          </p:cNvPicPr>
          <p:nvPr>
            <p:ph idx="1"/>
          </p:nvPr>
        </p:nvPicPr>
        <p:blipFill>
          <a:blip r:embed="rId3"/>
          <a:stretch>
            <a:fillRect/>
          </a:stretch>
        </p:blipFill>
        <p:spPr>
          <a:xfrm>
            <a:off x="7360574" y="1320373"/>
            <a:ext cx="3993226" cy="1386960"/>
          </a:xfrm>
          <a:prstGeom prst="rect">
            <a:avLst/>
          </a:prstGeom>
        </p:spPr>
      </p:pic>
      <p:pic>
        <p:nvPicPr>
          <p:cNvPr id="5" name="Picture 4">
            <a:extLst>
              <a:ext uri="{FF2B5EF4-FFF2-40B4-BE49-F238E27FC236}">
                <a16:creationId xmlns:a16="http://schemas.microsoft.com/office/drawing/2014/main" id="{5756F2F9-716D-433C-8690-2C1005A79CAF}"/>
              </a:ext>
            </a:extLst>
          </p:cNvPr>
          <p:cNvPicPr>
            <a:picLocks noChangeAspect="1"/>
          </p:cNvPicPr>
          <p:nvPr/>
        </p:nvPicPr>
        <p:blipFill>
          <a:blip r:embed="rId4"/>
          <a:stretch>
            <a:fillRect/>
          </a:stretch>
        </p:blipFill>
        <p:spPr>
          <a:xfrm>
            <a:off x="4579033" y="2796886"/>
            <a:ext cx="6774767" cy="2888230"/>
          </a:xfrm>
          <a:prstGeom prst="rect">
            <a:avLst/>
          </a:prstGeom>
        </p:spPr>
      </p:pic>
      <p:sp>
        <p:nvSpPr>
          <p:cNvPr id="6" name="TextBox 5">
            <a:extLst>
              <a:ext uri="{FF2B5EF4-FFF2-40B4-BE49-F238E27FC236}">
                <a16:creationId xmlns:a16="http://schemas.microsoft.com/office/drawing/2014/main" id="{4554A874-763A-4ADF-8936-C21AAC8BEED4}"/>
              </a:ext>
            </a:extLst>
          </p:cNvPr>
          <p:cNvSpPr txBox="1"/>
          <p:nvPr/>
        </p:nvSpPr>
        <p:spPr>
          <a:xfrm>
            <a:off x="838200" y="1690688"/>
            <a:ext cx="523348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我们的培训是否也是这样？ 如何让大家获得更有效率的会议过程和结果？</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Tree>
    <p:extLst>
      <p:ext uri="{BB962C8B-B14F-4D97-AF65-F5344CB8AC3E}">
        <p14:creationId xmlns:p14="http://schemas.microsoft.com/office/powerpoint/2010/main" val="7795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48BF-9F56-4DE9-B5AF-8E9EF786CB1E}"/>
              </a:ext>
            </a:extLst>
          </p:cNvPr>
          <p:cNvSpPr>
            <a:spLocks noGrp="1"/>
          </p:cNvSpPr>
          <p:nvPr>
            <p:ph type="title"/>
          </p:nvPr>
        </p:nvSpPr>
        <p:spPr>
          <a:xfrm>
            <a:off x="838200" y="365125"/>
            <a:ext cx="10515600" cy="1325563"/>
          </a:xfrm>
        </p:spPr>
        <p:txBody>
          <a:bodyPr>
            <a:normAutofit/>
          </a:bodyPr>
          <a:lstStyle/>
          <a:p>
            <a:r>
              <a:rPr lang="zh-CN" altLang="en-US">
                <a:solidFill>
                  <a:schemeClr val="tx1"/>
                </a:solidFill>
              </a:rPr>
              <a:t>有效地开会（培训）</a:t>
            </a:r>
            <a:endParaRPr lang="en-US">
              <a:solidFill>
                <a:schemeClr val="tx1"/>
              </a:solidFill>
            </a:endParaRPr>
          </a:p>
        </p:txBody>
      </p:sp>
      <p:graphicFrame>
        <p:nvGraphicFramePr>
          <p:cNvPr id="5" name="Content Placeholder 2">
            <a:extLst>
              <a:ext uri="{FF2B5EF4-FFF2-40B4-BE49-F238E27FC236}">
                <a16:creationId xmlns:a16="http://schemas.microsoft.com/office/drawing/2014/main" id="{632B0768-8581-4584-A418-A73F33953D77}"/>
              </a:ext>
            </a:extLst>
          </p:cNvPr>
          <p:cNvGraphicFramePr>
            <a:graphicFrameLocks noGrp="1"/>
          </p:cNvGraphicFramePr>
          <p:nvPr>
            <p:ph idx="1"/>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7264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C3FE-8714-4929-AF40-6DB75670B6DB}"/>
              </a:ext>
            </a:extLst>
          </p:cNvPr>
          <p:cNvSpPr>
            <a:spLocks noGrp="1"/>
          </p:cNvSpPr>
          <p:nvPr>
            <p:ph type="title"/>
          </p:nvPr>
        </p:nvSpPr>
        <p:spPr/>
        <p:txBody>
          <a:bodyPr/>
          <a:lstStyle/>
          <a:p>
            <a:r>
              <a:rPr lang="zh-CN" altLang="en-US" dirty="0"/>
              <a:t>会议的思维活动 （</a:t>
            </a:r>
            <a:r>
              <a:rPr lang="en-US" altLang="zh-CN" dirty="0"/>
              <a:t>1</a:t>
            </a:r>
            <a:r>
              <a:rPr lang="zh-CN" altLang="en-US" dirty="0"/>
              <a:t>）理清事实</a:t>
            </a:r>
            <a:endParaRPr lang="en-US" dirty="0"/>
          </a:p>
        </p:txBody>
      </p:sp>
      <p:sp>
        <p:nvSpPr>
          <p:cNvPr id="3" name="Content Placeholder 2">
            <a:extLst>
              <a:ext uri="{FF2B5EF4-FFF2-40B4-BE49-F238E27FC236}">
                <a16:creationId xmlns:a16="http://schemas.microsoft.com/office/drawing/2014/main" id="{49CCEBB2-1F25-47D1-9BA6-1B0DF7B749B5}"/>
              </a:ext>
            </a:extLst>
          </p:cNvPr>
          <p:cNvSpPr>
            <a:spLocks noGrp="1"/>
          </p:cNvSpPr>
          <p:nvPr>
            <p:ph idx="1"/>
          </p:nvPr>
        </p:nvSpPr>
        <p:spPr>
          <a:xfrm>
            <a:off x="1120000" y="1825625"/>
            <a:ext cx="5864460" cy="3261941"/>
          </a:xfrm>
        </p:spPr>
        <p:txBody>
          <a:bodyPr/>
          <a:lstStyle/>
          <a:p>
            <a:r>
              <a:rPr lang="zh-CN" altLang="en-US" dirty="0"/>
              <a:t>事实就是客观存在的现象，可以验证并通过一些定量的指标来衡量。 </a:t>
            </a:r>
            <a:endParaRPr lang="en-US" altLang="zh-CN" dirty="0"/>
          </a:p>
          <a:p>
            <a:r>
              <a:rPr lang="zh-CN" altLang="en-US" dirty="0"/>
              <a:t>事实不是可能性， </a:t>
            </a:r>
            <a:endParaRPr lang="en-US" altLang="zh-CN" dirty="0"/>
          </a:p>
          <a:p>
            <a:pPr lvl="1"/>
            <a:r>
              <a:rPr lang="zh-CN" altLang="en-US" dirty="0"/>
              <a:t>“我们的下一个版本很可能会吸引很多新用户”。 </a:t>
            </a:r>
            <a:endParaRPr lang="en-US" altLang="zh-CN" dirty="0"/>
          </a:p>
          <a:p>
            <a:r>
              <a:rPr lang="zh-CN" altLang="en-US" dirty="0"/>
              <a:t> 事实不是一个信仰，</a:t>
            </a:r>
            <a:endParaRPr lang="en-US" altLang="zh-CN" dirty="0"/>
          </a:p>
          <a:p>
            <a:pPr lvl="1"/>
            <a:r>
              <a:rPr lang="zh-CN" altLang="en-US" dirty="0"/>
              <a:t>我坚信</a:t>
            </a:r>
            <a:r>
              <a:rPr lang="en-US" altLang="zh-CN" dirty="0"/>
              <a:t>PHP </a:t>
            </a:r>
            <a:r>
              <a:rPr lang="zh-CN" altLang="en-US" dirty="0"/>
              <a:t>是最好的开发语言</a:t>
            </a:r>
            <a:endParaRPr lang="en-US" altLang="zh-CN" dirty="0"/>
          </a:p>
          <a:p>
            <a:endParaRPr lang="zh-CN" altLang="en-US" dirty="0"/>
          </a:p>
          <a:p>
            <a:pPr marL="0" indent="0">
              <a:buNone/>
            </a:pPr>
            <a:endParaRPr lang="en-US" dirty="0"/>
          </a:p>
        </p:txBody>
      </p:sp>
      <p:sp>
        <p:nvSpPr>
          <p:cNvPr id="4" name="TextBox 3">
            <a:extLst>
              <a:ext uri="{FF2B5EF4-FFF2-40B4-BE49-F238E27FC236}">
                <a16:creationId xmlns:a16="http://schemas.microsoft.com/office/drawing/2014/main" id="{C6B4CACC-9791-40CA-94B2-95A6E5F0AF5C}"/>
              </a:ext>
            </a:extLst>
          </p:cNvPr>
          <p:cNvSpPr txBox="1"/>
          <p:nvPr/>
        </p:nvSpPr>
        <p:spPr>
          <a:xfrm>
            <a:off x="7675123" y="1964987"/>
            <a:ext cx="367867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我刚听说要来参加</a:t>
            </a:r>
            <a:r>
              <a:rPr lang="zh-CN" altLang="en-US" dirty="0">
                <a:solidFill>
                  <a:prstClr val="white"/>
                </a:solidFill>
                <a:latin typeface="Calibri"/>
                <a:ea typeface="Microsoft YaHei"/>
              </a:rPr>
              <a:t> </a:t>
            </a:r>
            <a:r>
              <a:rPr lang="en-US" altLang="zh-CN" dirty="0">
                <a:solidFill>
                  <a:prstClr val="white"/>
                </a:solidFill>
                <a:latin typeface="Calibri"/>
                <a:ea typeface="Microsoft YaHei"/>
              </a:rPr>
              <a:t>SPRINT</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，手头事情都放一下，要</a:t>
            </a:r>
            <a:r>
              <a:rPr lang="en-US" altLang="zh-CN" noProof="0" dirty="0">
                <a:solidFill>
                  <a:prstClr val="white"/>
                </a:solidFill>
                <a:latin typeface="Calibri"/>
                <a:ea typeface="Microsoft YaHei"/>
              </a:rPr>
              <a:t>SPRINT</a:t>
            </a:r>
            <a:r>
              <a:rPr lang="en-US" altLang="zh-CN" dirty="0">
                <a:solidFill>
                  <a:prstClr val="white"/>
                </a:solidFill>
                <a:latin typeface="Calibri"/>
                <a:ea typeface="Microsoft YaHei"/>
              </a:rPr>
              <a:t> 10 </a:t>
            </a:r>
            <a:r>
              <a:rPr lang="zh-CN" altLang="en-US" dirty="0">
                <a:solidFill>
                  <a:prstClr val="white"/>
                </a:solidFill>
                <a:latin typeface="Calibri"/>
                <a:ea typeface="Microsoft YaHei"/>
              </a:rPr>
              <a:t>天</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TextBox 4">
            <a:extLst>
              <a:ext uri="{FF2B5EF4-FFF2-40B4-BE49-F238E27FC236}">
                <a16:creationId xmlns:a16="http://schemas.microsoft.com/office/drawing/2014/main" id="{770B0415-41E0-4046-88F7-46B73D52EEF9}"/>
              </a:ext>
            </a:extLst>
          </p:cNvPr>
          <p:cNvSpPr txBox="1"/>
          <p:nvPr/>
        </p:nvSpPr>
        <p:spPr>
          <a:xfrm>
            <a:off x="7791855" y="3891064"/>
            <a:ext cx="3561945"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Calibri"/>
                <a:ea typeface="Microsoft YaHei"/>
              </a:rPr>
              <a:t>10 </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天时间如何安排？</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还能做自己的事情么？</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defTabSz="457200" fontAlgn="auto">
              <a:spcBef>
                <a:spcPts val="0"/>
              </a:spcBef>
              <a:spcAft>
                <a:spcPts val="0"/>
              </a:spcAft>
            </a:pPr>
            <a:r>
              <a:rPr lang="zh-CN" altLang="en-US" dirty="0">
                <a:solidFill>
                  <a:prstClr val="white"/>
                </a:solidFill>
                <a:latin typeface="Calibri"/>
              </a:rPr>
              <a:t>我原定的活动怎么处理？</a:t>
            </a:r>
            <a:endParaRPr lang="en-US" altLang="zh-CN" dirty="0">
              <a:solidFill>
                <a:prstClr val="white"/>
              </a:solidFill>
              <a:latin typeface="Calibri"/>
            </a:endParaRPr>
          </a:p>
          <a:p>
            <a:pPr defTabSz="457200" fontAlgn="auto">
              <a:spcBef>
                <a:spcPts val="0"/>
              </a:spcBef>
              <a:spcAft>
                <a:spcPts val="0"/>
              </a:spcAft>
            </a:pPr>
            <a:r>
              <a:rPr lang="zh-CN" altLang="en-US" dirty="0">
                <a:solidFill>
                  <a:prstClr val="white"/>
                </a:solidFill>
                <a:latin typeface="Calibri"/>
              </a:rPr>
              <a:t>我的</a:t>
            </a:r>
            <a:r>
              <a:rPr lang="en-US" altLang="zh-CN" dirty="0">
                <a:solidFill>
                  <a:prstClr val="white"/>
                </a:solidFill>
                <a:latin typeface="Calibri"/>
              </a:rPr>
              <a:t>mentor </a:t>
            </a:r>
            <a:r>
              <a:rPr lang="zh-CN" altLang="en-US" dirty="0">
                <a:solidFill>
                  <a:prstClr val="white"/>
                </a:solidFill>
                <a:latin typeface="Calibri"/>
              </a:rPr>
              <a:t>有什么期望？</a:t>
            </a:r>
            <a:endParaRPr lang="en-US" altLang="zh-CN" dirty="0">
              <a:solidFill>
                <a:prstClr val="white"/>
              </a:solidFill>
              <a:latin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期望值是什么？</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我自己想达到什么结果？</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我的团队目标是？</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小组成员都是什么投入水平？</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6" name="TextBox 5">
            <a:extLst>
              <a:ext uri="{FF2B5EF4-FFF2-40B4-BE49-F238E27FC236}">
                <a16:creationId xmlns:a16="http://schemas.microsoft.com/office/drawing/2014/main" id="{654211F0-1078-4FF2-8BE6-BC5D6BE13F5D}"/>
              </a:ext>
            </a:extLst>
          </p:cNvPr>
          <p:cNvSpPr txBox="1"/>
          <p:nvPr/>
        </p:nvSpPr>
        <p:spPr>
          <a:xfrm>
            <a:off x="1196502" y="5963055"/>
            <a:ext cx="553503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小组：写下一些确定的事实，一些需要澄清的问题</a:t>
            </a:r>
            <a:endParaRPr kumimoji="0" lang="en-US" altLang="zh-CN" sz="1800" b="1" i="0" u="none" strike="noStrike" kern="1200" cap="none" spc="0" normalizeH="0" baseline="0" noProof="0" dirty="0">
              <a:ln>
                <a:noFill/>
              </a:ln>
              <a:solidFill>
                <a:srgbClr val="FFC000"/>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提问</a:t>
            </a:r>
            <a:r>
              <a:rPr kumimoji="0" lang="en-US" altLang="zh-CN" sz="1800" b="1" i="0" u="none" strike="noStrike" kern="1200" cap="none" spc="0" normalizeH="0" baseline="0" noProof="0" dirty="0">
                <a:ln>
                  <a:noFill/>
                </a:ln>
                <a:solidFill>
                  <a:srgbClr val="FFC000"/>
                </a:solidFill>
                <a:effectLst/>
                <a:uLnTx/>
                <a:uFillTx/>
                <a:latin typeface="Calibri"/>
                <a:ea typeface="Microsoft YaHei"/>
                <a:cs typeface="+mn-cs"/>
              </a:rPr>
              <a:t>/</a:t>
            </a: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回答</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29556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normAutofit/>
          </a:bodyPr>
          <a:lstStyle/>
          <a:p>
            <a:r>
              <a:rPr lang="zh-CN" altLang="en-US" dirty="0"/>
              <a:t>会议的思维活动（</a:t>
            </a:r>
            <a:r>
              <a:rPr lang="en-US" altLang="zh-CN" dirty="0"/>
              <a:t>2</a:t>
            </a:r>
            <a:r>
              <a:rPr lang="zh-CN" altLang="en-US" dirty="0"/>
              <a:t>）直觉和感情</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1603375"/>
          </a:xfrm>
        </p:spPr>
        <p:txBody>
          <a:bodyPr/>
          <a:lstStyle/>
          <a:p>
            <a:r>
              <a:rPr lang="zh-CN" altLang="en-US" dirty="0"/>
              <a:t>拨出几分钟让大家表达情绪和直觉</a:t>
            </a:r>
            <a:endParaRPr lang="en-US" altLang="zh-CN" dirty="0"/>
          </a:p>
          <a:p>
            <a:r>
              <a:rPr lang="zh-CN" altLang="en-US" dirty="0"/>
              <a:t>不必担心是否理性</a:t>
            </a:r>
            <a:endParaRPr lang="en-US" altLang="zh-CN" dirty="0"/>
          </a:p>
        </p:txBody>
      </p:sp>
      <p:sp>
        <p:nvSpPr>
          <p:cNvPr id="4" name="TextBox 3">
            <a:extLst>
              <a:ext uri="{FF2B5EF4-FFF2-40B4-BE49-F238E27FC236}">
                <a16:creationId xmlns:a16="http://schemas.microsoft.com/office/drawing/2014/main" id="{38189547-FB59-4E3B-BC7D-BF8166DA650E}"/>
              </a:ext>
            </a:extLst>
          </p:cNvPr>
          <p:cNvSpPr txBox="1"/>
          <p:nvPr/>
        </p:nvSpPr>
        <p:spPr>
          <a:xfrm>
            <a:off x="7782128" y="1825625"/>
            <a:ext cx="401752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参加这个培训有什么意义？</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我直觉上有什么担心？</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我情绪上有什么期待，不爽？</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C2123BF2-217F-48DB-B8A8-FF9D1DF6D618}"/>
              </a:ext>
            </a:extLst>
          </p:cNvPr>
          <p:cNvSpPr/>
          <p:nvPr/>
        </p:nvSpPr>
        <p:spPr>
          <a:xfrm>
            <a:off x="1120000" y="6123543"/>
            <a:ext cx="249299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小组：写下直觉和感情</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1796555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lstStyle/>
          <a:p>
            <a:r>
              <a:rPr lang="zh-CN" altLang="en-US" dirty="0"/>
              <a:t>会议的思维活动（</a:t>
            </a:r>
            <a:r>
              <a:rPr lang="en-US" altLang="zh-CN" dirty="0"/>
              <a:t>3</a:t>
            </a:r>
            <a:r>
              <a:rPr lang="zh-CN" altLang="en-US" dirty="0"/>
              <a:t>）乐观角度</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3330035"/>
          </a:xfrm>
        </p:spPr>
        <p:txBody>
          <a:bodyPr>
            <a:normAutofit fontScale="77500" lnSpcReduction="20000"/>
          </a:bodyPr>
          <a:lstStyle/>
          <a:p>
            <a:r>
              <a:rPr lang="zh-CN" altLang="en-US" dirty="0"/>
              <a:t>从乐观的角度分析问题</a:t>
            </a:r>
            <a:endParaRPr lang="en-US" altLang="zh-CN" dirty="0"/>
          </a:p>
          <a:p>
            <a:r>
              <a:rPr lang="zh-CN" altLang="en-US" dirty="0"/>
              <a:t>“对，并且</a:t>
            </a:r>
            <a:r>
              <a:rPr lang="en-US" altLang="zh-CN" dirty="0"/>
              <a:t>…</a:t>
            </a:r>
            <a:r>
              <a:rPr lang="zh-CN" altLang="en-US" dirty="0"/>
              <a:t>”</a:t>
            </a:r>
            <a:endParaRPr lang="en-US" altLang="zh-CN" dirty="0"/>
          </a:p>
          <a:p>
            <a:r>
              <a:rPr lang="zh-CN" altLang="en-US" dirty="0"/>
              <a:t>“对，而且</a:t>
            </a:r>
            <a:r>
              <a:rPr lang="en-US" altLang="zh-CN" dirty="0"/>
              <a:t>…</a:t>
            </a:r>
            <a:r>
              <a:rPr lang="zh-CN" altLang="en-US" dirty="0"/>
              <a:t>”</a:t>
            </a:r>
            <a:endParaRPr lang="en-US" altLang="zh-CN" dirty="0"/>
          </a:p>
          <a:p>
            <a:r>
              <a:rPr lang="zh-CN" altLang="en-US" dirty="0"/>
              <a:t>“对，另外</a:t>
            </a:r>
            <a:r>
              <a:rPr lang="en-US" altLang="zh-CN" dirty="0"/>
              <a:t>…</a:t>
            </a:r>
            <a:r>
              <a:rPr lang="zh-CN" altLang="en-US" dirty="0"/>
              <a:t>”</a:t>
            </a:r>
            <a:endParaRPr lang="en-US" altLang="zh-CN" dirty="0"/>
          </a:p>
          <a:p>
            <a:r>
              <a:rPr lang="zh-CN" altLang="en-US" dirty="0"/>
              <a:t>“对，还有</a:t>
            </a:r>
            <a:r>
              <a:rPr lang="en-US" altLang="zh-CN" dirty="0"/>
              <a:t>…”</a:t>
            </a:r>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dirty="0"/>
          </a:p>
        </p:txBody>
      </p:sp>
      <p:sp>
        <p:nvSpPr>
          <p:cNvPr id="4" name="TextBox 3">
            <a:extLst>
              <a:ext uri="{FF2B5EF4-FFF2-40B4-BE49-F238E27FC236}">
                <a16:creationId xmlns:a16="http://schemas.microsoft.com/office/drawing/2014/main" id="{38189547-FB59-4E3B-BC7D-BF8166DA650E}"/>
              </a:ext>
            </a:extLst>
          </p:cNvPr>
          <p:cNvSpPr txBox="1"/>
          <p:nvPr/>
        </p:nvSpPr>
        <p:spPr>
          <a:xfrm>
            <a:off x="6595353" y="1825625"/>
            <a:ext cx="447664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我应该怎么样才能从这个活动中收获更大</a:t>
            </a: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既然这样， 为何不再进一步</a:t>
            </a: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 </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5898A5FC-C6FF-40F1-B769-0DECF4B361A4}"/>
              </a:ext>
            </a:extLst>
          </p:cNvPr>
          <p:cNvSpPr/>
          <p:nvPr/>
        </p:nvSpPr>
        <p:spPr>
          <a:xfrm>
            <a:off x="838200" y="6123543"/>
            <a:ext cx="549381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小组：写下一些“对，并且”的想法，提供一些创意</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184108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037C-772E-407B-9C2D-7FF88F7F6B5B}"/>
              </a:ext>
            </a:extLst>
          </p:cNvPr>
          <p:cNvSpPr>
            <a:spLocks noGrp="1"/>
          </p:cNvSpPr>
          <p:nvPr>
            <p:ph type="title"/>
          </p:nvPr>
        </p:nvSpPr>
        <p:spPr/>
        <p:txBody>
          <a:bodyPr/>
          <a:lstStyle/>
          <a:p>
            <a:r>
              <a:rPr lang="zh-CN" altLang="en-US" dirty="0"/>
              <a:t>练习：“对</a:t>
            </a:r>
            <a:r>
              <a:rPr lang="en-US" altLang="zh-CN" dirty="0"/>
              <a:t>…</a:t>
            </a:r>
            <a:r>
              <a:rPr lang="zh-CN" altLang="en-US" dirty="0"/>
              <a:t>而且”</a:t>
            </a:r>
            <a:endParaRPr lang="en-US" dirty="0"/>
          </a:p>
        </p:txBody>
      </p:sp>
      <p:sp>
        <p:nvSpPr>
          <p:cNvPr id="3" name="Content Placeholder 2">
            <a:extLst>
              <a:ext uri="{FF2B5EF4-FFF2-40B4-BE49-F238E27FC236}">
                <a16:creationId xmlns:a16="http://schemas.microsoft.com/office/drawing/2014/main" id="{47051AA4-B2FD-4D05-9D15-7A63447C65AB}"/>
              </a:ext>
            </a:extLst>
          </p:cNvPr>
          <p:cNvSpPr>
            <a:spLocks noGrp="1"/>
          </p:cNvSpPr>
          <p:nvPr>
            <p:ph idx="1"/>
          </p:nvPr>
        </p:nvSpPr>
        <p:spPr/>
        <p:txBody>
          <a:bodyPr/>
          <a:lstStyle/>
          <a:p>
            <a:r>
              <a:rPr lang="zh-CN" altLang="en-US" dirty="0"/>
              <a:t>头脑风暴的基本要素</a:t>
            </a:r>
            <a:endParaRPr lang="en-US" altLang="zh-CN" dirty="0"/>
          </a:p>
          <a:p>
            <a:r>
              <a:rPr lang="zh-CN" altLang="en-US" dirty="0"/>
              <a:t>让思路发展</a:t>
            </a:r>
            <a:endParaRPr lang="en-US" altLang="zh-CN" dirty="0"/>
          </a:p>
          <a:p>
            <a:r>
              <a:rPr lang="zh-CN" altLang="en-US" dirty="0">
                <a:hlinkClick r:id="rId2"/>
              </a:rPr>
              <a:t>例子</a:t>
            </a:r>
            <a:r>
              <a:rPr lang="en-US" altLang="zh-CN" dirty="0">
                <a:hlinkClick r:id="rId2"/>
              </a:rPr>
              <a:t>1</a:t>
            </a:r>
            <a:r>
              <a:rPr lang="zh-CN" altLang="en-US" dirty="0"/>
              <a:t>， </a:t>
            </a:r>
            <a:r>
              <a:rPr lang="zh-CN" altLang="en-US" dirty="0">
                <a:hlinkClick r:id="rId3"/>
              </a:rPr>
              <a:t>例子</a:t>
            </a:r>
            <a:r>
              <a:rPr lang="en-US" altLang="zh-CN" dirty="0">
                <a:hlinkClick r:id="rId3"/>
              </a:rPr>
              <a:t>2</a:t>
            </a:r>
            <a:endParaRPr lang="en-US" dirty="0"/>
          </a:p>
        </p:txBody>
      </p:sp>
    </p:spTree>
    <p:extLst>
      <p:ext uri="{BB962C8B-B14F-4D97-AF65-F5344CB8AC3E}">
        <p14:creationId xmlns:p14="http://schemas.microsoft.com/office/powerpoint/2010/main" val="789073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normAutofit/>
          </a:bodyPr>
          <a:lstStyle/>
          <a:p>
            <a:r>
              <a:rPr lang="zh-CN" altLang="en-US" dirty="0"/>
              <a:t>会议的思维活动（</a:t>
            </a:r>
            <a:r>
              <a:rPr lang="en-US" altLang="zh-CN" dirty="0"/>
              <a:t>4</a:t>
            </a:r>
            <a:r>
              <a:rPr lang="zh-CN" altLang="en-US" dirty="0"/>
              <a:t>）悲观</a:t>
            </a:r>
            <a:r>
              <a:rPr lang="en-US" altLang="zh-CN" dirty="0"/>
              <a:t>/</a:t>
            </a:r>
            <a:r>
              <a:rPr lang="zh-CN" altLang="en-US" dirty="0"/>
              <a:t>谨慎</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3524588"/>
          </a:xfrm>
        </p:spPr>
        <p:txBody>
          <a:bodyPr>
            <a:normAutofit lnSpcReduction="10000"/>
          </a:bodyPr>
          <a:lstStyle/>
          <a:p>
            <a:r>
              <a:rPr lang="zh-CN" altLang="en-US" dirty="0"/>
              <a:t>从悲观的角度分析问题</a:t>
            </a:r>
            <a:endParaRPr lang="en-US" altLang="zh-CN" dirty="0"/>
          </a:p>
          <a:p>
            <a:r>
              <a:rPr lang="zh-CN" altLang="en-US" dirty="0"/>
              <a:t>“好，但是</a:t>
            </a:r>
            <a:r>
              <a:rPr lang="en-US" altLang="zh-CN" dirty="0"/>
              <a:t>…</a:t>
            </a:r>
            <a:r>
              <a:rPr lang="zh-CN" altLang="en-US" dirty="0"/>
              <a:t>”</a:t>
            </a:r>
            <a:endParaRPr lang="en-US" altLang="zh-CN" dirty="0"/>
          </a:p>
          <a:p>
            <a:r>
              <a:rPr lang="zh-CN" altLang="en-US" dirty="0"/>
              <a:t>“好，不过</a:t>
            </a:r>
            <a:r>
              <a:rPr lang="en-US" altLang="zh-CN" dirty="0"/>
              <a:t>…</a:t>
            </a:r>
            <a:r>
              <a:rPr lang="zh-CN" altLang="en-US" dirty="0"/>
              <a:t>”</a:t>
            </a:r>
            <a:endParaRPr lang="en-US" altLang="zh-CN" dirty="0"/>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altLang="zh-CN" dirty="0"/>
          </a:p>
        </p:txBody>
      </p:sp>
      <p:sp>
        <p:nvSpPr>
          <p:cNvPr id="4" name="TextBox 3">
            <a:extLst>
              <a:ext uri="{FF2B5EF4-FFF2-40B4-BE49-F238E27FC236}">
                <a16:creationId xmlns:a16="http://schemas.microsoft.com/office/drawing/2014/main" id="{38189547-FB59-4E3B-BC7D-BF8166DA650E}"/>
              </a:ext>
            </a:extLst>
          </p:cNvPr>
          <p:cNvSpPr txBox="1"/>
          <p:nvPr/>
        </p:nvSpPr>
        <p:spPr>
          <a:xfrm>
            <a:off x="6595353" y="1825625"/>
            <a:ext cx="40175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SPRINT </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有什么风险？具体有哪些？</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会不会一无所获？</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怎样才能避免一无所获？</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5C837665-D6DB-495E-9BDE-92AB4245C467}"/>
              </a:ext>
            </a:extLst>
          </p:cNvPr>
          <p:cNvSpPr/>
          <p:nvPr/>
        </p:nvSpPr>
        <p:spPr>
          <a:xfrm>
            <a:off x="1120000" y="6123543"/>
            <a:ext cx="505939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小组：写下一些风险，有创意的避免风险的办法</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286947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8D91-745E-4D7D-B7BA-554AD6FFF57F}"/>
              </a:ext>
            </a:extLst>
          </p:cNvPr>
          <p:cNvSpPr>
            <a:spLocks noGrp="1"/>
          </p:cNvSpPr>
          <p:nvPr>
            <p:ph type="title"/>
          </p:nvPr>
        </p:nvSpPr>
        <p:spPr>
          <a:xfrm>
            <a:off x="655983" y="626165"/>
            <a:ext cx="3382617" cy="5593660"/>
          </a:xfrm>
        </p:spPr>
        <p:txBody>
          <a:bodyPr>
            <a:normAutofit/>
          </a:bodyPr>
          <a:lstStyle/>
          <a:p>
            <a:r>
              <a:rPr lang="zh-CN" altLang="en-US" dirty="0"/>
              <a:t>小组汇报</a:t>
            </a:r>
            <a:endParaRPr lang="en-US" dirty="0"/>
          </a:p>
        </p:txBody>
      </p:sp>
      <p:sp>
        <p:nvSpPr>
          <p:cNvPr id="3" name="Content Placeholder 2">
            <a:extLst>
              <a:ext uri="{FF2B5EF4-FFF2-40B4-BE49-F238E27FC236}">
                <a16:creationId xmlns:a16="http://schemas.microsoft.com/office/drawing/2014/main" id="{2D7E20C3-1186-435A-9E1F-6E0E5A1F892C}"/>
              </a:ext>
            </a:extLst>
          </p:cNvPr>
          <p:cNvSpPr>
            <a:spLocks noGrp="1"/>
          </p:cNvSpPr>
          <p:nvPr>
            <p:ph idx="1"/>
          </p:nvPr>
        </p:nvSpPr>
        <p:spPr>
          <a:xfrm>
            <a:off x="4691268" y="626165"/>
            <a:ext cx="6848061" cy="3747052"/>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你们理清了什么事实？</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你们对这个培训的直觉如何？</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你们有什么创意把这个培训做得更有意思，更有收获？</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你们有什么担心？如何避免风险？</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你们还有什么别的想法？</a:t>
            </a: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4" name="Picture 3">
            <a:extLst>
              <a:ext uri="{FF2B5EF4-FFF2-40B4-BE49-F238E27FC236}">
                <a16:creationId xmlns:a16="http://schemas.microsoft.com/office/drawing/2014/main" id="{1D438C04-2941-4588-AEF7-A45ECCE549A3}"/>
              </a:ext>
            </a:extLst>
          </p:cNvPr>
          <p:cNvPicPr>
            <a:picLocks noChangeAspect="1"/>
          </p:cNvPicPr>
          <p:nvPr/>
        </p:nvPicPr>
        <p:blipFill>
          <a:blip r:embed="rId3"/>
          <a:stretch>
            <a:fillRect/>
          </a:stretch>
        </p:blipFill>
        <p:spPr>
          <a:xfrm>
            <a:off x="4691270" y="4552604"/>
            <a:ext cx="6352539" cy="1699305"/>
          </a:xfrm>
          <a:prstGeom prst="rect">
            <a:avLst/>
          </a:prstGeom>
        </p:spPr>
      </p:pic>
    </p:spTree>
    <p:extLst>
      <p:ext uri="{BB962C8B-B14F-4D97-AF65-F5344CB8AC3E}">
        <p14:creationId xmlns:p14="http://schemas.microsoft.com/office/powerpoint/2010/main" val="1649517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1120000" y="1825625"/>
            <a:ext cx="5052200" cy="4351338"/>
          </a:xfrm>
        </p:spPr>
        <p:txBody>
          <a:bodyPr/>
          <a:lstStyle/>
          <a:p>
            <a:r>
              <a:rPr lang="en-US" dirty="0"/>
              <a:t>PM  </a:t>
            </a:r>
            <a:r>
              <a:rPr lang="zh-CN" altLang="en-US" dirty="0"/>
              <a:t>在敏捷开发模式中负责和用户打交道， 为自己的团队争取最大的短期和长期利益。</a:t>
            </a:r>
            <a:endParaRPr lang="en-US" dirty="0"/>
          </a:p>
          <a:p>
            <a:r>
              <a:rPr lang="en-US" dirty="0"/>
              <a:t> </a:t>
            </a:r>
            <a:r>
              <a:rPr lang="zh-CN" altLang="en-US" dirty="0"/>
              <a:t>在软件兼职项目中，有很多不同的任务和完成任务的条件，下面的任务都有什么样的风险</a:t>
            </a:r>
            <a:r>
              <a:rPr lang="en-US" dirty="0"/>
              <a:t>?  </a:t>
            </a:r>
            <a:r>
              <a:rPr lang="zh-CN" altLang="en-US" dirty="0"/>
              <a:t>你如何应对</a:t>
            </a:r>
            <a:r>
              <a:rPr lang="en-US" dirty="0"/>
              <a:t>?  </a:t>
            </a:r>
            <a:r>
              <a:rPr lang="zh-CN" altLang="en-US" dirty="0"/>
              <a:t>你作为团队的</a:t>
            </a:r>
            <a:r>
              <a:rPr lang="en-US" dirty="0"/>
              <a:t>PM  </a:t>
            </a:r>
            <a:r>
              <a:rPr lang="zh-CN" altLang="en-US" dirty="0"/>
              <a:t>你决定接手这个项目么</a:t>
            </a:r>
            <a:r>
              <a:rPr lang="en-US" dirty="0"/>
              <a:t>? </a:t>
            </a:r>
          </a:p>
          <a:p>
            <a:r>
              <a:rPr lang="en-US" dirty="0"/>
              <a:t>  </a:t>
            </a:r>
          </a:p>
          <a:p>
            <a:pPr marL="0" indent="0">
              <a:buNone/>
            </a:pPr>
            <a:endParaRPr lang="en-US" dirty="0"/>
          </a:p>
        </p:txBody>
      </p:sp>
      <p:sp>
        <p:nvSpPr>
          <p:cNvPr id="4" name="TextBox 3">
            <a:extLst>
              <a:ext uri="{FF2B5EF4-FFF2-40B4-BE49-F238E27FC236}">
                <a16:creationId xmlns:a16="http://schemas.microsoft.com/office/drawing/2014/main" id="{E1FBD344-3558-4F9A-8582-20F723F5FC26}"/>
              </a:ext>
            </a:extLst>
          </p:cNvPr>
          <p:cNvSpPr txBox="1"/>
          <p:nvPr/>
        </p:nvSpPr>
        <p:spPr>
          <a:xfrm>
            <a:off x="6553200" y="1905000"/>
            <a:ext cx="4518800" cy="3970318"/>
          </a:xfrm>
          <a:prstGeom prst="rect">
            <a:avLst/>
          </a:prstGeom>
          <a:noFill/>
        </p:spPr>
        <p:txBody>
          <a:bodyPr wrap="square" rtlCol="0">
            <a:spAutoFit/>
          </a:bodyPr>
          <a:lstStyle/>
          <a:p>
            <a:pPr lvl="0"/>
            <a:r>
              <a:rPr lang="zh-CN" altLang="en-US" b="1" dirty="0"/>
              <a:t>案例：</a:t>
            </a:r>
            <a:endParaRPr lang="en-US" altLang="zh-CN" b="1" dirty="0"/>
          </a:p>
          <a:p>
            <a:pPr lvl="0"/>
            <a:r>
              <a:rPr lang="zh-CN" altLang="en-US" dirty="0"/>
              <a:t>你发现跟你联系的</a:t>
            </a:r>
            <a:r>
              <a:rPr lang="en-US" dirty="0"/>
              <a:t>”</a:t>
            </a:r>
            <a:r>
              <a:rPr lang="zh-CN" altLang="en-US" dirty="0"/>
              <a:t>客户</a:t>
            </a:r>
            <a:r>
              <a:rPr lang="en-US" dirty="0"/>
              <a:t>” </a:t>
            </a:r>
            <a:r>
              <a:rPr lang="zh-CN" altLang="en-US" dirty="0"/>
              <a:t>不是真的客户， 而是转手把他接到的活转包给你了，但是你见不到用户，你只跟转包的二道贩子交流。</a:t>
            </a:r>
            <a:endParaRPr lang="en-US" altLang="zh-CN" dirty="0"/>
          </a:p>
          <a:p>
            <a:pPr lvl="0"/>
            <a:r>
              <a:rPr lang="zh-CN" altLang="en-US" dirty="0"/>
              <a:t> </a:t>
            </a:r>
            <a:endParaRPr lang="en-US" dirty="0"/>
          </a:p>
          <a:p>
            <a:pPr lvl="0"/>
            <a:r>
              <a:rPr lang="zh-CN" altLang="en-US" dirty="0"/>
              <a:t>用户声称这是一个</a:t>
            </a:r>
            <a:r>
              <a:rPr lang="en-US" dirty="0"/>
              <a:t> "</a:t>
            </a:r>
            <a:r>
              <a:rPr lang="zh-CN" altLang="en-US" dirty="0"/>
              <a:t>小案子</a:t>
            </a:r>
            <a:r>
              <a:rPr lang="en-US" dirty="0"/>
              <a:t>",   "</a:t>
            </a:r>
            <a:r>
              <a:rPr lang="zh-CN" altLang="en-US" dirty="0"/>
              <a:t>用开源程序改一下就行</a:t>
            </a:r>
            <a:r>
              <a:rPr lang="en-US" dirty="0"/>
              <a:t>"</a:t>
            </a:r>
            <a:r>
              <a:rPr lang="zh-CN" altLang="en-US" dirty="0"/>
              <a:t>。</a:t>
            </a:r>
            <a:endParaRPr lang="en-US" altLang="zh-CN" dirty="0"/>
          </a:p>
          <a:p>
            <a:pPr lvl="0"/>
            <a:endParaRPr lang="en-US" dirty="0"/>
          </a:p>
          <a:p>
            <a:pPr lvl="0"/>
            <a:r>
              <a:rPr lang="zh-CN" altLang="en-US" dirty="0"/>
              <a:t>客户声称</a:t>
            </a:r>
            <a:r>
              <a:rPr lang="en-US" dirty="0"/>
              <a:t>  “</a:t>
            </a:r>
            <a:r>
              <a:rPr lang="zh-CN" altLang="en-US" dirty="0"/>
              <a:t>目前钱不多， 但是优秀者以后会给股份</a:t>
            </a:r>
            <a:r>
              <a:rPr lang="en-US" dirty="0"/>
              <a:t>"</a:t>
            </a:r>
          </a:p>
          <a:p>
            <a:pPr lvl="0"/>
            <a:r>
              <a:rPr lang="zh-CN" altLang="en-US" dirty="0"/>
              <a:t>客户不签合同</a:t>
            </a:r>
            <a:r>
              <a:rPr lang="en-US" dirty="0"/>
              <a:t>, </a:t>
            </a:r>
            <a:r>
              <a:rPr lang="zh-CN" altLang="en-US" dirty="0"/>
              <a:t>不给预付金。 </a:t>
            </a:r>
            <a:endParaRPr lang="en-US" dirty="0"/>
          </a:p>
          <a:p>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altLang="zh-CN" dirty="0"/>
              <a:t>PM </a:t>
            </a:r>
            <a:r>
              <a:rPr lang="zh-CN" altLang="en-US" dirty="0"/>
              <a:t>对项目所有功能的把握</a:t>
            </a:r>
            <a:r>
              <a:rPr lang="en-US" altLang="zh-CN" dirty="0"/>
              <a:t>, </a:t>
            </a:r>
            <a:r>
              <a:rPr lang="zh-CN" altLang="en-US" dirty="0"/>
              <a:t>特别是</a:t>
            </a:r>
            <a:r>
              <a:rPr lang="en-US" altLang="zh-CN" dirty="0"/>
              <a:t>UX</a:t>
            </a:r>
          </a:p>
          <a:p>
            <a:pPr lvl="1"/>
            <a:r>
              <a:rPr lang="zh-CN" altLang="en-US" dirty="0"/>
              <a:t>最差的</a:t>
            </a:r>
            <a:r>
              <a:rPr lang="en-US" altLang="zh-CN" dirty="0"/>
              <a:t>UX, </a:t>
            </a:r>
            <a:r>
              <a:rPr lang="zh-CN" altLang="en-US" dirty="0"/>
              <a:t>体现了团队的组织架构</a:t>
            </a:r>
            <a:endParaRPr lang="en-US" altLang="zh-CN" dirty="0"/>
          </a:p>
          <a:p>
            <a:pPr lvl="1"/>
            <a:r>
              <a:rPr lang="zh-CN" altLang="en-US" dirty="0"/>
              <a:t>其次</a:t>
            </a:r>
            <a:r>
              <a:rPr lang="en-US" altLang="zh-CN" dirty="0"/>
              <a:t>, </a:t>
            </a:r>
            <a:r>
              <a:rPr lang="zh-CN" altLang="en-US" dirty="0"/>
              <a:t>体现了产品的内部结构</a:t>
            </a:r>
            <a:endParaRPr lang="en-US" altLang="zh-CN" dirty="0"/>
          </a:p>
          <a:p>
            <a:pPr lvl="1"/>
            <a:r>
              <a:rPr lang="zh-CN" altLang="en-US" dirty="0"/>
              <a:t>最好</a:t>
            </a:r>
            <a:r>
              <a:rPr lang="en-US" altLang="zh-CN" dirty="0"/>
              <a:t>, </a:t>
            </a:r>
            <a:r>
              <a:rPr lang="zh-CN" altLang="en-US" dirty="0"/>
              <a:t>体现了用户的自然需求</a:t>
            </a:r>
            <a:endParaRPr lang="en-US" altLang="zh-CN" dirty="0"/>
          </a:p>
          <a:p>
            <a:pPr lvl="1"/>
            <a:endParaRPr lang="en-US" dirty="0"/>
          </a:p>
          <a:p>
            <a:r>
              <a:rPr lang="zh-CN" altLang="en-US" dirty="0"/>
              <a:t>在常用的网站中</a:t>
            </a:r>
            <a:r>
              <a:rPr lang="en-US" altLang="zh-CN" dirty="0"/>
              <a:t>, </a:t>
            </a:r>
            <a:r>
              <a:rPr lang="zh-CN" altLang="en-US" dirty="0"/>
              <a:t>找出这些例子</a:t>
            </a:r>
            <a:endParaRPr lang="en-US" altLang="zh-CN" dirty="0"/>
          </a:p>
          <a:p>
            <a:pPr lvl="1"/>
            <a:r>
              <a:rPr lang="zh-CN" altLang="en-US" dirty="0"/>
              <a:t>学校的网站 </a:t>
            </a:r>
            <a:r>
              <a:rPr lang="en-US" altLang="zh-CN" dirty="0"/>
              <a:t>(</a:t>
            </a:r>
            <a:r>
              <a:rPr lang="zh-CN" altLang="en-US" dirty="0"/>
              <a:t>学校领导</a:t>
            </a:r>
            <a:r>
              <a:rPr lang="en-US" altLang="zh-CN" dirty="0"/>
              <a:t>/</a:t>
            </a:r>
            <a:r>
              <a:rPr lang="zh-CN" altLang="en-US" dirty="0"/>
              <a:t>历届领导</a:t>
            </a:r>
            <a:r>
              <a:rPr lang="en-US" altLang="zh-CN" dirty="0"/>
              <a:t>)</a:t>
            </a:r>
          </a:p>
          <a:p>
            <a:pPr lvl="1"/>
            <a:r>
              <a:rPr lang="en-US" altLang="zh-CN" dirty="0"/>
              <a:t>Word </a:t>
            </a:r>
            <a:r>
              <a:rPr lang="zh-CN" altLang="en-US" dirty="0"/>
              <a:t>的 </a:t>
            </a:r>
            <a:r>
              <a:rPr lang="en-US" altLang="zh-CN" dirty="0"/>
              <a:t>ribbon </a:t>
            </a:r>
            <a:r>
              <a:rPr lang="zh-CN" altLang="en-US" dirty="0"/>
              <a:t>界面等。</a:t>
            </a:r>
            <a:endParaRPr lang="en-US" dirty="0"/>
          </a:p>
        </p:txBody>
      </p:sp>
    </p:spTree>
    <p:extLst>
      <p:ext uri="{BB962C8B-B14F-4D97-AF65-F5344CB8AC3E}">
        <p14:creationId xmlns:p14="http://schemas.microsoft.com/office/powerpoint/2010/main" val="303776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Original idea of PM</a:t>
            </a:r>
            <a:endParaRPr lang="en-US" dirty="0"/>
          </a:p>
        </p:txBody>
      </p:sp>
      <p:sp>
        <p:nvSpPr>
          <p:cNvPr id="3" name="Content Placeholder 2"/>
          <p:cNvSpPr>
            <a:spLocks noGrp="1"/>
          </p:cNvSpPr>
          <p:nvPr>
            <p:ph idx="1"/>
          </p:nvPr>
        </p:nvSpPr>
        <p:spPr/>
        <p:txBody>
          <a:bodyPr>
            <a:normAutofit lnSpcReduction="10000"/>
          </a:bodyPr>
          <a:lstStyle/>
          <a:p>
            <a:r>
              <a:rPr lang="en-US" altLang="zh-CN" dirty="0"/>
              <a:t>Program Manager</a:t>
            </a:r>
          </a:p>
          <a:p>
            <a:pPr lvl="1"/>
            <a:r>
              <a:rPr lang="en-US" altLang="zh-CN" dirty="0"/>
              <a:t>Master Programmer vs. Slave Programmer</a:t>
            </a:r>
          </a:p>
          <a:p>
            <a:r>
              <a:rPr lang="en-US" altLang="zh-CN" dirty="0"/>
              <a:t>Master Programmer  (Program Manager) </a:t>
            </a:r>
            <a:r>
              <a:rPr lang="zh-CN" altLang="en-US" dirty="0"/>
              <a:t>大师程序员</a:t>
            </a:r>
            <a:endParaRPr lang="en-US" altLang="zh-CN" dirty="0"/>
          </a:p>
          <a:p>
            <a:pPr lvl="1"/>
            <a:r>
              <a:rPr lang="en-US" altLang="zh-CN" dirty="0"/>
              <a:t>Write high level code</a:t>
            </a:r>
          </a:p>
          <a:p>
            <a:r>
              <a:rPr lang="en-US" altLang="zh-CN" dirty="0"/>
              <a:t>Slave/Junior Programmer </a:t>
            </a:r>
            <a:r>
              <a:rPr lang="zh-CN" altLang="en-US" dirty="0"/>
              <a:t>小工程序员</a:t>
            </a:r>
            <a:endParaRPr lang="en-US" altLang="zh-CN" dirty="0"/>
          </a:p>
          <a:p>
            <a:pPr lvl="1"/>
            <a:r>
              <a:rPr lang="en-US" altLang="zh-CN" dirty="0"/>
              <a:t>Write detail implementation code</a:t>
            </a:r>
          </a:p>
          <a:p>
            <a:pPr lvl="1"/>
            <a:r>
              <a:rPr lang="en-US" altLang="zh-CN" dirty="0"/>
              <a:t>Works for a PM</a:t>
            </a:r>
          </a:p>
          <a:p>
            <a:r>
              <a:rPr lang="en-US" altLang="zh-CN" dirty="0"/>
              <a:t>“programmer’s apprentice”  - similar idea</a:t>
            </a:r>
          </a:p>
          <a:p>
            <a:pPr>
              <a:buNone/>
            </a:pPr>
            <a:endParaRPr lang="en-US" dirty="0"/>
          </a:p>
          <a:p>
            <a:r>
              <a:rPr lang="zh-CN" altLang="en-US" dirty="0"/>
              <a:t>但是，没有人愿意做 “小工程序员”， 学徒</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History of PM</a:t>
            </a:r>
          </a:p>
          <a:p>
            <a:r>
              <a:rPr lang="en-US" altLang="zh-CN" dirty="0"/>
              <a:t>Role of PM</a:t>
            </a:r>
          </a:p>
          <a:p>
            <a:r>
              <a:rPr lang="en-US" altLang="zh-CN" dirty="0"/>
              <a:t>Impact of PM</a:t>
            </a:r>
          </a:p>
          <a:p>
            <a:endParaRPr lang="en-US" dirty="0"/>
          </a:p>
          <a:p>
            <a:r>
              <a:rPr lang="en-US" altLang="zh-CN" dirty="0"/>
              <a:t>Q&amp;A</a:t>
            </a:r>
          </a:p>
          <a:p>
            <a:r>
              <a:rPr lang="en-US" altLang="zh-CN" dirty="0"/>
              <a:t>Book for PM:</a:t>
            </a:r>
          </a:p>
          <a:p>
            <a:pPr lvl="1"/>
            <a:r>
              <a:rPr lang="en-US" altLang="zh-CN" dirty="0"/>
              <a:t>The Art of Project Management</a:t>
            </a:r>
          </a:p>
          <a:p>
            <a:pPr lvl="1"/>
            <a:r>
              <a:rPr lang="en-US" altLang="zh-CN" dirty="0"/>
              <a:t>The Power of Persuasion</a:t>
            </a:r>
          </a:p>
          <a:p>
            <a:pPr lvl="1"/>
            <a:r>
              <a:rPr lang="en-US" altLang="zh-CN" dirty="0" err="1"/>
              <a:t>PeopleWare</a:t>
            </a:r>
            <a:r>
              <a:rPr lang="en-US" altLang="zh-CN" dirty="0"/>
              <a:t> (</a:t>
            </a:r>
            <a:r>
              <a:rPr lang="zh-CN" altLang="en-US" dirty="0"/>
              <a:t>人件</a:t>
            </a:r>
            <a:r>
              <a:rPr lang="en-US" altLang="zh-CN" dirty="0"/>
              <a: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4456-2C2A-4A21-BC3F-141A0D4BE4D4}"/>
              </a:ext>
            </a:extLst>
          </p:cNvPr>
          <p:cNvSpPr>
            <a:spLocks noGrp="1"/>
          </p:cNvSpPr>
          <p:nvPr>
            <p:ph type="title"/>
          </p:nvPr>
        </p:nvSpPr>
        <p:spPr/>
        <p:txBody>
          <a:bodyPr/>
          <a:lstStyle/>
          <a:p>
            <a:r>
              <a:rPr lang="zh-CN" altLang="en-US" dirty="0"/>
              <a:t>更多练习</a:t>
            </a:r>
            <a:endParaRPr lang="en-US" dirty="0"/>
          </a:p>
        </p:txBody>
      </p:sp>
      <p:sp>
        <p:nvSpPr>
          <p:cNvPr id="3" name="Content Placeholder 2">
            <a:extLst>
              <a:ext uri="{FF2B5EF4-FFF2-40B4-BE49-F238E27FC236}">
                <a16:creationId xmlns:a16="http://schemas.microsoft.com/office/drawing/2014/main" id="{24647FCB-119E-4B79-83F5-D9B25D19F51C}"/>
              </a:ext>
            </a:extLst>
          </p:cNvPr>
          <p:cNvSpPr>
            <a:spLocks noGrp="1"/>
          </p:cNvSpPr>
          <p:nvPr>
            <p:ph idx="1"/>
          </p:nvPr>
        </p:nvSpPr>
        <p:spPr/>
        <p:txBody>
          <a:bodyPr/>
          <a:lstStyle/>
          <a:p>
            <a:r>
              <a:rPr lang="en-US">
                <a:hlinkClick r:id="rId2"/>
              </a:rPr>
              <a:t>http://www.cnblogs.com/xinz/p/3855189.html</a:t>
            </a:r>
            <a:endParaRPr lang="en-US"/>
          </a:p>
          <a:p>
            <a:endParaRPr lang="en-US" dirty="0"/>
          </a:p>
        </p:txBody>
      </p:sp>
    </p:spTree>
    <p:extLst>
      <p:ext uri="{BB962C8B-B14F-4D97-AF65-F5344CB8AC3E}">
        <p14:creationId xmlns:p14="http://schemas.microsoft.com/office/powerpoint/2010/main" val="113678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工程师都太忙</a:t>
            </a:r>
            <a:r>
              <a:rPr lang="en-US" altLang="zh-CN" dirty="0"/>
              <a:t>…</a:t>
            </a:r>
            <a:endParaRPr lang="en-US" dirty="0"/>
          </a:p>
        </p:txBody>
      </p:sp>
      <p:sp>
        <p:nvSpPr>
          <p:cNvPr id="3" name="Content Placeholder 2"/>
          <p:cNvSpPr>
            <a:spLocks noGrp="1"/>
          </p:cNvSpPr>
          <p:nvPr>
            <p:ph idx="1"/>
          </p:nvPr>
        </p:nvSpPr>
        <p:spPr/>
        <p:txBody>
          <a:bodyPr>
            <a:normAutofit/>
          </a:bodyPr>
          <a:lstStyle/>
          <a:p>
            <a:r>
              <a:rPr lang="zh-CN" altLang="en-US" sz="2400" dirty="0"/>
              <a:t>随着产品的发展，我们需要专门的人才来做下面的事，而这些事往往是程序员不愿意花时间去做的：</a:t>
            </a:r>
          </a:p>
          <a:p>
            <a:pPr lvl="1"/>
            <a:r>
              <a:rPr lang="zh-CN" altLang="en-US" sz="2000" dirty="0"/>
              <a:t>和客户交谈，组织用户调查，发现用户需求 </a:t>
            </a:r>
            <a:endParaRPr lang="en-US" altLang="zh-CN" sz="2000" dirty="0"/>
          </a:p>
          <a:p>
            <a:pPr lvl="1"/>
            <a:r>
              <a:rPr lang="zh-CN" altLang="en-US" sz="2000" dirty="0"/>
              <a:t>把需求转化为工程师能够理解和执行的文档</a:t>
            </a:r>
            <a:endParaRPr lang="en-US" altLang="zh-CN" sz="2000" dirty="0"/>
          </a:p>
          <a:p>
            <a:pPr lvl="1"/>
            <a:r>
              <a:rPr lang="zh-CN" altLang="en-US" sz="2000" dirty="0"/>
              <a:t>深入了解和比较竞争对手的产品</a:t>
            </a:r>
            <a:endParaRPr lang="en-US" altLang="zh-CN" sz="2000" dirty="0"/>
          </a:p>
          <a:p>
            <a:pPr lvl="1"/>
            <a:r>
              <a:rPr lang="zh-CN" altLang="en-US" sz="2000" dirty="0"/>
              <a:t>在公司内部交流，争取资源</a:t>
            </a:r>
            <a:endParaRPr lang="en-US" altLang="zh-CN" sz="2000" dirty="0"/>
          </a:p>
          <a:p>
            <a:pPr lvl="1"/>
            <a:r>
              <a:rPr lang="zh-CN" altLang="en-US" sz="2000" dirty="0"/>
              <a:t>怎么让软件变得可用（</a:t>
            </a:r>
            <a:r>
              <a:rPr lang="en-US" altLang="zh-CN" sz="2000" dirty="0"/>
              <a:t>Usable</a:t>
            </a:r>
            <a:r>
              <a:rPr lang="zh-CN" altLang="en-US" sz="2000" dirty="0"/>
              <a:t>）、有用（</a:t>
            </a:r>
            <a:r>
              <a:rPr lang="en-US" altLang="zh-CN" sz="2000" dirty="0"/>
              <a:t>Useful</a:t>
            </a:r>
            <a:r>
              <a:rPr lang="zh-CN" altLang="en-US" sz="2000" dirty="0"/>
              <a:t>）</a:t>
            </a:r>
            <a:endParaRPr lang="en-US" altLang="zh-CN" sz="2000" dirty="0"/>
          </a:p>
          <a:p>
            <a:pPr lvl="1"/>
            <a:r>
              <a:rPr lang="zh-CN" altLang="en-US" sz="2000" dirty="0"/>
              <a:t>怎么改进团队的流程 </a:t>
            </a:r>
            <a:endParaRPr lang="en-US" sz="1800" dirty="0"/>
          </a:p>
          <a:p>
            <a:r>
              <a:rPr lang="zh-CN" altLang="en-US" sz="2400" dirty="0"/>
              <a:t>大部分程序员没时间做，不感兴趣做，也缺乏相应的技巧来做这些事情。</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Turn the idea around</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8610600" y="1143000"/>
            <a:ext cx="2844800" cy="2641600"/>
          </a:xfrm>
          <a:prstGeom prst="rect">
            <a:avLst/>
          </a:prstGeom>
          <a:noFill/>
          <a:ln w="9525">
            <a:noFill/>
            <a:miter lim="800000"/>
            <a:headEnd/>
            <a:tailEnd/>
          </a:ln>
          <a:effectLst/>
        </p:spPr>
      </p:pic>
      <p:sp>
        <p:nvSpPr>
          <p:cNvPr id="6" name="Content Placeholder 2"/>
          <p:cNvSpPr txBox="1">
            <a:spLocks/>
          </p:cNvSpPr>
          <p:nvPr/>
        </p:nvSpPr>
        <p:spPr bwMode="auto">
          <a:xfrm>
            <a:off x="1981200" y="1752600"/>
            <a:ext cx="6096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indent="-273050">
              <a:spcBef>
                <a:spcPts val="575"/>
              </a:spcBef>
              <a:buClr>
                <a:schemeClr val="accent1"/>
              </a:buClr>
              <a:buSzPct val="85000"/>
              <a:buFont typeface="Wingdings 2" pitchFamily="18" charset="2"/>
              <a:buChar char=""/>
              <a:defRPr/>
            </a:pPr>
            <a:r>
              <a:rPr lang="en-US" altLang="zh-CN" sz="2400" dirty="0" err="1">
                <a:latin typeface="+mn-lt"/>
              </a:rPr>
              <a:t>Jabe</a:t>
            </a:r>
            <a:r>
              <a:rPr lang="en-US" altLang="zh-CN" sz="2400" dirty="0">
                <a:latin typeface="+mn-lt"/>
              </a:rPr>
              <a:t> Blumenthal (1984, first Microsoft PM)</a:t>
            </a:r>
          </a:p>
          <a:p>
            <a:pPr marL="273050" indent="-273050">
              <a:spcBef>
                <a:spcPts val="575"/>
              </a:spcBef>
              <a:buClr>
                <a:schemeClr val="accent1"/>
              </a:buClr>
              <a:buSzPct val="85000"/>
              <a:buFont typeface="Wingdings 2" pitchFamily="18" charset="2"/>
              <a:buChar char=""/>
              <a:defRPr/>
            </a:pPr>
            <a:r>
              <a:rPr lang="en-US" altLang="zh-CN" sz="2400" dirty="0">
                <a:latin typeface="+mn-lt"/>
              </a:rPr>
              <a:t>PM</a:t>
            </a:r>
          </a:p>
          <a:p>
            <a:pPr marL="730250" lvl="1" indent="-273050">
              <a:spcBef>
                <a:spcPts val="575"/>
              </a:spcBef>
              <a:buClr>
                <a:schemeClr val="accent1"/>
              </a:buClr>
              <a:buSzPct val="85000"/>
              <a:buFont typeface="Wingdings 2" pitchFamily="18" charset="2"/>
              <a:buChar char=""/>
            </a:pPr>
            <a:r>
              <a:rPr lang="en-US" altLang="zh-CN" sz="2400" dirty="0">
                <a:latin typeface="+mn-lt"/>
              </a:rPr>
              <a:t>Do everything besides coding and testing</a:t>
            </a:r>
          </a:p>
          <a:p>
            <a:pPr marL="273050" indent="-273050">
              <a:spcBef>
                <a:spcPts val="575"/>
              </a:spcBef>
              <a:buClr>
                <a:schemeClr val="accent1"/>
              </a:buClr>
              <a:buSzPct val="85000"/>
              <a:buFont typeface="Wingdings 2" pitchFamily="18" charset="2"/>
              <a:buChar char=""/>
            </a:pPr>
            <a:r>
              <a:rPr lang="en-US" altLang="zh-CN" sz="2400" dirty="0">
                <a:latin typeface="+mn-lt"/>
              </a:rPr>
              <a:t>PM</a:t>
            </a:r>
            <a:r>
              <a:rPr lang="en-US" sz="2400" dirty="0">
                <a:latin typeface="+mn-lt"/>
              </a:rPr>
              <a:t> would own the </a:t>
            </a:r>
            <a:r>
              <a:rPr lang="en-US" sz="2400" i="1" dirty="0">
                <a:latin typeface="+mn-lt"/>
              </a:rPr>
              <a:t>design</a:t>
            </a:r>
            <a:r>
              <a:rPr lang="en-US" sz="2400" dirty="0">
                <a:latin typeface="+mn-lt"/>
              </a:rPr>
              <a:t> and the </a:t>
            </a:r>
            <a:r>
              <a:rPr lang="en-US" sz="2400" i="1" dirty="0">
                <a:latin typeface="+mn-lt"/>
              </a:rPr>
              <a:t>spec</a:t>
            </a:r>
            <a:r>
              <a:rPr lang="en-US" sz="2400" dirty="0">
                <a:latin typeface="+mn-lt"/>
              </a:rPr>
              <a:t> for products.</a:t>
            </a:r>
            <a:endParaRPr lang="en-US" altLang="zh-CN" sz="2400" dirty="0">
              <a:latin typeface="+mn-lt"/>
            </a:endParaRPr>
          </a:p>
          <a:p>
            <a:pPr marL="273050" indent="-273050">
              <a:spcBef>
                <a:spcPts val="575"/>
              </a:spcBef>
              <a:buClr>
                <a:schemeClr val="accent1"/>
              </a:buClr>
              <a:buSzPct val="85000"/>
              <a:buFont typeface="Wingdings 2" pitchFamily="18" charset="2"/>
              <a:buChar char=""/>
              <a:defRPr/>
            </a:pPr>
            <a:r>
              <a:rPr lang="zh-CN" altLang="en-US" sz="2400" dirty="0">
                <a:latin typeface="+mn-lt"/>
              </a:rPr>
              <a:t>职业道路的发展和开发测试职业类似</a:t>
            </a:r>
            <a:endParaRPr lang="en-US" altLang="zh-CN" sz="2400" dirty="0">
              <a:latin typeface="+mn-lt"/>
            </a:endParaRPr>
          </a:p>
          <a:p>
            <a:pPr marL="730250" lvl="1" indent="-273050">
              <a:spcBef>
                <a:spcPts val="575"/>
              </a:spcBef>
              <a:buClr>
                <a:schemeClr val="accent1"/>
              </a:buClr>
              <a:buSzPct val="85000"/>
              <a:buFont typeface="Wingdings 2" pitchFamily="18" charset="2"/>
              <a:buChar char=""/>
            </a:pPr>
            <a:r>
              <a:rPr lang="zh-CN" altLang="en-US" sz="2000" dirty="0">
                <a:latin typeface="+mn-lt"/>
              </a:rPr>
              <a:t>作为个人： </a:t>
            </a:r>
            <a:r>
              <a:rPr lang="en-US" altLang="zh-CN" sz="2000" dirty="0">
                <a:latin typeface="+mn-lt"/>
              </a:rPr>
              <a:t>PM-&gt;PM II  -&gt; Senior PM -&gt; Principal PM -&gt;…</a:t>
            </a:r>
          </a:p>
          <a:p>
            <a:pPr marL="730250" lvl="1" indent="-273050">
              <a:spcBef>
                <a:spcPts val="575"/>
              </a:spcBef>
              <a:buClr>
                <a:schemeClr val="accent1"/>
              </a:buClr>
              <a:buSzPct val="85000"/>
              <a:buFont typeface="Wingdings 2" pitchFamily="18" charset="2"/>
              <a:buChar char=""/>
            </a:pPr>
            <a:r>
              <a:rPr lang="zh-CN" altLang="en-US" sz="2000" dirty="0">
                <a:latin typeface="+mn-lt"/>
              </a:rPr>
              <a:t>作为领导： </a:t>
            </a:r>
            <a:r>
              <a:rPr lang="en-US" altLang="zh-CN" sz="2000" dirty="0">
                <a:latin typeface="+mn-lt"/>
              </a:rPr>
              <a:t>PM-&gt;PM lead -&gt; PM Manager (Group PM) -&gt;Director of PM -&gt; VP in charge of PM</a:t>
            </a:r>
          </a:p>
          <a:p>
            <a:pPr marL="730250" lvl="1" indent="-273050">
              <a:spcBef>
                <a:spcPts val="575"/>
              </a:spcBef>
              <a:buClr>
                <a:schemeClr val="accent1"/>
              </a:buClr>
              <a:buSzPct val="85000"/>
            </a:pPr>
            <a:endParaRPr lang="en-US" altLang="zh-CN"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0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20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Role of PM - Money</a:t>
            </a:r>
            <a:endParaRPr lang="en-US" dirty="0"/>
          </a:p>
        </p:txBody>
      </p:sp>
      <p:sp>
        <p:nvSpPr>
          <p:cNvPr id="3" name="Content Placeholder 2"/>
          <p:cNvSpPr>
            <a:spLocks noGrp="1"/>
          </p:cNvSpPr>
          <p:nvPr>
            <p:ph idx="1"/>
          </p:nvPr>
        </p:nvSpPr>
        <p:spPr/>
        <p:txBody>
          <a:bodyPr/>
          <a:lstStyle/>
          <a:p>
            <a:r>
              <a:rPr lang="en-US" altLang="zh-CN" sz="2400" dirty="0"/>
              <a:t>Role of PM</a:t>
            </a:r>
          </a:p>
          <a:p>
            <a:pPr marL="730250" lvl="1" indent="-273050">
              <a:spcBef>
                <a:spcPts val="575"/>
              </a:spcBef>
              <a:buClr>
                <a:schemeClr val="accent1"/>
              </a:buClr>
            </a:pPr>
            <a:r>
              <a:rPr lang="en-US" altLang="zh-CN" dirty="0"/>
              <a:t>Gather requirements</a:t>
            </a:r>
          </a:p>
          <a:p>
            <a:pPr marL="730250" lvl="1" indent="-273050">
              <a:spcBef>
                <a:spcPts val="575"/>
              </a:spcBef>
              <a:buClr>
                <a:schemeClr val="accent1"/>
              </a:buClr>
            </a:pPr>
            <a:r>
              <a:rPr lang="en-US" altLang="zh-CN" dirty="0"/>
              <a:t>Design UI, Write spec</a:t>
            </a:r>
          </a:p>
          <a:p>
            <a:pPr marL="730250" lvl="1" indent="-273050">
              <a:spcBef>
                <a:spcPts val="575"/>
              </a:spcBef>
              <a:buClr>
                <a:schemeClr val="accent1"/>
              </a:buClr>
            </a:pPr>
            <a:r>
              <a:rPr lang="en-US" altLang="zh-CN" dirty="0"/>
              <a:t>Coordinate </a:t>
            </a:r>
            <a:r>
              <a:rPr lang="en-US" dirty="0"/>
              <a:t>marketing, documentation, testing, localization</a:t>
            </a:r>
          </a:p>
          <a:p>
            <a:pPr marL="730250" lvl="1" indent="-273050">
              <a:spcBef>
                <a:spcPts val="575"/>
              </a:spcBef>
              <a:buClr>
                <a:schemeClr val="accent1"/>
              </a:buClr>
            </a:pPr>
            <a:r>
              <a:rPr lang="en-US" altLang="zh-CN" dirty="0"/>
              <a:t>Lead the team to reach decision (as money to the society)</a:t>
            </a:r>
          </a:p>
          <a:p>
            <a:r>
              <a:rPr lang="en-US" altLang="zh-CN" sz="2400" dirty="0"/>
              <a:t>PM: focus on the big picture, the balance of Time/Resource/Feature</a:t>
            </a:r>
          </a:p>
          <a:p>
            <a:r>
              <a:rPr lang="en-US" altLang="zh-CN" sz="2400" dirty="0"/>
              <a:t>Dev/test/etc: focus on individual technical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Light+Corbel">
      <a:majorFont>
        <a:latin typeface="Corbel"/>
        <a:ea typeface="Microsoft YaHei Light"/>
        <a:cs typeface=""/>
      </a:majorFont>
      <a:minorFont>
        <a:latin typeface="Corbel"/>
        <a:ea typeface="Microsoft YaHei U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E3B803-03E0-452A-973D-71FA51A754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9DE20C-3D83-4F73-B3D5-4904E5049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F32828-20FB-41F1-93A8-15BC4BB130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TotalTime>
  <Words>6478</Words>
  <Application>Microsoft Office PowerPoint</Application>
  <PresentationFormat>Widescreen</PresentationFormat>
  <Paragraphs>466</Paragraphs>
  <Slides>61</Slides>
  <Notes>7</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61</vt:i4>
      </vt:variant>
    </vt:vector>
  </HeadingPairs>
  <TitlesOfParts>
    <vt:vector size="74" baseType="lpstr">
      <vt:lpstr>Microsoft YaHei</vt:lpstr>
      <vt:lpstr>Microsoft YaHei Light</vt:lpstr>
      <vt:lpstr>Microsoft YaHei UI</vt:lpstr>
      <vt:lpstr>宋体</vt:lpstr>
      <vt:lpstr>Arial</vt:lpstr>
      <vt:lpstr>Arial Narrow</vt:lpstr>
      <vt:lpstr>Calibri</vt:lpstr>
      <vt:lpstr>Calibri Light</vt:lpstr>
      <vt:lpstr>Corbel</vt:lpstr>
      <vt:lpstr>Wingdings</vt:lpstr>
      <vt:lpstr>Wingdings 2</vt:lpstr>
      <vt:lpstr>Depth</vt:lpstr>
      <vt:lpstr>1_Depth</vt:lpstr>
      <vt:lpstr>Program Manager  项目经理</vt:lpstr>
      <vt:lpstr>项目经理 – 课程概要</vt:lpstr>
      <vt:lpstr>需要PM 么？</vt:lpstr>
      <vt:lpstr>各种经理</vt:lpstr>
      <vt:lpstr>History of PM in Microsoft</vt:lpstr>
      <vt:lpstr>Original idea of PM</vt:lpstr>
      <vt:lpstr>工程师都太忙…</vt:lpstr>
      <vt:lpstr>Turn the idea around</vt:lpstr>
      <vt:lpstr>Role of PM - Money</vt:lpstr>
      <vt:lpstr>Project Manager vs. Program Manager</vt:lpstr>
      <vt:lpstr>两种工作的区别</vt:lpstr>
      <vt:lpstr>怎么找到PM</vt:lpstr>
      <vt:lpstr>Keep the Balance</vt:lpstr>
      <vt:lpstr>Another view</vt:lpstr>
      <vt:lpstr>各种因素的平衡</vt:lpstr>
      <vt:lpstr>练习</vt:lpstr>
      <vt:lpstr>PM的各种面孔</vt:lpstr>
      <vt:lpstr>对PM的要求</vt:lpstr>
      <vt:lpstr>PM Requirement</vt:lpstr>
      <vt:lpstr>PM Job - Responsibility</vt:lpstr>
      <vt:lpstr>PM job - Expectation</vt:lpstr>
      <vt:lpstr>PM 的基本技术训练 – 案例分析</vt:lpstr>
      <vt:lpstr>PM 的基本技术训练 – 案例分析</vt:lpstr>
      <vt:lpstr>PM 和团队架构</vt:lpstr>
      <vt:lpstr>PM 的影响力</vt:lpstr>
      <vt:lpstr>PM 在学校项目中</vt:lpstr>
      <vt:lpstr>PowerPoint Presentation</vt:lpstr>
      <vt:lpstr>产品经理的技能树</vt:lpstr>
      <vt:lpstr>PM in a college software team</vt:lpstr>
      <vt:lpstr>风险?</vt:lpstr>
      <vt:lpstr>第一步：确认风险</vt:lpstr>
      <vt:lpstr>风险分类</vt:lpstr>
      <vt:lpstr>Exercise</vt:lpstr>
      <vt:lpstr>第二步：分析和优先级划分</vt:lpstr>
      <vt:lpstr>第三步：计划和管理风险</vt:lpstr>
      <vt:lpstr>对待风险的各种态度</vt:lpstr>
      <vt:lpstr>PM 和风险管理</vt:lpstr>
      <vt:lpstr>应对风险的办法</vt:lpstr>
      <vt:lpstr>应对风险</vt:lpstr>
      <vt:lpstr>练习：风险的作业</vt:lpstr>
      <vt:lpstr>风险举例 (1)</vt:lpstr>
      <vt:lpstr>风险举例 (2)</vt:lpstr>
      <vt:lpstr>风险举例 (3)</vt:lpstr>
      <vt:lpstr>风险示例 (4)</vt:lpstr>
      <vt:lpstr>风险示例 (5)</vt:lpstr>
      <vt:lpstr>PM 和风险管理</vt:lpstr>
      <vt:lpstr>应对风险</vt:lpstr>
      <vt:lpstr>练习：风险的作业</vt:lpstr>
      <vt:lpstr>PM 的领导作用 – 开好会</vt:lpstr>
      <vt:lpstr>有效地开会</vt:lpstr>
      <vt:lpstr>有效地开会（培训）</vt:lpstr>
      <vt:lpstr>会议的思维活动 （1）理清事实</vt:lpstr>
      <vt:lpstr>会议的思维活动（2）直觉和感情</vt:lpstr>
      <vt:lpstr>会议的思维活动（3）乐观角度</vt:lpstr>
      <vt:lpstr>练习：“对…而且”</vt:lpstr>
      <vt:lpstr>会议的思维活动（4）悲观/谨慎</vt:lpstr>
      <vt:lpstr>小组汇报</vt:lpstr>
      <vt:lpstr>Exercise</vt:lpstr>
      <vt:lpstr>Exercise</vt:lpstr>
      <vt:lpstr>Summary</vt:lpstr>
      <vt:lpstr>更多练习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Manager  项目经理</dc:title>
  <dc:creator>Xin Zou</dc:creator>
  <cp:lastModifiedBy>Xin Zou</cp:lastModifiedBy>
  <cp:revision>1</cp:revision>
  <dcterms:created xsi:type="dcterms:W3CDTF">2018-10-06T23:26:13Z</dcterms:created>
  <dcterms:modified xsi:type="dcterms:W3CDTF">2018-10-08T17:28:56Z</dcterms:modified>
</cp:coreProperties>
</file>