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4"/>
  </p:notesMasterIdLst>
  <p:sldIdLst>
    <p:sldId id="256" r:id="rId5"/>
    <p:sldId id="282" r:id="rId6"/>
    <p:sldId id="266" r:id="rId7"/>
    <p:sldId id="283" r:id="rId8"/>
    <p:sldId id="269" r:id="rId9"/>
    <p:sldId id="286" r:id="rId10"/>
    <p:sldId id="263" r:id="rId11"/>
    <p:sldId id="271" r:id="rId12"/>
    <p:sldId id="270" r:id="rId13"/>
    <p:sldId id="276" r:id="rId14"/>
    <p:sldId id="284" r:id="rId15"/>
    <p:sldId id="277" r:id="rId16"/>
    <p:sldId id="285" r:id="rId17"/>
    <p:sldId id="288" r:id="rId18"/>
    <p:sldId id="264" r:id="rId19"/>
    <p:sldId id="280" r:id="rId20"/>
    <p:sldId id="265" r:id="rId21"/>
    <p:sldId id="274" r:id="rId22"/>
    <p:sldId id="278" r:id="rId23"/>
    <p:sldId id="289" r:id="rId24"/>
    <p:sldId id="267" r:id="rId25"/>
    <p:sldId id="279" r:id="rId26"/>
    <p:sldId id="268" r:id="rId27"/>
    <p:sldId id="272" r:id="rId28"/>
    <p:sldId id="287" r:id="rId29"/>
    <p:sldId id="275" r:id="rId30"/>
    <p:sldId id="336" r:id="rId31"/>
    <p:sldId id="281" r:id="rId32"/>
    <p:sldId id="3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8D8BF-1E25-48E2-8C59-157AF534B0FC}" v="73" dt="2018-10-08T05:57:13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79" autoAdjust="0"/>
  </p:normalViewPr>
  <p:slideViewPr>
    <p:cSldViewPr>
      <p:cViewPr varScale="1">
        <p:scale>
          <a:sx n="79" d="100"/>
          <a:sy n="79" d="100"/>
        </p:scale>
        <p:origin x="720" y="5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Zou" userId="260b9726081dae15" providerId="LiveId" clId="{2908D8BF-1E25-48E2-8C59-157AF534B0FC}"/>
    <pc:docChg chg="custSel addSld modSld modMainMaster">
      <pc:chgData name="Xin Zou" userId="260b9726081dae15" providerId="LiveId" clId="{2908D8BF-1E25-48E2-8C59-157AF534B0FC}" dt="2018-10-08T05:57:13.571" v="451"/>
      <pc:docMkLst>
        <pc:docMk/>
      </pc:docMkLst>
      <pc:sldChg chg="modSp">
        <pc:chgData name="Xin Zou" userId="260b9726081dae15" providerId="LiveId" clId="{2908D8BF-1E25-48E2-8C59-157AF534B0FC}" dt="2018-10-08T05:57:13.571" v="451"/>
        <pc:sldMkLst>
          <pc:docMk/>
          <pc:sldMk cId="0" sldId="256"/>
        </pc:sldMkLst>
        <pc:spChg chg="mod">
          <ac:chgData name="Xin Zou" userId="260b9726081dae15" providerId="LiveId" clId="{2908D8BF-1E25-48E2-8C59-157AF534B0FC}" dt="2018-10-06T04:19:46.553" v="36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Xin Zou" userId="260b9726081dae15" providerId="LiveId" clId="{2908D8BF-1E25-48E2-8C59-157AF534B0FC}" dt="2018-10-08T05:57:13.571" v="451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2:18.547" v="3" actId="27636"/>
        <pc:sldMkLst>
          <pc:docMk/>
          <pc:sldMk cId="3734779282" sldId="265"/>
        </pc:sldMkLst>
        <pc:spChg chg="mod">
          <ac:chgData name="Xin Zou" userId="260b9726081dae15" providerId="LiveId" clId="{2908D8BF-1E25-48E2-8C59-157AF534B0FC}" dt="2018-10-05T03:42:18.547" v="3" actId="27636"/>
          <ac:spMkLst>
            <pc:docMk/>
            <pc:sldMk cId="3734779282" sldId="265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3:54.386" v="50" actId="20577"/>
        <pc:sldMkLst>
          <pc:docMk/>
          <pc:sldMk cId="1580964085" sldId="266"/>
        </pc:sldMkLst>
        <pc:spChg chg="mod">
          <ac:chgData name="Xin Zou" userId="260b9726081dae15" providerId="LiveId" clId="{2908D8BF-1E25-48E2-8C59-157AF534B0FC}" dt="2018-10-05T03:43:54.386" v="50" actId="20577"/>
          <ac:spMkLst>
            <pc:docMk/>
            <pc:sldMk cId="1580964085" sldId="266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8T05:47:38.490" v="418" actId="27636"/>
        <pc:sldMkLst>
          <pc:docMk/>
          <pc:sldMk cId="1635746704" sldId="267"/>
        </pc:sldMkLst>
        <pc:spChg chg="mod">
          <ac:chgData name="Xin Zou" userId="260b9726081dae15" providerId="LiveId" clId="{2908D8BF-1E25-48E2-8C59-157AF534B0FC}" dt="2018-10-05T03:45:21.388" v="57" actId="20577"/>
          <ac:spMkLst>
            <pc:docMk/>
            <pc:sldMk cId="1635746704" sldId="267"/>
            <ac:spMk id="2" creationId="{00000000-0000-0000-0000-000000000000}"/>
          </ac:spMkLst>
        </pc:spChg>
        <pc:spChg chg="mod">
          <ac:chgData name="Xin Zou" userId="260b9726081dae15" providerId="LiveId" clId="{2908D8BF-1E25-48E2-8C59-157AF534B0FC}" dt="2018-10-08T05:47:38.490" v="418" actId="27636"/>
          <ac:spMkLst>
            <pc:docMk/>
            <pc:sldMk cId="1635746704" sldId="267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5:38.340" v="62"/>
        <pc:sldMkLst>
          <pc:docMk/>
          <pc:sldMk cId="459747832" sldId="268"/>
        </pc:sldMkLst>
        <pc:spChg chg="mod">
          <ac:chgData name="Xin Zou" userId="260b9726081dae15" providerId="LiveId" clId="{2908D8BF-1E25-48E2-8C59-157AF534B0FC}" dt="2018-10-05T03:45:38.340" v="62"/>
          <ac:spMkLst>
            <pc:docMk/>
            <pc:sldMk cId="459747832" sldId="268"/>
            <ac:spMk id="2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2:17.845" v="0"/>
        <pc:sldMkLst>
          <pc:docMk/>
          <pc:sldMk cId="361494511" sldId="269"/>
        </pc:sldMkLst>
        <pc:picChg chg="mod">
          <ac:chgData name="Xin Zou" userId="260b9726081dae15" providerId="LiveId" clId="{2908D8BF-1E25-48E2-8C59-157AF534B0FC}" dt="2018-10-05T03:42:17.845" v="0"/>
          <ac:picMkLst>
            <pc:docMk/>
            <pc:sldMk cId="361494511" sldId="269"/>
            <ac:picMk id="1026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5T03:42:17.845" v="0"/>
        <pc:sldMkLst>
          <pc:docMk/>
          <pc:sldMk cId="4213188873" sldId="271"/>
        </pc:sldMkLst>
        <pc:picChg chg="mod">
          <ac:chgData name="Xin Zou" userId="260b9726081dae15" providerId="LiveId" clId="{2908D8BF-1E25-48E2-8C59-157AF534B0FC}" dt="2018-10-05T03:42:17.845" v="0"/>
          <ac:picMkLst>
            <pc:docMk/>
            <pc:sldMk cId="4213188873" sldId="271"/>
            <ac:picMk id="2050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8T05:47:38.508" v="419" actId="27636"/>
        <pc:sldMkLst>
          <pc:docMk/>
          <pc:sldMk cId="4191706059" sldId="272"/>
        </pc:sldMkLst>
        <pc:spChg chg="mod">
          <ac:chgData name="Xin Zou" userId="260b9726081dae15" providerId="LiveId" clId="{2908D8BF-1E25-48E2-8C59-157AF534B0FC}" dt="2018-10-08T05:47:38.508" v="419" actId="27636"/>
          <ac:spMkLst>
            <pc:docMk/>
            <pc:sldMk cId="4191706059" sldId="272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8T05:47:38.444" v="416" actId="27636"/>
        <pc:sldMkLst>
          <pc:docMk/>
          <pc:sldMk cId="3602450418" sldId="274"/>
        </pc:sldMkLst>
        <pc:spChg chg="mod">
          <ac:chgData name="Xin Zou" userId="260b9726081dae15" providerId="LiveId" clId="{2908D8BF-1E25-48E2-8C59-157AF534B0FC}" dt="2018-10-05T03:51:33.019" v="135"/>
          <ac:spMkLst>
            <pc:docMk/>
            <pc:sldMk cId="3602450418" sldId="274"/>
            <ac:spMk id="2" creationId="{00000000-0000-0000-0000-000000000000}"/>
          </ac:spMkLst>
        </pc:spChg>
        <pc:spChg chg="mod">
          <ac:chgData name="Xin Zou" userId="260b9726081dae15" providerId="LiveId" clId="{2908D8BF-1E25-48E2-8C59-157AF534B0FC}" dt="2018-10-08T05:47:38.444" v="416" actId="27636"/>
          <ac:spMkLst>
            <pc:docMk/>
            <pc:sldMk cId="3602450418" sldId="274"/>
            <ac:spMk id="3" creationId="{00000000-0000-0000-0000-000000000000}"/>
          </ac:spMkLst>
        </pc:spChg>
      </pc:sldChg>
      <pc:sldChg chg="addSp delSp modSp">
        <pc:chgData name="Xin Zou" userId="260b9726081dae15" providerId="LiveId" clId="{2908D8BF-1E25-48E2-8C59-157AF534B0FC}" dt="2018-10-08T05:48:37.345" v="441" actId="1076"/>
        <pc:sldMkLst>
          <pc:docMk/>
          <pc:sldMk cId="2114977532" sldId="276"/>
        </pc:sldMkLst>
        <pc:spChg chg="mod">
          <ac:chgData name="Xin Zou" userId="260b9726081dae15" providerId="LiveId" clId="{2908D8BF-1E25-48E2-8C59-157AF534B0FC}" dt="2018-10-08T05:48:13.304" v="433" actId="27636"/>
          <ac:spMkLst>
            <pc:docMk/>
            <pc:sldMk cId="2114977532" sldId="276"/>
            <ac:spMk id="2" creationId="{00000000-0000-0000-0000-000000000000}"/>
          </ac:spMkLst>
        </pc:spChg>
        <pc:spChg chg="del mod">
          <ac:chgData name="Xin Zou" userId="260b9726081dae15" providerId="LiveId" clId="{2908D8BF-1E25-48E2-8C59-157AF534B0FC}" dt="2018-10-08T05:48:16.456" v="434" actId="478"/>
          <ac:spMkLst>
            <pc:docMk/>
            <pc:sldMk cId="2114977532" sldId="276"/>
            <ac:spMk id="3" creationId="{00000000-0000-0000-0000-000000000000}"/>
          </ac:spMkLst>
        </pc:spChg>
        <pc:picChg chg="mod">
          <ac:chgData name="Xin Zou" userId="260b9726081dae15" providerId="LiveId" clId="{2908D8BF-1E25-48E2-8C59-157AF534B0FC}" dt="2018-10-08T05:48:23.497" v="436" actId="14100"/>
          <ac:picMkLst>
            <pc:docMk/>
            <pc:sldMk cId="2114977532" sldId="276"/>
            <ac:picMk id="4" creationId="{00000000-0000-0000-0000-000000000000}"/>
          </ac:picMkLst>
        </pc:picChg>
        <pc:picChg chg="add del">
          <ac:chgData name="Xin Zou" userId="260b9726081dae15" providerId="LiveId" clId="{2908D8BF-1E25-48E2-8C59-157AF534B0FC}" dt="2018-10-06T04:20:41.494" v="407"/>
          <ac:picMkLst>
            <pc:docMk/>
            <pc:sldMk cId="2114977532" sldId="276"/>
            <ac:picMk id="1026" creationId="{909D1FB4-7BBD-48F4-91A7-6F6E5712E492}"/>
          </ac:picMkLst>
        </pc:picChg>
        <pc:picChg chg="add mod">
          <ac:chgData name="Xin Zou" userId="260b9726081dae15" providerId="LiveId" clId="{2908D8BF-1E25-48E2-8C59-157AF534B0FC}" dt="2018-10-08T05:48:37.345" v="441" actId="1076"/>
          <ac:picMkLst>
            <pc:docMk/>
            <pc:sldMk cId="2114977532" sldId="276"/>
            <ac:picMk id="1028" creationId="{AAD0EA6A-1B7C-45DB-8FC2-BA8984223FD5}"/>
          </ac:picMkLst>
        </pc:picChg>
      </pc:sldChg>
      <pc:sldChg chg="modSp">
        <pc:chgData name="Xin Zou" userId="260b9726081dae15" providerId="LiveId" clId="{2908D8BF-1E25-48E2-8C59-157AF534B0FC}" dt="2018-10-05T03:42:17.845" v="0"/>
        <pc:sldMkLst>
          <pc:docMk/>
          <pc:sldMk cId="2432718742" sldId="277"/>
        </pc:sldMkLst>
        <pc:picChg chg="mod">
          <ac:chgData name="Xin Zou" userId="260b9726081dae15" providerId="LiveId" clId="{2908D8BF-1E25-48E2-8C59-157AF534B0FC}" dt="2018-10-05T03:42:17.845" v="0"/>
          <ac:picMkLst>
            <pc:docMk/>
            <pc:sldMk cId="2432718742" sldId="277"/>
            <ac:picMk id="5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8T05:47:38.464" v="417" actId="27636"/>
        <pc:sldMkLst>
          <pc:docMk/>
          <pc:sldMk cId="1448842194" sldId="278"/>
        </pc:sldMkLst>
        <pc:spChg chg="mod">
          <ac:chgData name="Xin Zou" userId="260b9726081dae15" providerId="LiveId" clId="{2908D8BF-1E25-48E2-8C59-157AF534B0FC}" dt="2018-10-08T05:47:38.464" v="417" actId="27636"/>
          <ac:spMkLst>
            <pc:docMk/>
            <pc:sldMk cId="1448842194" sldId="278"/>
            <ac:spMk id="3" creationId="{00000000-0000-0000-0000-000000000000}"/>
          </ac:spMkLst>
        </pc:spChg>
        <pc:picChg chg="mod">
          <ac:chgData name="Xin Zou" userId="260b9726081dae15" providerId="LiveId" clId="{2908D8BF-1E25-48E2-8C59-157AF534B0FC}" dt="2018-10-05T03:42:17.845" v="0"/>
          <ac:picMkLst>
            <pc:docMk/>
            <pc:sldMk cId="1448842194" sldId="278"/>
            <ac:picMk id="4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5T03:42:18.666" v="5" actId="27636"/>
        <pc:sldMkLst>
          <pc:docMk/>
          <pc:sldMk cId="486507686" sldId="279"/>
        </pc:sldMkLst>
        <pc:spChg chg="mod">
          <ac:chgData name="Xin Zou" userId="260b9726081dae15" providerId="LiveId" clId="{2908D8BF-1E25-48E2-8C59-157AF534B0FC}" dt="2018-10-05T03:42:18.666" v="5" actId="27636"/>
          <ac:spMkLst>
            <pc:docMk/>
            <pc:sldMk cId="486507686" sldId="279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2:18.337" v="1" actId="27636"/>
        <pc:sldMkLst>
          <pc:docMk/>
          <pc:sldMk cId="3435014385" sldId="283"/>
        </pc:sldMkLst>
        <pc:spChg chg="mod">
          <ac:chgData name="Xin Zou" userId="260b9726081dae15" providerId="LiveId" clId="{2908D8BF-1E25-48E2-8C59-157AF534B0FC}" dt="2018-10-05T03:42:18.337" v="1" actId="27636"/>
          <ac:spMkLst>
            <pc:docMk/>
            <pc:sldMk cId="3435014385" sldId="283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2:18.502" v="2" actId="27636"/>
        <pc:sldMkLst>
          <pc:docMk/>
          <pc:sldMk cId="1917322977" sldId="285"/>
        </pc:sldMkLst>
        <pc:spChg chg="mod">
          <ac:chgData name="Xin Zou" userId="260b9726081dae15" providerId="LiveId" clId="{2908D8BF-1E25-48E2-8C59-157AF534B0FC}" dt="2018-10-05T03:42:18.502" v="2" actId="27636"/>
          <ac:spMkLst>
            <pc:docMk/>
            <pc:sldMk cId="1917322977" sldId="285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6:01.989" v="81" actId="5793"/>
        <pc:sldMkLst>
          <pc:docMk/>
          <pc:sldMk cId="1650682258" sldId="286"/>
        </pc:sldMkLst>
        <pc:spChg chg="mod">
          <ac:chgData name="Xin Zou" userId="260b9726081dae15" providerId="LiveId" clId="{2908D8BF-1E25-48E2-8C59-157AF534B0FC}" dt="2018-10-05T03:46:01.989" v="81" actId="5793"/>
          <ac:spMkLst>
            <pc:docMk/>
            <pc:sldMk cId="1650682258" sldId="286"/>
            <ac:spMk id="3" creationId="{00000000-0000-0000-0000-000000000000}"/>
          </ac:spMkLst>
        </pc:spChg>
        <pc:picChg chg="mod">
          <ac:chgData name="Xin Zou" userId="260b9726081dae15" providerId="LiveId" clId="{2908D8BF-1E25-48E2-8C59-157AF534B0FC}" dt="2018-10-05T03:42:17.845" v="0"/>
          <ac:picMkLst>
            <pc:docMk/>
            <pc:sldMk cId="1650682258" sldId="286"/>
            <ac:picMk id="4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8T05:47:38.522" v="420" actId="27636"/>
        <pc:sldMkLst>
          <pc:docMk/>
          <pc:sldMk cId="1972928947" sldId="287"/>
        </pc:sldMkLst>
        <pc:spChg chg="mod">
          <ac:chgData name="Xin Zou" userId="260b9726081dae15" providerId="LiveId" clId="{2908D8BF-1E25-48E2-8C59-157AF534B0FC}" dt="2018-10-08T05:47:38.522" v="420" actId="27636"/>
          <ac:spMkLst>
            <pc:docMk/>
            <pc:sldMk cId="1972928947" sldId="287"/>
            <ac:spMk id="3" creationId="{00000000-0000-0000-0000-000000000000}"/>
          </ac:spMkLst>
        </pc:spChg>
        <pc:picChg chg="mod">
          <ac:chgData name="Xin Zou" userId="260b9726081dae15" providerId="LiveId" clId="{2908D8BF-1E25-48E2-8C59-157AF534B0FC}" dt="2018-10-05T03:42:17.845" v="0"/>
          <ac:picMkLst>
            <pc:docMk/>
            <pc:sldMk cId="1972928947" sldId="287"/>
            <ac:picMk id="4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5T03:42:17.845" v="0"/>
        <pc:sldMkLst>
          <pc:docMk/>
          <pc:sldMk cId="1770826963" sldId="288"/>
        </pc:sldMkLst>
        <pc:picChg chg="mod">
          <ac:chgData name="Xin Zou" userId="260b9726081dae15" providerId="LiveId" clId="{2908D8BF-1E25-48E2-8C59-157AF534B0FC}" dt="2018-10-05T03:42:17.845" v="0"/>
          <ac:picMkLst>
            <pc:docMk/>
            <pc:sldMk cId="1770826963" sldId="288"/>
            <ac:picMk id="4" creationId="{00000000-0000-0000-0000-000000000000}"/>
          </ac:picMkLst>
        </pc:picChg>
      </pc:sldChg>
      <pc:sldChg chg="add">
        <pc:chgData name="Xin Zou" userId="260b9726081dae15" providerId="LiveId" clId="{2908D8BF-1E25-48E2-8C59-157AF534B0FC}" dt="2018-10-06T05:17:55.764" v="413"/>
        <pc:sldMkLst>
          <pc:docMk/>
          <pc:sldMk cId="2509694523" sldId="336"/>
        </pc:sldMkLst>
      </pc:sldChg>
      <pc:sldChg chg="add">
        <pc:chgData name="Xin Zou" userId="260b9726081dae15" providerId="LiveId" clId="{2908D8BF-1E25-48E2-8C59-157AF534B0FC}" dt="2018-10-08T05:47:33.145" v="414"/>
        <pc:sldMkLst>
          <pc:docMk/>
          <pc:sldMk cId="161325156" sldId="3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C36B-0FF0-48C8-A5FE-A8F1A0E43C0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7EF2B-259C-44C7-8293-47B66B2B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8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专家对爵士乐代表人物的评价：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eaLnBrk="0" hangingPunct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 expression, emphatic interaction, and creative response to shifting contents. </a:t>
            </a: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强调个性化的表达，强有力的互动，对变化的内容有创意的回应。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8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这个乐手在哪一个乐器上达到 “精通”？ 他的音乐除了有趣之外，还有别的价值么？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6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Entry - is the standard expected of employees on entry into a role. This is often used when the new entrant must learn or be trained to be able to perform to the standards required within the role / job.</a:t>
            </a:r>
          </a:p>
          <a:p>
            <a:r>
              <a:rPr lang="en-US" dirty="0"/>
              <a:t>Fully Effective - is level required of employees who are performing at the standard expected for their role / job.</a:t>
            </a:r>
          </a:p>
          <a:p>
            <a:r>
              <a:rPr lang="en-US" dirty="0"/>
              <a:t>Stretch / Mastery - is typically displayed by employees who have mastered their job / role. These employees are often sought out by other employees and managers / supervisors to provide advice / assistance.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0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4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7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3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75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5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88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49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5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4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3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2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9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1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7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0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50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v.youku.com/v_show/id_XNTkzOTg4MTY=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.kernel.org/lkml/CA+55aFy+Hv9O5citAawS+mVZO+ywCKd9NQ2wxUmGsz9ZJzqgJQ@mail.gmail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3852332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团队和流程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邹欣</a:t>
            </a:r>
            <a:endParaRPr lang="en-US" altLang="zh-CN" dirty="0"/>
          </a:p>
          <a:p>
            <a:r>
              <a:rPr lang="zh-CN" altLang="en-US" dirty="0"/>
              <a:t>构建之法 </a:t>
            </a:r>
            <a:r>
              <a:rPr lang="en-US" altLang="zh-CN" dirty="0"/>
              <a:t>– </a:t>
            </a:r>
            <a:r>
              <a:rPr lang="zh-CN" altLang="en-US" dirty="0"/>
              <a:t>现代软件工程 第 </a:t>
            </a:r>
            <a:r>
              <a:rPr lang="en-US" altLang="zh-CN" dirty="0"/>
              <a:t>5 </a:t>
            </a:r>
            <a:r>
              <a:rPr lang="zh-CN" altLang="en-US" dirty="0"/>
              <a:t>章</a:t>
            </a:r>
            <a:endParaRPr lang="en-US" altLang="zh-CN" dirty="0"/>
          </a:p>
          <a:p>
            <a:r>
              <a:rPr lang="en-US" altLang="zh-CN"/>
              <a:t>2018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团队类型 </a:t>
            </a:r>
            <a:r>
              <a:rPr lang="en-US" altLang="zh-CN" dirty="0"/>
              <a:t>- </a:t>
            </a:r>
            <a:r>
              <a:rPr lang="en-US" dirty="0"/>
              <a:t>Orchestra Team (</a:t>
            </a:r>
            <a:r>
              <a:rPr lang="zh-CN" altLang="en-US" dirty="0"/>
              <a:t>交响乐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5524501" cy="3618632"/>
          </a:xfrm>
          <a:prstGeom prst="rect">
            <a:avLst/>
          </a:prstGeom>
        </p:spPr>
      </p:pic>
      <p:pic>
        <p:nvPicPr>
          <p:cNvPr id="1028" name="Picture 4" descr="âäº¤åä¹å¢âçå¾çæç´¢ç»æ">
            <a:extLst>
              <a:ext uri="{FF2B5EF4-FFF2-40B4-BE49-F238E27FC236}">
                <a16:creationId xmlns:a16="http://schemas.microsoft.com/office/drawing/2014/main" id="{AAD0EA6A-1B7C-45DB-8FC2-BA898422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980" y="1905000"/>
            <a:ext cx="6360020" cy="361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7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交响乐队的特点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家伙多，门类齐全。</a:t>
            </a:r>
          </a:p>
          <a:p>
            <a:r>
              <a:rPr lang="zh-CN" altLang="en-US" dirty="0"/>
              <a:t>各司其职，各自有专门场地，演奏期间没有聊天、走动等现象。</a:t>
            </a:r>
          </a:p>
          <a:p>
            <a:r>
              <a:rPr lang="zh-CN" altLang="en-US" dirty="0"/>
              <a:t>演奏都靠谱，同时看指挥的。</a:t>
            </a:r>
          </a:p>
          <a:p>
            <a:r>
              <a:rPr lang="zh-CN" altLang="en-US" dirty="0"/>
              <a:t>演奏的都是练习过多次的曲目，重在按计划执行，很少即兴发挥。</a:t>
            </a:r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pPr marL="118872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一个“全栈工程师”能替代交响乐队么？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6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爵士乐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Jazz Band (</a:t>
            </a:r>
            <a:r>
              <a:rPr lang="zh-CN" altLang="en-US" dirty="0"/>
              <a:t>爵士乐队</a:t>
            </a:r>
            <a:r>
              <a:rPr lang="en-US" altLang="zh-CN" dirty="0"/>
              <a:t>)</a:t>
            </a:r>
          </a:p>
          <a:p>
            <a:pPr lvl="1"/>
            <a:r>
              <a:rPr lang="en-US" dirty="0"/>
              <a:t>Miles Davis, </a:t>
            </a:r>
            <a:r>
              <a:rPr lang="en-US" altLang="zh-CN" dirty="0"/>
              <a:t>John Coltrane, Charlie Parker</a:t>
            </a:r>
          </a:p>
          <a:p>
            <a:pPr lvl="1"/>
            <a:r>
              <a:rPr lang="en-US" dirty="0">
                <a:hlinkClick r:id="rId2"/>
              </a:rPr>
              <a:t>http://v.youku.com/v_show/id_XNTkzOTg4MTY=.html</a:t>
            </a:r>
            <a:endParaRPr lang="en-US" dirty="0"/>
          </a:p>
          <a:p>
            <a:r>
              <a:rPr lang="zh-CN" altLang="en-US" dirty="0"/>
              <a:t>靠谱么？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949536"/>
            <a:ext cx="4038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1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爵士乐团队的特点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不靠谱。他们演奏时都没有谱子</a:t>
            </a:r>
          </a:p>
          <a:p>
            <a:r>
              <a:rPr lang="zh-CN" altLang="en-US" dirty="0"/>
              <a:t>没有现场指挥，平时有编曲者协 调和指导乐队。</a:t>
            </a:r>
          </a:p>
          <a:p>
            <a:r>
              <a:rPr lang="zh-CN" altLang="en-US" dirty="0"/>
              <a:t>也有模式，迈尔斯（姑且称之为架构师）先用小号吹出主题，然后他到一旁 抽烟去了，其余人员根据这个主题各自即兴发挥；最后迈尔斯加入，回 应主题，像是对曲子的总结。</a:t>
            </a:r>
          </a:p>
          <a:p>
            <a:r>
              <a:rPr lang="zh-CN" altLang="en-US" dirty="0"/>
              <a:t>人数较少。 </a:t>
            </a:r>
            <a:endParaRPr lang="en-US" altLang="zh-CN" dirty="0"/>
          </a:p>
          <a:p>
            <a:r>
              <a:rPr lang="zh-CN" altLang="en-US" dirty="0"/>
              <a:t>鼓励即兴发挥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2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全栈工程师的乐队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0534" y="1825625"/>
            <a:ext cx="7193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2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Skunkworks Team </a:t>
            </a:r>
            <a:r>
              <a:rPr lang="zh-CN" altLang="en-US" dirty="0"/>
              <a:t>秘密团队</a:t>
            </a:r>
            <a:endParaRPr lang="en-US" dirty="0"/>
          </a:p>
          <a:p>
            <a:pPr lvl="1"/>
            <a:r>
              <a:rPr lang="en-US" dirty="0"/>
              <a:t>A group of people work without much visibility and management,  intense ownership, extraordinary buy-in from the developers involved. 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Secret software project</a:t>
            </a:r>
          </a:p>
        </p:txBody>
      </p:sp>
    </p:spTree>
    <p:extLst>
      <p:ext uri="{BB962C8B-B14F-4D97-AF65-F5344CB8AC3E}">
        <p14:creationId xmlns:p14="http://schemas.microsoft.com/office/powerpoint/2010/main" val="3771881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SWAT team </a:t>
            </a:r>
            <a:r>
              <a:rPr lang="zh-CN" altLang="en-US" dirty="0"/>
              <a:t>特工团队</a:t>
            </a:r>
            <a:endParaRPr lang="en-US" dirty="0"/>
          </a:p>
          <a:p>
            <a:pPr lvl="1"/>
            <a:r>
              <a:rPr lang="en-US" dirty="0"/>
              <a:t>Skilled With Advanced Tools,  a group of people who are highly skilled with a particular tool or practice</a:t>
            </a:r>
          </a:p>
          <a:p>
            <a:pPr lvl="1"/>
            <a:r>
              <a:rPr lang="en-US" dirty="0"/>
              <a:t>Solving a specific problem,  highly urgent. 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Year-2000 project;   Security project; Tech Transfer Project</a:t>
            </a:r>
          </a:p>
        </p:txBody>
      </p:sp>
    </p:spTree>
    <p:extLst>
      <p:ext uri="{BB962C8B-B14F-4D97-AF65-F5344CB8AC3E}">
        <p14:creationId xmlns:p14="http://schemas.microsoft.com/office/powerpoint/2010/main" val="330818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Chief-Programmer Team  (surgical team)</a:t>
            </a:r>
          </a:p>
          <a:p>
            <a:pPr lvl="1"/>
            <a:r>
              <a:rPr lang="zh-CN" altLang="en-US" dirty="0"/>
              <a:t>主治医师模式</a:t>
            </a:r>
            <a:endParaRPr lang="en-US" altLang="zh-CN" dirty="0"/>
          </a:p>
          <a:p>
            <a:pPr lvl="1"/>
            <a:r>
              <a:rPr lang="en-US" dirty="0"/>
              <a:t>Chief-programmer handles the bulk of the design and code,  other team members are in supporting role (backup programmer, admin, tool-smith, language lawyer, specialist)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IBM 360 </a:t>
            </a:r>
            <a:r>
              <a:rPr lang="en-US" altLang="zh-CN" dirty="0"/>
              <a:t>team</a:t>
            </a:r>
          </a:p>
          <a:p>
            <a:pPr lvl="2"/>
            <a:r>
              <a:rPr lang="zh-CN" altLang="en-US" dirty="0"/>
              <a:t>一些学校的软件团队退化为“一人加班，其他人抱大腿”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79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明星团队 </a:t>
            </a:r>
            <a:r>
              <a:rPr lang="en-US" altLang="zh-CN" dirty="0"/>
              <a:t>/ </a:t>
            </a:r>
            <a:r>
              <a:rPr lang="zh-CN" altLang="en-US" dirty="0"/>
              <a:t>社区团队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altLang="zh-CN" b="1" dirty="0"/>
              <a:t>Superstar</a:t>
            </a:r>
            <a:r>
              <a:rPr lang="en-US" b="1" dirty="0"/>
              <a:t> Team </a:t>
            </a:r>
            <a:r>
              <a:rPr lang="zh-CN" altLang="en-US" b="1" dirty="0"/>
              <a:t>（明星团队）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dirty="0"/>
              <a:t>A group of talented </a:t>
            </a:r>
            <a:r>
              <a:rPr lang="en-US" dirty="0" err="1"/>
              <a:t>devs</a:t>
            </a:r>
            <a:r>
              <a:rPr lang="en-US" dirty="0"/>
              <a:t>, specialist, with managers to support them,  the star is the player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</a:t>
            </a:r>
            <a:r>
              <a:rPr lang="zh-CN" altLang="en-US" dirty="0"/>
              <a:t>刘翔 </a:t>
            </a:r>
            <a:r>
              <a:rPr lang="en-US" altLang="zh-CN" dirty="0"/>
              <a:t>– </a:t>
            </a:r>
            <a:r>
              <a:rPr lang="zh-CN" altLang="en-US" dirty="0"/>
              <a:t>翔之队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一旦明星出了问题，怎么办？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marL="118872" indent="0">
              <a:lnSpc>
                <a:spcPct val="120000"/>
              </a:lnSpc>
              <a:buNone/>
            </a:pPr>
            <a:r>
              <a:rPr lang="zh-CN" altLang="en-US" b="1" dirty="0"/>
              <a:t>社区团队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dirty="0"/>
              <a:t>很多志愿者参与</a:t>
            </a:r>
            <a:r>
              <a:rPr lang="en-US" altLang="zh-CN" dirty="0"/>
              <a:t>, </a:t>
            </a:r>
            <a:r>
              <a:rPr lang="zh-CN" altLang="en-US" dirty="0"/>
              <a:t>每个人参与自己感兴趣的项目</a:t>
            </a:r>
            <a:r>
              <a:rPr lang="en-US" altLang="zh-CN" dirty="0"/>
              <a:t>, </a:t>
            </a:r>
            <a:r>
              <a:rPr lang="zh-CN" altLang="en-US" dirty="0"/>
              <a:t>贡献力量</a:t>
            </a:r>
            <a:r>
              <a:rPr lang="en-US" altLang="zh-CN" dirty="0"/>
              <a:t>, </a:t>
            </a:r>
            <a:r>
              <a:rPr lang="zh-CN" altLang="en-US" dirty="0"/>
              <a:t>大部分人不拿报酬。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好处是“众人拾柴火焰高”，但是如果大家都只来烤火</a:t>
            </a:r>
            <a:r>
              <a:rPr lang="en-US" altLang="zh-CN" dirty="0"/>
              <a:t>, </a:t>
            </a:r>
            <a:r>
              <a:rPr lang="zh-CN" altLang="en-US" dirty="0"/>
              <a:t>不去拾柴；或者捡到的柴火质量太差</a:t>
            </a:r>
            <a:r>
              <a:rPr lang="en-US" altLang="zh-CN" dirty="0"/>
              <a:t>, </a:t>
            </a:r>
            <a:r>
              <a:rPr lang="zh-CN" altLang="en-US" dirty="0"/>
              <a:t>最后火也熄灭了。 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“社区” 并不意味着“随意”</a:t>
            </a:r>
            <a:r>
              <a:rPr lang="en-US" altLang="zh-CN" dirty="0"/>
              <a:t>,  </a:t>
            </a:r>
            <a:r>
              <a:rPr lang="zh-CN" altLang="en-US" dirty="0"/>
              <a:t>一些成功的社区项目（例如开发和维护</a:t>
            </a:r>
            <a:r>
              <a:rPr lang="en-US" altLang="zh-CN" dirty="0"/>
              <a:t>Linux </a:t>
            </a:r>
            <a:r>
              <a:rPr lang="zh-CN" altLang="en-US" dirty="0"/>
              <a:t>操作系统的社区）都有很严格的代码复审和签入的质量控制。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社区有一个脾气大的明星，怎么办？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dirty="0">
                <a:hlinkClick r:id="rId3"/>
              </a:rPr>
              <a:t>Linus Torvalds and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5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团队类型 </a:t>
            </a:r>
            <a:r>
              <a:rPr lang="en-US" altLang="zh-CN" b="0" dirty="0"/>
              <a:t>- </a:t>
            </a:r>
            <a:r>
              <a:rPr lang="zh-CN" altLang="en-US" b="0" dirty="0"/>
              <a:t>官僚模式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775192"/>
            <a:ext cx="4038600" cy="462560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这种模式脱胎于大机构的组织架构，几个人报告给一个小头目，几个小头目报告给中头目， 依次而上。</a:t>
            </a:r>
            <a:endParaRPr lang="en-US" altLang="zh-CN" dirty="0"/>
          </a:p>
          <a:p>
            <a:r>
              <a:rPr lang="zh-CN" altLang="en-US" dirty="0"/>
              <a:t>这种模式在软件开发中会出问题。因为成员之间不光有技术方面的合作和领导， 同时还混进了组织上的领导和被领导关系。跨组织的合作变得比较困难。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1" y="1775191"/>
            <a:ext cx="433801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4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 </a:t>
            </a:r>
            <a:r>
              <a:rPr lang="en-US" altLang="zh-CN" dirty="0"/>
              <a:t>vs </a:t>
            </a:r>
            <a:r>
              <a:rPr lang="zh-CN" altLang="en-US" dirty="0"/>
              <a:t>非团队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 </a:t>
            </a:r>
            <a:r>
              <a:rPr lang="en-US" altLang="zh-CN" dirty="0"/>
              <a:t>– </a:t>
            </a:r>
            <a:r>
              <a:rPr lang="zh-CN" altLang="en-US" dirty="0"/>
              <a:t>在你之前的经历中，最有团队精神的事情是什么？ 它和其它活动有什么区别？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54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分组讨论，</a:t>
            </a:r>
            <a:endParaRPr lang="en-US" altLang="zh-CN" dirty="0"/>
          </a:p>
          <a:p>
            <a:pPr lvl="1"/>
            <a:r>
              <a:rPr lang="zh-CN" altLang="en-US" dirty="0"/>
              <a:t>投票选出你们小组成员最喜欢的两个团队类型</a:t>
            </a:r>
            <a:endParaRPr lang="en-US" altLang="zh-CN" dirty="0"/>
          </a:p>
          <a:p>
            <a:pPr lvl="1"/>
            <a:r>
              <a:rPr lang="zh-CN" altLang="en-US" dirty="0"/>
              <a:t>辩论你们在这门课程中最应该采取哪种类型</a:t>
            </a:r>
            <a:endParaRPr lang="en-US" altLang="zh-CN" dirty="0"/>
          </a:p>
          <a:p>
            <a:pPr lvl="1"/>
            <a:r>
              <a:rPr lang="zh-CN" altLang="en-US" dirty="0"/>
              <a:t>列出优劣</a:t>
            </a:r>
            <a:endParaRPr lang="en-US" altLang="zh-CN" dirty="0"/>
          </a:p>
          <a:p>
            <a:pPr lvl="1"/>
            <a:r>
              <a:rPr lang="zh-CN" altLang="en-US" dirty="0"/>
              <a:t>课堂发言，或发表博客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People</a:t>
            </a:r>
            <a:r>
              <a:rPr lang="en-US" altLang="zh-CN" dirty="0" err="1"/>
              <a:t>W</a:t>
            </a:r>
            <a:r>
              <a:rPr lang="en-US" dirty="0" err="1"/>
              <a:t>are</a:t>
            </a:r>
            <a:r>
              <a:rPr lang="en-US" dirty="0"/>
              <a:t> (</a:t>
            </a:r>
            <a:r>
              <a:rPr lang="zh-CN" altLang="en-US" dirty="0"/>
              <a:t>人件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研究生课程要求事先阅读</a:t>
            </a:r>
            <a:r>
              <a:rPr lang="en-US" altLang="zh-CN" dirty="0"/>
              <a:t>《</a:t>
            </a:r>
            <a:r>
              <a:rPr lang="zh-CN" altLang="en-US" dirty="0"/>
              <a:t>人件</a:t>
            </a:r>
            <a:r>
              <a:rPr lang="en-US" altLang="zh-CN" dirty="0"/>
              <a:t>》</a:t>
            </a:r>
            <a:r>
              <a:rPr lang="zh-CN" altLang="en-US" dirty="0"/>
              <a:t>一书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团队是由人构成的</a:t>
            </a:r>
            <a:endParaRPr lang="en-US" altLang="zh-CN" dirty="0"/>
          </a:p>
          <a:p>
            <a:r>
              <a:rPr lang="zh-CN" altLang="en-US" dirty="0"/>
              <a:t>如何发展个人 （</a:t>
            </a:r>
            <a:r>
              <a:rPr lang="en-US" dirty="0"/>
              <a:t>Development of </a:t>
            </a:r>
            <a:r>
              <a:rPr lang="en-US" altLang="zh-CN" dirty="0"/>
              <a:t>P</a:t>
            </a:r>
            <a:r>
              <a:rPr lang="en-US" dirty="0"/>
              <a:t>roductive </a:t>
            </a:r>
            <a:r>
              <a:rPr lang="en-US" altLang="zh-CN" dirty="0"/>
              <a:t>Professional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dirty="0"/>
              <a:t>Personal Software Process</a:t>
            </a:r>
          </a:p>
          <a:p>
            <a:r>
              <a:rPr lang="zh-CN" altLang="en-US" dirty="0"/>
              <a:t>如何发展团队（</a:t>
            </a:r>
            <a:r>
              <a:rPr lang="en-US" dirty="0"/>
              <a:t>Development of productive teams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dirty="0"/>
              <a:t>Team Software Process, CMM</a:t>
            </a:r>
          </a:p>
          <a:p>
            <a:pPr lvl="1"/>
            <a:r>
              <a:rPr lang="en-US" dirty="0"/>
              <a:t>Team organization</a:t>
            </a:r>
          </a:p>
          <a:p>
            <a:r>
              <a:rPr lang="zh-CN" altLang="en-US" dirty="0"/>
              <a:t>如何管理人（</a:t>
            </a:r>
            <a:r>
              <a:rPr lang="en-US" dirty="0"/>
              <a:t>People management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/>
              <a:t>招募，培训，提升。 </a:t>
            </a:r>
            <a:r>
              <a:rPr lang="en-US" dirty="0"/>
              <a:t>Recruiting, training, promoting, </a:t>
            </a:r>
          </a:p>
          <a:p>
            <a:r>
              <a:rPr lang="zh-CN" altLang="en-US" dirty="0"/>
              <a:t>人的能力如何建模，衡量，提高（</a:t>
            </a:r>
            <a:r>
              <a:rPr lang="en-US" dirty="0"/>
              <a:t>Modeling of human competencies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/>
              <a:t>定义你需要什么样的能力（</a:t>
            </a:r>
            <a:r>
              <a:rPr lang="en-US" dirty="0"/>
              <a:t>Define competency</a:t>
            </a:r>
            <a:r>
              <a:rPr lang="zh-CN" altLang="en-US" dirty="0"/>
              <a:t>，</a:t>
            </a:r>
            <a:r>
              <a:rPr lang="en-US" dirty="0"/>
              <a:t>soft skills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/>
              <a:t>定义能力和团队成功，商业成功的关系（</a:t>
            </a:r>
            <a:r>
              <a:rPr lang="en-US" dirty="0"/>
              <a:t>Link-competency with performance goals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/>
              <a:t>达到目标，实现能力的提升（</a:t>
            </a:r>
            <a:r>
              <a:rPr lang="en-US" dirty="0"/>
              <a:t>Achieve the goals and improve the competency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Peopleware</a:t>
            </a:r>
            <a:r>
              <a:rPr lang="en-US" dirty="0"/>
              <a:t> (</a:t>
            </a:r>
            <a:r>
              <a:rPr lang="zh-CN" altLang="en-US" dirty="0"/>
              <a:t>人件</a:t>
            </a:r>
            <a:r>
              <a:rPr lang="en-US" dirty="0"/>
              <a:t>) </a:t>
            </a:r>
            <a:r>
              <a:rPr lang="en-US" altLang="zh-CN" dirty="0"/>
              <a:t>-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Organizational </a:t>
            </a:r>
            <a:r>
              <a:rPr lang="en-US" altLang="zh-CN" dirty="0"/>
              <a:t>C</a:t>
            </a:r>
            <a:r>
              <a:rPr lang="en-US" dirty="0"/>
              <a:t>ulture (</a:t>
            </a:r>
            <a:r>
              <a:rPr lang="zh-CN" altLang="en-US" dirty="0"/>
              <a:t>组织的文化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Decision making (</a:t>
            </a:r>
            <a:r>
              <a:rPr lang="zh-CN" altLang="en-US" dirty="0"/>
              <a:t>如何做决定的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en-US" dirty="0"/>
              <a:t>Risk Tasking  (</a:t>
            </a:r>
            <a:r>
              <a:rPr lang="zh-CN" altLang="en-US" dirty="0"/>
              <a:t>对于冒险的态度</a:t>
            </a:r>
            <a:r>
              <a:rPr lang="en-US" dirty="0"/>
              <a:t>)</a:t>
            </a:r>
          </a:p>
          <a:p>
            <a:pPr lvl="1"/>
            <a:r>
              <a:rPr lang="en-US" altLang="zh-CN" dirty="0"/>
              <a:t>Value System (</a:t>
            </a:r>
            <a:r>
              <a:rPr lang="zh-CN" altLang="en-US" dirty="0"/>
              <a:t>价值取向</a:t>
            </a:r>
            <a:r>
              <a:rPr lang="en-US" altLang="zh-CN" dirty="0"/>
              <a:t>, </a:t>
            </a:r>
            <a:r>
              <a:rPr lang="zh-CN" altLang="en-US" dirty="0"/>
              <a:t>什么重要</a:t>
            </a:r>
            <a:r>
              <a:rPr lang="en-US" altLang="zh-CN" dirty="0"/>
              <a:t>?)</a:t>
            </a:r>
          </a:p>
          <a:p>
            <a:pPr lvl="1"/>
            <a:r>
              <a:rPr lang="en-US" dirty="0"/>
              <a:t>Process (</a:t>
            </a:r>
            <a:r>
              <a:rPr lang="zh-CN" altLang="en-US" dirty="0"/>
              <a:t>做事情的流程</a:t>
            </a:r>
            <a:r>
              <a:rPr lang="en-US" dirty="0"/>
              <a:t>)</a:t>
            </a:r>
          </a:p>
          <a:p>
            <a:r>
              <a:rPr lang="zh-CN" altLang="en-US" dirty="0"/>
              <a:t>文化：当一个团队的人出于习惯而按照一些固定的方式去做一些事情，而不问原因。</a:t>
            </a:r>
            <a:endParaRPr lang="en-US" altLang="zh-CN" dirty="0"/>
          </a:p>
          <a:p>
            <a:pPr lvl="1"/>
            <a:r>
              <a:rPr lang="zh-CN" altLang="en-US" dirty="0"/>
              <a:t>例如：中国人敬酒的文化 </a:t>
            </a:r>
            <a:r>
              <a:rPr lang="en-US" altLang="zh-CN" dirty="0"/>
              <a:t>– </a:t>
            </a:r>
            <a:r>
              <a:rPr lang="zh-CN" altLang="en-US" dirty="0"/>
              <a:t>当你在饭局上敬酒的时候，你会想这件事情的原因，为何要干杯，这件事情的价值</a:t>
            </a:r>
            <a:r>
              <a:rPr lang="en-US" altLang="zh-CN" dirty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0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People</a:t>
            </a:r>
            <a:r>
              <a:rPr lang="en-US" altLang="zh-CN" dirty="0" err="1"/>
              <a:t>W</a:t>
            </a:r>
            <a:r>
              <a:rPr lang="en-US" dirty="0" err="1"/>
              <a:t>are</a:t>
            </a:r>
            <a:r>
              <a:rPr lang="en-US" dirty="0"/>
              <a:t> (</a:t>
            </a:r>
            <a:r>
              <a:rPr lang="zh-CN" altLang="en-US" dirty="0"/>
              <a:t>人件</a:t>
            </a:r>
            <a:r>
              <a:rPr lang="en-US" dirty="0"/>
              <a:t>) </a:t>
            </a:r>
            <a:r>
              <a:rPr lang="en-US" altLang="zh-CN" dirty="0"/>
              <a:t>-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Organizational learning (</a:t>
            </a:r>
            <a:r>
              <a:rPr lang="zh-CN" altLang="en-US" dirty="0"/>
              <a:t>组织的学习能力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Learning from mistakes (</a:t>
            </a:r>
            <a:r>
              <a:rPr lang="zh-CN" altLang="en-US" dirty="0"/>
              <a:t>能从自己的错误中学习么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Learning from changing environment (</a:t>
            </a:r>
            <a:r>
              <a:rPr lang="zh-CN" altLang="en-US" dirty="0"/>
              <a:t>能从外部变化中学习么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Adapt to new requirements (</a:t>
            </a:r>
            <a:r>
              <a:rPr lang="zh-CN" altLang="en-US" dirty="0"/>
              <a:t>能适应新的要求么</a:t>
            </a:r>
            <a:r>
              <a:rPr lang="en-US" dirty="0"/>
              <a:t>)</a:t>
            </a:r>
          </a:p>
          <a:p>
            <a:r>
              <a:rPr lang="zh-CN" altLang="en-US" dirty="0"/>
              <a:t>每个项目小组能有这样的学习能力么？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4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如何做决定？</a:t>
            </a:r>
            <a:r>
              <a:rPr lang="en-US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独裁</a:t>
            </a:r>
            <a:r>
              <a:rPr lang="en-US" altLang="zh-CN" dirty="0"/>
              <a:t> </a:t>
            </a:r>
            <a:r>
              <a:rPr lang="en-US" dirty="0"/>
              <a:t>Dictation</a:t>
            </a:r>
          </a:p>
          <a:p>
            <a:pPr lvl="1"/>
            <a:r>
              <a:rPr lang="en-US" dirty="0"/>
              <a:t>Great for the dictator; quick to make quick decisions</a:t>
            </a:r>
          </a:p>
          <a:p>
            <a:r>
              <a:rPr lang="zh-CN" altLang="en-US" dirty="0"/>
              <a:t>顾问 </a:t>
            </a:r>
            <a:r>
              <a:rPr lang="en-US" dirty="0"/>
              <a:t>Consulting</a:t>
            </a:r>
          </a:p>
          <a:p>
            <a:pPr lvl="1"/>
            <a:r>
              <a:rPr lang="en-US" dirty="0"/>
              <a:t>Get more info</a:t>
            </a:r>
          </a:p>
          <a:p>
            <a:r>
              <a:rPr lang="zh-CN" altLang="en-US" dirty="0"/>
              <a:t>民主 </a:t>
            </a:r>
            <a:r>
              <a:rPr lang="en-US" dirty="0"/>
              <a:t>Democracy</a:t>
            </a:r>
          </a:p>
          <a:p>
            <a:pPr lvl="1"/>
            <a:r>
              <a:rPr lang="en-US" dirty="0"/>
              <a:t>Follow the crowd</a:t>
            </a:r>
          </a:p>
          <a:p>
            <a:pPr lvl="1"/>
            <a:r>
              <a:rPr lang="en-US" dirty="0"/>
              <a:t>Creating winner/losers</a:t>
            </a:r>
          </a:p>
          <a:p>
            <a:r>
              <a:rPr lang="zh-CN" altLang="en-US" dirty="0"/>
              <a:t>一致 </a:t>
            </a:r>
            <a:r>
              <a:rPr lang="en-US" dirty="0"/>
              <a:t>Consensus</a:t>
            </a:r>
          </a:p>
          <a:p>
            <a:pPr lvl="1"/>
            <a:r>
              <a:rPr lang="en-US" dirty="0"/>
              <a:t>Great commitment, if a conclusion can be reached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0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成熟的团队不是一天就形成的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775192"/>
            <a:ext cx="4495800" cy="4625609"/>
          </a:xfrm>
        </p:spPr>
        <p:txBody>
          <a:bodyPr>
            <a:normAutofit/>
          </a:bodyPr>
          <a:lstStyle/>
          <a:p>
            <a:r>
              <a:rPr lang="zh-CN" altLang="en-US" dirty="0"/>
              <a:t>刚开始的时候是“一窝蜂”模式</a:t>
            </a:r>
            <a:endParaRPr lang="en-US" altLang="zh-CN" dirty="0"/>
          </a:p>
          <a:p>
            <a:r>
              <a:rPr lang="zh-CN" altLang="en-US" dirty="0"/>
              <a:t>例如小朋友们刚开始踢足球的时候，大家都一窝蜂地去抢球，球在 哪里，一堆人就跟到哪里，这样的模式可以叫一窝蜂模式（</a:t>
            </a:r>
            <a:r>
              <a:rPr lang="en-US" b="1" dirty="0"/>
              <a:t>Chaos Team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怎么才能变成右边成熟的团队？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775192"/>
            <a:ext cx="4572000" cy="33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28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团队的成长需要过程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参见教材 </a:t>
            </a:r>
            <a:r>
              <a:rPr lang="en-US" altLang="zh-CN" dirty="0"/>
              <a:t>17.5 </a:t>
            </a:r>
            <a:r>
              <a:rPr lang="zh-CN" altLang="en-US" dirty="0"/>
              <a:t>团队合作的几个阶段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萌芽</a:t>
            </a:r>
            <a:endParaRPr lang="en-US" altLang="zh-CN" dirty="0"/>
          </a:p>
          <a:p>
            <a:r>
              <a:rPr lang="zh-CN" altLang="en-US" dirty="0"/>
              <a:t>磨合</a:t>
            </a:r>
            <a:endParaRPr lang="en-US" altLang="zh-CN" dirty="0"/>
          </a:p>
          <a:p>
            <a:r>
              <a:rPr lang="zh-CN" altLang="en-US" dirty="0"/>
              <a:t>规范</a:t>
            </a:r>
            <a:endParaRPr lang="en-US" altLang="zh-CN" dirty="0"/>
          </a:p>
          <a:p>
            <a:r>
              <a:rPr lang="zh-CN" altLang="en-US" dirty="0"/>
              <a:t>创造</a:t>
            </a:r>
            <a:endParaRPr lang="en-US" altLang="zh-CN" dirty="0"/>
          </a:p>
          <a:p>
            <a:r>
              <a:rPr lang="en-US" altLang="zh-CN" dirty="0"/>
              <a:t>Or</a:t>
            </a:r>
          </a:p>
          <a:p>
            <a:pPr lvl="1"/>
            <a:r>
              <a:rPr lang="zh-CN" altLang="en-US" dirty="0"/>
              <a:t>解体</a:t>
            </a:r>
            <a:endParaRPr lang="en-US" altLang="zh-CN" dirty="0"/>
          </a:p>
          <a:p>
            <a:r>
              <a:rPr lang="zh-CN" altLang="en-US" dirty="0"/>
              <a:t>你们的小组处于什么阶段？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17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altLang="zh-CN" dirty="0"/>
          </a:p>
          <a:p>
            <a:pPr lvl="1"/>
            <a:r>
              <a:rPr lang="zh-CN" altLang="en-US" dirty="0"/>
              <a:t>采访工业界的软件团队（通过邮件，微博，微信，阅读博客等方式），询问他们的软件开发流程</a:t>
            </a:r>
            <a:endParaRPr lang="en-US" altLang="zh-CN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4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练习和讨论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http://www.cnblogs.com/xinz/p/3852332.html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588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7D88-E090-464B-BC87-D60EE912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149D-B9D8-49F7-8135-09433B6F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vs. Work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Group </a:t>
            </a:r>
            <a:r>
              <a:rPr lang="en-US" altLang="zh-CN" dirty="0"/>
              <a:t>/ </a:t>
            </a:r>
            <a:r>
              <a:rPr lang="zh-CN" altLang="en-US" dirty="0"/>
              <a:t>工作组</a:t>
            </a:r>
            <a:endParaRPr lang="en-US" dirty="0"/>
          </a:p>
          <a:p>
            <a:pPr lvl="1"/>
            <a:r>
              <a:rPr lang="en-US" dirty="0"/>
              <a:t>A random group of people happen to be together to finish a task</a:t>
            </a:r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个人</a:t>
            </a:r>
            <a:r>
              <a:rPr lang="en-US" altLang="zh-CN" dirty="0"/>
              <a:t>, </a:t>
            </a:r>
            <a:r>
              <a:rPr lang="zh-CN" altLang="en-US" dirty="0"/>
              <a:t>各自把</a:t>
            </a:r>
            <a:r>
              <a:rPr lang="en-US" altLang="zh-CN" dirty="0"/>
              <a:t>N </a:t>
            </a:r>
            <a:r>
              <a:rPr lang="zh-CN" altLang="en-US" dirty="0"/>
              <a:t>块砖从</a:t>
            </a:r>
            <a:r>
              <a:rPr lang="en-US" altLang="zh-CN" dirty="0"/>
              <a:t>A </a:t>
            </a:r>
            <a:r>
              <a:rPr lang="zh-CN" altLang="en-US" dirty="0"/>
              <a:t>地运到</a:t>
            </a:r>
            <a:r>
              <a:rPr lang="en-US" altLang="zh-CN" dirty="0"/>
              <a:t>B </a:t>
            </a:r>
            <a:r>
              <a:rPr lang="zh-CN" altLang="en-US" dirty="0"/>
              <a:t>地。 </a:t>
            </a:r>
            <a:endParaRPr lang="en-US" dirty="0"/>
          </a:p>
          <a:p>
            <a:r>
              <a:rPr lang="en-US" dirty="0"/>
              <a:t>Team</a:t>
            </a:r>
          </a:p>
          <a:p>
            <a:pPr lvl="1"/>
            <a:r>
              <a:rPr lang="en-US" dirty="0"/>
              <a:t>Common mission, team members relies on each other</a:t>
            </a:r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个人</a:t>
            </a:r>
            <a:r>
              <a:rPr lang="en-US" altLang="zh-CN" dirty="0"/>
              <a:t>, </a:t>
            </a:r>
            <a:r>
              <a:rPr lang="zh-CN" altLang="en-US" dirty="0"/>
              <a:t>组成人链把</a:t>
            </a:r>
            <a:r>
              <a:rPr lang="en-US" altLang="zh-CN" dirty="0"/>
              <a:t>N*M </a:t>
            </a:r>
            <a:r>
              <a:rPr lang="zh-CN" altLang="en-US" dirty="0"/>
              <a:t>块砖从</a:t>
            </a:r>
            <a:r>
              <a:rPr lang="en-US" altLang="zh-CN" dirty="0"/>
              <a:t>A </a:t>
            </a:r>
            <a:r>
              <a:rPr lang="zh-CN" altLang="en-US" dirty="0"/>
              <a:t>地运到 </a:t>
            </a:r>
            <a:r>
              <a:rPr lang="en-US" altLang="zh-CN" dirty="0"/>
              <a:t>B</a:t>
            </a:r>
            <a:r>
              <a:rPr lang="zh-CN" altLang="en-US" dirty="0"/>
              <a:t>地。</a:t>
            </a:r>
            <a:endParaRPr lang="en-US" altLang="zh-CN" dirty="0"/>
          </a:p>
          <a:p>
            <a:pPr lvl="1"/>
            <a:r>
              <a:rPr lang="zh-CN" altLang="en-US" dirty="0"/>
              <a:t>制造工具，更有效地运砖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6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eaLnBrk="0" hangingPunct="0">
              <a:buNone/>
            </a:pPr>
            <a:r>
              <a:rPr lang="zh-CN" altLang="en-US" dirty="0"/>
              <a:t>团队有共同的特点：</a:t>
            </a:r>
            <a:endParaRPr lang="en-US" dirty="0"/>
          </a:p>
          <a:p>
            <a:pPr eaLnBrk="0" hangingPunct="0"/>
            <a:r>
              <a:rPr lang="zh-CN" altLang="en-US" dirty="0"/>
              <a:t>团队有一致的集体目标，团队要一起完成这目标。 一个团队的成员不一定要同时工作，例如接力赛跑。</a:t>
            </a:r>
            <a:endParaRPr lang="en-US" altLang="zh-CN" dirty="0"/>
          </a:p>
          <a:p>
            <a:pPr lvl="1" eaLnBrk="0" hangingPunct="0"/>
            <a:r>
              <a:rPr lang="zh-CN" altLang="en-US" dirty="0"/>
              <a:t>（王屋村搬砖的“非 团队”成员则不然，每个人想搬多少就搬多少，不想干了就结算工钱走人。）</a:t>
            </a:r>
            <a:endParaRPr lang="en-US" dirty="0"/>
          </a:p>
          <a:p>
            <a:pPr eaLnBrk="0" hangingPunct="0"/>
            <a:r>
              <a:rPr lang="zh-CN" altLang="en-US" dirty="0"/>
              <a:t>团队成员有各自的分工，互相依赖合作，共同完成任务。</a:t>
            </a:r>
            <a:endParaRPr lang="en-US" altLang="zh-CN" dirty="0"/>
          </a:p>
          <a:p>
            <a:pPr lvl="1" eaLnBrk="0" hangingPunct="0"/>
            <a:r>
              <a:rPr lang="zh-CN" altLang="en-US" dirty="0"/>
              <a:t>（王屋村搬砖的 “非团队”成员则是各自行动，独立把任务完成，有人不辞而别，对其 他的搬砖人无实质影响。）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1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76202"/>
            <a:ext cx="54863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9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成熟的团队不是一天就形成的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775192"/>
            <a:ext cx="4495800" cy="4625609"/>
          </a:xfrm>
        </p:spPr>
        <p:txBody>
          <a:bodyPr>
            <a:normAutofit/>
          </a:bodyPr>
          <a:lstStyle/>
          <a:p>
            <a:r>
              <a:rPr lang="zh-CN" altLang="en-US" dirty="0"/>
              <a:t>刚开始的时候是“一窝蜂”模式</a:t>
            </a:r>
            <a:endParaRPr lang="en-US" altLang="zh-CN" dirty="0"/>
          </a:p>
          <a:p>
            <a:r>
              <a:rPr lang="zh-CN" altLang="en-US" dirty="0"/>
              <a:t>例如小朋友们刚开始踢足球的时候，大家都一窝蜂地去抢球，球在 哪里，一堆人就跟到哪里，这样的模式可以叫一窝蜂模式（</a:t>
            </a:r>
            <a:r>
              <a:rPr lang="en-US" b="1" dirty="0"/>
              <a:t>Chaos Team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775192"/>
            <a:ext cx="4572000" cy="33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8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团队的不同形式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Business Team </a:t>
            </a:r>
            <a:r>
              <a:rPr lang="zh-CN" altLang="en-US" dirty="0"/>
              <a:t>（商业开发团队）</a:t>
            </a:r>
            <a:endParaRPr lang="en-US" dirty="0"/>
          </a:p>
          <a:p>
            <a:pPr lvl="1"/>
            <a:r>
              <a:rPr lang="en-US" dirty="0"/>
              <a:t>Generic,  hierarchical structure,  lead + equal peers,  stable, work</a:t>
            </a:r>
          </a:p>
          <a:p>
            <a:pPr lvl="1"/>
            <a:r>
              <a:rPr lang="zh-CN" altLang="en-US" dirty="0"/>
              <a:t>例如开发商业软件的团队</a:t>
            </a:r>
            <a:endParaRPr lang="en-US" dirty="0"/>
          </a:p>
          <a:p>
            <a:pPr fontAlgn="ctr"/>
            <a:r>
              <a:rPr lang="en-US" dirty="0"/>
              <a:t>Feature Team</a:t>
            </a:r>
          </a:p>
          <a:p>
            <a:pPr lvl="1"/>
            <a:r>
              <a:rPr lang="en-US" dirty="0"/>
              <a:t>Dev/test/pm/</a:t>
            </a:r>
            <a:r>
              <a:rPr lang="en-US" dirty="0" err="1"/>
              <a:t>etc</a:t>
            </a:r>
            <a:r>
              <a:rPr lang="en-US" dirty="0"/>
              <a:t>,  give responsibility to own a part of the product</a:t>
            </a:r>
          </a:p>
          <a:p>
            <a:pPr lvl="1"/>
            <a:r>
              <a:rPr lang="en-US" altLang="zh-CN" dirty="0"/>
              <a:t>Feature Crew </a:t>
            </a:r>
            <a:r>
              <a:rPr lang="zh-CN" altLang="en-US" dirty="0"/>
              <a:t>（功能小组）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1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0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44128"/>
            <a:ext cx="6184900" cy="68138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8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Theater Team </a:t>
            </a:r>
            <a:r>
              <a:rPr lang="zh-CN" altLang="en-US" dirty="0"/>
              <a:t>剧院团队</a:t>
            </a:r>
            <a:endParaRPr lang="en-US" altLang="zh-CN" dirty="0"/>
          </a:p>
          <a:p>
            <a:pPr fontAlgn="ctr"/>
            <a:r>
              <a:rPr lang="zh-CN" altLang="en-US" dirty="0"/>
              <a:t>一群有天赋的演员在剧院里演话剧，他们是如何分配角色的？</a:t>
            </a:r>
            <a:endParaRPr lang="en-US" dirty="0"/>
          </a:p>
          <a:p>
            <a:pPr lvl="1"/>
            <a:r>
              <a:rPr lang="en-US" dirty="0"/>
              <a:t>Strong direction,  team member negotiate for roles,   </a:t>
            </a:r>
          </a:p>
          <a:p>
            <a:pPr lvl="1"/>
            <a:r>
              <a:rPr lang="zh-CN" altLang="en-US" dirty="0"/>
              <a:t>适用于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training project, volunteer project  </a:t>
            </a:r>
          </a:p>
          <a:p>
            <a:pPr lvl="2"/>
            <a:r>
              <a:rPr lang="zh-CN" altLang="en-US" dirty="0"/>
              <a:t>大学生的软件工程项目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979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Yahei">
      <a:majorFont>
        <a:latin typeface="Calibri Light"/>
        <a:ea typeface="Microsoft YaHei UI"/>
        <a:cs typeface=""/>
      </a:majorFont>
      <a:minorFont>
        <a:latin typeface="Calibri"/>
        <a:ea typeface="Microsoft YaHei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60DA82-F298-4C61-A5B5-247E3F9E5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40E8CF-1284-42B5-AE63-5DAA305DE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C1766B-B3F5-4F42-8D20-7E7B2DE9B78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7263</TotalTime>
  <Words>2146</Words>
  <Application>Microsoft Office PowerPoint</Application>
  <PresentationFormat>Widescreen</PresentationFormat>
  <Paragraphs>167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Microsoft YaHei</vt:lpstr>
      <vt:lpstr>Microsoft YaHei UI</vt:lpstr>
      <vt:lpstr>宋体</vt:lpstr>
      <vt:lpstr>Arial</vt:lpstr>
      <vt:lpstr>Calibri</vt:lpstr>
      <vt:lpstr>Calibri Light</vt:lpstr>
      <vt:lpstr>Depth</vt:lpstr>
      <vt:lpstr>团队和流程</vt:lpstr>
      <vt:lpstr>团队 vs 非团队</vt:lpstr>
      <vt:lpstr>Team vs. Work Group</vt:lpstr>
      <vt:lpstr>团队的特点</vt:lpstr>
      <vt:lpstr>PowerPoint Presentation</vt:lpstr>
      <vt:lpstr>成熟的团队不是一天就形成的</vt:lpstr>
      <vt:lpstr>团队的不同形式</vt:lpstr>
      <vt:lpstr>PowerPoint Presentation</vt:lpstr>
      <vt:lpstr>不同的团队类型</vt:lpstr>
      <vt:lpstr>团队类型 - Orchestra Team (交响乐)</vt:lpstr>
      <vt:lpstr>交响乐队的特点</vt:lpstr>
      <vt:lpstr>爵士乐</vt:lpstr>
      <vt:lpstr>爵士乐团队的特点</vt:lpstr>
      <vt:lpstr>全栈工程师的乐队</vt:lpstr>
      <vt:lpstr>不同的团队类型</vt:lpstr>
      <vt:lpstr>不同的团队类型</vt:lpstr>
      <vt:lpstr>不同的团队类型</vt:lpstr>
      <vt:lpstr>明星团队 / 社区团队</vt:lpstr>
      <vt:lpstr>团队类型 - 官僚模式</vt:lpstr>
      <vt:lpstr>课堂练习</vt:lpstr>
      <vt:lpstr>PeopleWare (人件)</vt:lpstr>
      <vt:lpstr>Peopleware (人件) - organization</vt:lpstr>
      <vt:lpstr>PeopleWare (人件) - organization</vt:lpstr>
      <vt:lpstr>如何做决定？Decision Making</vt:lpstr>
      <vt:lpstr>成熟的团队不是一天就形成的</vt:lpstr>
      <vt:lpstr>团队的成长需要过程</vt:lpstr>
      <vt:lpstr>课后作业</vt:lpstr>
      <vt:lpstr>练习和讨论</vt:lpstr>
      <vt:lpstr>appendix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Xin Zou</dc:creator>
  <cp:lastModifiedBy>Xin Zou</cp:lastModifiedBy>
  <cp:revision>40</cp:revision>
  <dcterms:created xsi:type="dcterms:W3CDTF">2009-12-14T09:57:50Z</dcterms:created>
  <dcterms:modified xsi:type="dcterms:W3CDTF">2018-10-08T05:57:14Z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