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90" r:id="rId4"/>
  </p:sldMasterIdLst>
  <p:notesMasterIdLst>
    <p:notesMasterId r:id="rId46"/>
  </p:notesMasterIdLst>
  <p:sldIdLst>
    <p:sldId id="256" r:id="rId5"/>
    <p:sldId id="333" r:id="rId6"/>
    <p:sldId id="286" r:id="rId7"/>
    <p:sldId id="284" r:id="rId8"/>
    <p:sldId id="287" r:id="rId9"/>
    <p:sldId id="285" r:id="rId10"/>
    <p:sldId id="300" r:id="rId11"/>
    <p:sldId id="334" r:id="rId12"/>
    <p:sldId id="301" r:id="rId13"/>
    <p:sldId id="335" r:id="rId14"/>
    <p:sldId id="302" r:id="rId15"/>
    <p:sldId id="313" r:id="rId16"/>
    <p:sldId id="336" r:id="rId17"/>
    <p:sldId id="319" r:id="rId18"/>
    <p:sldId id="320" r:id="rId19"/>
    <p:sldId id="321" r:id="rId20"/>
    <p:sldId id="311" r:id="rId21"/>
    <p:sldId id="303" r:id="rId22"/>
    <p:sldId id="295" r:id="rId23"/>
    <p:sldId id="296" r:id="rId24"/>
    <p:sldId id="294" r:id="rId25"/>
    <p:sldId id="315" r:id="rId26"/>
    <p:sldId id="314" r:id="rId27"/>
    <p:sldId id="329" r:id="rId28"/>
    <p:sldId id="322" r:id="rId29"/>
    <p:sldId id="291" r:id="rId30"/>
    <p:sldId id="305" r:id="rId31"/>
    <p:sldId id="306" r:id="rId32"/>
    <p:sldId id="307" r:id="rId33"/>
    <p:sldId id="323" r:id="rId34"/>
    <p:sldId id="324" r:id="rId35"/>
    <p:sldId id="339" r:id="rId36"/>
    <p:sldId id="340" r:id="rId37"/>
    <p:sldId id="341" r:id="rId38"/>
    <p:sldId id="342" r:id="rId39"/>
    <p:sldId id="325" r:id="rId40"/>
    <p:sldId id="326" r:id="rId41"/>
    <p:sldId id="337" r:id="rId42"/>
    <p:sldId id="304" r:id="rId43"/>
    <p:sldId id="318" r:id="rId44"/>
    <p:sldId id="330" r:id="rId4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586" autoAdjust="0"/>
  </p:normalViewPr>
  <p:slideViewPr>
    <p:cSldViewPr>
      <p:cViewPr varScale="1">
        <p:scale>
          <a:sx n="80" d="100"/>
          <a:sy n="80" d="100"/>
        </p:scale>
        <p:origin x="1443" y="4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D9FE4259-CDD9-4688-807A-933F5020E247}" type="datetimeFigureOut">
              <a:rPr lang="en-US"/>
              <a:pPr>
                <a:defRPr/>
              </a:pPr>
              <a:t>7/2/2017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C5ADAB1E-5BE0-4555-8709-524C8D586A6B}" type="slidenum">
              <a:rPr lang="en-US"/>
              <a:pPr>
                <a:defRPr/>
              </a:pPr>
              <a:t>‹#›</a:t>
            </a:fld>
            <a:endParaRPr lang="en-US"/>
          </a:p>
        </p:txBody>
      </p:sp>
    </p:spTree>
    <p:extLst>
      <p:ext uri="{BB962C8B-B14F-4D97-AF65-F5344CB8AC3E}">
        <p14:creationId xmlns:p14="http://schemas.microsoft.com/office/powerpoint/2010/main" val="28457114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en.wikipedia.org/wiki/Computer_programming" TargetMode="External"/><Relationship Id="rId13" Type="http://schemas.openxmlformats.org/officeDocument/2006/relationships/hyperlink" Target="http://en.wikipedia.org/wiki/Computer_engineering" TargetMode="External"/><Relationship Id="rId18" Type="http://schemas.openxmlformats.org/officeDocument/2006/relationships/hyperlink" Target="http://en.wikipedia.org/wiki/Ergonomics" TargetMode="External"/><Relationship Id="rId3" Type="http://schemas.openxmlformats.org/officeDocument/2006/relationships/hyperlink" Target="http://en.wikipedia.org/wiki/Brian_Randell" TargetMode="External"/><Relationship Id="rId7" Type="http://schemas.openxmlformats.org/officeDocument/2006/relationships/hyperlink" Target="http://en.wikipedia.org/wiki/Software_design" TargetMode="External"/><Relationship Id="rId12" Type="http://schemas.openxmlformats.org/officeDocument/2006/relationships/hyperlink" Target="http://en.wikipedia.org/wiki/Computer_science" TargetMode="External"/><Relationship Id="rId17" Type="http://schemas.openxmlformats.org/officeDocument/2006/relationships/hyperlink" Target="http://en.wikipedia.org/wiki/Quality_management" TargetMode="External"/><Relationship Id="rId2" Type="http://schemas.openxmlformats.org/officeDocument/2006/relationships/slide" Target="../slides/slide7.xml"/><Relationship Id="rId16" Type="http://schemas.openxmlformats.org/officeDocument/2006/relationships/hyperlink" Target="http://en.wikipedia.org/wiki/Project_management" TargetMode="External"/><Relationship Id="rId20" Type="http://schemas.openxmlformats.org/officeDocument/2006/relationships/hyperlink" Target="#cite_note-5"/><Relationship Id="rId1" Type="http://schemas.openxmlformats.org/officeDocument/2006/relationships/notesMaster" Target="../notesMasters/notesMaster1.xml"/><Relationship Id="rId6" Type="http://schemas.openxmlformats.org/officeDocument/2006/relationships/hyperlink" Target="http://en.wikipedia.org/wiki/Requirements_analysis" TargetMode="External"/><Relationship Id="rId11" Type="http://schemas.openxmlformats.org/officeDocument/2006/relationships/hyperlink" Target="#cite_note-4"/><Relationship Id="rId5" Type="http://schemas.openxmlformats.org/officeDocument/2006/relationships/hyperlink" Target="#cite_note-3"/><Relationship Id="rId15" Type="http://schemas.openxmlformats.org/officeDocument/2006/relationships/hyperlink" Target="http://en.wikipedia.org/wiki/Mathematics" TargetMode="External"/><Relationship Id="rId10" Type="http://schemas.openxmlformats.org/officeDocument/2006/relationships/hyperlink" Target="http://en.wikipedia.org/wiki/Software_maintenance" TargetMode="External"/><Relationship Id="rId19" Type="http://schemas.openxmlformats.org/officeDocument/2006/relationships/hyperlink" Target="http://en.wikipedia.org/wiki/Systems_engineering" TargetMode="External"/><Relationship Id="rId4" Type="http://schemas.openxmlformats.org/officeDocument/2006/relationships/hyperlink" Target="http://en.wikipedia.org/wiki/F.L._Bauer" TargetMode="External"/><Relationship Id="rId9" Type="http://schemas.openxmlformats.org/officeDocument/2006/relationships/hyperlink" Target="http://en.wikipedia.org/wiki/Software_testing" TargetMode="External"/><Relationship Id="rId14" Type="http://schemas.openxmlformats.org/officeDocument/2006/relationships/hyperlink" Target="http://en.wikipedia.org/wiki/Management"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5ADAB1E-5BE0-4555-8709-524C8D586A6B}" type="slidenum">
              <a:rPr lang="en-US" smtClean="0"/>
              <a:pPr>
                <a:defRPr/>
              </a:pPr>
              <a:t>1</a:t>
            </a:fld>
            <a:endParaRPr lang="en-US"/>
          </a:p>
        </p:txBody>
      </p:sp>
    </p:spTree>
    <p:extLst>
      <p:ext uri="{BB962C8B-B14F-4D97-AF65-F5344CB8AC3E}">
        <p14:creationId xmlns:p14="http://schemas.microsoft.com/office/powerpoint/2010/main" val="3178638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40000" lnSpcReduction="20000"/>
          </a:bodyPr>
          <a:lstStyle/>
          <a:p>
            <a:pPr eaLnBrk="1" fontAlgn="auto" hangingPunct="1">
              <a:spcBef>
                <a:spcPts val="0"/>
              </a:spcBef>
              <a:spcAft>
                <a:spcPts val="0"/>
              </a:spcAft>
              <a:defRPr/>
            </a:pPr>
            <a:r>
              <a:rPr lang="en-US" dirty="0" smtClean="0"/>
              <a:t>BEND, Ore. (AP) - Last weekend, Bend gas station owner Kent Couch settled down in his lawn chair with some drinks and snacks - and a parachute.</a:t>
            </a:r>
            <a:br>
              <a:rPr lang="en-US" dirty="0" smtClean="0"/>
            </a:br>
            <a:r>
              <a:rPr lang="en-US" dirty="0" smtClean="0"/>
              <a:t/>
            </a:r>
            <a:br>
              <a:rPr lang="en-US" dirty="0" smtClean="0"/>
            </a:br>
            <a:r>
              <a:rPr lang="en-US" dirty="0" smtClean="0"/>
              <a:t>Attached to the lawn chair were 105 balloons of various colors, each 4 feet around. Bundled together, the balloons rise three stories high.</a:t>
            </a:r>
            <a:br>
              <a:rPr lang="en-US" dirty="0" smtClean="0"/>
            </a:br>
            <a:r>
              <a:rPr lang="en-US" dirty="0" smtClean="0"/>
              <a:t/>
            </a:r>
            <a:br>
              <a:rPr lang="en-US" dirty="0" smtClean="0"/>
            </a:br>
            <a:r>
              <a:rPr lang="en-US" dirty="0" smtClean="0"/>
              <a:t>Couch carried a global positioning system device, a two-way radio, a digital camcorder and a cell phone. He also had instruments to measure his altitude and speed and about four plastic bags holding five gallons of water each to act as a ballast - he could turn a spigot, release water and rise.</a:t>
            </a:r>
            <a:br>
              <a:rPr lang="en-US" dirty="0" smtClean="0"/>
            </a:br>
            <a:r>
              <a:rPr lang="en-US" dirty="0" smtClean="0"/>
              <a:t/>
            </a:r>
            <a:br>
              <a:rPr lang="en-US" dirty="0" smtClean="0"/>
            </a:br>
            <a:r>
              <a:rPr lang="en-US" dirty="0" smtClean="0"/>
              <a:t>Destination: Idaho.</a:t>
            </a:r>
            <a:br>
              <a:rPr lang="en-US" dirty="0" smtClean="0"/>
            </a:br>
            <a:r>
              <a:rPr lang="en-US" dirty="0" smtClean="0"/>
              <a:t/>
            </a:r>
            <a:br>
              <a:rPr lang="en-US" dirty="0" smtClean="0"/>
            </a:br>
            <a:r>
              <a:rPr lang="en-US" dirty="0" smtClean="0"/>
              <a:t>Nearly nine hours later, Couch was short of Idaho. But he was 193 miles from home, in a farmer's field near Union, having crossed much of Oregon at 11,000 feet and higher.</a:t>
            </a:r>
            <a:br>
              <a:rPr lang="en-US" dirty="0" smtClean="0"/>
            </a:br>
            <a:r>
              <a:rPr lang="en-US" dirty="0" smtClean="0"/>
              <a:t/>
            </a:r>
            <a:br>
              <a:rPr lang="en-US" dirty="0" smtClean="0"/>
            </a:br>
            <a:r>
              <a:rPr lang="en-US" dirty="0" smtClean="0"/>
              <a:t>Couch, 47, is the latest American to emulate Larry Walters - who in 1982 rose three miles above Los Angeles in a lawn chair lifted by balloons.</a:t>
            </a:r>
            <a:br>
              <a:rPr lang="en-US" dirty="0" smtClean="0"/>
            </a:br>
            <a:r>
              <a:rPr lang="en-US" dirty="0" smtClean="0"/>
              <a:t/>
            </a:r>
            <a:br>
              <a:rPr lang="en-US" dirty="0" smtClean="0"/>
            </a:br>
            <a:r>
              <a:rPr lang="en-US" dirty="0" smtClean="0"/>
              <a:t>Walters surprised an airline pilot, who radioed the control tower that he had just passed a guy in a lawn chair with a gun. The weapon was to shoot balloons and descend. Walters paid a $1,500 penalty for violating air traffic rules. Eleven years later, he committed suicide at age 44.</a:t>
            </a:r>
            <a:br>
              <a:rPr lang="en-US" dirty="0" smtClean="0"/>
            </a:br>
            <a:r>
              <a:rPr lang="en-US" dirty="0" smtClean="0"/>
              <a:t/>
            </a:r>
            <a:br>
              <a:rPr lang="en-US" dirty="0" smtClean="0"/>
            </a:br>
            <a:r>
              <a:rPr lang="en-US" dirty="0" smtClean="0"/>
              <a:t>Why would Couch try such a flight?</a:t>
            </a:r>
            <a:br>
              <a:rPr lang="en-US" dirty="0" smtClean="0"/>
            </a:br>
            <a:r>
              <a:rPr lang="en-US" dirty="0" smtClean="0"/>
              <a:t/>
            </a:r>
            <a:br>
              <a:rPr lang="en-US" dirty="0" smtClean="0"/>
            </a:br>
            <a:r>
              <a:rPr lang="en-US" dirty="0" smtClean="0"/>
              <a:t>"When you're a little kid and you're holding a helium balloon, it has to cross your mind," he told the Bend Bulletin.</a:t>
            </a:r>
            <a:br>
              <a:rPr lang="en-US" dirty="0" smtClean="0"/>
            </a:br>
            <a:r>
              <a:rPr lang="en-US" dirty="0" smtClean="0"/>
              <a:t/>
            </a:r>
            <a:br>
              <a:rPr lang="en-US" dirty="0" smtClean="0"/>
            </a:br>
            <a:r>
              <a:rPr lang="en-US" dirty="0" smtClean="0"/>
              <a:t>"When you're laying in the grass on a summer day, and you see the clouds, you wish you could jump on them," he told the Bulletin. "This is as close as you can come to jumping on them. It's just like that."</a:t>
            </a:r>
            <a:br>
              <a:rPr lang="en-US" dirty="0" smtClean="0"/>
            </a:br>
            <a:r>
              <a:rPr lang="en-US" dirty="0" smtClean="0"/>
              <a:t/>
            </a:r>
            <a:br>
              <a:rPr lang="en-US" dirty="0" smtClean="0"/>
            </a:br>
            <a:r>
              <a:rPr lang="en-US" dirty="0" smtClean="0"/>
              <a:t>It was Couch's second flight.</a:t>
            </a:r>
            <a:br>
              <a:rPr lang="en-US" dirty="0" smtClean="0"/>
            </a:br>
            <a:r>
              <a:rPr lang="en-US" dirty="0" smtClean="0"/>
              <a:t/>
            </a:r>
            <a:br>
              <a:rPr lang="en-US" dirty="0" smtClean="0"/>
            </a:br>
            <a:r>
              <a:rPr lang="en-US" dirty="0" smtClean="0"/>
              <a:t>In September, he got to 15,000 feet on a six-hour trip. Like Walters, he used a BB gun to pop the balloons, but he went into a rapid descent. He jettisoned his goods, including food, drink and BB gun. Eventually, he parachuted to safety.</a:t>
            </a:r>
            <a:br>
              <a:rPr lang="en-US" dirty="0" smtClean="0"/>
            </a:br>
            <a:r>
              <a:rPr lang="en-US" dirty="0" smtClean="0"/>
              <a:t/>
            </a:r>
            <a:br>
              <a:rPr lang="en-US" dirty="0" smtClean="0"/>
            </a:br>
            <a:r>
              <a:rPr lang="en-US" dirty="0" smtClean="0"/>
              <a:t>This time he was better prepared. The balloons had a new configuration, so it was easier to reach up and release a bit of helium instead of simply cutting off a balloon.</a:t>
            </a:r>
            <a:br>
              <a:rPr lang="en-US" dirty="0" smtClean="0"/>
            </a:br>
            <a:r>
              <a:rPr lang="en-US" dirty="0" smtClean="0"/>
              <a:t/>
            </a:r>
            <a:br>
              <a:rPr lang="en-US" dirty="0" smtClean="0"/>
            </a:br>
            <a:r>
              <a:rPr lang="en-US" dirty="0" smtClean="0"/>
              <a:t>To fly, Couch dressed in shirt, sweater, jeans, work boots and sunglasses handed him at the last minute.</a:t>
            </a:r>
            <a:br>
              <a:rPr lang="en-US" dirty="0" smtClean="0"/>
            </a:br>
            <a:r>
              <a:rPr lang="en-US" dirty="0" smtClean="0"/>
              <a:t/>
            </a:r>
            <a:br>
              <a:rPr lang="en-US" dirty="0" smtClean="0"/>
            </a:br>
            <a:r>
              <a:rPr lang="en-US" dirty="0" smtClean="0"/>
              <a:t>He took off at 6:06 a.m. Saturday after kissing his wife, Susan, goodbye and petting his Chihuahua, Isabella.</a:t>
            </a:r>
            <a:br>
              <a:rPr lang="en-US" dirty="0" smtClean="0"/>
            </a:br>
            <a:r>
              <a:rPr lang="en-US" dirty="0" smtClean="0"/>
              <a:t/>
            </a:r>
            <a:br>
              <a:rPr lang="en-US" dirty="0" smtClean="0"/>
            </a:br>
            <a:r>
              <a:rPr lang="en-US" dirty="0" smtClean="0"/>
              <a:t>"See you in Idaho!" he said.</a:t>
            </a:r>
            <a:br>
              <a:rPr lang="en-US" dirty="0" smtClean="0"/>
            </a:br>
            <a:r>
              <a:rPr lang="en-US" dirty="0" smtClean="0"/>
              <a:t/>
            </a:r>
            <a:br>
              <a:rPr lang="en-US" dirty="0" smtClean="0"/>
            </a:br>
            <a:r>
              <a:rPr lang="en-US" dirty="0" smtClean="0"/>
              <a:t>As he made about 25 miles an hour at altitudes of 11,000 feet to 13,000 feet, chase vehicles followed.</a:t>
            </a:r>
            <a:br>
              <a:rPr lang="en-US" dirty="0" smtClean="0"/>
            </a:br>
            <a:r>
              <a:rPr lang="en-US" dirty="0" smtClean="0"/>
              <a:t/>
            </a:r>
            <a:br>
              <a:rPr lang="en-US" dirty="0" smtClean="0"/>
            </a:br>
            <a:r>
              <a:rPr lang="en-US" dirty="0" smtClean="0"/>
              <a:t>A three-car caravan filled with his friends, family and his dog followed Couch as he traveled from below.</a:t>
            </a:r>
            <a:br>
              <a:rPr lang="en-US" dirty="0" smtClean="0"/>
            </a:br>
            <a:r>
              <a:rPr lang="en-US" dirty="0" smtClean="0"/>
              <a:t/>
            </a:r>
            <a:br>
              <a:rPr lang="en-US" dirty="0" smtClean="0"/>
            </a:br>
            <a:r>
              <a:rPr lang="en-US" dirty="0" smtClean="0"/>
              <a:t>Even at two miles high, Couch said, he could hear cattle lowing and children talking. He heard gunshots, which worried him. A black butterfly flew past. He passed through clouds. He said they were fluffy.</a:t>
            </a:r>
            <a:br>
              <a:rPr lang="en-US" dirty="0" smtClean="0"/>
            </a:br>
            <a:r>
              <a:rPr lang="en-US" dirty="0" smtClean="0"/>
              <a:t/>
            </a:r>
            <a:br>
              <a:rPr lang="en-US" dirty="0" smtClean="0"/>
            </a:br>
            <a:r>
              <a:rPr lang="en-US" dirty="0" smtClean="0"/>
              <a:t>Couch stopped when he was down to a gallon of water and just eight pounds of ballast. Concerned about the rugged terrain outside La Grande, including Hells Canyon, Couch decided to come back to earth.</a:t>
            </a:r>
            <a:br>
              <a:rPr lang="en-US" dirty="0" smtClean="0"/>
            </a:br>
            <a:r>
              <a:rPr lang="en-US" dirty="0" smtClean="0"/>
              <a:t/>
            </a:r>
            <a:br>
              <a:rPr lang="en-US" dirty="0" smtClean="0"/>
            </a:br>
            <a:r>
              <a:rPr lang="en-US" dirty="0" smtClean="0"/>
              <a:t>This time, he was able to pop enough balloons to set the craft down, although he suffered rope burns. But once he was down, he jumped out, and the wind grabbed his gear, chair and remaining balloons, sweeping all aloft.</a:t>
            </a:r>
            <a:br>
              <a:rPr lang="en-US" dirty="0" smtClean="0"/>
            </a:br>
            <a:r>
              <a:rPr lang="en-US" dirty="0" smtClean="0"/>
              <a:t/>
            </a:r>
            <a:br>
              <a:rPr lang="en-US" dirty="0" smtClean="0"/>
            </a:br>
            <a:r>
              <a:rPr lang="en-US" dirty="0" smtClean="0"/>
              <a:t>Afterward, Couch said he's thought about ways to improve the trip, especially the landing, but whether he'll take a third trip is up to his wife.</a:t>
            </a:r>
            <a:br>
              <a:rPr lang="en-US" dirty="0" smtClean="0"/>
            </a:br>
            <a:r>
              <a:rPr lang="en-US" dirty="0" smtClean="0"/>
              <a:t/>
            </a:r>
            <a:br>
              <a:rPr lang="en-US" dirty="0" smtClean="0"/>
            </a:br>
            <a:r>
              <a:rPr lang="en-US" dirty="0" smtClean="0"/>
              <a:t>"I'm not saying I won't do it again, but I told her I'd let her decide if I did it again," he said.</a:t>
            </a:r>
            <a:br>
              <a:rPr lang="en-US" dirty="0" smtClean="0"/>
            </a:br>
            <a:r>
              <a:rPr lang="en-US" dirty="0" smtClean="0"/>
              <a:t/>
            </a:r>
            <a:br>
              <a:rPr lang="en-US" dirty="0" smtClean="0"/>
            </a:br>
            <a:r>
              <a:rPr lang="en-US" dirty="0" smtClean="0"/>
              <a:t>Susan Couch said she's thinking about saying no. But she said she was willing to go along with last weekend's trip.</a:t>
            </a:r>
            <a:br>
              <a:rPr lang="en-US" dirty="0" smtClean="0"/>
            </a:br>
            <a:r>
              <a:rPr lang="en-US" dirty="0" smtClean="0"/>
              <a:t/>
            </a:r>
            <a:br>
              <a:rPr lang="en-US" dirty="0" smtClean="0"/>
            </a:br>
            <a:r>
              <a:rPr lang="en-US" dirty="0" smtClean="0"/>
              <a:t>"I know he'd be thinking about it more and more, it would always be on his mind." she said. "This way, at least he's fulfilled his dream."</a:t>
            </a:r>
            <a:br>
              <a:rPr lang="en-US" dirty="0" smtClean="0"/>
            </a:br>
            <a:endParaRPr lang="en-US" dirty="0" smtClean="0"/>
          </a:p>
        </p:txBody>
      </p:sp>
      <p:sp>
        <p:nvSpPr>
          <p:cNvPr id="317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fld id="{2551ACDB-B434-4061-BA28-70898E2A9AA7}" type="slidenum">
              <a:rPr lang="en-US" smtClean="0"/>
              <a:pPr/>
              <a:t>4</a:t>
            </a:fld>
            <a:endParaRPr lang="en-US" smtClean="0"/>
          </a:p>
        </p:txBody>
      </p:sp>
    </p:spTree>
    <p:extLst>
      <p:ext uri="{BB962C8B-B14F-4D97-AF65-F5344CB8AC3E}">
        <p14:creationId xmlns:p14="http://schemas.microsoft.com/office/powerpoint/2010/main" val="42506143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The term </a:t>
            </a:r>
            <a:r>
              <a:rPr lang="en-US" i="1" smtClean="0"/>
              <a:t>software engineering</a:t>
            </a:r>
            <a:r>
              <a:rPr lang="en-US" smtClean="0"/>
              <a:t> was coined by </a:t>
            </a:r>
            <a:r>
              <a:rPr lang="en-US" smtClean="0">
                <a:hlinkClick r:id="rId3" action="ppaction://hlinkfile" tooltip="Brian Randell"/>
              </a:rPr>
              <a:t>Brian Randell</a:t>
            </a:r>
            <a:r>
              <a:rPr lang="en-US" smtClean="0"/>
              <a:t> and popularized by </a:t>
            </a:r>
            <a:r>
              <a:rPr lang="en-US" smtClean="0">
                <a:hlinkClick r:id="rId4" action="ppaction://hlinkfile" tooltip="F.L. Bauer"/>
              </a:rPr>
              <a:t>F.L. Bauer</a:t>
            </a:r>
            <a:r>
              <a:rPr lang="en-US" smtClean="0"/>
              <a:t> during the NATO Software Engineering Conference in 1968.</a:t>
            </a:r>
            <a:r>
              <a:rPr lang="en-US" baseline="30000" smtClean="0">
                <a:hlinkClick r:id="rId5" action="ppaction://hlinkfile"/>
              </a:rPr>
              <a:t>[4]</a:t>
            </a:r>
            <a:r>
              <a:rPr lang="en-US" smtClean="0"/>
              <a:t> The discipline of software engineering includes knowledge, tools, and methods for </a:t>
            </a:r>
            <a:r>
              <a:rPr lang="en-US" smtClean="0">
                <a:hlinkClick r:id="rId6" action="ppaction://hlinkfile" tooltip="Requirements analysis"/>
              </a:rPr>
              <a:t>software requirements</a:t>
            </a:r>
            <a:r>
              <a:rPr lang="en-US" smtClean="0"/>
              <a:t>, </a:t>
            </a:r>
            <a:r>
              <a:rPr lang="en-US" smtClean="0">
                <a:hlinkClick r:id="rId7" action="ppaction://hlinkfile" tooltip="Software design"/>
              </a:rPr>
              <a:t>software design</a:t>
            </a:r>
            <a:r>
              <a:rPr lang="en-US" smtClean="0"/>
              <a:t>, </a:t>
            </a:r>
            <a:r>
              <a:rPr lang="en-US" smtClean="0">
                <a:hlinkClick r:id="rId8" action="ppaction://hlinkfile" tooltip="Computer programming"/>
              </a:rPr>
              <a:t>software construction</a:t>
            </a:r>
            <a:r>
              <a:rPr lang="en-US" smtClean="0"/>
              <a:t>, </a:t>
            </a:r>
            <a:r>
              <a:rPr lang="en-US" smtClean="0">
                <a:hlinkClick r:id="rId9" action="ppaction://hlinkfile" tooltip="Software testing"/>
              </a:rPr>
              <a:t>software testing</a:t>
            </a:r>
            <a:r>
              <a:rPr lang="en-US" smtClean="0"/>
              <a:t>, and </a:t>
            </a:r>
            <a:r>
              <a:rPr lang="en-US" smtClean="0">
                <a:hlinkClick r:id="rId10" action="ppaction://hlinkfile" tooltip="Software maintenance"/>
              </a:rPr>
              <a:t>software maintenance</a:t>
            </a:r>
            <a:r>
              <a:rPr lang="en-US" smtClean="0"/>
              <a:t> tasks.</a:t>
            </a:r>
            <a:r>
              <a:rPr lang="en-US" baseline="30000" smtClean="0">
                <a:hlinkClick r:id="rId11" action="ppaction://hlinkfile"/>
              </a:rPr>
              <a:t>[5]</a:t>
            </a:r>
            <a:r>
              <a:rPr lang="en-US" smtClean="0"/>
              <a:t> Software engineering is related to the disciplines of </a:t>
            </a:r>
            <a:r>
              <a:rPr lang="en-US" smtClean="0">
                <a:hlinkClick r:id="rId12" action="ppaction://hlinkfile" tooltip="Computer science"/>
              </a:rPr>
              <a:t>computer science</a:t>
            </a:r>
            <a:r>
              <a:rPr lang="en-US" smtClean="0"/>
              <a:t>, </a:t>
            </a:r>
            <a:r>
              <a:rPr lang="en-US" smtClean="0">
                <a:hlinkClick r:id="rId13" action="ppaction://hlinkfile" tooltip="Computer engineering"/>
              </a:rPr>
              <a:t>computer engineering</a:t>
            </a:r>
            <a:r>
              <a:rPr lang="en-US" smtClean="0"/>
              <a:t>, </a:t>
            </a:r>
            <a:r>
              <a:rPr lang="en-US" smtClean="0">
                <a:hlinkClick r:id="rId14" action="ppaction://hlinkfile" tooltip="Management"/>
              </a:rPr>
              <a:t>management</a:t>
            </a:r>
            <a:r>
              <a:rPr lang="en-US" smtClean="0"/>
              <a:t>, </a:t>
            </a:r>
            <a:r>
              <a:rPr lang="en-US" smtClean="0">
                <a:hlinkClick r:id="rId15" action="ppaction://hlinkfile" tooltip="Mathematics"/>
              </a:rPr>
              <a:t>mathematics</a:t>
            </a:r>
            <a:r>
              <a:rPr lang="en-US" smtClean="0"/>
              <a:t>, </a:t>
            </a:r>
            <a:r>
              <a:rPr lang="en-US" smtClean="0">
                <a:hlinkClick r:id="rId16" action="ppaction://hlinkfile" tooltip="Project management"/>
              </a:rPr>
              <a:t>project management</a:t>
            </a:r>
            <a:r>
              <a:rPr lang="en-US" smtClean="0"/>
              <a:t>, </a:t>
            </a:r>
            <a:r>
              <a:rPr lang="en-US" smtClean="0">
                <a:hlinkClick r:id="rId17" action="ppaction://hlinkfile" tooltip="Quality management"/>
              </a:rPr>
              <a:t>quality management</a:t>
            </a:r>
            <a:r>
              <a:rPr lang="en-US" smtClean="0"/>
              <a:t>, software </a:t>
            </a:r>
            <a:r>
              <a:rPr lang="en-US" smtClean="0">
                <a:hlinkClick r:id="rId18" action="ppaction://hlinkfile" tooltip="Ergonomics"/>
              </a:rPr>
              <a:t>ergonomics</a:t>
            </a:r>
            <a:r>
              <a:rPr lang="en-US" smtClean="0"/>
              <a:t>, and </a:t>
            </a:r>
            <a:r>
              <a:rPr lang="en-US" smtClean="0">
                <a:hlinkClick r:id="rId19" action="ppaction://hlinkfile" tooltip="Systems engineering"/>
              </a:rPr>
              <a:t>systems engineering</a:t>
            </a:r>
            <a:r>
              <a:rPr lang="en-US" smtClean="0"/>
              <a:t>.</a:t>
            </a:r>
            <a:r>
              <a:rPr lang="en-US" baseline="30000" smtClean="0">
                <a:hlinkClick r:id="rId20" action="ppaction://hlinkfile"/>
              </a:rPr>
              <a:t>[6]</a:t>
            </a:r>
            <a:endParaRPr lang="en-US" smtClean="0"/>
          </a:p>
          <a:p>
            <a:endParaRPr lang="en-US" smtClean="0"/>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fld id="{97989AEB-0172-4163-907A-0644FD1BC23F}" type="slidenum">
              <a:rPr lang="en-US" smtClean="0"/>
              <a:pPr/>
              <a:t>7</a:t>
            </a:fld>
            <a:endParaRPr lang="en-US" smtClean="0"/>
          </a:p>
        </p:txBody>
      </p:sp>
    </p:spTree>
    <p:extLst>
      <p:ext uri="{BB962C8B-B14F-4D97-AF65-F5344CB8AC3E}">
        <p14:creationId xmlns:p14="http://schemas.microsoft.com/office/powerpoint/2010/main" val="23189130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337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fld id="{C95BD9B2-E9EE-4A05-9F7C-A035C87EA3D1}" type="slidenum">
              <a:rPr lang="en-US" smtClean="0"/>
              <a:pPr/>
              <a:t>19</a:t>
            </a:fld>
            <a:endParaRPr lang="en-US" smtClean="0"/>
          </a:p>
        </p:txBody>
      </p:sp>
    </p:spTree>
    <p:extLst>
      <p:ext uri="{BB962C8B-B14F-4D97-AF65-F5344CB8AC3E}">
        <p14:creationId xmlns:p14="http://schemas.microsoft.com/office/powerpoint/2010/main" val="4138268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dirty="0" smtClean="0"/>
              <a:t>Each month, there are about 1-2 flight accidents involving use of flight safety equipment. </a:t>
            </a:r>
          </a:p>
          <a:p>
            <a:pPr eaLnBrk="1" hangingPunct="1"/>
            <a:endParaRPr lang="en-US" dirty="0" smtClean="0"/>
          </a:p>
          <a:p>
            <a:pPr eaLnBrk="1" hangingPunct="1"/>
            <a:r>
              <a:rPr lang="en-US" dirty="0" smtClean="0"/>
              <a:t>The total number of flights scheduled to operate worldwide this month is 2.55 million, offering 306.9 million seats to travelers around the globe. </a:t>
            </a:r>
          </a:p>
          <a:p>
            <a:pPr eaLnBrk="1" hangingPunct="1"/>
            <a:endParaRPr lang="en-US" dirty="0" smtClean="0"/>
          </a:p>
          <a:p>
            <a:pPr eaLnBrk="1" hangingPunct="1"/>
            <a:r>
              <a:rPr lang="en-US" dirty="0" smtClean="0"/>
              <a:t>http://portal.antara.co.id/en/arc/2008/5/16/slowdown-in-growth-rate-of-flights-worldwide/</a:t>
            </a:r>
          </a:p>
          <a:p>
            <a:pPr eaLnBrk="1" hangingPunct="1"/>
            <a:endParaRPr lang="en-US" dirty="0" smtClean="0"/>
          </a:p>
        </p:txBody>
      </p:sp>
      <p:sp>
        <p:nvSpPr>
          <p:cNvPr id="34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fld id="{3A2928E0-FC3A-4241-9402-C30252AEB309}" type="slidenum">
              <a:rPr lang="en-US" smtClean="0"/>
              <a:pPr/>
              <a:t>21</a:t>
            </a:fld>
            <a:endParaRPr lang="en-US" smtClean="0"/>
          </a:p>
        </p:txBody>
      </p:sp>
    </p:spTree>
    <p:extLst>
      <p:ext uri="{BB962C8B-B14F-4D97-AF65-F5344CB8AC3E}">
        <p14:creationId xmlns:p14="http://schemas.microsoft.com/office/powerpoint/2010/main" val="9256738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https://en.wikipedia.org/wiki/US_Airways_Flight_1549</a:t>
            </a:r>
          </a:p>
          <a:p>
            <a:endParaRPr lang="en-US" dirty="0" smtClean="0"/>
          </a:p>
          <a:p>
            <a:endParaRPr lang="en-US" dirty="0" smtClean="0"/>
          </a:p>
          <a:p>
            <a:r>
              <a:rPr lang="en-US" dirty="0" smtClean="0"/>
              <a:t>https://www.youtube.com/watch?v=imDFSnklB0k</a:t>
            </a:r>
          </a:p>
          <a:p>
            <a:endParaRPr lang="en-US" dirty="0"/>
          </a:p>
        </p:txBody>
      </p:sp>
      <p:sp>
        <p:nvSpPr>
          <p:cNvPr id="4" name="灯片编号占位符 3"/>
          <p:cNvSpPr>
            <a:spLocks noGrp="1"/>
          </p:cNvSpPr>
          <p:nvPr>
            <p:ph type="sldNum" sz="quarter" idx="10"/>
          </p:nvPr>
        </p:nvSpPr>
        <p:spPr/>
        <p:txBody>
          <a:bodyPr/>
          <a:lstStyle/>
          <a:p>
            <a:pPr>
              <a:defRPr/>
            </a:pPr>
            <a:fld id="{C5ADAB1E-5BE0-4555-8709-524C8D586A6B}" type="slidenum">
              <a:rPr lang="en-US" smtClean="0"/>
              <a:pPr>
                <a:defRPr/>
              </a:pPr>
              <a:t>23</a:t>
            </a:fld>
            <a:endParaRPr lang="en-US"/>
          </a:p>
        </p:txBody>
      </p:sp>
    </p:spTree>
    <p:extLst>
      <p:ext uri="{BB962C8B-B14F-4D97-AF65-F5344CB8AC3E}">
        <p14:creationId xmlns:p14="http://schemas.microsoft.com/office/powerpoint/2010/main" val="4681953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lvl="1" eaLnBrk="1" hangingPunct="1">
              <a:spcBef>
                <a:spcPct val="0"/>
              </a:spcBef>
            </a:pPr>
            <a:r>
              <a:rPr lang="en-US" altLang="zh-CN" sz="2200" smtClean="0"/>
              <a:t>Quiz – housing &amp; 1Billion$</a:t>
            </a:r>
          </a:p>
          <a:p>
            <a:pPr eaLnBrk="1" hangingPunct="1">
              <a:spcBef>
                <a:spcPct val="0"/>
              </a:spcBef>
            </a:pPr>
            <a:endParaRPr lang="en-US" smtClean="0"/>
          </a:p>
        </p:txBody>
      </p:sp>
      <p:sp>
        <p:nvSpPr>
          <p:cNvPr id="358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fld id="{9FA30708-CCA8-4933-B01C-46738CEF215D}" type="slidenum">
              <a:rPr lang="en-US" smtClean="0"/>
              <a:pPr/>
              <a:t>26</a:t>
            </a:fld>
            <a:endParaRPr lang="en-US" smtClean="0"/>
          </a:p>
        </p:txBody>
      </p:sp>
    </p:spTree>
    <p:extLst>
      <p:ext uri="{BB962C8B-B14F-4D97-AF65-F5344CB8AC3E}">
        <p14:creationId xmlns:p14="http://schemas.microsoft.com/office/powerpoint/2010/main" val="452894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368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fld id="{3F4CE25E-E002-44E5-ACD7-66C89E0F12B2}" type="slidenum">
              <a:rPr lang="en-US" smtClean="0"/>
              <a:pPr/>
              <a:t>28</a:t>
            </a:fld>
            <a:endParaRPr lang="en-US" smtClean="0"/>
          </a:p>
        </p:txBody>
      </p:sp>
    </p:spTree>
    <p:extLst>
      <p:ext uri="{BB962C8B-B14F-4D97-AF65-F5344CB8AC3E}">
        <p14:creationId xmlns:p14="http://schemas.microsoft.com/office/powerpoint/2010/main" val="37629661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那些塔吊，就是建筑工程的工具， </a:t>
            </a:r>
            <a:r>
              <a:rPr lang="zh-CN" altLang="en-US" smtClean="0"/>
              <a:t>当产品交付时</a:t>
            </a:r>
            <a:r>
              <a:rPr lang="zh-CN" altLang="en-US" dirty="0" smtClean="0"/>
              <a:t>，它们就消失了。 </a:t>
            </a:r>
            <a:endParaRPr lang="en-US" altLang="zh-CN" dirty="0" smtClean="0"/>
          </a:p>
          <a:p>
            <a:endParaRPr lang="en-US" dirty="0" smtClean="0"/>
          </a:p>
          <a:p>
            <a:r>
              <a:rPr lang="zh-CN" altLang="en-US" dirty="0" smtClean="0"/>
              <a:t>提问：在软件的构建过程中， 有什么样的工具，像塔吊那样？ </a:t>
            </a:r>
            <a:endParaRPr lang="en-US" altLang="zh-CN" dirty="0" smtClean="0"/>
          </a:p>
          <a:p>
            <a:endParaRPr lang="en-US" dirty="0" smtClean="0"/>
          </a:p>
          <a:p>
            <a:r>
              <a:rPr lang="zh-CN" altLang="en-US" dirty="0" smtClean="0"/>
              <a:t>塔吊也有一个设计，建造，安装，使用，拆卸的过程：</a:t>
            </a:r>
            <a:endParaRPr lang="en-US" dirty="0" smtClean="0"/>
          </a:p>
          <a:p>
            <a:r>
              <a:rPr lang="en-US" dirty="0" smtClean="0"/>
              <a:t>	http://www.wuji8.com/meta/565085646.html</a:t>
            </a:r>
          </a:p>
          <a:p>
            <a:endParaRPr lang="en-US" dirty="0"/>
          </a:p>
        </p:txBody>
      </p:sp>
      <p:sp>
        <p:nvSpPr>
          <p:cNvPr id="4" name="灯片编号占位符 3"/>
          <p:cNvSpPr>
            <a:spLocks noGrp="1"/>
          </p:cNvSpPr>
          <p:nvPr>
            <p:ph type="sldNum" sz="quarter" idx="10"/>
          </p:nvPr>
        </p:nvSpPr>
        <p:spPr/>
        <p:txBody>
          <a:bodyPr/>
          <a:lstStyle/>
          <a:p>
            <a:pPr>
              <a:defRPr/>
            </a:pPr>
            <a:fld id="{C5ADAB1E-5BE0-4555-8709-524C8D586A6B}" type="slidenum">
              <a:rPr lang="en-US" smtClean="0"/>
              <a:pPr>
                <a:defRPr/>
              </a:pPr>
              <a:t>38</a:t>
            </a:fld>
            <a:endParaRPr lang="en-US"/>
          </a:p>
        </p:txBody>
      </p:sp>
    </p:spTree>
    <p:extLst>
      <p:ext uri="{BB962C8B-B14F-4D97-AF65-F5344CB8AC3E}">
        <p14:creationId xmlns:p14="http://schemas.microsoft.com/office/powerpoint/2010/main" val="2777516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E16CCCB0-F286-4B47-AFD9-D5467DE5570A}" type="slidenum">
              <a:rPr lang="zh-CN" altLang="en-US" smtClean="0"/>
              <a:pPr>
                <a:defRPr/>
              </a:pPr>
              <a:t>‹#›</a:t>
            </a:fld>
            <a:endParaRPr lang="en-US" altLang="zh-CN"/>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B78BA6E-AA62-492E-857E-FB5F75F27604}" type="slidenum">
              <a:rPr lang="zh-CN" altLang="en-US" smtClean="0"/>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a:xfrm>
            <a:off x="2640597" y="6377459"/>
            <a:ext cx="3836404" cy="365125"/>
          </a:xfrm>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2062041E-6BED-4B4C-BB57-070204DE4E65}" type="slidenum">
              <a:rPr lang="zh-CN" altLang="en-US" smtClean="0"/>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12D0A82E-5BA0-4737-8703-DFDA8B2471A7}" type="slidenum">
              <a:rPr lang="zh-CN" altLang="en-US" smtClean="0"/>
              <a:pPr>
                <a:defRPr/>
              </a:pPr>
              <a:t>‹#›</a:t>
            </a:fld>
            <a:endParaRPr lang="en-US" altLang="zh-CN"/>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F1007366-CEA1-48EE-8CFC-C562E86F5F94}" type="slidenum">
              <a:rPr lang="zh-CN" altLang="en-US" smtClean="0"/>
              <a:pPr>
                <a:defRPr/>
              </a:pPr>
              <a:t>‹#›</a:t>
            </a:fld>
            <a:endParaRPr lang="en-US" altLang="zh-CN"/>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B3B9BEC8-84E8-4E4A-B8EB-407A2FEE84E2}" type="slidenum">
              <a:rPr lang="zh-CN" altLang="en-US" smtClean="0"/>
              <a:pPr>
                <a:defRPr/>
              </a:pPr>
              <a:t>‹#›</a:t>
            </a:fld>
            <a:endParaRPr lang="en-US" altLang="zh-CN"/>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p>
            <a:pPr>
              <a:defRPr/>
            </a:pPr>
            <a:endParaRPr lang="en-US" altLang="zh-CN"/>
          </a:p>
        </p:txBody>
      </p:sp>
      <p:sp>
        <p:nvSpPr>
          <p:cNvPr id="9" name="Slide Number Placeholder 8"/>
          <p:cNvSpPr>
            <a:spLocks noGrp="1"/>
          </p:cNvSpPr>
          <p:nvPr>
            <p:ph type="sldNum" sz="quarter" idx="12"/>
          </p:nvPr>
        </p:nvSpPr>
        <p:spPr/>
        <p:txBody>
          <a:bodyPr/>
          <a:lstStyle/>
          <a:p>
            <a:pPr>
              <a:defRPr/>
            </a:pPr>
            <a:fld id="{BAA43CED-5703-4F43-8007-ECC06B9736F1}" type="slidenum">
              <a:rPr lang="zh-CN" altLang="en-US" smtClean="0"/>
              <a:pPr>
                <a:defRPr/>
              </a:pPr>
              <a:t>‹#›</a:t>
            </a:fld>
            <a:endParaRPr lang="en-US" altLang="zh-CN"/>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endParaRPr lang="en-US" altLang="zh-CN"/>
          </a:p>
        </p:txBody>
      </p:sp>
      <p:sp>
        <p:nvSpPr>
          <p:cNvPr id="4" name="Footer Placeholder 3"/>
          <p:cNvSpPr>
            <a:spLocks noGrp="1"/>
          </p:cNvSpPr>
          <p:nvPr>
            <p:ph type="ftr" sz="quarter" idx="11"/>
          </p:nvPr>
        </p:nvSpPr>
        <p:spPr/>
        <p:txBody>
          <a:bodyPr/>
          <a:lstStyle/>
          <a:p>
            <a:pPr>
              <a:defRPr/>
            </a:pPr>
            <a:endParaRPr lang="en-US" altLang="zh-CN"/>
          </a:p>
        </p:txBody>
      </p:sp>
      <p:sp>
        <p:nvSpPr>
          <p:cNvPr id="5" name="Slide Number Placeholder 4"/>
          <p:cNvSpPr>
            <a:spLocks noGrp="1"/>
          </p:cNvSpPr>
          <p:nvPr>
            <p:ph type="sldNum" sz="quarter" idx="12"/>
          </p:nvPr>
        </p:nvSpPr>
        <p:spPr/>
        <p:txBody>
          <a:bodyPr/>
          <a:lstStyle/>
          <a:p>
            <a:pPr>
              <a:defRPr/>
            </a:pPr>
            <a:fld id="{536FEC3F-D25D-49E7-AAAA-86E4158DB7AA}" type="slidenum">
              <a:rPr lang="zh-CN" altLang="en-US" smtClean="0"/>
              <a:pPr>
                <a:defRPr/>
              </a:pPr>
              <a:t>‹#›</a:t>
            </a:fld>
            <a:endParaRPr lang="en-US" altLang="zh-CN"/>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zh-CN"/>
          </a:p>
        </p:txBody>
      </p:sp>
      <p:sp>
        <p:nvSpPr>
          <p:cNvPr id="3" name="Footer Placeholder 2"/>
          <p:cNvSpPr>
            <a:spLocks noGrp="1"/>
          </p:cNvSpPr>
          <p:nvPr>
            <p:ph type="ftr" sz="quarter" idx="11"/>
          </p:nvPr>
        </p:nvSpPr>
        <p:spPr/>
        <p:txBody>
          <a:bodyPr/>
          <a:lstStyle/>
          <a:p>
            <a:pPr>
              <a:defRPr/>
            </a:pPr>
            <a:endParaRPr lang="en-US" altLang="zh-CN"/>
          </a:p>
        </p:txBody>
      </p:sp>
      <p:sp>
        <p:nvSpPr>
          <p:cNvPr id="4" name="Slide Number Placeholder 3"/>
          <p:cNvSpPr>
            <a:spLocks noGrp="1"/>
          </p:cNvSpPr>
          <p:nvPr>
            <p:ph type="sldNum" sz="quarter" idx="12"/>
          </p:nvPr>
        </p:nvSpPr>
        <p:spPr/>
        <p:txBody>
          <a:bodyPr/>
          <a:lstStyle/>
          <a:p>
            <a:pPr>
              <a:defRPr/>
            </a:pPr>
            <a:fld id="{C39D5550-53B9-4122-B938-853AC775586E}" type="slidenum">
              <a:rPr lang="zh-CN" altLang="en-US" smtClean="0"/>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BA882B1D-4B28-420E-AC94-D6D7BCCF4D6E}" type="slidenum">
              <a:rPr lang="zh-CN" altLang="en-US" smtClean="0"/>
              <a:pPr>
                <a:defRPr/>
              </a:pPr>
              <a:t>‹#›</a:t>
            </a:fld>
            <a:endParaRPr lang="en-US" altLang="zh-CN"/>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pPr>
              <a:defRPr/>
            </a:pPr>
            <a:endParaRPr lang="en-US" altLang="zh-CN"/>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pPr>
              <a:defRPr/>
            </a:pPr>
            <a:endParaRPr lang="en-US" altLang="zh-CN"/>
          </a:p>
        </p:txBody>
      </p:sp>
      <p:sp>
        <p:nvSpPr>
          <p:cNvPr id="7" name="Slide Number Placeholder 6"/>
          <p:cNvSpPr>
            <a:spLocks noGrp="1"/>
          </p:cNvSpPr>
          <p:nvPr>
            <p:ph type="sldNum" sz="quarter" idx="12"/>
          </p:nvPr>
        </p:nvSpPr>
        <p:spPr>
          <a:xfrm>
            <a:off x="8339328" y="1170432"/>
            <a:ext cx="733864" cy="201168"/>
          </a:xfrm>
        </p:spPr>
        <p:txBody>
          <a:bodyPr/>
          <a:lstStyle/>
          <a:p>
            <a:pPr>
              <a:defRPr/>
            </a:pPr>
            <a:fld id="{430889CA-2AE9-46F1-96E6-BBD6B1011263}" type="slidenum">
              <a:rPr lang="zh-CN" altLang="en-US" smtClean="0"/>
              <a:pPr>
                <a:defRPr/>
              </a:pPr>
              <a:t>‹#›</a:t>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pPr>
              <a:defRPr/>
            </a:pPr>
            <a:endParaRPr lang="en-US" altLang="zh-CN"/>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a:defRPr/>
            </a:pPr>
            <a:endParaRPr lang="en-US" altLang="zh-CN"/>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pPr>
              <a:defRPr/>
            </a:pPr>
            <a:fld id="{144D2675-280C-4B88-A058-E84745B324C0}" type="slidenum">
              <a:rPr lang="zh-CN" altLang="en-US" smtClean="0"/>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891" r:id="rId1"/>
    <p:sldLayoutId id="2147483892" r:id="rId2"/>
    <p:sldLayoutId id="2147483893" r:id="rId3"/>
    <p:sldLayoutId id="2147483894" r:id="rId4"/>
    <p:sldLayoutId id="2147483895" r:id="rId5"/>
    <p:sldLayoutId id="2147483896" r:id="rId6"/>
    <p:sldLayoutId id="2147483897" r:id="rId7"/>
    <p:sldLayoutId id="2147483898" r:id="rId8"/>
    <p:sldLayoutId id="2147483899" r:id="rId9"/>
    <p:sldLayoutId id="2147483900" r:id="rId10"/>
    <p:sldLayoutId id="2147483901" r:id="rId11"/>
  </p:sldLayoutIdLst>
  <p:timing>
    <p:tnLst>
      <p:par>
        <p:cTn id="1" dur="indefinite" restart="never" nodeType="tmRoot"/>
      </p:par>
    </p:tnLst>
  </p:timing>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images.google.com/imgres?imgurl=http://veronikanagy.files.wordpress.com/2008/02/paper_airplane_sm.jpg&amp;imgrefurl=http://veronikanagy.wordpress.com/2008/02/&amp;h=400&amp;w=400&amp;sz=145&amp;hl=en&amp;start=48&amp;um=1&amp;tbnid=50QzruCKWotv6M:&amp;tbnh=124&amp;tbnw=124&amp;prev=/images?q=paper+airplane&amp;start=40&amp;ndsp=20&amp;um=1&amp;hl=en&amp;newwindow=1&amp;rls=com.microsoft:*&amp;sa=N" TargetMode="Externa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upload.wikimedia.org/wikipedia/commons/0/0f/Plane_crash_into_Hudson_River_(crop).jpg"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images.google.com/imgres?imgurl=http://veronikanagy.files.wordpress.com/2008/02/paper_airplane_sm.jpg&amp;imgrefurl=http://veronikanagy.wordpress.com/2008/02/&amp;h=400&amp;w=400&amp;sz=145&amp;hl=en&amp;start=48&amp;um=1&amp;tbnid=50QzruCKWotv6M:&amp;tbnh=124&amp;tbnw=124&amp;prev=/images?q=paper+airplane&amp;start=40&amp;ndsp=20&amp;um=1&amp;hl=en&amp;newwindow=1&amp;rls=com.microsoft:*&amp;sa=N"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pan.baidu.com/s/1pJuNp03"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academic.research.microsoft.com/?SearchDomain=2&amp;SubDomain=4&amp;entitytype=2"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7.jpg"/><Relationship Id="rId7" Type="http://schemas.openxmlformats.org/officeDocument/2006/relationships/image" Target="../media/image21.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0.jpg"/><Relationship Id="rId5" Type="http://schemas.openxmlformats.org/officeDocument/2006/relationships/image" Target="../media/image19.png"/><Relationship Id="rId4" Type="http://schemas.openxmlformats.org/officeDocument/2006/relationships/image" Target="../media/image18.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www.cnblogs.com/xinz/p/3803035.html"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zhuanlan.zhihu.com/goujianzhifa/20003750"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ln>
            <a:miter lim="800000"/>
            <a:headEnd/>
            <a:tailEnd/>
          </a:ln>
        </p:spPr>
        <p:txBody>
          <a:bodyPr/>
          <a:lstStyle/>
          <a:p>
            <a:pPr eaLnBrk="1" fontAlgn="auto" hangingPunct="1">
              <a:spcAft>
                <a:spcPts val="0"/>
              </a:spcAft>
              <a:defRPr/>
            </a:pPr>
            <a:r>
              <a:rPr lang="zh-CN" altLang="en-US" dirty="0" smtClean="0">
                <a:latin typeface="+mj-ea"/>
              </a:rPr>
              <a:t>现代软件工程 第一章</a:t>
            </a:r>
            <a:r>
              <a:rPr lang="en-US" altLang="zh-CN" dirty="0" smtClean="0">
                <a:latin typeface="+mj-ea"/>
              </a:rPr>
              <a:t/>
            </a:r>
            <a:br>
              <a:rPr lang="en-US" altLang="zh-CN" dirty="0" smtClean="0">
                <a:latin typeface="+mj-ea"/>
              </a:rPr>
            </a:br>
            <a:endParaRPr lang="en-US" altLang="zh-CN" dirty="0" smtClean="0">
              <a:latin typeface="+mj-ea"/>
            </a:endParaRPr>
          </a:p>
        </p:txBody>
      </p:sp>
      <p:sp>
        <p:nvSpPr>
          <p:cNvPr id="5123" name="Rectangle 3"/>
          <p:cNvSpPr>
            <a:spLocks noGrp="1" noChangeArrowheads="1"/>
          </p:cNvSpPr>
          <p:nvPr>
            <p:ph type="subTitle" idx="1"/>
          </p:nvPr>
        </p:nvSpPr>
        <p:spPr/>
        <p:txBody>
          <a:bodyPr>
            <a:normAutofit/>
          </a:bodyPr>
          <a:lstStyle/>
          <a:p>
            <a:r>
              <a:rPr lang="en-US" altLang="zh-CN" sz="4000" dirty="0">
                <a:ea typeface="宋体" pitchFamily="2" charset="-122"/>
              </a:rPr>
              <a:t>Software Engineering</a:t>
            </a:r>
            <a:endParaRPr lang="zh-CN" altLang="en-US" sz="4000" dirty="0" smtClean="0">
              <a:ea typeface="SimHei"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软件工程和软件开发流程</a:t>
            </a:r>
            <a:endParaRPr lang="en-US" dirty="0"/>
          </a:p>
        </p:txBody>
      </p:sp>
      <p:sp>
        <p:nvSpPr>
          <p:cNvPr id="3" name="内容占位符 2"/>
          <p:cNvSpPr>
            <a:spLocks noGrp="1"/>
          </p:cNvSpPr>
          <p:nvPr>
            <p:ph idx="1"/>
          </p:nvPr>
        </p:nvSpPr>
        <p:spPr/>
        <p:txBody>
          <a:bodyPr/>
          <a:lstStyle/>
          <a:p>
            <a:r>
              <a:rPr lang="zh-CN" altLang="en-US" dirty="0"/>
              <a:t>人们在开发、运营、维护软件的过程中有很多技术、做法、习惯和思想体系。软件工程把这些 相关的技术和过程统一到一个体系中，叫“软件开发流程”</a:t>
            </a:r>
            <a:r>
              <a:rPr lang="zh-CN" altLang="en-US" dirty="0" smtClean="0"/>
              <a:t>。</a:t>
            </a:r>
            <a:endParaRPr lang="en-US" altLang="zh-CN" dirty="0" smtClean="0"/>
          </a:p>
          <a:p>
            <a:r>
              <a:rPr lang="zh-CN" altLang="en-US" dirty="0" smtClean="0"/>
              <a:t>软件开发</a:t>
            </a:r>
            <a:r>
              <a:rPr lang="zh-CN" altLang="en-US" dirty="0"/>
              <a:t>流程的目的是为了提高 软件开发、运营、维护的效率，并提高软件的质量、用户满意度、可靠性和软件的可维护性。</a:t>
            </a:r>
          </a:p>
          <a:p>
            <a:endParaRPr lang="en-US" dirty="0"/>
          </a:p>
        </p:txBody>
      </p:sp>
    </p:spTree>
    <p:extLst>
      <p:ext uri="{BB962C8B-B14F-4D97-AF65-F5344CB8AC3E}">
        <p14:creationId xmlns:p14="http://schemas.microsoft.com/office/powerpoint/2010/main" val="177360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zh-CN" altLang="en-US" dirty="0" smtClean="0"/>
              <a:t>为何要搞工程</a:t>
            </a:r>
            <a:r>
              <a:rPr lang="en-US" dirty="0" smtClean="0"/>
              <a:t>?</a:t>
            </a:r>
          </a:p>
        </p:txBody>
      </p:sp>
      <p:sp>
        <p:nvSpPr>
          <p:cNvPr id="12291" name="Content Placeholder 2"/>
          <p:cNvSpPr>
            <a:spLocks noGrp="1"/>
          </p:cNvSpPr>
          <p:nvPr>
            <p:ph idx="1"/>
          </p:nvPr>
        </p:nvSpPr>
        <p:spPr/>
        <p:txBody>
          <a:bodyPr>
            <a:normAutofit lnSpcReduction="10000"/>
          </a:bodyPr>
          <a:lstStyle/>
          <a:p>
            <a:pPr eaLnBrk="1" hangingPunct="1"/>
            <a:r>
              <a:rPr lang="zh-CN" altLang="en-US" sz="3200" dirty="0" smtClean="0"/>
              <a:t>因为需求复杂</a:t>
            </a:r>
            <a:endParaRPr lang="en-US" altLang="zh-CN" sz="3200" dirty="0" smtClean="0"/>
          </a:p>
          <a:p>
            <a:pPr lvl="1"/>
            <a:r>
              <a:rPr lang="zh-CN" altLang="en-US" dirty="0" smtClean="0"/>
              <a:t>要满足不同类型用户的多种需求，并且能长时间提供服务</a:t>
            </a:r>
            <a:endParaRPr lang="en-US" altLang="zh-CN" dirty="0" smtClean="0"/>
          </a:p>
          <a:p>
            <a:pPr eaLnBrk="1" hangingPunct="1"/>
            <a:r>
              <a:rPr lang="zh-CN" altLang="en-US" sz="3200" dirty="0" smtClean="0"/>
              <a:t>因为系统太复杂</a:t>
            </a:r>
            <a:endParaRPr lang="en-US" altLang="zh-CN" sz="3200" dirty="0" smtClean="0"/>
          </a:p>
          <a:p>
            <a:pPr lvl="1"/>
            <a:r>
              <a:rPr lang="en-US" dirty="0" smtClean="0"/>
              <a:t>The effort is necessitated by the potential complexity of those systems, which may contain millions of lines of code.</a:t>
            </a:r>
          </a:p>
          <a:p>
            <a:pPr eaLnBrk="1" hangingPunct="1"/>
            <a:r>
              <a:rPr lang="zh-CN" altLang="en-US" sz="3200" dirty="0" smtClean="0"/>
              <a:t>因为人们的生命，财产依赖于软件</a:t>
            </a:r>
            <a:endParaRPr lang="en-US" altLang="zh-CN" sz="3200" dirty="0" smtClean="0"/>
          </a:p>
          <a:p>
            <a:pPr lvl="1"/>
            <a:r>
              <a:rPr lang="en-US" dirty="0" smtClean="0"/>
              <a:t>Millions of dollars, people’s life, business depends on it. </a:t>
            </a:r>
          </a:p>
          <a:p>
            <a:pPr eaLnBrk="1" hangingPunct="1">
              <a:buFont typeface="Wingdings 2" pitchFamily="18" charset="2"/>
              <a:buNone/>
            </a:pPr>
            <a:endParaRPr lang="en-US"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玩软件 </a:t>
            </a:r>
            <a:r>
              <a:rPr lang="en-US" altLang="zh-CN" dirty="0" smtClean="0"/>
              <a:t>vs </a:t>
            </a:r>
            <a:r>
              <a:rPr lang="zh-CN" altLang="en-US" dirty="0" smtClean="0"/>
              <a:t>玩飞机</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46823648"/>
              </p:ext>
            </p:extLst>
          </p:nvPr>
        </p:nvGraphicFramePr>
        <p:xfrm>
          <a:off x="457201" y="1774825"/>
          <a:ext cx="8305803" cy="4028440"/>
        </p:xfrm>
        <a:graphic>
          <a:graphicData uri="http://schemas.openxmlformats.org/drawingml/2006/table">
            <a:tbl>
              <a:tblPr firstRow="1" bandRow="1">
                <a:tableStyleId>{5C22544A-7EE6-4342-B048-85BDC9FD1C3A}</a:tableStyleId>
              </a:tblPr>
              <a:tblGrid>
                <a:gridCol w="7238999">
                  <a:extLst>
                    <a:ext uri="{9D8B030D-6E8A-4147-A177-3AD203B41FA5}">
                      <a16:colId xmlns:a16="http://schemas.microsoft.com/office/drawing/2014/main" val="20000"/>
                    </a:ext>
                  </a:extLst>
                </a:gridCol>
                <a:gridCol w="1066804">
                  <a:extLst>
                    <a:ext uri="{9D8B030D-6E8A-4147-A177-3AD203B41FA5}">
                      <a16:colId xmlns:a16="http://schemas.microsoft.com/office/drawing/2014/main" val="20001"/>
                    </a:ext>
                  </a:extLst>
                </a:gridCol>
              </a:tblGrid>
              <a:tr h="370840">
                <a:tc>
                  <a:txBody>
                    <a:bodyPr/>
                    <a:lstStyle/>
                    <a:p>
                      <a:r>
                        <a:rPr lang="en-US" dirty="0" smtClean="0"/>
                        <a:t>Programming</a:t>
                      </a:r>
                      <a:endParaRPr lang="en-US" dirty="0"/>
                    </a:p>
                  </a:txBody>
                  <a:tcPr/>
                </a:tc>
                <a:tc>
                  <a:txBody>
                    <a:bodyPr/>
                    <a:lstStyle/>
                    <a:p>
                      <a:r>
                        <a:rPr lang="en-US" dirty="0" smtClean="0"/>
                        <a:t>Air</a:t>
                      </a:r>
                      <a:r>
                        <a:rPr lang="en-US" baseline="0" dirty="0" smtClean="0"/>
                        <a:t>plane</a:t>
                      </a:r>
                      <a:endParaRPr lang="en-US" dirty="0"/>
                    </a:p>
                  </a:txBody>
                  <a:tcPr/>
                </a:tc>
                <a:extLst>
                  <a:ext uri="{0D108BD9-81ED-4DB2-BD59-A6C34878D82A}">
                    <a16:rowId xmlns:a16="http://schemas.microsoft.com/office/drawing/2014/main" val="10000"/>
                  </a:ext>
                </a:extLst>
              </a:tr>
              <a:tr h="370840">
                <a:tc>
                  <a:txBody>
                    <a:bodyPr/>
                    <a:lstStyle/>
                    <a:p>
                      <a:pPr marL="0" indent="0" eaLnBrk="1" fontAlgn="auto" hangingPunct="1">
                        <a:spcAft>
                          <a:spcPts val="0"/>
                        </a:spcAft>
                        <a:buClr>
                          <a:schemeClr val="accent3"/>
                        </a:buClr>
                        <a:buFont typeface="Wingdings 2"/>
                        <a:buNone/>
                        <a:defRPr/>
                      </a:pPr>
                      <a:r>
                        <a:rPr lang="en-US" dirty="0" smtClean="0"/>
                        <a:t>Children’s toy </a:t>
                      </a:r>
                    </a:p>
                    <a:p>
                      <a:pPr marL="640080" lvl="1" indent="-246888" eaLnBrk="1" fontAlgn="auto" hangingPunct="1">
                        <a:spcAft>
                          <a:spcPts val="0"/>
                        </a:spcAft>
                        <a:buFont typeface="Wingdings 2"/>
                        <a:buChar char=""/>
                        <a:defRPr/>
                      </a:pPr>
                      <a:r>
                        <a:rPr lang="en-US" dirty="0" smtClean="0"/>
                        <a:t>Write a “hello world” in a new language</a:t>
                      </a:r>
                    </a:p>
                    <a:p>
                      <a:pPr marL="640080" lvl="1" indent="-246888" eaLnBrk="1" fontAlgn="auto" hangingPunct="1">
                        <a:spcAft>
                          <a:spcPts val="0"/>
                        </a:spcAft>
                        <a:buFont typeface="Wingdings 2"/>
                        <a:buChar char=""/>
                        <a:defRPr/>
                      </a:pPr>
                      <a:r>
                        <a:rPr lang="en-US" dirty="0" smtClean="0"/>
                        <a:t>Time: one afternoon</a:t>
                      </a:r>
                    </a:p>
                  </a:txBody>
                  <a:tcPr/>
                </a:tc>
                <a:tc>
                  <a:txBody>
                    <a:bodyPr/>
                    <a:lstStyle/>
                    <a:p>
                      <a:endParaRPr lang="en-US" dirty="0"/>
                    </a:p>
                  </a:txBody>
                  <a:tcPr/>
                </a:tc>
                <a:extLst>
                  <a:ext uri="{0D108BD9-81ED-4DB2-BD59-A6C34878D82A}">
                    <a16:rowId xmlns:a16="http://schemas.microsoft.com/office/drawing/2014/main" val="10001"/>
                  </a:ext>
                </a:extLst>
              </a:tr>
              <a:tr h="370840">
                <a:tc>
                  <a:txBody>
                    <a:bodyPr/>
                    <a:lstStyle/>
                    <a:p>
                      <a:pPr marL="0" indent="0" eaLnBrk="1" fontAlgn="auto" hangingPunct="1">
                        <a:spcAft>
                          <a:spcPts val="0"/>
                        </a:spcAft>
                        <a:buClr>
                          <a:schemeClr val="accent3"/>
                        </a:buClr>
                        <a:buFont typeface="Wingdings 2"/>
                        <a:buNone/>
                        <a:defRPr/>
                      </a:pPr>
                      <a:r>
                        <a:rPr lang="en-US" dirty="0" smtClean="0"/>
                        <a:t>Hobbyist</a:t>
                      </a:r>
                    </a:p>
                    <a:p>
                      <a:pPr marL="640080" lvl="1" indent="-246888" eaLnBrk="1" fontAlgn="auto" hangingPunct="1">
                        <a:spcAft>
                          <a:spcPts val="0"/>
                        </a:spcAft>
                        <a:buFont typeface="Wingdings 2"/>
                        <a:buChar char=""/>
                        <a:defRPr/>
                      </a:pPr>
                      <a:r>
                        <a:rPr lang="en-US" dirty="0" smtClean="0"/>
                        <a:t>Try something new and cool in Perl, Python, Asp.net, etc. </a:t>
                      </a:r>
                    </a:p>
                    <a:p>
                      <a:pPr marL="640080" lvl="1" indent="-246888" eaLnBrk="1" fontAlgn="auto" hangingPunct="1">
                        <a:spcAft>
                          <a:spcPts val="0"/>
                        </a:spcAft>
                        <a:buFont typeface="Wingdings 2"/>
                        <a:buChar char=""/>
                        <a:defRPr/>
                      </a:pPr>
                      <a:r>
                        <a:rPr lang="en-US" dirty="0" smtClean="0"/>
                        <a:t>Time: a couple of days</a:t>
                      </a:r>
                    </a:p>
                  </a:txBody>
                  <a:tcPr/>
                </a:tc>
                <a:tc>
                  <a:txBody>
                    <a:bodyPr/>
                    <a:lstStyle/>
                    <a:p>
                      <a:endParaRPr lang="en-US" dirty="0"/>
                    </a:p>
                  </a:txBody>
                  <a:tcPr/>
                </a:tc>
                <a:extLst>
                  <a:ext uri="{0D108BD9-81ED-4DB2-BD59-A6C34878D82A}">
                    <a16:rowId xmlns:a16="http://schemas.microsoft.com/office/drawing/2014/main" val="10002"/>
                  </a:ext>
                </a:extLst>
              </a:tr>
              <a:tr h="370840">
                <a:tc>
                  <a:txBody>
                    <a:bodyPr/>
                    <a:lstStyle/>
                    <a:p>
                      <a:pPr marL="0" indent="0" eaLnBrk="1" fontAlgn="auto" hangingPunct="1">
                        <a:spcAft>
                          <a:spcPts val="0"/>
                        </a:spcAft>
                        <a:buClr>
                          <a:schemeClr val="accent3"/>
                        </a:buClr>
                        <a:buFont typeface="Wingdings 2"/>
                        <a:buNone/>
                        <a:defRPr/>
                      </a:pPr>
                      <a:r>
                        <a:rPr lang="en-US" dirty="0" smtClean="0"/>
                        <a:t>Prototype</a:t>
                      </a:r>
                    </a:p>
                    <a:p>
                      <a:pPr marL="640080" lvl="1" indent="-246888" eaLnBrk="1" fontAlgn="auto" hangingPunct="1">
                        <a:spcAft>
                          <a:spcPts val="0"/>
                        </a:spcAft>
                        <a:buFont typeface="Wingdings 2"/>
                        <a:buChar char=""/>
                        <a:defRPr/>
                      </a:pPr>
                      <a:r>
                        <a:rPr lang="en-US" dirty="0" smtClean="0"/>
                        <a:t>Write some web sites, tools for others to use</a:t>
                      </a:r>
                    </a:p>
                    <a:p>
                      <a:pPr marL="640080" lvl="1" indent="-246888" eaLnBrk="1" fontAlgn="auto" hangingPunct="1">
                        <a:spcAft>
                          <a:spcPts val="0"/>
                        </a:spcAft>
                        <a:buFont typeface="Wingdings 2"/>
                        <a:buChar char=""/>
                        <a:defRPr/>
                      </a:pPr>
                      <a:r>
                        <a:rPr lang="en-US" dirty="0" smtClean="0"/>
                        <a:t>Several weeks, months</a:t>
                      </a:r>
                    </a:p>
                  </a:txBody>
                  <a:tcPr/>
                </a:tc>
                <a:tc>
                  <a:txBody>
                    <a:bodyPr/>
                    <a:lstStyle/>
                    <a:p>
                      <a:endParaRPr lang="en-US" dirty="0"/>
                    </a:p>
                  </a:txBody>
                  <a:tcPr/>
                </a:tc>
                <a:extLst>
                  <a:ext uri="{0D108BD9-81ED-4DB2-BD59-A6C34878D82A}">
                    <a16:rowId xmlns:a16="http://schemas.microsoft.com/office/drawing/2014/main" val="10003"/>
                  </a:ext>
                </a:extLst>
              </a:tr>
              <a:tr h="370840">
                <a:tc>
                  <a:txBody>
                    <a:bodyPr/>
                    <a:lstStyle/>
                    <a:p>
                      <a:pPr marL="0" indent="0" eaLnBrk="1" fontAlgn="auto" hangingPunct="1">
                        <a:spcAft>
                          <a:spcPts val="0"/>
                        </a:spcAft>
                        <a:buClr>
                          <a:schemeClr val="accent3"/>
                        </a:buClr>
                        <a:buFont typeface="Wingdings 2"/>
                        <a:buNone/>
                        <a:defRPr/>
                      </a:pPr>
                      <a:r>
                        <a:rPr lang="en-US" dirty="0" smtClean="0"/>
                        <a:t>Professionals</a:t>
                      </a:r>
                    </a:p>
                    <a:p>
                      <a:pPr marL="640080" lvl="1" indent="-246888" eaLnBrk="1" fontAlgn="auto" hangingPunct="1">
                        <a:spcAft>
                          <a:spcPts val="0"/>
                        </a:spcAft>
                        <a:buFont typeface="Wingdings 2"/>
                        <a:buChar char=""/>
                        <a:defRPr/>
                      </a:pPr>
                      <a:r>
                        <a:rPr lang="en-US" dirty="0" smtClean="0"/>
                        <a:t>Make a living by writing software, like Bill Gates.</a:t>
                      </a:r>
                    </a:p>
                    <a:p>
                      <a:pPr marL="640080" lvl="1" indent="-246888" eaLnBrk="1" fontAlgn="auto" hangingPunct="1">
                        <a:spcAft>
                          <a:spcPts val="0"/>
                        </a:spcAft>
                        <a:buFont typeface="Wingdings 2"/>
                        <a:buChar char=""/>
                        <a:defRPr/>
                      </a:pPr>
                      <a:r>
                        <a:rPr lang="en-US" dirty="0" smtClean="0"/>
                        <a:t>Time: several years, several million/billion dollars. </a:t>
                      </a:r>
                    </a:p>
                  </a:txBody>
                  <a:tcPr/>
                </a:tc>
                <a:tc>
                  <a:txBody>
                    <a:bodyPr/>
                    <a:lstStyle/>
                    <a:p>
                      <a:endParaRPr lang="en-US" dirty="0"/>
                    </a:p>
                  </a:txBody>
                  <a:tcPr/>
                </a:tc>
                <a:extLst>
                  <a:ext uri="{0D108BD9-81ED-4DB2-BD59-A6C34878D82A}">
                    <a16:rowId xmlns:a16="http://schemas.microsoft.com/office/drawing/2014/main" val="10004"/>
                  </a:ext>
                </a:extLst>
              </a:tr>
            </a:tbl>
          </a:graphicData>
        </a:graphic>
      </p:graphicFrame>
      <p:pic>
        <p:nvPicPr>
          <p:cNvPr id="5" name="Picture 4" descr="http://tbn0.google.com/images?q=tbn:50QzruCKWotv6M:http://veronikanagy.files.wordpress.com/2008/02/paper_airplane_sm.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8600" y="21336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descr="Oregon man takes lawn chair up to 13,000 fee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48600" y="3048000"/>
            <a:ext cx="914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descr="Wright Brothers' First Flight, December 17, 190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48600" y="4020406"/>
            <a:ext cx="914400" cy="703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descr="Boeing 787 Dreamliner in flight(Neg#: K6396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48600" y="4907280"/>
            <a:ext cx="914400" cy="731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15735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课堂练习 </a:t>
            </a:r>
            <a:r>
              <a:rPr lang="en-US" altLang="zh-CN" dirty="0"/>
              <a:t> </a:t>
            </a:r>
            <a:r>
              <a:rPr lang="en-US" altLang="zh-CN" dirty="0" smtClean="0"/>
              <a:t>15 </a:t>
            </a:r>
            <a:r>
              <a:rPr lang="zh-CN" altLang="en-US" dirty="0" smtClean="0"/>
              <a:t>分钟</a:t>
            </a:r>
            <a:endParaRPr lang="en-US" dirty="0"/>
          </a:p>
        </p:txBody>
      </p:sp>
      <p:sp>
        <p:nvSpPr>
          <p:cNvPr id="3" name="内容占位符 2"/>
          <p:cNvSpPr>
            <a:spLocks noGrp="1"/>
          </p:cNvSpPr>
          <p:nvPr>
            <p:ph idx="1"/>
          </p:nvPr>
        </p:nvSpPr>
        <p:spPr/>
        <p:txBody>
          <a:bodyPr/>
          <a:lstStyle/>
          <a:p>
            <a:r>
              <a:rPr lang="zh-CN" altLang="en-US" dirty="0" smtClean="0"/>
              <a:t>请拿出纸和笔，或者打开电脑，启动你的编程环境（</a:t>
            </a:r>
            <a:r>
              <a:rPr lang="en-US" altLang="zh-CN" dirty="0" smtClean="0"/>
              <a:t>IDE</a:t>
            </a:r>
            <a:r>
              <a:rPr lang="zh-CN" altLang="en-US" dirty="0" smtClean="0"/>
              <a:t>）</a:t>
            </a:r>
            <a:endParaRPr lang="en-US" dirty="0"/>
          </a:p>
        </p:txBody>
      </p:sp>
    </p:spTree>
    <p:extLst>
      <p:ext uri="{BB962C8B-B14F-4D97-AF65-F5344CB8AC3E}">
        <p14:creationId xmlns:p14="http://schemas.microsoft.com/office/powerpoint/2010/main" val="6410435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smtClean="0"/>
              <a:t>Program vs. </a:t>
            </a:r>
            <a:r>
              <a:rPr lang="en-US" altLang="zh-CN" dirty="0" smtClean="0"/>
              <a:t>Software/</a:t>
            </a:r>
            <a:r>
              <a:rPr lang="en-US" dirty="0" smtClean="0"/>
              <a:t>Service</a:t>
            </a:r>
          </a:p>
        </p:txBody>
      </p:sp>
      <p:sp>
        <p:nvSpPr>
          <p:cNvPr id="25603" name="Content Placeholder 2"/>
          <p:cNvSpPr>
            <a:spLocks noGrp="1"/>
          </p:cNvSpPr>
          <p:nvPr>
            <p:ph idx="1"/>
          </p:nvPr>
        </p:nvSpPr>
        <p:spPr/>
        <p:txBody>
          <a:bodyPr>
            <a:normAutofit lnSpcReduction="10000"/>
          </a:bodyPr>
          <a:lstStyle/>
          <a:p>
            <a:r>
              <a:rPr lang="zh-CN" altLang="en-US" sz="2000" dirty="0" smtClean="0"/>
              <a:t>某小学数学老师要每周给同学出</a:t>
            </a:r>
            <a:r>
              <a:rPr lang="en-US" altLang="zh-CN" sz="2000" dirty="0" smtClean="0"/>
              <a:t>300</a:t>
            </a:r>
            <a:r>
              <a:rPr lang="zh-CN" altLang="en-US" sz="2000" dirty="0" smtClean="0"/>
              <a:t>道四则运算练习题。她想请你帮忙写一个程序，这样她每周都可以方便地出题并打印。</a:t>
            </a:r>
            <a:endParaRPr lang="en-US" altLang="zh-CN" sz="2000" dirty="0" smtClean="0"/>
          </a:p>
          <a:p>
            <a:r>
              <a:rPr lang="zh-CN" altLang="en-US" sz="2000" dirty="0" smtClean="0"/>
              <a:t>这个程序有很多种实现方式</a:t>
            </a:r>
            <a:r>
              <a:rPr lang="en-US" altLang="zh-CN" sz="2000" dirty="0"/>
              <a:t>:</a:t>
            </a:r>
            <a:endParaRPr lang="en-US" altLang="zh-CN" sz="2000" dirty="0" smtClean="0"/>
          </a:p>
          <a:p>
            <a:pPr lvl="1"/>
            <a:r>
              <a:rPr lang="en-US" altLang="zh-CN" sz="1800" dirty="0" smtClean="0"/>
              <a:t>C/C++</a:t>
            </a:r>
          </a:p>
          <a:p>
            <a:pPr lvl="1"/>
            <a:r>
              <a:rPr lang="en-US" altLang="zh-CN" sz="1800" dirty="0" smtClean="0"/>
              <a:t>C#/VB.net/Java</a:t>
            </a:r>
          </a:p>
          <a:p>
            <a:pPr lvl="1"/>
            <a:r>
              <a:rPr lang="en-US" sz="1800" dirty="0" smtClean="0"/>
              <a:t>Excel</a:t>
            </a:r>
          </a:p>
          <a:p>
            <a:pPr lvl="1"/>
            <a:r>
              <a:rPr lang="en-US" sz="1800" dirty="0" smtClean="0"/>
              <a:t>Unix Shell</a:t>
            </a:r>
          </a:p>
          <a:p>
            <a:pPr lvl="1"/>
            <a:r>
              <a:rPr lang="en-US" sz="1800" dirty="0" err="1" smtClean="0"/>
              <a:t>Emacs</a:t>
            </a:r>
            <a:r>
              <a:rPr lang="en-US" altLang="zh-CN" sz="1800" dirty="0" smtClean="0"/>
              <a:t>/</a:t>
            </a:r>
            <a:r>
              <a:rPr lang="en-US" sz="1800" dirty="0" err="1" smtClean="0"/>
              <a:t>Powershell</a:t>
            </a:r>
            <a:r>
              <a:rPr lang="en-US" sz="1800" dirty="0" smtClean="0"/>
              <a:t>/</a:t>
            </a:r>
            <a:r>
              <a:rPr lang="en-US" sz="1800" dirty="0" err="1" smtClean="0"/>
              <a:t>Vbscript</a:t>
            </a:r>
            <a:endParaRPr lang="en-US" sz="1800" dirty="0" smtClean="0"/>
          </a:p>
          <a:p>
            <a:pPr lvl="1"/>
            <a:r>
              <a:rPr lang="en-US" sz="1800" dirty="0" smtClean="0"/>
              <a:t>Perl</a:t>
            </a:r>
          </a:p>
          <a:p>
            <a:pPr lvl="1"/>
            <a:r>
              <a:rPr lang="en-US" sz="1800" dirty="0" smtClean="0"/>
              <a:t>Python</a:t>
            </a:r>
          </a:p>
          <a:p>
            <a:r>
              <a:rPr lang="zh-CN" altLang="en-US" sz="2200" dirty="0"/>
              <a:t>现在估</a:t>
            </a:r>
            <a:r>
              <a:rPr lang="zh-CN" altLang="en-US" sz="2200" dirty="0" smtClean="0"/>
              <a:t>计写这个程序需要的时间</a:t>
            </a:r>
            <a:endParaRPr lang="en-US" altLang="zh-CN" sz="2200" dirty="0" smtClean="0"/>
          </a:p>
          <a:p>
            <a:r>
              <a:rPr lang="zh-CN" altLang="en-US" sz="2200" dirty="0" smtClean="0"/>
              <a:t>马上把伪代码写出来</a:t>
            </a:r>
            <a:endParaRPr lang="en-US" altLang="zh-CN" sz="2200" dirty="0" smtClean="0"/>
          </a:p>
          <a:p>
            <a:r>
              <a:rPr lang="zh-CN" altLang="en-US" sz="2200" dirty="0" smtClean="0"/>
              <a:t>同学把代码写出来</a:t>
            </a:r>
            <a:endParaRPr lang="en-US" altLang="zh-CN" sz="2200" dirty="0" smtClean="0"/>
          </a:p>
          <a:p>
            <a:r>
              <a:rPr lang="zh-CN" altLang="en-US" sz="2200" dirty="0"/>
              <a:t>有</a:t>
            </a:r>
            <a:r>
              <a:rPr lang="zh-CN" altLang="en-US" sz="2200" dirty="0" smtClean="0"/>
              <a:t>条件的请马上把程序和运算结果的截屏发到博客上</a:t>
            </a:r>
            <a:endParaRPr lang="en-US" sz="2200" dirty="0" smtClean="0"/>
          </a:p>
        </p:txBody>
      </p:sp>
    </p:spTree>
    <p:extLst>
      <p:ext uri="{BB962C8B-B14F-4D97-AF65-F5344CB8AC3E}">
        <p14:creationId xmlns:p14="http://schemas.microsoft.com/office/powerpoint/2010/main" val="25929085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smtClean="0"/>
              <a:t>Service has lots of details</a:t>
            </a:r>
          </a:p>
        </p:txBody>
      </p:sp>
      <p:sp>
        <p:nvSpPr>
          <p:cNvPr id="26627" name="Content Placeholder 2"/>
          <p:cNvSpPr>
            <a:spLocks noGrp="1"/>
          </p:cNvSpPr>
          <p:nvPr>
            <p:ph idx="1"/>
          </p:nvPr>
        </p:nvSpPr>
        <p:spPr/>
        <p:txBody>
          <a:bodyPr>
            <a:normAutofit fontScale="92500"/>
          </a:bodyPr>
          <a:lstStyle/>
          <a:p>
            <a:r>
              <a:rPr lang="zh-CN" altLang="en-US" dirty="0" smtClean="0"/>
              <a:t>这个老师发现你的程序很好用，其他老师都想要一份，有些新的要求：</a:t>
            </a:r>
            <a:endParaRPr lang="en-US" altLang="zh-CN" dirty="0" smtClean="0"/>
          </a:p>
          <a:p>
            <a:pPr lvl="1"/>
            <a:r>
              <a:rPr lang="zh-CN" altLang="en-US" dirty="0" smtClean="0"/>
              <a:t>题目避免重复</a:t>
            </a:r>
            <a:endParaRPr lang="en-US" altLang="zh-CN" dirty="0" smtClean="0"/>
          </a:p>
          <a:p>
            <a:pPr lvl="1"/>
            <a:r>
              <a:rPr lang="zh-CN" altLang="en-US" dirty="0" smtClean="0"/>
              <a:t>可扩展性</a:t>
            </a:r>
            <a:endParaRPr lang="en-US" altLang="zh-CN" dirty="0" smtClean="0"/>
          </a:p>
          <a:p>
            <a:pPr lvl="1"/>
            <a:r>
              <a:rPr lang="zh-CN" altLang="en-US" dirty="0" smtClean="0"/>
              <a:t>可定制（数量</a:t>
            </a:r>
            <a:r>
              <a:rPr lang="en-US" altLang="zh-CN" dirty="0" smtClean="0"/>
              <a:t>/</a:t>
            </a:r>
            <a:r>
              <a:rPr lang="zh-CN" altLang="en-US" dirty="0" smtClean="0"/>
              <a:t>打印方式）</a:t>
            </a:r>
            <a:endParaRPr lang="en-US" altLang="zh-CN" dirty="0" smtClean="0"/>
          </a:p>
          <a:p>
            <a:pPr lvl="1"/>
            <a:r>
              <a:rPr lang="zh-CN" altLang="en-US" dirty="0" smtClean="0"/>
              <a:t>具体定制</a:t>
            </a:r>
            <a:endParaRPr lang="en-US" altLang="zh-CN" dirty="0" smtClean="0"/>
          </a:p>
          <a:p>
            <a:pPr lvl="2"/>
            <a:r>
              <a:rPr lang="zh-CN" altLang="en-US" dirty="0" smtClean="0"/>
              <a:t>是否有乘除法，是否有括号，数值范围，加减有无负数</a:t>
            </a:r>
            <a:endParaRPr lang="en-US" altLang="zh-CN" dirty="0" smtClean="0"/>
          </a:p>
          <a:p>
            <a:pPr lvl="2"/>
            <a:r>
              <a:rPr lang="zh-CN" altLang="en-US" dirty="0"/>
              <a:t>除法</a:t>
            </a:r>
            <a:r>
              <a:rPr lang="zh-CN" altLang="en-US" dirty="0" smtClean="0"/>
              <a:t>有无余数，是否</a:t>
            </a:r>
            <a:r>
              <a:rPr lang="zh-CN" altLang="en-US" dirty="0"/>
              <a:t>支持</a:t>
            </a:r>
            <a:r>
              <a:rPr lang="zh-CN" altLang="en-US" dirty="0" smtClean="0"/>
              <a:t>分数，打印中每行的间隔可调整</a:t>
            </a:r>
            <a:endParaRPr lang="en-US" altLang="zh-CN" dirty="0" smtClean="0"/>
          </a:p>
          <a:p>
            <a:r>
              <a:rPr lang="zh-CN" altLang="en-US" dirty="0"/>
              <a:t>现在估</a:t>
            </a:r>
            <a:r>
              <a:rPr lang="zh-CN" altLang="en-US" dirty="0" smtClean="0"/>
              <a:t>计做好这个</a:t>
            </a:r>
            <a:r>
              <a:rPr lang="zh-CN" altLang="en-US" b="1" dirty="0" smtClean="0"/>
              <a:t>软件</a:t>
            </a:r>
            <a:r>
              <a:rPr lang="zh-CN" altLang="en-US" dirty="0" smtClean="0"/>
              <a:t>需要多长时间。</a:t>
            </a:r>
            <a:endParaRPr lang="en-US" dirty="0" smtClean="0"/>
          </a:p>
        </p:txBody>
      </p:sp>
    </p:spTree>
    <p:extLst>
      <p:ext uri="{BB962C8B-B14F-4D97-AF65-F5344CB8AC3E}">
        <p14:creationId xmlns:p14="http://schemas.microsoft.com/office/powerpoint/2010/main" val="29823334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 more…</a:t>
            </a:r>
            <a:endParaRPr lang="en-US" dirty="0"/>
          </a:p>
        </p:txBody>
      </p:sp>
      <p:sp>
        <p:nvSpPr>
          <p:cNvPr id="3" name="Content Placeholder 2"/>
          <p:cNvSpPr>
            <a:spLocks noGrp="1"/>
          </p:cNvSpPr>
          <p:nvPr>
            <p:ph idx="1"/>
          </p:nvPr>
        </p:nvSpPr>
        <p:spPr/>
        <p:txBody>
          <a:bodyPr/>
          <a:lstStyle/>
          <a:p>
            <a:r>
              <a:rPr lang="zh-CN" altLang="en-US" dirty="0"/>
              <a:t>然后你发现全国的老师都有这</a:t>
            </a:r>
            <a:r>
              <a:rPr lang="zh-CN" altLang="en-US" dirty="0" smtClean="0"/>
              <a:t>个需求</a:t>
            </a:r>
            <a:endParaRPr lang="en-US" altLang="zh-CN" dirty="0" smtClean="0"/>
          </a:p>
          <a:p>
            <a:r>
              <a:rPr lang="zh-CN" altLang="en-US" dirty="0" smtClean="0"/>
              <a:t>甚至有好些家长都想要这个</a:t>
            </a:r>
            <a:endParaRPr lang="en-US" altLang="zh-CN" dirty="0" smtClean="0"/>
          </a:p>
          <a:p>
            <a:pPr lvl="1"/>
            <a:r>
              <a:rPr lang="zh-CN" altLang="en-US" dirty="0" smtClean="0"/>
              <a:t>。。。</a:t>
            </a:r>
            <a:endParaRPr lang="en-US" altLang="zh-CN" dirty="0" smtClean="0"/>
          </a:p>
          <a:p>
            <a:r>
              <a:rPr lang="zh-CN" altLang="en-US" dirty="0"/>
              <a:t>校</a:t>
            </a:r>
            <a:r>
              <a:rPr lang="zh-CN" altLang="en-US" dirty="0" smtClean="0"/>
              <a:t>长希望你写一</a:t>
            </a:r>
            <a:r>
              <a:rPr lang="zh-CN" altLang="en-US" dirty="0"/>
              <a:t>个网站满足大家的</a:t>
            </a:r>
            <a:r>
              <a:rPr lang="zh-CN" altLang="en-US" dirty="0" smtClean="0"/>
              <a:t>需求，希望能接受上万个用户同时访问</a:t>
            </a:r>
            <a:endParaRPr lang="en-US" altLang="zh-CN" dirty="0" smtClean="0"/>
          </a:p>
          <a:p>
            <a:endParaRPr lang="en-US" dirty="0"/>
          </a:p>
          <a:p>
            <a:endParaRPr lang="en-US" dirty="0" smtClean="0"/>
          </a:p>
          <a:p>
            <a:r>
              <a:rPr lang="zh-CN" altLang="en-US" dirty="0"/>
              <a:t>现在估</a:t>
            </a:r>
            <a:r>
              <a:rPr lang="zh-CN" altLang="en-US" dirty="0" smtClean="0"/>
              <a:t>计完成这一</a:t>
            </a:r>
            <a:r>
              <a:rPr lang="zh-CN" altLang="en-US" b="1" dirty="0" smtClean="0"/>
              <a:t>软件服务</a:t>
            </a:r>
            <a:r>
              <a:rPr lang="zh-CN" altLang="en-US" dirty="0" smtClean="0"/>
              <a:t>需要的时间</a:t>
            </a:r>
            <a:endParaRPr lang="en-US" dirty="0"/>
          </a:p>
        </p:txBody>
      </p:sp>
    </p:spTree>
    <p:extLst>
      <p:ext uri="{BB962C8B-B14F-4D97-AF65-F5344CB8AC3E}">
        <p14:creationId xmlns:p14="http://schemas.microsoft.com/office/powerpoint/2010/main" val="4110949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smtClean="0"/>
              <a:t>Program vs. </a:t>
            </a:r>
            <a:r>
              <a:rPr lang="en-US" altLang="zh-CN" dirty="0"/>
              <a:t>S</a:t>
            </a:r>
            <a:r>
              <a:rPr lang="en-US" dirty="0" smtClean="0"/>
              <a:t>oftware</a:t>
            </a:r>
          </a:p>
        </p:txBody>
      </p:sp>
      <p:sp>
        <p:nvSpPr>
          <p:cNvPr id="3" name="Content Placeholder 2"/>
          <p:cNvSpPr>
            <a:spLocks noGrp="1"/>
          </p:cNvSpPr>
          <p:nvPr>
            <p:ph idx="1"/>
          </p:nvPr>
        </p:nvSpPr>
        <p:spPr/>
        <p:txBody>
          <a:bodyPr>
            <a:normAutofit/>
          </a:bodyPr>
          <a:lstStyle/>
          <a:p>
            <a:r>
              <a:rPr lang="en-US" dirty="0" smtClean="0"/>
              <a:t>Program = data structure + algorithm</a:t>
            </a:r>
          </a:p>
          <a:p>
            <a:r>
              <a:rPr lang="en-US" dirty="0" smtClean="0"/>
              <a:t>Software = </a:t>
            </a:r>
          </a:p>
          <a:p>
            <a:pPr lvl="1">
              <a:buFont typeface="Wingdings 2" pitchFamily="18" charset="2"/>
              <a:buNone/>
            </a:pPr>
            <a:r>
              <a:rPr lang="en-US" dirty="0" smtClean="0"/>
              <a:t>	Program + </a:t>
            </a:r>
          </a:p>
          <a:p>
            <a:pPr lvl="1">
              <a:buFont typeface="Wingdings 2" pitchFamily="18" charset="2"/>
              <a:buNone/>
            </a:pPr>
            <a:r>
              <a:rPr lang="en-US" dirty="0" smtClean="0"/>
              <a:t>	Software Engineering</a:t>
            </a:r>
          </a:p>
          <a:p>
            <a:r>
              <a:rPr lang="en-US" altLang="zh-CN" dirty="0" smtClean="0"/>
              <a:t>Software Company = </a:t>
            </a:r>
          </a:p>
          <a:p>
            <a:pPr marL="118872" indent="0">
              <a:buNone/>
            </a:pPr>
            <a:r>
              <a:rPr lang="en-US" dirty="0"/>
              <a:t>	</a:t>
            </a:r>
            <a:r>
              <a:rPr lang="en-US" altLang="zh-CN" dirty="0" smtClean="0"/>
              <a:t>Software + </a:t>
            </a:r>
            <a:r>
              <a:rPr lang="en-US" dirty="0" smtClean="0"/>
              <a:t>Business </a:t>
            </a:r>
            <a:r>
              <a:rPr lang="en-US" altLang="zh-CN" dirty="0" smtClean="0"/>
              <a:t>Model</a:t>
            </a:r>
            <a:endParaRPr lang="en-US" dirty="0" smtClean="0"/>
          </a:p>
          <a:p>
            <a:r>
              <a:rPr lang="zh-CN" altLang="en-US" dirty="0" smtClean="0"/>
              <a:t>刷课机</a:t>
            </a:r>
            <a:r>
              <a:rPr lang="en-US" altLang="zh-CN" dirty="0" smtClean="0"/>
              <a:t>/</a:t>
            </a:r>
            <a:r>
              <a:rPr lang="zh-CN" altLang="en-US" dirty="0" smtClean="0"/>
              <a:t>换课机</a:t>
            </a:r>
            <a:endParaRPr lang="en-US" altLang="zh-CN" dirty="0" smtClean="0"/>
          </a:p>
          <a:p>
            <a:pPr lvl="1"/>
            <a:r>
              <a:rPr lang="en-US" altLang="zh-CN" dirty="0" smtClean="0"/>
              <a:t>Is</a:t>
            </a:r>
            <a:r>
              <a:rPr lang="zh-CN" altLang="en-US" dirty="0" smtClean="0"/>
              <a:t> </a:t>
            </a:r>
            <a:r>
              <a:rPr lang="en-US" altLang="zh-CN" dirty="0" smtClean="0"/>
              <a:t>it program, or a software?</a:t>
            </a:r>
          </a:p>
          <a:p>
            <a:r>
              <a:rPr lang="en-US" dirty="0" smtClean="0"/>
              <a:t>What is APPROPRIATE </a:t>
            </a:r>
            <a:r>
              <a:rPr lang="en-US" altLang="zh-CN" dirty="0" smtClean="0"/>
              <a:t>software</a:t>
            </a:r>
            <a:r>
              <a:rPr lang="zh-CN" altLang="en-US" dirty="0" smtClean="0"/>
              <a:t> </a:t>
            </a:r>
            <a:r>
              <a:rPr lang="en-US" altLang="zh-CN" dirty="0" smtClean="0"/>
              <a:t>for this class?</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20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20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2000"/>
                                        <p:tgtEl>
                                          <p:spTgt spid="3">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2000"/>
                                        <p:tgtEl>
                                          <p:spTgt spid="3">
                                            <p:txEl>
                                              <p:pRg st="6" end="6"/>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2000"/>
                                        <p:tgtEl>
                                          <p:spTgt spid="3">
                                            <p:txEl>
                                              <p:pRg st="7" end="7"/>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normAutofit/>
          </a:bodyPr>
          <a:lstStyle/>
          <a:p>
            <a:pPr eaLnBrk="1" fontAlgn="auto" hangingPunct="1">
              <a:spcAft>
                <a:spcPts val="0"/>
              </a:spcAft>
              <a:defRPr/>
            </a:pPr>
            <a:r>
              <a:rPr lang="zh-CN" altLang="en-US" dirty="0" smtClean="0"/>
              <a:t>当出问题的时候</a:t>
            </a:r>
            <a:r>
              <a:rPr lang="en-US" dirty="0" smtClean="0"/>
              <a:t>…</a:t>
            </a:r>
          </a:p>
        </p:txBody>
      </p:sp>
      <p:sp>
        <p:nvSpPr>
          <p:cNvPr id="15363" name="Content Placeholder 2"/>
          <p:cNvSpPr>
            <a:spLocks noGrp="1"/>
          </p:cNvSpPr>
          <p:nvPr>
            <p:ph idx="1"/>
          </p:nvPr>
        </p:nvSpPr>
        <p:spPr/>
        <p:txBody>
          <a:bodyPr>
            <a:normAutofit/>
          </a:bodyPr>
          <a:lstStyle/>
          <a:p>
            <a:pPr eaLnBrk="1" hangingPunct="1"/>
            <a:r>
              <a:rPr lang="en-US" altLang="zh-CN" dirty="0"/>
              <a:t>Kid</a:t>
            </a:r>
            <a:r>
              <a:rPr lang="en-US" dirty="0" smtClean="0"/>
              <a:t>’s toy </a:t>
            </a:r>
            <a:r>
              <a:rPr lang="zh-CN" altLang="en-US" dirty="0" smtClean="0"/>
              <a:t>（小孩玩具坏了）</a:t>
            </a:r>
            <a:endParaRPr lang="en-US" dirty="0" smtClean="0"/>
          </a:p>
          <a:p>
            <a:pPr lvl="1" eaLnBrk="1" hangingPunct="1"/>
            <a:r>
              <a:rPr lang="en-US" sz="2000" dirty="0" smtClean="0"/>
              <a:t>get a new one</a:t>
            </a:r>
          </a:p>
          <a:p>
            <a:pPr eaLnBrk="1" hangingPunct="1"/>
            <a:r>
              <a:rPr lang="en-US" dirty="0" smtClean="0"/>
              <a:t>Hobbyist </a:t>
            </a:r>
            <a:r>
              <a:rPr lang="zh-CN" altLang="en-US" dirty="0" smtClean="0"/>
              <a:t>（业余时间搞的程序崩溃了）</a:t>
            </a:r>
            <a:endParaRPr lang="en-US" dirty="0" smtClean="0"/>
          </a:p>
          <a:p>
            <a:pPr lvl="1" eaLnBrk="1" hangingPunct="1"/>
            <a:r>
              <a:rPr lang="en-US" sz="2000" dirty="0" smtClean="0"/>
              <a:t>we had fun, move on… </a:t>
            </a:r>
          </a:p>
          <a:p>
            <a:pPr eaLnBrk="1" hangingPunct="1"/>
            <a:r>
              <a:rPr lang="en-US" dirty="0" smtClean="0"/>
              <a:t>Early prototype </a:t>
            </a:r>
            <a:r>
              <a:rPr lang="zh-CN" altLang="en-US" dirty="0" smtClean="0"/>
              <a:t>（创业的软件失败了）</a:t>
            </a:r>
            <a:endParaRPr lang="en-US" dirty="0" smtClean="0"/>
          </a:p>
          <a:p>
            <a:pPr lvl="1" eaLnBrk="1" hangingPunct="1"/>
            <a:r>
              <a:rPr lang="en-US" sz="2000" dirty="0" smtClean="0"/>
              <a:t>learn the lesson, find another way, and keep going…</a:t>
            </a:r>
          </a:p>
          <a:p>
            <a:pPr eaLnBrk="1" hangingPunct="1"/>
            <a:r>
              <a:rPr lang="en-US" dirty="0" smtClean="0"/>
              <a:t>Professionals </a:t>
            </a:r>
            <a:r>
              <a:rPr lang="zh-CN" altLang="en-US" dirty="0" smtClean="0"/>
              <a:t>（专业软件崩溃了）</a:t>
            </a:r>
            <a:endParaRPr lang="en-US" dirty="0" smtClean="0"/>
          </a:p>
          <a:p>
            <a:pPr lvl="1" eaLnBrk="1" hangingPunct="1"/>
            <a:r>
              <a:rPr lang="zh-CN" altLang="en-US" sz="1700" dirty="0"/>
              <a:t>股票</a:t>
            </a:r>
            <a:r>
              <a:rPr lang="zh-CN" altLang="en-US" sz="1700" dirty="0" smtClean="0"/>
              <a:t>交易软件，火车票购票网站，</a:t>
            </a:r>
            <a:endParaRPr lang="en-US" altLang="zh-CN" sz="1700" dirty="0" smtClean="0"/>
          </a:p>
          <a:p>
            <a:pPr lvl="1" eaLnBrk="1" hangingPunct="1"/>
            <a:r>
              <a:rPr lang="zh-CN" altLang="en-US" sz="1700" dirty="0" smtClean="0"/>
              <a:t>四则运算练习网站（有一万个学生每天要在这里做作业）</a:t>
            </a:r>
            <a:endParaRPr lang="en-US" sz="1700" dirty="0" smtClean="0"/>
          </a:p>
          <a:p>
            <a:pPr lvl="1" eaLnBrk="1" hangingPunct="1"/>
            <a:r>
              <a:rPr lang="en-US" sz="1700" dirty="0" smtClean="0"/>
              <a:t>people’s life, money</a:t>
            </a:r>
          </a:p>
          <a:p>
            <a:pPr lvl="1" eaLnBrk="1" hangingPunct="1"/>
            <a:endParaRPr lang="en-US" dirty="0" smtClean="0"/>
          </a:p>
          <a:p>
            <a:pPr eaLnBrk="1" hangingPunct="1"/>
            <a:endParaRPr lang="en-US"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smtClean="0"/>
              <a:t>Quiz:</a:t>
            </a:r>
          </a:p>
        </p:txBody>
      </p:sp>
      <p:sp>
        <p:nvSpPr>
          <p:cNvPr id="16387" name="Content Placeholder 2"/>
          <p:cNvSpPr>
            <a:spLocks noGrp="1"/>
          </p:cNvSpPr>
          <p:nvPr>
            <p:ph idx="1"/>
          </p:nvPr>
        </p:nvSpPr>
        <p:spPr/>
        <p:txBody>
          <a:bodyPr/>
          <a:lstStyle/>
          <a:p>
            <a:pPr eaLnBrk="1" hangingPunct="1">
              <a:buFont typeface="Wingdings 2" pitchFamily="18" charset="2"/>
              <a:buNone/>
            </a:pPr>
            <a:r>
              <a:rPr lang="en-US" smtClean="0"/>
              <a:t>If a feature in a commercial product has 1-in-a-million chance of usage, do you want to build it and educate customer about it every time they use the product?</a:t>
            </a:r>
          </a:p>
          <a:p>
            <a:pPr marL="984250" lvl="1" indent="-514350" eaLnBrk="1" hangingPunct="1">
              <a:buFont typeface="Verdana" pitchFamily="34" charset="0"/>
              <a:buAutoNum type="alphaUcPeriod"/>
            </a:pPr>
            <a:r>
              <a:rPr lang="en-US" smtClean="0"/>
              <a:t>don’t even plan it. </a:t>
            </a:r>
          </a:p>
          <a:p>
            <a:pPr marL="984250" lvl="1" indent="-514350" eaLnBrk="1" hangingPunct="1">
              <a:buFont typeface="Verdana" pitchFamily="34" charset="0"/>
              <a:buAutoNum type="alphaUcPeriod"/>
            </a:pPr>
            <a:r>
              <a:rPr lang="en-US" smtClean="0"/>
              <a:t>cut it if we don’t have time. </a:t>
            </a:r>
          </a:p>
          <a:p>
            <a:pPr marL="984250" lvl="1" indent="-514350" eaLnBrk="1" hangingPunct="1">
              <a:buFont typeface="Verdana" pitchFamily="34" charset="0"/>
              <a:buAutoNum type="alphaUcPeriod"/>
            </a:pPr>
            <a:r>
              <a:rPr lang="en-US" smtClean="0"/>
              <a:t>Build it, but don’t need to tell users</a:t>
            </a:r>
          </a:p>
          <a:p>
            <a:pPr marL="984250" lvl="1" indent="-514350" eaLnBrk="1" hangingPunct="1">
              <a:buFont typeface="Verdana" pitchFamily="34" charset="0"/>
              <a:buAutoNum type="alphaUcPeriod"/>
            </a:pPr>
            <a:r>
              <a:rPr lang="en-US" smtClean="0"/>
              <a:t>Build it, tell uses about it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从纸飞机说起</a:t>
            </a:r>
            <a:endParaRPr lang="en-US" dirty="0"/>
          </a:p>
        </p:txBody>
      </p:sp>
      <p:sp>
        <p:nvSpPr>
          <p:cNvPr id="3" name="内容占位符 2"/>
          <p:cNvSpPr>
            <a:spLocks noGrp="1"/>
          </p:cNvSpPr>
          <p:nvPr>
            <p:ph idx="1"/>
          </p:nvPr>
        </p:nvSpPr>
        <p:spPr/>
        <p:txBody>
          <a:bodyPr/>
          <a:lstStyle/>
          <a:p>
            <a:r>
              <a:rPr lang="zh-CN" altLang="en-US" dirty="0" smtClean="0"/>
              <a:t>叠过纸飞机么？</a:t>
            </a:r>
            <a:endParaRPr lang="en-US" dirty="0"/>
          </a:p>
        </p:txBody>
      </p:sp>
    </p:spTree>
    <p:extLst>
      <p:ext uri="{BB962C8B-B14F-4D97-AF65-F5344CB8AC3E}">
        <p14:creationId xmlns:p14="http://schemas.microsoft.com/office/powerpoint/2010/main" val="9152995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smtClean="0"/>
              <a:t>The answer is:</a:t>
            </a:r>
          </a:p>
        </p:txBody>
      </p:sp>
      <p:pic>
        <p:nvPicPr>
          <p:cNvPr id="17411" name="Picture 2" descr="United Airlines - Boeing 74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676400"/>
            <a:ext cx="7543800" cy="520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smtClean="0"/>
              <a:t>A hole</a:t>
            </a:r>
          </a:p>
        </p:txBody>
      </p:sp>
      <p:pic>
        <p:nvPicPr>
          <p:cNvPr id="18435" name="Picture 2" descr="http://www.nydailynews.com/img/2008/07/26/alg_qanta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752600"/>
            <a:ext cx="7696200" cy="509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这</a:t>
            </a:r>
            <a:r>
              <a:rPr lang="zh-CN" altLang="en-US" dirty="0" smtClean="0"/>
              <a:t>是一个合情合理的需求么？</a:t>
            </a:r>
            <a:endParaRPr lang="en-US" dirty="0"/>
          </a:p>
        </p:txBody>
      </p:sp>
      <p:sp>
        <p:nvSpPr>
          <p:cNvPr id="3" name="Content Placeholder 2"/>
          <p:cNvSpPr>
            <a:spLocks noGrp="1"/>
          </p:cNvSpPr>
          <p:nvPr>
            <p:ph idx="1"/>
          </p:nvPr>
        </p:nvSpPr>
        <p:spPr/>
        <p:txBody>
          <a:bodyPr/>
          <a:lstStyle/>
          <a:p>
            <a:r>
              <a:rPr lang="zh-CN" altLang="en-US" dirty="0" smtClean="0"/>
              <a:t>要求一架飞机能安全降落在水面上</a:t>
            </a:r>
            <a:r>
              <a:rPr lang="en-US" dirty="0" smtClean="0"/>
              <a:t>?</a:t>
            </a:r>
            <a:endParaRPr lang="en-US" dirty="0"/>
          </a:p>
        </p:txBody>
      </p:sp>
    </p:spTree>
    <p:extLst>
      <p:ext uri="{BB962C8B-B14F-4D97-AF65-F5344CB8AC3E}">
        <p14:creationId xmlns:p14="http://schemas.microsoft.com/office/powerpoint/2010/main" val="4607420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zh-CN" altLang="en-US" sz="4400" dirty="0" smtClean="0"/>
              <a:t>实际的例子</a:t>
            </a:r>
            <a:endParaRPr lang="en-US" sz="4400" dirty="0" smtClean="0"/>
          </a:p>
        </p:txBody>
      </p:sp>
      <p:pic>
        <p:nvPicPr>
          <p:cNvPr id="26627" name="Picture 2" descr="File:Plane crash into Hudson River (crop).jp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981200"/>
            <a:ext cx="7620000" cy="406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901233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软件的特性</a:t>
            </a:r>
            <a:endParaRPr lang="en-US" dirty="0"/>
          </a:p>
        </p:txBody>
      </p:sp>
      <p:sp>
        <p:nvSpPr>
          <p:cNvPr id="3" name="Content Placeholder 2"/>
          <p:cNvSpPr>
            <a:spLocks noGrp="1"/>
          </p:cNvSpPr>
          <p:nvPr>
            <p:ph idx="1"/>
          </p:nvPr>
        </p:nvSpPr>
        <p:spPr/>
        <p:txBody>
          <a:bodyPr/>
          <a:lstStyle/>
          <a:p>
            <a:r>
              <a:rPr lang="zh-CN" altLang="en-US" dirty="0" smtClean="0"/>
              <a:t>复杂性</a:t>
            </a:r>
            <a:endParaRPr lang="en-US" altLang="zh-CN" dirty="0" smtClean="0"/>
          </a:p>
          <a:p>
            <a:r>
              <a:rPr lang="zh-CN" altLang="en-US" dirty="0"/>
              <a:t>不可见</a:t>
            </a:r>
            <a:r>
              <a:rPr lang="zh-CN" altLang="en-US" dirty="0" smtClean="0"/>
              <a:t>性</a:t>
            </a:r>
            <a:endParaRPr lang="en-US" altLang="zh-CN" dirty="0" smtClean="0"/>
          </a:p>
          <a:p>
            <a:r>
              <a:rPr lang="zh-CN" altLang="en-US" dirty="0"/>
              <a:t>易变</a:t>
            </a:r>
            <a:r>
              <a:rPr lang="zh-CN" altLang="en-US" dirty="0" smtClean="0"/>
              <a:t>性</a:t>
            </a:r>
            <a:endParaRPr lang="en-US" altLang="zh-CN" dirty="0" smtClean="0"/>
          </a:p>
          <a:p>
            <a:r>
              <a:rPr lang="zh-CN" altLang="en-US" dirty="0"/>
              <a:t>服从</a:t>
            </a:r>
            <a:r>
              <a:rPr lang="zh-CN" altLang="en-US" dirty="0" smtClean="0"/>
              <a:t>性</a:t>
            </a:r>
            <a:endParaRPr lang="en-US" altLang="zh-CN" dirty="0" smtClean="0"/>
          </a:p>
          <a:p>
            <a:r>
              <a:rPr lang="zh-CN" altLang="en-US" dirty="0" smtClean="0"/>
              <a:t>非连续性</a:t>
            </a:r>
            <a:endParaRPr lang="en-US" altLang="zh-CN" dirty="0" smtClean="0"/>
          </a:p>
          <a:p>
            <a:r>
              <a:rPr lang="zh-CN" altLang="en-US" dirty="0"/>
              <a:t>软</a:t>
            </a:r>
            <a:r>
              <a:rPr lang="zh-CN" altLang="en-US" dirty="0" smtClean="0"/>
              <a:t>件开发会越来越容易么</a:t>
            </a:r>
            <a:r>
              <a:rPr lang="en-US" altLang="zh-CN" dirty="0" smtClean="0"/>
              <a:t>?</a:t>
            </a:r>
          </a:p>
          <a:p>
            <a:r>
              <a:rPr lang="en-US" altLang="zh-CN" dirty="0" smtClean="0"/>
              <a:t>No Silver Bullet / </a:t>
            </a:r>
            <a:r>
              <a:rPr lang="zh-CN" altLang="en-US" dirty="0" smtClean="0"/>
              <a:t>没有银弹</a:t>
            </a:r>
            <a:endParaRPr lang="en-US" altLang="zh-CN" dirty="0" smtClean="0"/>
          </a:p>
          <a:p>
            <a:pPr lvl="1"/>
            <a:r>
              <a:rPr lang="zh-CN" altLang="en-US" dirty="0"/>
              <a:t>没</a:t>
            </a:r>
            <a:r>
              <a:rPr lang="zh-CN" altLang="en-US" dirty="0" smtClean="0"/>
              <a:t>有一种大规模提高软件开发效率的快速办法，将来也没有</a:t>
            </a:r>
            <a:endParaRPr lang="en-US" dirty="0"/>
          </a:p>
        </p:txBody>
      </p:sp>
    </p:spTree>
    <p:extLst>
      <p:ext uri="{BB962C8B-B14F-4D97-AF65-F5344CB8AC3E}">
        <p14:creationId xmlns:p14="http://schemas.microsoft.com/office/powerpoint/2010/main" val="3597771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 Software Engineering</a:t>
            </a:r>
            <a:endParaRPr lang="en-US" dirty="0"/>
          </a:p>
        </p:txBody>
      </p:sp>
      <p:sp>
        <p:nvSpPr>
          <p:cNvPr id="3" name="Content Placeholder 2"/>
          <p:cNvSpPr>
            <a:spLocks noGrp="1"/>
          </p:cNvSpPr>
          <p:nvPr>
            <p:ph idx="1"/>
          </p:nvPr>
        </p:nvSpPr>
        <p:spPr/>
        <p:txBody>
          <a:bodyPr/>
          <a:lstStyle/>
          <a:p>
            <a:pPr marL="457200" indent="-457200">
              <a:buClr>
                <a:schemeClr val="accent3"/>
              </a:buClr>
              <a:defRPr/>
            </a:pPr>
            <a:r>
              <a:rPr lang="zh-CN" altLang="en-US" dirty="0" smtClean="0"/>
              <a:t>软件工程</a:t>
            </a:r>
            <a:endParaRPr lang="en-US" altLang="zh-CN" dirty="0" smtClean="0"/>
          </a:p>
          <a:p>
            <a:pPr marL="749808" lvl="1" indent="-457200">
              <a:buClr>
                <a:schemeClr val="accent3"/>
              </a:buClr>
              <a:defRPr/>
            </a:pPr>
            <a:r>
              <a:rPr lang="en-US" dirty="0" smtClean="0"/>
              <a:t>It </a:t>
            </a:r>
            <a:r>
              <a:rPr lang="en-US" dirty="0"/>
              <a:t>encompasses techniques and procedures, often regulated by a software development process, with the purpose of improving the </a:t>
            </a:r>
            <a:r>
              <a:rPr lang="en-US" b="1" dirty="0"/>
              <a:t>reliability</a:t>
            </a:r>
            <a:r>
              <a:rPr lang="en-US" dirty="0"/>
              <a:t> and maintainability of software systems</a:t>
            </a:r>
            <a:r>
              <a:rPr lang="en-US" dirty="0" smtClean="0"/>
              <a:t>.</a:t>
            </a:r>
          </a:p>
          <a:p>
            <a:pPr marL="457200" indent="-457200">
              <a:buClr>
                <a:schemeClr val="accent3"/>
              </a:buClr>
              <a:defRPr/>
            </a:pPr>
            <a:r>
              <a:rPr lang="zh-CN" altLang="en-US" dirty="0" smtClean="0"/>
              <a:t>缺乏质量 </a:t>
            </a:r>
            <a:r>
              <a:rPr lang="en-US" altLang="zh-CN" dirty="0" smtClean="0"/>
              <a:t>= </a:t>
            </a:r>
            <a:r>
              <a:rPr lang="zh-CN" altLang="en-US" dirty="0" smtClean="0"/>
              <a:t>有缺陷</a:t>
            </a:r>
            <a:endParaRPr lang="en-US" altLang="zh-CN" dirty="0" smtClean="0"/>
          </a:p>
          <a:p>
            <a:pPr marL="749808" lvl="1" indent="-457200">
              <a:buClr>
                <a:schemeClr val="accent3"/>
              </a:buClr>
              <a:defRPr/>
            </a:pPr>
            <a:r>
              <a:rPr lang="en-US" dirty="0" smtClean="0"/>
              <a:t>Lack of quality = defect (bug)</a:t>
            </a:r>
          </a:p>
        </p:txBody>
      </p:sp>
    </p:spTree>
    <p:extLst>
      <p:ext uri="{BB962C8B-B14F-4D97-AF65-F5344CB8AC3E}">
        <p14:creationId xmlns:p14="http://schemas.microsoft.com/office/powerpoint/2010/main" val="24362696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zh-CN" smtClean="0">
                <a:ea typeface="宋体" pitchFamily="2" charset="-122"/>
              </a:rPr>
              <a:t>The cost of defect</a:t>
            </a:r>
          </a:p>
        </p:txBody>
      </p:sp>
      <p:sp>
        <p:nvSpPr>
          <p:cNvPr id="19459" name="Rectangle 3"/>
          <p:cNvSpPr>
            <a:spLocks noGrp="1" noChangeArrowheads="1"/>
          </p:cNvSpPr>
          <p:nvPr>
            <p:ph idx="1"/>
          </p:nvPr>
        </p:nvSpPr>
        <p:spPr/>
        <p:txBody>
          <a:bodyPr/>
          <a:lstStyle/>
          <a:p>
            <a:pPr eaLnBrk="1" hangingPunct="1"/>
            <a:r>
              <a:rPr lang="en-US" altLang="zh-CN" dirty="0" smtClean="0"/>
              <a:t>In professional software development, a bug is very expensive</a:t>
            </a:r>
          </a:p>
          <a:p>
            <a:pPr eaLnBrk="1" hangingPunct="1"/>
            <a:r>
              <a:rPr lang="en-US" altLang="zh-CN" dirty="0" smtClean="0"/>
              <a:t>Blaster security hole </a:t>
            </a:r>
            <a:r>
              <a:rPr lang="zh-CN" altLang="en-US" dirty="0" smtClean="0"/>
              <a:t>（“冲击波” 漏洞）</a:t>
            </a:r>
            <a:endParaRPr lang="en-US" altLang="zh-CN" dirty="0" smtClean="0"/>
          </a:p>
          <a:p>
            <a:pPr lvl="1" eaLnBrk="1" hangingPunct="1"/>
            <a:r>
              <a:rPr lang="en-US" altLang="zh-CN" sz="2200" dirty="0" smtClean="0"/>
              <a:t>3 lines of code</a:t>
            </a:r>
          </a:p>
          <a:p>
            <a:pPr lvl="1" eaLnBrk="1" hangingPunct="1"/>
            <a:r>
              <a:rPr lang="en-US" altLang="zh-CN" sz="2200" dirty="0" smtClean="0"/>
              <a:t>Cost Microsoft 1Billion$</a:t>
            </a:r>
          </a:p>
          <a:p>
            <a:pPr eaLnBrk="1" hangingPunct="1"/>
            <a:r>
              <a:rPr lang="en-US" altLang="zh-CN" dirty="0" smtClean="0"/>
              <a:t>MSFT research</a:t>
            </a:r>
          </a:p>
          <a:p>
            <a:pPr lvl="1" eaLnBrk="1" hangingPunct="1"/>
            <a:r>
              <a:rPr lang="en-US" altLang="zh-CN" sz="2200" dirty="0" smtClean="0"/>
              <a:t>Bug cost 12 hours of extra work, about 900$</a:t>
            </a:r>
          </a:p>
          <a:p>
            <a:pPr lvl="1" eaLnBrk="1" hangingPunct="1"/>
            <a:r>
              <a:rPr lang="en-US" altLang="zh-CN" sz="2200" dirty="0" smtClean="0"/>
              <a:t>(see picture)</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dirty="0" smtClean="0"/>
              <a:t>Let’s review some bugs</a:t>
            </a:r>
          </a:p>
        </p:txBody>
      </p:sp>
      <p:sp>
        <p:nvSpPr>
          <p:cNvPr id="22531" name="Content Placeholder 2"/>
          <p:cNvSpPr>
            <a:spLocks noGrp="1"/>
          </p:cNvSpPr>
          <p:nvPr>
            <p:ph idx="1"/>
          </p:nvPr>
        </p:nvSpPr>
        <p:spPr/>
        <p:txBody>
          <a:bodyPr>
            <a:normAutofit fontScale="92500" lnSpcReduction="10000"/>
          </a:bodyPr>
          <a:lstStyle/>
          <a:p>
            <a:pPr eaLnBrk="1" hangingPunct="1"/>
            <a:r>
              <a:rPr lang="zh-CN" altLang="en-US" dirty="0" smtClean="0"/>
              <a:t>请举例说明你碰到的 </a:t>
            </a:r>
            <a:r>
              <a:rPr lang="en-US" altLang="zh-CN" dirty="0" smtClean="0"/>
              <a:t>bug</a:t>
            </a:r>
          </a:p>
          <a:p>
            <a:pPr lvl="1"/>
            <a:r>
              <a:rPr lang="en-US" altLang="zh-CN" dirty="0" smtClean="0"/>
              <a:t>5 </a:t>
            </a:r>
            <a:r>
              <a:rPr lang="zh-CN" altLang="en-US" dirty="0" smtClean="0"/>
              <a:t>分钟， </a:t>
            </a:r>
            <a:r>
              <a:rPr lang="en-US" altLang="zh-CN" dirty="0" smtClean="0"/>
              <a:t>10 </a:t>
            </a:r>
            <a:r>
              <a:rPr lang="zh-CN" altLang="en-US" dirty="0" smtClean="0"/>
              <a:t>个同学来说明</a:t>
            </a:r>
            <a:endParaRPr lang="en-US" dirty="0" smtClean="0"/>
          </a:p>
          <a:p>
            <a:pPr eaLnBrk="1" hangingPunct="1"/>
            <a:r>
              <a:rPr lang="en-US" dirty="0" smtClean="0"/>
              <a:t>Software behaves differently than expectation </a:t>
            </a:r>
            <a:r>
              <a:rPr lang="zh-CN" altLang="en-US" dirty="0" smtClean="0"/>
              <a:t>软件的行为和用户的期望值不一样</a:t>
            </a:r>
            <a:endParaRPr lang="en-US" dirty="0" smtClean="0"/>
          </a:p>
          <a:p>
            <a:pPr lvl="1" eaLnBrk="1" hangingPunct="1"/>
            <a:r>
              <a:rPr lang="en-US" dirty="0" smtClean="0"/>
              <a:t>Crash, loss of data, hang</a:t>
            </a:r>
          </a:p>
          <a:p>
            <a:pPr lvl="1" eaLnBrk="1" hangingPunct="1"/>
            <a:r>
              <a:rPr lang="en-US" dirty="0" smtClean="0"/>
              <a:t>Couldn’t achieve the claimed functionality</a:t>
            </a:r>
          </a:p>
          <a:p>
            <a:pPr lvl="1" eaLnBrk="1" hangingPunct="1"/>
            <a:r>
              <a:rPr lang="en-US" dirty="0" smtClean="0"/>
              <a:t>Hard to use</a:t>
            </a:r>
          </a:p>
          <a:p>
            <a:pPr eaLnBrk="1" hangingPunct="1"/>
            <a:r>
              <a:rPr lang="zh-CN" altLang="en-US" dirty="0" smtClean="0"/>
              <a:t>期望值从哪里来？</a:t>
            </a:r>
            <a:endParaRPr lang="en-US" altLang="zh-CN" dirty="0" smtClean="0"/>
          </a:p>
          <a:p>
            <a:pPr eaLnBrk="1" hangingPunct="1"/>
            <a:r>
              <a:rPr lang="en-US" dirty="0" smtClean="0"/>
              <a:t>Where does “expectation” come from</a:t>
            </a:r>
            <a:r>
              <a:rPr lang="zh-CN" altLang="en-US" dirty="0" smtClean="0"/>
              <a:t>？</a:t>
            </a:r>
            <a:endParaRPr lang="en-US" dirty="0" smtClean="0"/>
          </a:p>
          <a:p>
            <a:pPr lvl="1" eaLnBrk="1" hangingPunct="1"/>
            <a:r>
              <a:rPr lang="en-US" dirty="0" smtClean="0"/>
              <a:t>From customer/user</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normAutofit fontScale="90000"/>
          </a:bodyPr>
          <a:lstStyle/>
          <a:p>
            <a:pPr eaLnBrk="1" hangingPunct="1"/>
            <a:r>
              <a:rPr lang="en-US" sz="4400" smtClean="0"/>
              <a:t>Bug? Depends on your perspective</a:t>
            </a:r>
          </a:p>
        </p:txBody>
      </p:sp>
      <p:sp>
        <p:nvSpPr>
          <p:cNvPr id="23555" name="Content Placeholder 2"/>
          <p:cNvSpPr>
            <a:spLocks noGrp="1"/>
          </p:cNvSpPr>
          <p:nvPr>
            <p:ph idx="1"/>
          </p:nvPr>
        </p:nvSpPr>
        <p:spPr/>
        <p:txBody>
          <a:bodyPr>
            <a:normAutofit/>
          </a:bodyPr>
          <a:lstStyle/>
          <a:p>
            <a:pPr eaLnBrk="1" hangingPunct="1"/>
            <a:r>
              <a:rPr lang="zh-CN" altLang="en-US" sz="2000" smtClean="0"/>
              <a:t>伙计取下壁上挂的一块乌黑油腻的东西，请他们赏鉴，嘴里连说：“好味道！”引得自己口水要流，生怕经这几位客人的馋眼睛一看，肥肉会减瘦了。肉上一条蛆虫从腻睡里惊醒，</a:t>
            </a:r>
            <a:r>
              <a:rPr lang="en-US" altLang="zh-CN" sz="2000" smtClean="0"/>
              <a:t>…</a:t>
            </a:r>
          </a:p>
          <a:p>
            <a:pPr eaLnBrk="1" hangingPunct="1"/>
            <a:r>
              <a:rPr lang="zh-CN" altLang="en-US" sz="2000" smtClean="0"/>
              <a:t>伙计忙伸指头按着这嫩肥软白的东西，轻轻一捺，在肉面的尘垢上划了一条乌光油润的痕迹，像新浇的柏油路，一壁说：“没有什么呀！”顾尔谦冒火，连声质问他：“难道我们眼睛是瞎的？”大家也说：“岂有此理！”</a:t>
            </a:r>
            <a:r>
              <a:rPr lang="en-US" altLang="zh-CN" sz="2000" smtClean="0"/>
              <a:t>…</a:t>
            </a:r>
          </a:p>
          <a:p>
            <a:pPr eaLnBrk="1" hangingPunct="1"/>
            <a:r>
              <a:rPr lang="zh-CN" altLang="en-US" sz="2000" smtClean="0"/>
              <a:t>肉里另有两条蛆也闻声探头出现。伙计再没法毁尸灭迹，只反复说：“你们不吃，有人要吃</a:t>
            </a:r>
            <a:r>
              <a:rPr lang="en-US" altLang="zh-CN" sz="2000" smtClean="0"/>
              <a:t>——</a:t>
            </a:r>
            <a:r>
              <a:rPr lang="zh-CN" altLang="en-US" sz="2000" smtClean="0"/>
              <a:t>我吃给你们看</a:t>
            </a:r>
            <a:r>
              <a:rPr lang="en-US" altLang="zh-CN" sz="2000" smtClean="0"/>
              <a:t>——”</a:t>
            </a:r>
            <a:r>
              <a:rPr lang="zh-CN" altLang="en-US" sz="2000" smtClean="0"/>
              <a:t>店主拔出嘴里的旱烟筒，劝告道：“</a:t>
            </a:r>
            <a:r>
              <a:rPr lang="zh-CN" altLang="en-US" sz="2000" b="1" smtClean="0"/>
              <a:t>这不是虫呀，没有关系的，这叫‘肉芽’</a:t>
            </a:r>
            <a:r>
              <a:rPr lang="en-US" altLang="zh-CN" sz="2000" smtClean="0"/>
              <a:t>——‘</a:t>
            </a:r>
            <a:r>
              <a:rPr lang="zh-CN" altLang="en-US" sz="2000" smtClean="0"/>
              <a:t>肉’</a:t>
            </a:r>
            <a:r>
              <a:rPr lang="en-US" altLang="zh-CN" sz="2000" smtClean="0"/>
              <a:t>——‘</a:t>
            </a:r>
            <a:r>
              <a:rPr lang="zh-CN" altLang="en-US" sz="2000" smtClean="0"/>
              <a:t>芽’。”方鸿渐引申说：“你们这店里吃的东西都会发芽，不但是肉。”</a:t>
            </a:r>
            <a:endParaRPr lang="en-US" altLang="zh-CN" sz="2000" smtClean="0"/>
          </a:p>
          <a:p>
            <a:pPr eaLnBrk="1" hangingPunct="1"/>
            <a:r>
              <a:rPr lang="en-US" altLang="zh-CN" sz="2000" smtClean="0"/>
              <a:t>Bug?  Or </a:t>
            </a:r>
            <a:r>
              <a:rPr lang="zh-CN" altLang="en-US" sz="2000" smtClean="0"/>
              <a:t>肉芽</a:t>
            </a:r>
            <a:r>
              <a:rPr lang="en-US" altLang="zh-CN" sz="2000" smtClean="0"/>
              <a:t>?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smtClean="0"/>
              <a:t>Another example</a:t>
            </a:r>
          </a:p>
        </p:txBody>
      </p:sp>
      <p:sp>
        <p:nvSpPr>
          <p:cNvPr id="24579" name="Content Placeholder 2"/>
          <p:cNvSpPr>
            <a:spLocks noGrp="1"/>
          </p:cNvSpPr>
          <p:nvPr>
            <p:ph idx="1"/>
          </p:nvPr>
        </p:nvSpPr>
        <p:spPr/>
        <p:txBody>
          <a:bodyPr>
            <a:normAutofit fontScale="92500" lnSpcReduction="20000"/>
          </a:bodyPr>
          <a:lstStyle/>
          <a:p>
            <a:pPr eaLnBrk="1" hangingPunct="1">
              <a:buFont typeface="Wingdings 2" pitchFamily="18" charset="2"/>
              <a:buNone/>
            </a:pPr>
            <a:r>
              <a:rPr lang="zh-CN" altLang="en-US" dirty="0" smtClean="0"/>
              <a:t>某大学食堂豆腐丝充肉荤 引大学学生不满</a:t>
            </a:r>
            <a:endParaRPr lang="en-US" altLang="zh-CN" dirty="0" smtClean="0"/>
          </a:p>
          <a:p>
            <a:pPr eaLnBrk="1" hangingPunct="1"/>
            <a:r>
              <a:rPr lang="zh-CN" altLang="en-US" dirty="0" smtClean="0"/>
              <a:t>学生：</a:t>
            </a:r>
            <a:endParaRPr lang="en-US" altLang="zh-CN" dirty="0" smtClean="0"/>
          </a:p>
          <a:p>
            <a:pPr lvl="1" eaLnBrk="1" hangingPunct="1"/>
            <a:r>
              <a:rPr lang="zh-CN" altLang="en-US" dirty="0" smtClean="0"/>
              <a:t>荤菜里肉丝寥寥</a:t>
            </a:r>
            <a:r>
              <a:rPr lang="en-US" altLang="zh-CN" dirty="0" smtClean="0"/>
              <a:t>, </a:t>
            </a:r>
            <a:r>
              <a:rPr lang="zh-CN" altLang="en-US" dirty="0" smtClean="0"/>
              <a:t>豆腐丝很多</a:t>
            </a:r>
            <a:endParaRPr lang="en-US" altLang="zh-CN" dirty="0" smtClean="0"/>
          </a:p>
          <a:p>
            <a:pPr lvl="1" eaLnBrk="1" hangingPunct="1"/>
            <a:r>
              <a:rPr lang="zh-CN" altLang="en-US" dirty="0" smtClean="0"/>
              <a:t>食堂有愚弄学生之嫌</a:t>
            </a:r>
            <a:endParaRPr lang="en-US" altLang="zh-CN" dirty="0" smtClean="0"/>
          </a:p>
          <a:p>
            <a:pPr lvl="1" eaLnBrk="1" hangingPunct="1"/>
            <a:r>
              <a:rPr lang="en-US" altLang="zh-CN" dirty="0" smtClean="0"/>
              <a:t>It’s a bug!</a:t>
            </a:r>
          </a:p>
          <a:p>
            <a:pPr eaLnBrk="1" hangingPunct="1"/>
            <a:r>
              <a:rPr lang="zh-CN" altLang="en-US" dirty="0" smtClean="0"/>
              <a:t>校方：</a:t>
            </a:r>
            <a:endParaRPr lang="en-US" altLang="zh-CN" dirty="0" smtClean="0"/>
          </a:p>
          <a:p>
            <a:pPr lvl="1" eaLnBrk="1" hangingPunct="1"/>
            <a:r>
              <a:rPr lang="zh-CN" altLang="en-US" dirty="0" smtClean="0"/>
              <a:t>豆腐丝 </a:t>
            </a:r>
            <a:r>
              <a:rPr lang="en-US" altLang="zh-CN" dirty="0" smtClean="0"/>
              <a:t>=</a:t>
            </a:r>
            <a:r>
              <a:rPr lang="zh-CN" altLang="en-US" dirty="0" smtClean="0"/>
              <a:t>素肉</a:t>
            </a:r>
            <a:endParaRPr lang="en-US" altLang="zh-CN" dirty="0" smtClean="0"/>
          </a:p>
          <a:p>
            <a:pPr lvl="1" eaLnBrk="1" hangingPunct="1"/>
            <a:r>
              <a:rPr lang="zh-CN" altLang="en-US" dirty="0" smtClean="0"/>
              <a:t>加入素肉为营养均衡</a:t>
            </a:r>
            <a:r>
              <a:rPr lang="en-US" altLang="zh-CN" dirty="0" smtClean="0"/>
              <a:t>, </a:t>
            </a:r>
            <a:r>
              <a:rPr lang="zh-CN" altLang="en-US" dirty="0" smtClean="0"/>
              <a:t>“植物蛋白”</a:t>
            </a:r>
            <a:endParaRPr lang="en-US" altLang="zh-CN" dirty="0" smtClean="0"/>
          </a:p>
          <a:p>
            <a:pPr lvl="1" eaLnBrk="1" hangingPunct="1"/>
            <a:r>
              <a:rPr lang="en-US" altLang="zh-CN" dirty="0" smtClean="0"/>
              <a:t>It’s a feature!</a:t>
            </a:r>
            <a:r>
              <a:rPr lang="zh-CN" altLang="en-US" dirty="0" smtClean="0"/>
              <a:t/>
            </a:r>
            <a:br>
              <a:rPr lang="zh-CN" altLang="en-US" dirty="0" smtClean="0"/>
            </a:br>
            <a:r>
              <a:rPr lang="zh-CN" altLang="en-US" dirty="0" smtClean="0"/>
              <a:t/>
            </a:r>
            <a:br>
              <a:rPr lang="zh-CN" altLang="en-US" dirty="0" smtClean="0"/>
            </a:br>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smtClean="0"/>
              <a:t>Children’s toy</a:t>
            </a:r>
          </a:p>
        </p:txBody>
      </p:sp>
      <p:pic>
        <p:nvPicPr>
          <p:cNvPr id="6147" name="Picture 4" descr="http://tbn0.google.com/images?q=tbn:50QzruCKWotv6M:http://veronikanagy.files.wordpress.com/2008/02/paper_airplane_sm.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676400"/>
            <a:ext cx="51816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User’s Perspective</a:t>
            </a:r>
            <a:endParaRPr lang="en-US" dirty="0"/>
          </a:p>
        </p:txBody>
      </p:sp>
      <p:sp>
        <p:nvSpPr>
          <p:cNvPr id="3" name="Content Placeholder 2"/>
          <p:cNvSpPr>
            <a:spLocks noGrp="1"/>
          </p:cNvSpPr>
          <p:nvPr>
            <p:ph idx="1"/>
          </p:nvPr>
        </p:nvSpPr>
        <p:spPr>
          <a:xfrm>
            <a:off x="457200" y="1775191"/>
            <a:ext cx="5486400" cy="4625609"/>
          </a:xfrm>
        </p:spPr>
        <p:txBody>
          <a:bodyPr>
            <a:normAutofit/>
          </a:bodyPr>
          <a:lstStyle/>
          <a:p>
            <a:r>
              <a:rPr lang="zh-CN" altLang="en-US" dirty="0" smtClean="0"/>
              <a:t>小汽车</a:t>
            </a:r>
            <a:endParaRPr lang="en-US" altLang="zh-CN" dirty="0" smtClean="0"/>
          </a:p>
          <a:p>
            <a:pPr lvl="1"/>
            <a:r>
              <a:rPr lang="en-US" altLang="zh-CN" dirty="0" smtClean="0"/>
              <a:t>QQ</a:t>
            </a:r>
          </a:p>
          <a:p>
            <a:pPr lvl="1"/>
            <a:r>
              <a:rPr lang="en-US" altLang="zh-CN" dirty="0" smtClean="0"/>
              <a:t>Hyundai </a:t>
            </a:r>
          </a:p>
          <a:p>
            <a:pPr lvl="1"/>
            <a:r>
              <a:rPr lang="en-US" altLang="zh-CN" dirty="0" smtClean="0"/>
              <a:t>BMW</a:t>
            </a:r>
          </a:p>
          <a:p>
            <a:r>
              <a:rPr lang="zh-CN" altLang="en-US" dirty="0" smtClean="0"/>
              <a:t>新车出厂</a:t>
            </a:r>
            <a:r>
              <a:rPr lang="en-US" altLang="zh-CN" dirty="0" smtClean="0"/>
              <a:t>, </a:t>
            </a:r>
            <a:r>
              <a:rPr lang="zh-CN" altLang="en-US" dirty="0" smtClean="0"/>
              <a:t>它们都质检合格</a:t>
            </a:r>
            <a:endParaRPr lang="en-US" altLang="zh-CN" dirty="0" smtClean="0"/>
          </a:p>
          <a:p>
            <a:r>
              <a:rPr lang="zh-CN" altLang="en-US" dirty="0" smtClean="0"/>
              <a:t>它们的质量有区别么</a:t>
            </a:r>
            <a:r>
              <a:rPr lang="en-US" altLang="zh-CN" dirty="0" smtClean="0"/>
              <a:t>?</a:t>
            </a:r>
          </a:p>
          <a:p>
            <a:r>
              <a:rPr lang="zh-CN" altLang="en-US" dirty="0"/>
              <a:t>但</a:t>
            </a:r>
            <a:r>
              <a:rPr lang="zh-CN" altLang="en-US" dirty="0" smtClean="0"/>
              <a:t>是它们</a:t>
            </a:r>
            <a:r>
              <a:rPr lang="zh-CN" altLang="en-US" dirty="0"/>
              <a:t>找到了各自合适</a:t>
            </a:r>
            <a:r>
              <a:rPr lang="zh-CN" altLang="en-US" dirty="0" smtClean="0"/>
              <a:t>的顾客</a:t>
            </a:r>
            <a:endParaRPr lang="en-US" altLang="zh-CN" dirty="0" smtClean="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6975" y="5004288"/>
            <a:ext cx="2867025"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1113" y="1447800"/>
            <a:ext cx="2857500" cy="210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1113" y="3264699"/>
            <a:ext cx="2872887" cy="1764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6566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软件工程和计算机科学的关</a:t>
            </a:r>
            <a:r>
              <a:rPr lang="zh-CN" altLang="en-US" dirty="0" smtClean="0"/>
              <a:t>系</a:t>
            </a:r>
            <a:endParaRPr lang="en-US" dirty="0"/>
          </a:p>
        </p:txBody>
      </p:sp>
      <p:sp>
        <p:nvSpPr>
          <p:cNvPr id="3" name="Content Placeholder 2"/>
          <p:cNvSpPr>
            <a:spLocks noGrp="1"/>
          </p:cNvSpPr>
          <p:nvPr>
            <p:ph idx="1"/>
          </p:nvPr>
        </p:nvSpPr>
        <p:spPr/>
        <p:txBody>
          <a:bodyPr>
            <a:normAutofit fontScale="85000" lnSpcReduction="20000"/>
          </a:bodyPr>
          <a:lstStyle/>
          <a:p>
            <a:r>
              <a:rPr lang="zh-CN" altLang="en-US" dirty="0"/>
              <a:t>计算机科学中的理</a:t>
            </a:r>
            <a:r>
              <a:rPr lang="zh-CN" altLang="en-US" dirty="0" smtClean="0"/>
              <a:t>论</a:t>
            </a:r>
            <a:endParaRPr lang="en-US" altLang="zh-CN" dirty="0"/>
          </a:p>
          <a:p>
            <a:pPr lvl="1"/>
            <a:r>
              <a:rPr lang="zh-CN" altLang="en-US" dirty="0" smtClean="0"/>
              <a:t>大</a:t>
            </a:r>
            <a:r>
              <a:rPr lang="zh-CN" altLang="en-US" dirty="0"/>
              <a:t>多可以从形式上证明，和数学，离散数学，数理逻辑密切相</a:t>
            </a:r>
            <a:r>
              <a:rPr lang="zh-CN" altLang="en-US" dirty="0" smtClean="0"/>
              <a:t>关</a:t>
            </a:r>
            <a:endParaRPr lang="en-US" altLang="zh-CN" dirty="0" smtClean="0"/>
          </a:p>
          <a:p>
            <a:r>
              <a:rPr lang="zh-CN" altLang="en-US" dirty="0" smtClean="0"/>
              <a:t>计</a:t>
            </a:r>
            <a:r>
              <a:rPr lang="zh-CN" altLang="en-US" dirty="0"/>
              <a:t>算机科</a:t>
            </a:r>
            <a:r>
              <a:rPr lang="zh-CN" altLang="en-US" dirty="0" smtClean="0"/>
              <a:t>学</a:t>
            </a:r>
            <a:r>
              <a:rPr lang="zh-CN" altLang="en-US" dirty="0"/>
              <a:t>的</a:t>
            </a:r>
            <a:r>
              <a:rPr lang="zh-CN" altLang="en-US" dirty="0" smtClean="0"/>
              <a:t>实践</a:t>
            </a:r>
            <a:endParaRPr lang="en-US" altLang="zh-CN" dirty="0" smtClean="0"/>
          </a:p>
          <a:p>
            <a:pPr lvl="1"/>
            <a:r>
              <a:rPr lang="zh-CN" altLang="en-US" dirty="0" smtClean="0"/>
              <a:t>和</a:t>
            </a:r>
            <a:r>
              <a:rPr lang="zh-CN" altLang="en-US" dirty="0"/>
              <a:t>数据，以及其它学</a:t>
            </a:r>
            <a:r>
              <a:rPr lang="zh-CN" altLang="en-US" dirty="0" smtClean="0"/>
              <a:t>科</a:t>
            </a:r>
            <a:r>
              <a:rPr lang="zh-CN" altLang="en-US" dirty="0"/>
              <a:t>结合</a:t>
            </a:r>
            <a:r>
              <a:rPr lang="zh-CN" altLang="en-US" dirty="0" smtClean="0"/>
              <a:t>，把各种理论运用在 “计算和通讯” 的场景中</a:t>
            </a:r>
            <a:endParaRPr lang="en-US" altLang="zh-CN" dirty="0" smtClean="0"/>
          </a:p>
          <a:p>
            <a:r>
              <a:rPr lang="zh-CN" altLang="en-US" dirty="0" smtClean="0"/>
              <a:t>软</a:t>
            </a:r>
            <a:r>
              <a:rPr lang="zh-CN" altLang="en-US" dirty="0"/>
              <a:t>件工</a:t>
            </a:r>
            <a:r>
              <a:rPr lang="zh-CN" altLang="en-US" dirty="0" smtClean="0"/>
              <a:t>程</a:t>
            </a:r>
            <a:endParaRPr lang="en-US" altLang="zh-CN" dirty="0" smtClean="0"/>
          </a:p>
          <a:p>
            <a:pPr lvl="1"/>
            <a:r>
              <a:rPr lang="zh-CN" altLang="en-US" dirty="0" smtClean="0"/>
              <a:t>和</a:t>
            </a:r>
            <a:r>
              <a:rPr lang="zh-CN" altLang="en-US" dirty="0"/>
              <a:t>人的行为，现</a:t>
            </a:r>
            <a:r>
              <a:rPr lang="zh-CN" altLang="en-US" dirty="0" smtClean="0"/>
              <a:t>实的</a:t>
            </a:r>
            <a:r>
              <a:rPr lang="zh-CN" altLang="en-US" dirty="0"/>
              <a:t>需求息息相关。软件工程的研究目标（软件的开发</a:t>
            </a:r>
            <a:r>
              <a:rPr lang="en-US" dirty="0"/>
              <a:t>, </a:t>
            </a:r>
            <a:r>
              <a:rPr lang="zh-CN" altLang="en-US" dirty="0"/>
              <a:t>运营</a:t>
            </a:r>
            <a:r>
              <a:rPr lang="en-US" dirty="0"/>
              <a:t>, </a:t>
            </a:r>
            <a:r>
              <a:rPr lang="zh-CN" altLang="en-US" dirty="0"/>
              <a:t>和维护）都有“人”出</a:t>
            </a:r>
            <a:r>
              <a:rPr lang="zh-CN" altLang="en-US" dirty="0" smtClean="0"/>
              <a:t>现</a:t>
            </a:r>
            <a:endParaRPr lang="en-US" altLang="zh-CN" dirty="0" smtClean="0"/>
          </a:p>
          <a:p>
            <a:r>
              <a:rPr lang="zh-CN" altLang="en-US" dirty="0" smtClean="0"/>
              <a:t>人</a:t>
            </a:r>
            <a:endParaRPr lang="en-US" altLang="zh-CN" dirty="0" smtClean="0"/>
          </a:p>
          <a:p>
            <a:pPr lvl="1"/>
            <a:r>
              <a:rPr lang="zh-CN" altLang="en-US" dirty="0" smtClean="0"/>
              <a:t>项</a:t>
            </a:r>
            <a:r>
              <a:rPr lang="zh-CN" altLang="en-US" dirty="0"/>
              <a:t>目需求的提供者</a:t>
            </a:r>
            <a:r>
              <a:rPr lang="zh-CN" altLang="en-US" dirty="0" smtClean="0"/>
              <a:t>，</a:t>
            </a:r>
            <a:endParaRPr lang="en-US" altLang="zh-CN" dirty="0" smtClean="0"/>
          </a:p>
          <a:p>
            <a:pPr lvl="1"/>
            <a:r>
              <a:rPr lang="zh-CN" altLang="en-US" dirty="0" smtClean="0"/>
              <a:t>软件</a:t>
            </a:r>
            <a:r>
              <a:rPr lang="zh-CN" altLang="en-US" dirty="0"/>
              <a:t>的开发人员</a:t>
            </a:r>
            <a:r>
              <a:rPr lang="zh-CN" altLang="en-US" dirty="0" smtClean="0"/>
              <a:t>，</a:t>
            </a:r>
            <a:endParaRPr lang="en-US" altLang="zh-CN" dirty="0" smtClean="0"/>
          </a:p>
          <a:p>
            <a:pPr lvl="1"/>
            <a:r>
              <a:rPr lang="zh-CN" altLang="en-US" dirty="0" smtClean="0"/>
              <a:t>软</a:t>
            </a:r>
            <a:r>
              <a:rPr lang="zh-CN" altLang="en-US" dirty="0"/>
              <a:t>件的用户</a:t>
            </a:r>
            <a:endParaRPr lang="en-US" dirty="0"/>
          </a:p>
        </p:txBody>
      </p:sp>
    </p:spTree>
    <p:extLst>
      <p:ext uri="{BB962C8B-B14F-4D97-AF65-F5344CB8AC3E}">
        <p14:creationId xmlns:p14="http://schemas.microsoft.com/office/powerpoint/2010/main" val="19019268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计算</a:t>
            </a:r>
            <a:r>
              <a:rPr lang="zh-CN" altLang="en-US" dirty="0" smtClean="0"/>
              <a:t>机的科学 </a:t>
            </a:r>
            <a:r>
              <a:rPr lang="en-US" altLang="zh-CN" dirty="0" smtClean="0"/>
              <a:t>vs. </a:t>
            </a:r>
            <a:r>
              <a:rPr lang="zh-CN" altLang="en-US" dirty="0" smtClean="0"/>
              <a:t>工程</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8016" y="1774825"/>
            <a:ext cx="6167967" cy="4625975"/>
          </a:xfrm>
        </p:spPr>
      </p:pic>
    </p:spTree>
    <p:extLst>
      <p:ext uri="{BB962C8B-B14F-4D97-AF65-F5344CB8AC3E}">
        <p14:creationId xmlns:p14="http://schemas.microsoft.com/office/powerpoint/2010/main" val="31281645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不同侧重点</a:t>
            </a:r>
            <a:endParaRPr lang="en-US" dirty="0"/>
          </a:p>
        </p:txBody>
      </p:sp>
      <p:pic>
        <p:nvPicPr>
          <p:cNvPr id="4" name="内容占位符 3"/>
          <p:cNvPicPr>
            <a:picLocks noGrp="1" noChangeAspect="1"/>
          </p:cNvPicPr>
          <p:nvPr>
            <p:ph idx="1"/>
          </p:nvPr>
        </p:nvPicPr>
        <p:blipFill>
          <a:blip r:embed="rId2"/>
          <a:stretch>
            <a:fillRect/>
          </a:stretch>
        </p:blipFill>
        <p:spPr>
          <a:xfrm>
            <a:off x="652521" y="1774825"/>
            <a:ext cx="7838957" cy="4625975"/>
          </a:xfrm>
          <a:prstGeom prst="rect">
            <a:avLst/>
          </a:prstGeom>
        </p:spPr>
      </p:pic>
    </p:spTree>
    <p:extLst>
      <p:ext uri="{BB962C8B-B14F-4D97-AF65-F5344CB8AC3E}">
        <p14:creationId xmlns:p14="http://schemas.microsoft.com/office/powerpoint/2010/main" val="14260533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计算机系 </a:t>
            </a:r>
            <a:r>
              <a:rPr lang="en-US" altLang="zh-CN" dirty="0" smtClean="0"/>
              <a:t>vs </a:t>
            </a:r>
            <a:r>
              <a:rPr lang="zh-CN" altLang="en-US" dirty="0" smtClean="0"/>
              <a:t>软件学院</a:t>
            </a:r>
            <a:endParaRPr lang="en-US" dirty="0"/>
          </a:p>
        </p:txBody>
      </p:sp>
      <p:sp>
        <p:nvSpPr>
          <p:cNvPr id="3" name="内容占位符 2"/>
          <p:cNvSpPr>
            <a:spLocks noGrp="1"/>
          </p:cNvSpPr>
          <p:nvPr>
            <p:ph idx="1"/>
          </p:nvPr>
        </p:nvSpPr>
        <p:spPr/>
        <p:txBody>
          <a:bodyPr/>
          <a:lstStyle/>
          <a:p>
            <a:pPr marL="118872" indent="0">
              <a:buNone/>
            </a:pPr>
            <a:r>
              <a:rPr lang="zh-CN" altLang="en-US" dirty="0" smtClean="0"/>
              <a:t>如果你遇到一个</a:t>
            </a:r>
            <a:endParaRPr lang="en-US" altLang="zh-CN" dirty="0" smtClean="0"/>
          </a:p>
          <a:p>
            <a:r>
              <a:rPr lang="zh-CN" altLang="en-US" dirty="0"/>
              <a:t>计算机</a:t>
            </a:r>
            <a:r>
              <a:rPr lang="zh-CN" altLang="en-US" dirty="0" smtClean="0"/>
              <a:t>系的老师</a:t>
            </a:r>
            <a:r>
              <a:rPr lang="en-US" altLang="zh-CN" dirty="0" smtClean="0"/>
              <a:t>/</a:t>
            </a:r>
            <a:r>
              <a:rPr lang="zh-CN" altLang="en-US" dirty="0" smtClean="0"/>
              <a:t>学生</a:t>
            </a:r>
            <a:endParaRPr lang="en-US" altLang="zh-CN" dirty="0" smtClean="0"/>
          </a:p>
          <a:p>
            <a:pPr lvl="1"/>
            <a:r>
              <a:rPr lang="zh-CN" altLang="en-US" dirty="0"/>
              <a:t>你要</a:t>
            </a:r>
            <a:r>
              <a:rPr lang="zh-CN" altLang="en-US" dirty="0" smtClean="0"/>
              <a:t>问：你在计算机科学长期真理的研究方面，做出了哪些成果？</a:t>
            </a:r>
            <a:endParaRPr lang="en-US" altLang="zh-CN" dirty="0" smtClean="0"/>
          </a:p>
          <a:p>
            <a:pPr lvl="1"/>
            <a:r>
              <a:rPr lang="zh-CN" altLang="en-US" dirty="0" smtClean="0"/>
              <a:t>你发现了什么真理？</a:t>
            </a:r>
            <a:endParaRPr lang="en-US" altLang="zh-CN" dirty="0" smtClean="0"/>
          </a:p>
          <a:p>
            <a:r>
              <a:rPr lang="zh-CN" altLang="en-US" dirty="0" smtClean="0"/>
              <a:t>软件学院的老师</a:t>
            </a:r>
            <a:r>
              <a:rPr lang="en-US" altLang="zh-CN" dirty="0" smtClean="0"/>
              <a:t>/</a:t>
            </a:r>
            <a:r>
              <a:rPr lang="zh-CN" altLang="en-US" dirty="0" smtClean="0"/>
              <a:t>学生</a:t>
            </a:r>
            <a:endParaRPr lang="en-US" altLang="zh-CN" dirty="0" smtClean="0"/>
          </a:p>
          <a:p>
            <a:pPr lvl="1"/>
            <a:r>
              <a:rPr lang="zh-CN" altLang="en-US" dirty="0"/>
              <a:t>你</a:t>
            </a:r>
            <a:r>
              <a:rPr lang="zh-CN" altLang="en-US" dirty="0" smtClean="0"/>
              <a:t>要问：你在软件构建方面，有什么具体的，实用的贡献？</a:t>
            </a:r>
            <a:endParaRPr lang="en-US" altLang="zh-CN" dirty="0" smtClean="0"/>
          </a:p>
          <a:p>
            <a:pPr lvl="1"/>
            <a:r>
              <a:rPr lang="zh-CN" altLang="en-US" dirty="0" smtClean="0"/>
              <a:t>你构建了什么有价值的软件？</a:t>
            </a:r>
            <a:endParaRPr lang="en-US" dirty="0"/>
          </a:p>
        </p:txBody>
      </p:sp>
    </p:spTree>
    <p:extLst>
      <p:ext uri="{BB962C8B-B14F-4D97-AF65-F5344CB8AC3E}">
        <p14:creationId xmlns:p14="http://schemas.microsoft.com/office/powerpoint/2010/main" val="27786674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视频</a:t>
            </a:r>
            <a:r>
              <a:rPr lang="en-US" altLang="zh-CN" dirty="0" smtClean="0"/>
              <a:t>/</a:t>
            </a:r>
            <a:r>
              <a:rPr lang="en-US" altLang="zh-CN" dirty="0" err="1" smtClean="0"/>
              <a:t>ppt</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www.infoq.com/presentations/tony-hoare-computing-engineering</a:t>
            </a:r>
          </a:p>
          <a:p>
            <a:endParaRPr lang="en-US" dirty="0">
              <a:hlinkClick r:id="rId2"/>
            </a:endParaRPr>
          </a:p>
          <a:p>
            <a:r>
              <a:rPr lang="en-US" dirty="0" smtClean="0">
                <a:hlinkClick r:id="rId2"/>
              </a:rPr>
              <a:t>http</a:t>
            </a:r>
            <a:r>
              <a:rPr lang="en-US" dirty="0">
                <a:hlinkClick r:id="rId2"/>
              </a:rPr>
              <a:t>://</a:t>
            </a:r>
            <a:r>
              <a:rPr lang="en-US" dirty="0" smtClean="0">
                <a:hlinkClick r:id="rId2"/>
              </a:rPr>
              <a:t>pan.baidu.com/s/1pJuNp03</a:t>
            </a:r>
            <a:endParaRPr lang="en-US" dirty="0" smtClean="0"/>
          </a:p>
          <a:p>
            <a:endParaRPr lang="en-US" dirty="0"/>
          </a:p>
        </p:txBody>
      </p:sp>
    </p:spTree>
    <p:extLst>
      <p:ext uri="{BB962C8B-B14F-4D97-AF65-F5344CB8AC3E}">
        <p14:creationId xmlns:p14="http://schemas.microsoft.com/office/powerpoint/2010/main" val="343610503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软件工程的知识领</a:t>
            </a:r>
            <a:r>
              <a:rPr lang="zh-CN" altLang="en-US" dirty="0" smtClean="0"/>
              <a:t>域</a:t>
            </a:r>
            <a:endParaRPr lang="en-US" dirty="0"/>
          </a:p>
        </p:txBody>
      </p:sp>
      <p:sp>
        <p:nvSpPr>
          <p:cNvPr id="3" name="Content Placeholder 2"/>
          <p:cNvSpPr>
            <a:spLocks noGrp="1"/>
          </p:cNvSpPr>
          <p:nvPr>
            <p:ph idx="1"/>
          </p:nvPr>
        </p:nvSpPr>
        <p:spPr/>
        <p:txBody>
          <a:bodyPr>
            <a:normAutofit fontScale="62500" lnSpcReduction="20000"/>
          </a:bodyPr>
          <a:lstStyle/>
          <a:p>
            <a:r>
              <a:rPr lang="zh-CN" altLang="en-US" dirty="0"/>
              <a:t>软件工程的三大类基础知识领域</a:t>
            </a:r>
            <a:r>
              <a:rPr lang="zh-CN" altLang="en-US" dirty="0" smtClean="0"/>
              <a:t>：</a:t>
            </a:r>
            <a:endParaRPr lang="en-US" altLang="zh-CN" dirty="0" smtClean="0"/>
          </a:p>
          <a:p>
            <a:pPr lvl="1"/>
            <a:r>
              <a:rPr lang="zh-CN" altLang="en-US" dirty="0" smtClean="0"/>
              <a:t>计</a:t>
            </a:r>
            <a:r>
              <a:rPr lang="zh-CN" altLang="en-US" dirty="0"/>
              <a:t>算机基础；数学基础；工程基础。</a:t>
            </a:r>
            <a:endParaRPr lang="en-US" altLang="zh-CN" dirty="0" smtClean="0"/>
          </a:p>
          <a:p>
            <a:r>
              <a:rPr lang="zh-CN" altLang="en-US" dirty="0" smtClean="0"/>
              <a:t>软</a:t>
            </a:r>
            <a:r>
              <a:rPr lang="zh-CN" altLang="en-US" dirty="0"/>
              <a:t>件工程这个学</a:t>
            </a:r>
            <a:r>
              <a:rPr lang="zh-CN" altLang="en-US" dirty="0" smtClean="0"/>
              <a:t>科包</a:t>
            </a:r>
            <a:r>
              <a:rPr lang="zh-CN" altLang="en-US" dirty="0"/>
              <a:t>含</a:t>
            </a:r>
            <a:r>
              <a:rPr lang="zh-CN" altLang="en-US" dirty="0" smtClean="0"/>
              <a:t>了</a:t>
            </a:r>
            <a:r>
              <a:rPr lang="en-US" dirty="0" smtClean="0"/>
              <a:t>12</a:t>
            </a:r>
            <a:r>
              <a:rPr lang="zh-CN" altLang="en-US" dirty="0" smtClean="0"/>
              <a:t>个知识</a:t>
            </a:r>
            <a:r>
              <a:rPr lang="zh-CN" altLang="en-US" dirty="0"/>
              <a:t>领域 （</a:t>
            </a:r>
            <a:r>
              <a:rPr lang="en-US" dirty="0"/>
              <a:t>Knowledge Area</a:t>
            </a:r>
            <a:r>
              <a:rPr lang="zh-CN" altLang="en-US" dirty="0"/>
              <a:t>，</a:t>
            </a:r>
            <a:r>
              <a:rPr lang="en-US" dirty="0"/>
              <a:t>KA</a:t>
            </a:r>
            <a:r>
              <a:rPr lang="zh-CN" altLang="en-US" dirty="0"/>
              <a:t>）：</a:t>
            </a:r>
            <a:endParaRPr lang="en-US" dirty="0"/>
          </a:p>
          <a:p>
            <a:pPr lvl="1"/>
            <a:r>
              <a:rPr lang="en-US" dirty="0"/>
              <a:t>Software Requirements</a:t>
            </a:r>
          </a:p>
          <a:p>
            <a:pPr lvl="1"/>
            <a:r>
              <a:rPr lang="en-US" dirty="0"/>
              <a:t>Software Design</a:t>
            </a:r>
          </a:p>
          <a:p>
            <a:pPr lvl="1"/>
            <a:r>
              <a:rPr lang="en-US" dirty="0"/>
              <a:t>Software Construction</a:t>
            </a:r>
          </a:p>
          <a:p>
            <a:pPr lvl="1"/>
            <a:r>
              <a:rPr lang="en-US" dirty="0"/>
              <a:t>Software Testing</a:t>
            </a:r>
          </a:p>
          <a:p>
            <a:pPr lvl="1"/>
            <a:r>
              <a:rPr lang="en-US" dirty="0"/>
              <a:t>Software Maintenance</a:t>
            </a:r>
          </a:p>
          <a:p>
            <a:pPr lvl="1"/>
            <a:r>
              <a:rPr lang="en-US" dirty="0"/>
              <a:t>Software Configuration Management</a:t>
            </a:r>
          </a:p>
          <a:p>
            <a:pPr lvl="1"/>
            <a:r>
              <a:rPr lang="en-US" dirty="0"/>
              <a:t>Software Engineering Management</a:t>
            </a:r>
          </a:p>
          <a:p>
            <a:pPr lvl="1"/>
            <a:r>
              <a:rPr lang="en-US" dirty="0"/>
              <a:t>Software Engineering Process</a:t>
            </a:r>
          </a:p>
          <a:p>
            <a:pPr lvl="1"/>
            <a:r>
              <a:rPr lang="en-US" dirty="0"/>
              <a:t>Software Engineering Models and Methods</a:t>
            </a:r>
          </a:p>
          <a:p>
            <a:pPr lvl="1"/>
            <a:r>
              <a:rPr lang="en-US" dirty="0"/>
              <a:t>Software Quality</a:t>
            </a:r>
          </a:p>
          <a:p>
            <a:pPr lvl="1"/>
            <a:r>
              <a:rPr lang="en-US" dirty="0"/>
              <a:t>Software Engineering Professional Practice</a:t>
            </a:r>
          </a:p>
          <a:p>
            <a:pPr lvl="1"/>
            <a:r>
              <a:rPr lang="en-US" dirty="0"/>
              <a:t>Software Engineering </a:t>
            </a:r>
            <a:r>
              <a:rPr lang="en-US" dirty="0" smtClean="0"/>
              <a:t>Economics</a:t>
            </a:r>
            <a:endParaRPr lang="en-US" dirty="0"/>
          </a:p>
        </p:txBody>
      </p:sp>
    </p:spTree>
    <p:extLst>
      <p:ext uri="{BB962C8B-B14F-4D97-AF65-F5344CB8AC3E}">
        <p14:creationId xmlns:p14="http://schemas.microsoft.com/office/powerpoint/2010/main" val="90546071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软件工程的学术研究</a:t>
            </a:r>
            <a:endParaRPr lang="en-US" dirty="0"/>
          </a:p>
        </p:txBody>
      </p:sp>
      <p:sp>
        <p:nvSpPr>
          <p:cNvPr id="3" name="Content Placeholder 2"/>
          <p:cNvSpPr>
            <a:spLocks noGrp="1"/>
          </p:cNvSpPr>
          <p:nvPr>
            <p:ph idx="1"/>
          </p:nvPr>
        </p:nvSpPr>
        <p:spPr/>
        <p:txBody>
          <a:bodyPr>
            <a:normAutofit/>
          </a:bodyPr>
          <a:lstStyle/>
          <a:p>
            <a:r>
              <a:rPr lang="zh-CN" altLang="en-US" dirty="0" smtClean="0"/>
              <a:t>（由任课老师补充，不是本教程的重点）</a:t>
            </a:r>
            <a:endParaRPr lang="en-US" altLang="zh-CN" dirty="0" smtClean="0"/>
          </a:p>
          <a:p>
            <a:pPr lvl="1"/>
            <a:r>
              <a:rPr lang="zh-CN" altLang="en-US" dirty="0" smtClean="0">
                <a:hlinkClick r:id="rId2"/>
              </a:rPr>
              <a:t>会议 </a:t>
            </a:r>
            <a:r>
              <a:rPr lang="en-US" altLang="zh-CN" dirty="0" smtClean="0">
                <a:hlinkClick r:id="rId2"/>
              </a:rPr>
              <a:t>&amp; </a:t>
            </a:r>
            <a:r>
              <a:rPr lang="zh-CN" altLang="en-US" dirty="0" smtClean="0">
                <a:hlinkClick r:id="rId2"/>
              </a:rPr>
              <a:t>期</a:t>
            </a:r>
            <a:r>
              <a:rPr lang="zh-CN" altLang="en-US" dirty="0">
                <a:hlinkClick r:id="rId2"/>
              </a:rPr>
              <a:t>刊</a:t>
            </a:r>
            <a:endParaRPr lang="en-US" altLang="zh-CN" dirty="0" smtClean="0"/>
          </a:p>
          <a:p>
            <a:r>
              <a:rPr lang="zh-CN" altLang="en-US" dirty="0"/>
              <a:t>前沿会</a:t>
            </a:r>
            <a:r>
              <a:rPr lang="zh-CN" altLang="en-US" dirty="0" smtClean="0"/>
              <a:t>议</a:t>
            </a:r>
            <a:endParaRPr lang="en-US" altLang="zh-CN" dirty="0" smtClean="0"/>
          </a:p>
          <a:p>
            <a:pPr lvl="1"/>
            <a:r>
              <a:rPr lang="en-US" dirty="0" smtClean="0"/>
              <a:t>ICSE </a:t>
            </a:r>
            <a:r>
              <a:rPr lang="en-US" dirty="0"/>
              <a:t>(</a:t>
            </a:r>
            <a:r>
              <a:rPr lang="en-US" dirty="0" smtClean="0"/>
              <a:t>Intl </a:t>
            </a:r>
            <a:r>
              <a:rPr lang="en-US" dirty="0"/>
              <a:t>Conference on Software Engineering</a:t>
            </a:r>
            <a:r>
              <a:rPr lang="en-US" dirty="0" smtClean="0"/>
              <a:t>)</a:t>
            </a:r>
          </a:p>
          <a:p>
            <a:pPr lvl="1"/>
            <a:r>
              <a:rPr lang="en-US" dirty="0" smtClean="0"/>
              <a:t>ESEC/FSE (European </a:t>
            </a:r>
            <a:r>
              <a:rPr lang="en-US" dirty="0"/>
              <a:t>Software </a:t>
            </a:r>
            <a:r>
              <a:rPr lang="en-US" dirty="0" smtClean="0"/>
              <a:t>Eng. Conf &amp; ACM </a:t>
            </a:r>
            <a:r>
              <a:rPr lang="en-US" dirty="0"/>
              <a:t>SIGSOFT Symposium on Foundations of Software </a:t>
            </a:r>
            <a:r>
              <a:rPr lang="en-US" dirty="0" err="1" smtClean="0"/>
              <a:t>Eng</a:t>
            </a:r>
            <a:r>
              <a:rPr lang="en-US" dirty="0" smtClean="0"/>
              <a:t>)</a:t>
            </a:r>
          </a:p>
          <a:p>
            <a:pPr lvl="1"/>
            <a:r>
              <a:rPr lang="en-US" dirty="0" smtClean="0"/>
              <a:t>ASE </a:t>
            </a:r>
            <a:r>
              <a:rPr lang="en-US" dirty="0"/>
              <a:t>(</a:t>
            </a:r>
            <a:r>
              <a:rPr lang="en-US" dirty="0" smtClean="0"/>
              <a:t>Intl Conf </a:t>
            </a:r>
            <a:r>
              <a:rPr lang="en-US" dirty="0"/>
              <a:t>on Automated Software Engineering</a:t>
            </a:r>
            <a:r>
              <a:rPr lang="en-US" dirty="0" smtClean="0"/>
              <a:t>)</a:t>
            </a:r>
            <a:endParaRPr lang="en-US" dirty="0"/>
          </a:p>
        </p:txBody>
      </p:sp>
    </p:spTree>
    <p:extLst>
      <p:ext uri="{BB962C8B-B14F-4D97-AF65-F5344CB8AC3E}">
        <p14:creationId xmlns:p14="http://schemas.microsoft.com/office/powerpoint/2010/main" val="7674240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6009" y="90297"/>
            <a:ext cx="8229600" cy="1252728"/>
          </a:xfrm>
        </p:spPr>
        <p:txBody>
          <a:bodyPr/>
          <a:lstStyle/>
          <a:p>
            <a:r>
              <a:rPr lang="en-US" dirty="0" smtClean="0"/>
              <a:t>“</a:t>
            </a:r>
            <a:r>
              <a:rPr lang="zh-CN" altLang="en-US" dirty="0" smtClean="0"/>
              <a:t>工程</a:t>
            </a:r>
            <a:r>
              <a:rPr lang="en-US" altLang="zh-CN" dirty="0" smtClean="0"/>
              <a:t>”  </a:t>
            </a:r>
            <a:r>
              <a:rPr lang="zh-CN" altLang="en-US" dirty="0" smtClean="0"/>
              <a:t>在各种行业都有</a:t>
            </a:r>
            <a:endParaRPr lang="en-US" dirty="0"/>
          </a:p>
        </p:txBody>
      </p:sp>
      <p:sp>
        <p:nvSpPr>
          <p:cNvPr id="3" name="内容占位符 2"/>
          <p:cNvSpPr>
            <a:spLocks noGrp="1"/>
          </p:cNvSpPr>
          <p:nvPr>
            <p:ph idx="1"/>
          </p:nvPr>
        </p:nvSpPr>
        <p:spPr>
          <a:xfrm>
            <a:off x="457200" y="1775191"/>
            <a:ext cx="1406525" cy="4625609"/>
          </a:xfrm>
        </p:spPr>
        <p:txBody>
          <a:bodyPr>
            <a:normAutofit/>
          </a:bodyPr>
          <a:lstStyle/>
          <a:p>
            <a:r>
              <a:rPr lang="zh-CN" altLang="en-US" sz="2000" dirty="0" smtClean="0"/>
              <a:t>构想</a:t>
            </a:r>
            <a:endParaRPr lang="en-US" altLang="zh-CN" sz="2000" dirty="0" smtClean="0"/>
          </a:p>
          <a:p>
            <a:endParaRPr lang="en-US" altLang="zh-CN" sz="2000" dirty="0"/>
          </a:p>
          <a:p>
            <a:endParaRPr lang="en-US" altLang="zh-CN" sz="2000" dirty="0" smtClean="0"/>
          </a:p>
          <a:p>
            <a:r>
              <a:rPr lang="zh-CN" altLang="en-US" sz="2000" dirty="0" smtClean="0"/>
              <a:t>分析</a:t>
            </a:r>
            <a:endParaRPr lang="en-US" altLang="zh-CN" sz="2000" dirty="0" smtClean="0"/>
          </a:p>
          <a:p>
            <a:endParaRPr lang="en-US" altLang="zh-CN" sz="2000" dirty="0"/>
          </a:p>
          <a:p>
            <a:endParaRPr lang="en-US" altLang="zh-CN" sz="2000" dirty="0" smtClean="0"/>
          </a:p>
          <a:p>
            <a:r>
              <a:rPr lang="zh-CN" altLang="en-US" sz="2000" dirty="0" smtClean="0"/>
              <a:t>建</a:t>
            </a:r>
            <a:r>
              <a:rPr lang="zh-CN" altLang="en-US" sz="2000" dirty="0" smtClean="0"/>
              <a:t>设</a:t>
            </a:r>
            <a:endParaRPr lang="en-US" altLang="zh-CN" sz="2000" dirty="0" smtClean="0"/>
          </a:p>
          <a:p>
            <a:endParaRPr lang="en-US" altLang="zh-CN" sz="2000" dirty="0"/>
          </a:p>
          <a:p>
            <a:endParaRPr lang="en-US" altLang="zh-CN" sz="2000" dirty="0" smtClean="0"/>
          </a:p>
          <a:p>
            <a:r>
              <a:rPr lang="zh-CN" altLang="en-US" sz="2000" dirty="0" smtClean="0"/>
              <a:t>交付</a:t>
            </a:r>
            <a:endParaRPr lang="en-US" sz="2000" dirty="0"/>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62200" y="1676400"/>
            <a:ext cx="3917218" cy="1958609"/>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5600" y="1818981"/>
            <a:ext cx="4013200" cy="2977794"/>
          </a:xfrm>
          <a:prstGeom prst="rect">
            <a:avLst/>
          </a:prstGeom>
        </p:spPr>
      </p:pic>
      <p:pic>
        <p:nvPicPr>
          <p:cNvPr id="6" name="图片 5"/>
          <p:cNvPicPr>
            <a:picLocks noChangeAspect="1"/>
          </p:cNvPicPr>
          <p:nvPr/>
        </p:nvPicPr>
        <p:blipFill>
          <a:blip r:embed="rId5"/>
          <a:stretch>
            <a:fillRect/>
          </a:stretch>
        </p:blipFill>
        <p:spPr>
          <a:xfrm>
            <a:off x="3652837" y="2491715"/>
            <a:ext cx="3819525" cy="2571750"/>
          </a:xfrm>
          <a:prstGeom prst="rect">
            <a:avLst/>
          </a:prstGeom>
        </p:spPr>
      </p:pic>
      <p:pic>
        <p:nvPicPr>
          <p:cNvPr id="7" name="图片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77671" y="3468051"/>
            <a:ext cx="3251200" cy="2477414"/>
          </a:xfrm>
          <a:prstGeom prst="rect">
            <a:avLst/>
          </a:prstGeom>
        </p:spPr>
      </p:pic>
      <p:pic>
        <p:nvPicPr>
          <p:cNvPr id="9" name="图片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213097" y="4216781"/>
            <a:ext cx="3340608" cy="2505456"/>
          </a:xfrm>
          <a:prstGeom prst="rect">
            <a:avLst/>
          </a:prstGeom>
        </p:spPr>
      </p:pic>
    </p:spTree>
    <p:extLst>
      <p:ext uri="{BB962C8B-B14F-4D97-AF65-F5344CB8AC3E}">
        <p14:creationId xmlns:p14="http://schemas.microsoft.com/office/powerpoint/2010/main" val="1678637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20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75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75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75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75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zh-CN" altLang="en-US" dirty="0"/>
              <a:t>作业</a:t>
            </a:r>
            <a:endParaRPr lang="en-US" dirty="0" smtClean="0"/>
          </a:p>
        </p:txBody>
      </p:sp>
      <p:sp>
        <p:nvSpPr>
          <p:cNvPr id="29699" name="Content Placeholder 2"/>
          <p:cNvSpPr>
            <a:spLocks noGrp="1"/>
          </p:cNvSpPr>
          <p:nvPr>
            <p:ph idx="1"/>
          </p:nvPr>
        </p:nvSpPr>
        <p:spPr/>
        <p:txBody>
          <a:bodyPr>
            <a:normAutofit fontScale="62500" lnSpcReduction="20000"/>
          </a:bodyPr>
          <a:lstStyle/>
          <a:p>
            <a:pPr marL="118872" indent="0">
              <a:buNone/>
            </a:pPr>
            <a:r>
              <a:rPr lang="zh-CN" altLang="en-US" dirty="0" smtClean="0"/>
              <a:t>软件</a:t>
            </a:r>
            <a:r>
              <a:rPr lang="zh-CN" altLang="en-US" dirty="0"/>
              <a:t>有很多种： </a:t>
            </a:r>
            <a:r>
              <a:rPr lang="en-US" dirty="0" err="1" smtClean="0"/>
              <a:t>ShrinkWrap</a:t>
            </a:r>
            <a:r>
              <a:rPr lang="en-US" dirty="0"/>
              <a:t>（</a:t>
            </a:r>
            <a:r>
              <a:rPr lang="zh-CN" altLang="en-US" dirty="0"/>
              <a:t>在包装盒子里面的软件）、</a:t>
            </a:r>
            <a:r>
              <a:rPr lang="en-US" dirty="0"/>
              <a:t>Web APP ( </a:t>
            </a:r>
            <a:r>
              <a:rPr lang="zh-CN" altLang="en-US" dirty="0"/>
              <a:t>基于网页的软件）、</a:t>
            </a:r>
            <a:r>
              <a:rPr lang="en-US" dirty="0"/>
              <a:t>Internal Software （</a:t>
            </a:r>
            <a:r>
              <a:rPr lang="zh-CN" altLang="en-US" dirty="0"/>
              <a:t>企业或学校或某组织内部的软件）、</a:t>
            </a:r>
            <a:r>
              <a:rPr lang="en-US" dirty="0"/>
              <a:t>Games（</a:t>
            </a:r>
            <a:r>
              <a:rPr lang="zh-CN" altLang="en-US" dirty="0"/>
              <a:t>游戏）、</a:t>
            </a:r>
            <a:r>
              <a:rPr lang="en-US" dirty="0"/>
              <a:t>Mobile Apps（</a:t>
            </a:r>
            <a:r>
              <a:rPr lang="zh-CN" altLang="en-US" dirty="0"/>
              <a:t>手机应用）、</a:t>
            </a:r>
            <a:r>
              <a:rPr lang="en-US" dirty="0"/>
              <a:t>Operating Systems（</a:t>
            </a:r>
            <a:r>
              <a:rPr lang="zh-CN" altLang="en-US" dirty="0"/>
              <a:t>操作系统）、</a:t>
            </a:r>
            <a:r>
              <a:rPr lang="en-US" dirty="0"/>
              <a:t>Tools（</a:t>
            </a:r>
            <a:r>
              <a:rPr lang="zh-CN" altLang="en-US" dirty="0"/>
              <a:t>工具软件），选取三种软件，请分析它们各自的特点</a:t>
            </a:r>
            <a:r>
              <a:rPr lang="zh-CN" altLang="en-US" dirty="0" smtClean="0"/>
              <a:t>。</a:t>
            </a:r>
            <a:r>
              <a:rPr lang="en-US" altLang="zh-CN" dirty="0" smtClean="0"/>
              <a:t> </a:t>
            </a:r>
            <a:endParaRPr lang="zh-CN" altLang="en-US" dirty="0"/>
          </a:p>
          <a:p>
            <a:pPr lvl="1">
              <a:lnSpc>
                <a:spcPct val="120000"/>
              </a:lnSpc>
            </a:pPr>
            <a:r>
              <a:rPr lang="zh-CN" altLang="en-US" sz="2200" dirty="0"/>
              <a:t>这些软件的开发者是怎么说服你（陌生人）成为他们的用户的？他们的目标都是盈利么？他们的目标都是赚取用户的现金么？还是别的？ </a:t>
            </a:r>
          </a:p>
          <a:p>
            <a:pPr lvl="1">
              <a:lnSpc>
                <a:spcPct val="120000"/>
              </a:lnSpc>
            </a:pPr>
            <a:r>
              <a:rPr lang="zh-CN" altLang="en-US" sz="2200" dirty="0"/>
              <a:t>这些软件是如何到你手里的（邮购，下载，互相拷贝</a:t>
            </a:r>
            <a:r>
              <a:rPr lang="en-US" altLang="zh-CN" sz="2200" dirty="0"/>
              <a:t>……</a:t>
            </a:r>
            <a:r>
              <a:rPr lang="zh-CN" altLang="en-US" sz="2200" dirty="0"/>
              <a:t>） </a:t>
            </a:r>
          </a:p>
          <a:p>
            <a:pPr lvl="1">
              <a:lnSpc>
                <a:spcPct val="120000"/>
              </a:lnSpc>
            </a:pPr>
            <a:r>
              <a:rPr lang="zh-CN" altLang="en-US" sz="2200" dirty="0"/>
              <a:t>这些</a:t>
            </a:r>
            <a:r>
              <a:rPr lang="zh-CN" altLang="en-US" sz="2200" dirty="0" smtClean="0"/>
              <a:t>软件有</a:t>
            </a:r>
            <a:r>
              <a:rPr lang="en-US" altLang="zh-CN" sz="2200" dirty="0" smtClean="0"/>
              <a:t>Bug </a:t>
            </a:r>
            <a:r>
              <a:rPr lang="zh-CN" altLang="en-US" sz="2200" dirty="0" smtClean="0"/>
              <a:t>么？</a:t>
            </a:r>
            <a:r>
              <a:rPr lang="zh-CN" altLang="en-US" sz="2200" dirty="0"/>
              <a:t>又是如何更新新版本的？ </a:t>
            </a:r>
          </a:p>
          <a:p>
            <a:pPr lvl="1">
              <a:lnSpc>
                <a:spcPct val="120000"/>
              </a:lnSpc>
            </a:pPr>
            <a:r>
              <a:rPr lang="zh-CN" altLang="en-US" sz="2200" dirty="0"/>
              <a:t>此类软件是什么时候开始出现</a:t>
            </a:r>
            <a:r>
              <a:rPr lang="zh-CN" altLang="en-US" sz="2200" dirty="0" smtClean="0"/>
              <a:t>的，同</a:t>
            </a:r>
            <a:r>
              <a:rPr lang="zh-CN" altLang="en-US" sz="2200" dirty="0"/>
              <a:t>一类型的软件之间是如何竞争的？ </a:t>
            </a:r>
            <a:r>
              <a:rPr lang="zh-CN" altLang="en-US" sz="2200" dirty="0" smtClean="0"/>
              <a:t>发展趋势如何？</a:t>
            </a:r>
            <a:endParaRPr lang="en-US" sz="2200" dirty="0"/>
          </a:p>
          <a:p>
            <a:pPr lvl="1">
              <a:lnSpc>
                <a:spcPct val="120000"/>
              </a:lnSpc>
            </a:pPr>
            <a:r>
              <a:rPr lang="zh-CN" altLang="en-US" sz="2200" dirty="0"/>
              <a:t>列举你在使用上述软件时观察到的“特殊”现象，它们和硬件有什么不同？这些能说明软件的某些本质特性么？ </a:t>
            </a:r>
            <a:endParaRPr lang="en-US" altLang="zh-CN" sz="2200" dirty="0" smtClean="0"/>
          </a:p>
          <a:p>
            <a:pPr lvl="1">
              <a:lnSpc>
                <a:spcPct val="120000"/>
              </a:lnSpc>
            </a:pPr>
            <a:r>
              <a:rPr lang="zh-CN" altLang="en-US" sz="2200" dirty="0" smtClean="0"/>
              <a:t>你</a:t>
            </a:r>
            <a:r>
              <a:rPr lang="zh-CN" altLang="en-US" sz="2200" dirty="0"/>
              <a:t>个人第一次用此类软件是什么时候，你当时</a:t>
            </a:r>
            <a:r>
              <a:rPr lang="zh-CN" altLang="en-US" sz="2200" dirty="0" smtClean="0"/>
              <a:t>是几年级，班主任叫什么？在哪里，什么</a:t>
            </a:r>
            <a:r>
              <a:rPr lang="zh-CN" altLang="en-US" sz="2200" dirty="0"/>
              <a:t>状态</a:t>
            </a:r>
            <a:r>
              <a:rPr lang="zh-CN" altLang="en-US" sz="2200" dirty="0" smtClean="0"/>
              <a:t>，当时</a:t>
            </a:r>
            <a:r>
              <a:rPr lang="zh-CN" altLang="en-US" sz="2200" dirty="0"/>
              <a:t>的软件是如何得到的（买的正版，盗版，下载？）</a:t>
            </a:r>
            <a:endParaRPr lang="en-US" altLang="zh-CN" sz="2200" dirty="0"/>
          </a:p>
          <a:p>
            <a:pPr lvl="1">
              <a:lnSpc>
                <a:spcPct val="120000"/>
              </a:lnSpc>
            </a:pPr>
            <a:r>
              <a:rPr lang="zh-CN" altLang="en-US" sz="2200" dirty="0"/>
              <a:t>你是</a:t>
            </a:r>
            <a:r>
              <a:rPr lang="zh-CN" altLang="en-US" sz="2200" dirty="0" smtClean="0"/>
              <a:t>如何精通这</a:t>
            </a:r>
            <a:r>
              <a:rPr lang="zh-CN" altLang="en-US" sz="2200" dirty="0"/>
              <a:t>软件的？它给你什么好处，坏处？</a:t>
            </a:r>
            <a:endParaRPr lang="en-US" altLang="zh-CN" sz="2200" dirty="0"/>
          </a:p>
          <a:p>
            <a:pPr lvl="1">
              <a:lnSpc>
                <a:spcPct val="120000"/>
              </a:lnSpc>
            </a:pPr>
            <a:r>
              <a:rPr lang="zh-CN" altLang="en-US" sz="2200" dirty="0"/>
              <a:t>你现在还用它么，或者是同类软件的不同品牌，为何？</a:t>
            </a:r>
            <a:endParaRPr lang="en-US" altLang="zh-CN" sz="2200" dirty="0"/>
          </a:p>
          <a:p>
            <a:pPr lvl="1">
              <a:lnSpc>
                <a:spcPct val="120000"/>
              </a:lnSpc>
            </a:pPr>
            <a:r>
              <a:rPr lang="zh-CN" altLang="en-US" sz="2200" dirty="0"/>
              <a:t>这种软件再过</a:t>
            </a:r>
            <a:r>
              <a:rPr lang="en-US" altLang="zh-CN" sz="2200" dirty="0"/>
              <a:t>10</a:t>
            </a:r>
            <a:r>
              <a:rPr lang="zh-CN" altLang="en-US" sz="2200" dirty="0"/>
              <a:t>年，</a:t>
            </a:r>
            <a:r>
              <a:rPr lang="en-US" altLang="zh-CN" sz="2200" dirty="0"/>
              <a:t>20</a:t>
            </a:r>
            <a:r>
              <a:rPr lang="zh-CN" altLang="en-US" sz="2200" dirty="0"/>
              <a:t>年还会存在么，为什么？</a:t>
            </a:r>
            <a:endParaRPr lang="en-US" altLang="zh-CN" sz="2200" dirty="0"/>
          </a:p>
          <a:p>
            <a:endParaRPr lang="zh-CN" altLang="en-US" dirty="0"/>
          </a:p>
          <a:p>
            <a:endParaRPr lang="en-US" dirty="0"/>
          </a:p>
          <a:p>
            <a:pPr eaLnBrk="1" hangingPunct="1"/>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mtClean="0"/>
              <a:t>Hobbyist: Lawn chair, balloon</a:t>
            </a:r>
          </a:p>
        </p:txBody>
      </p:sp>
      <p:pic>
        <p:nvPicPr>
          <p:cNvPr id="7171" name="Picture 2" descr="Oregon man takes lawn chair up to 13,000 fe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714500"/>
            <a:ext cx="6858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更多作业和讨论</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www.cnblogs.com/xinz/p/3803035.html</a:t>
            </a:r>
            <a:endParaRPr lang="en-US" dirty="0" smtClean="0"/>
          </a:p>
          <a:p>
            <a:endParaRPr lang="en-US" dirty="0"/>
          </a:p>
        </p:txBody>
      </p:sp>
    </p:spTree>
    <p:extLst>
      <p:ext uri="{BB962C8B-B14F-4D97-AF65-F5344CB8AC3E}">
        <p14:creationId xmlns:p14="http://schemas.microsoft.com/office/powerpoint/2010/main" val="221133715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构建软件的不同目的</a:t>
            </a:r>
            <a:endParaRPr lang="en-US" dirty="0"/>
          </a:p>
        </p:txBody>
      </p:sp>
      <p:sp>
        <p:nvSpPr>
          <p:cNvPr id="3" name="Content Placeholder 2"/>
          <p:cNvSpPr>
            <a:spLocks noGrp="1"/>
          </p:cNvSpPr>
          <p:nvPr>
            <p:ph idx="1"/>
          </p:nvPr>
        </p:nvSpPr>
        <p:spPr/>
        <p:txBody>
          <a:bodyPr/>
          <a:lstStyle/>
          <a:p>
            <a:pPr marL="118872" indent="0">
              <a:buNone/>
            </a:pPr>
            <a:r>
              <a:rPr lang="zh-CN" altLang="en-US" dirty="0" smtClean="0"/>
              <a:t>阅读：</a:t>
            </a:r>
            <a:endParaRPr lang="en-US" altLang="zh-CN" dirty="0" smtClean="0"/>
          </a:p>
          <a:p>
            <a:pPr marL="118872" indent="0">
              <a:buNone/>
            </a:pPr>
            <a:r>
              <a:rPr lang="en-US" altLang="zh-CN" sz="2000" dirty="0">
                <a:hlinkClick r:id="rId2"/>
              </a:rPr>
              <a:t>http://</a:t>
            </a:r>
            <a:r>
              <a:rPr lang="en-US" altLang="zh-CN" sz="2000" dirty="0" smtClean="0">
                <a:hlinkClick r:id="rId2"/>
              </a:rPr>
              <a:t>zhuanlan.zhihu.com/goujianzhifa/20003750</a:t>
            </a:r>
            <a:endParaRPr lang="en-US" altLang="zh-CN" sz="2000" dirty="0" smtClean="0"/>
          </a:p>
          <a:p>
            <a:pPr marL="118872" indent="0">
              <a:buNone/>
            </a:pPr>
            <a:endParaRPr lang="en-US" altLang="zh-CN" dirty="0"/>
          </a:p>
          <a:p>
            <a:pPr marL="118872" indent="0">
              <a:buNone/>
            </a:pPr>
            <a:r>
              <a:rPr lang="zh-CN" altLang="en-US" dirty="0" smtClean="0"/>
              <a:t>列出下面不同目的软件的一些例子：</a:t>
            </a:r>
            <a:endParaRPr lang="en-US" altLang="zh-CN" dirty="0" smtClean="0"/>
          </a:p>
          <a:p>
            <a:r>
              <a:rPr lang="en-US" altLang="zh-CN" dirty="0" smtClean="0"/>
              <a:t>Build to Pass</a:t>
            </a:r>
          </a:p>
          <a:p>
            <a:r>
              <a:rPr lang="en-US" dirty="0" smtClean="0"/>
              <a:t>Build to Learn</a:t>
            </a:r>
          </a:p>
          <a:p>
            <a:r>
              <a:rPr lang="en-US" dirty="0" smtClean="0"/>
              <a:t>Build to Show</a:t>
            </a:r>
          </a:p>
          <a:p>
            <a:r>
              <a:rPr lang="en-US" dirty="0" smtClean="0"/>
              <a:t>Build to Win</a:t>
            </a:r>
            <a:endParaRPr lang="en-US" dirty="0"/>
          </a:p>
        </p:txBody>
      </p:sp>
    </p:spTree>
    <p:extLst>
      <p:ext uri="{BB962C8B-B14F-4D97-AF65-F5344CB8AC3E}">
        <p14:creationId xmlns:p14="http://schemas.microsoft.com/office/powerpoint/2010/main" val="1320509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dirty="0"/>
              <a:t>P</a:t>
            </a:r>
            <a:r>
              <a:rPr lang="en-US" dirty="0" smtClean="0"/>
              <a:t>rototype: Wright Brother</a:t>
            </a:r>
          </a:p>
        </p:txBody>
      </p:sp>
      <p:pic>
        <p:nvPicPr>
          <p:cNvPr id="8195" name="Picture 2" descr="Wright Brothers' First Flight, December 17, 19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636713"/>
            <a:ext cx="6781800" cy="5221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smtClean="0"/>
              <a:t>Professional today: 66 Billion</a:t>
            </a:r>
          </a:p>
        </p:txBody>
      </p:sp>
      <p:pic>
        <p:nvPicPr>
          <p:cNvPr id="9219" name="Picture 2" descr="Boeing 787 Dreamliner in flight(Neg#: K6396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676400"/>
            <a:ext cx="64770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zh-CN" altLang="en-US" dirty="0" smtClean="0"/>
              <a:t>什么是软件工程</a:t>
            </a:r>
            <a:endParaRPr lang="en-US" dirty="0" smtClean="0"/>
          </a:p>
        </p:txBody>
      </p:sp>
      <p:sp>
        <p:nvSpPr>
          <p:cNvPr id="3" name="Content Placeholder 2"/>
          <p:cNvSpPr>
            <a:spLocks noGrp="1"/>
          </p:cNvSpPr>
          <p:nvPr>
            <p:ph idx="1"/>
          </p:nvPr>
        </p:nvSpPr>
        <p:spPr/>
        <p:txBody>
          <a:bodyPr>
            <a:normAutofit/>
          </a:bodyPr>
          <a:lstStyle/>
          <a:p>
            <a:pPr marL="4763" indent="-4763">
              <a:buClr>
                <a:schemeClr val="accent3"/>
              </a:buClr>
              <a:buNone/>
              <a:defRPr/>
            </a:pPr>
            <a:r>
              <a:rPr lang="zh-CN" altLang="en-US" sz="2200" dirty="0" smtClean="0"/>
              <a:t>软件工程</a:t>
            </a:r>
            <a:endParaRPr lang="en-US" altLang="zh-CN" sz="2200" dirty="0" smtClean="0"/>
          </a:p>
          <a:p>
            <a:pPr marL="342900" indent="-342900">
              <a:buClr>
                <a:schemeClr val="accent3"/>
              </a:buClr>
              <a:defRPr/>
            </a:pPr>
            <a:r>
              <a:rPr lang="zh-CN" altLang="en-US" sz="2200" dirty="0" smtClean="0"/>
              <a:t>是</a:t>
            </a:r>
            <a:r>
              <a:rPr lang="zh-CN" altLang="en-US" sz="2200" dirty="0"/>
              <a:t>把系统的、有序的、可量化的方法应用到软件的开发、运营和维护上的过程。</a:t>
            </a:r>
          </a:p>
          <a:p>
            <a:pPr marL="4763" indent="-4763">
              <a:buClr>
                <a:schemeClr val="accent3"/>
              </a:buClr>
              <a:buNone/>
              <a:defRPr/>
            </a:pPr>
            <a:r>
              <a:rPr lang="zh-CN" altLang="en-US" sz="2200" dirty="0"/>
              <a:t>软件工程包括下列</a:t>
            </a:r>
            <a:r>
              <a:rPr lang="zh-CN" altLang="en-US" sz="2200" dirty="0" smtClean="0"/>
              <a:t>领域</a:t>
            </a:r>
            <a:endParaRPr lang="en-US" altLang="zh-CN" sz="2200" dirty="0" smtClean="0"/>
          </a:p>
          <a:p>
            <a:pPr marL="342900" indent="-342900">
              <a:buClr>
                <a:schemeClr val="accent3"/>
              </a:buClr>
              <a:defRPr/>
            </a:pPr>
            <a:r>
              <a:rPr lang="zh-CN" altLang="en-US" sz="2200" dirty="0" smtClean="0"/>
              <a:t>软件</a:t>
            </a:r>
            <a:r>
              <a:rPr lang="zh-CN" altLang="en-US" sz="2200" dirty="0"/>
              <a:t>需求分析、软件设计、软件构建、软件测试和软件维护。</a:t>
            </a:r>
          </a:p>
          <a:p>
            <a:pPr marL="4763" indent="-4763">
              <a:buClr>
                <a:schemeClr val="accent3"/>
              </a:buClr>
              <a:buNone/>
              <a:defRPr/>
            </a:pPr>
            <a:r>
              <a:rPr lang="zh-CN" altLang="en-US" sz="2200" dirty="0"/>
              <a:t>软件工程和下列的学科</a:t>
            </a:r>
            <a:r>
              <a:rPr lang="zh-CN" altLang="en-US" sz="2200" dirty="0" smtClean="0"/>
              <a:t>相关</a:t>
            </a:r>
            <a:endParaRPr lang="en-US" altLang="zh-CN" sz="2200" dirty="0" smtClean="0"/>
          </a:p>
          <a:p>
            <a:pPr marL="342900" indent="-342900">
              <a:buClr>
                <a:schemeClr val="accent3"/>
              </a:buClr>
              <a:defRPr/>
            </a:pPr>
            <a:r>
              <a:rPr lang="zh-CN" altLang="en-US" sz="2200" dirty="0" smtClean="0"/>
              <a:t>计算机科学</a:t>
            </a:r>
            <a:r>
              <a:rPr lang="zh-CN" altLang="en-US" sz="2200" dirty="0"/>
              <a:t>、计算机工程、管理学、数学、项目管理学、质量管理、</a:t>
            </a:r>
          </a:p>
          <a:p>
            <a:pPr marL="4763" indent="-4763">
              <a:buClr>
                <a:schemeClr val="accent3"/>
              </a:buClr>
              <a:buNone/>
              <a:defRPr/>
            </a:pPr>
            <a:r>
              <a:rPr lang="zh-CN" altLang="en-US" sz="2200" dirty="0"/>
              <a:t>软件人体工学、系统工程、工业设计和用户界面设计</a:t>
            </a:r>
            <a:r>
              <a:rPr lang="zh-CN" altLang="en-US" sz="2200" dirty="0" smtClean="0"/>
              <a:t>。</a:t>
            </a:r>
            <a:endParaRPr lang="zh-CN" altLang="en-US" sz="22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What is Software Engineering</a:t>
            </a:r>
            <a:endParaRPr lang="en-US" dirty="0"/>
          </a:p>
        </p:txBody>
      </p:sp>
      <p:sp>
        <p:nvSpPr>
          <p:cNvPr id="3" name="内容占位符 2"/>
          <p:cNvSpPr>
            <a:spLocks noGrp="1"/>
          </p:cNvSpPr>
          <p:nvPr>
            <p:ph idx="1"/>
          </p:nvPr>
        </p:nvSpPr>
        <p:spPr/>
        <p:txBody>
          <a:bodyPr/>
          <a:lstStyle/>
          <a:p>
            <a:pPr marL="4763" indent="-4763">
              <a:buClr>
                <a:schemeClr val="accent3"/>
              </a:buClr>
              <a:buNone/>
              <a:defRPr/>
            </a:pPr>
            <a:r>
              <a:rPr lang="en-US" sz="2400" b="1" dirty="0"/>
              <a:t>Software engineering</a:t>
            </a:r>
            <a:r>
              <a:rPr lang="en-US" sz="2400" dirty="0"/>
              <a:t> is the application of a systematic, disciplined, quantifiable approach to the development, operation, and maintenance of </a:t>
            </a:r>
            <a:r>
              <a:rPr lang="en-US" sz="2400" b="1" dirty="0"/>
              <a:t>software. </a:t>
            </a:r>
          </a:p>
          <a:p>
            <a:pPr marL="4763" indent="-4763">
              <a:buClr>
                <a:schemeClr val="accent3"/>
              </a:buClr>
              <a:buFont typeface="Wingdings 2"/>
              <a:buChar char=""/>
              <a:defRPr/>
            </a:pPr>
            <a:r>
              <a:rPr lang="en-US" sz="2400" dirty="0"/>
              <a:t>Disciplines</a:t>
            </a:r>
          </a:p>
          <a:p>
            <a:pPr marL="442913" lvl="1" indent="-4763">
              <a:buFont typeface="Wingdings 2"/>
              <a:buChar char=""/>
              <a:defRPr/>
            </a:pPr>
            <a:r>
              <a:rPr lang="en-US" sz="2000" dirty="0"/>
              <a:t>Software requirement, design, construction, testing and maintenance. </a:t>
            </a:r>
          </a:p>
          <a:p>
            <a:pPr marL="4763" indent="-4763">
              <a:buClr>
                <a:schemeClr val="accent3"/>
              </a:buClr>
              <a:buFont typeface="Wingdings 2"/>
              <a:buChar char=""/>
              <a:defRPr/>
            </a:pPr>
            <a:r>
              <a:rPr lang="en-US" sz="2400" dirty="0"/>
              <a:t>Related fields:</a:t>
            </a:r>
          </a:p>
          <a:p>
            <a:pPr marL="442913" lvl="1" indent="-4763">
              <a:buNone/>
              <a:defRPr/>
            </a:pPr>
            <a:r>
              <a:rPr lang="en-US" sz="2000" dirty="0"/>
              <a:t>Computer Science, Computer Engineering, management, mathematics, project management, quality management, software ergonomics (usability), system engineering,  industrial design, UI design</a:t>
            </a:r>
          </a:p>
          <a:p>
            <a:pPr marL="4763" indent="-4763">
              <a:buClr>
                <a:schemeClr val="accent3"/>
              </a:buClr>
              <a:buNone/>
              <a:defRPr/>
            </a:pPr>
            <a:endParaRPr lang="en-US" sz="2400" dirty="0"/>
          </a:p>
          <a:p>
            <a:pPr marL="0" indent="0">
              <a:buClr>
                <a:schemeClr val="accent3"/>
              </a:buClr>
              <a:buNone/>
              <a:defRPr/>
            </a:pPr>
            <a:endParaRPr lang="en-US" sz="2400" dirty="0"/>
          </a:p>
          <a:p>
            <a:endParaRPr lang="en-US" dirty="0"/>
          </a:p>
        </p:txBody>
      </p:sp>
    </p:spTree>
    <p:extLst>
      <p:ext uri="{BB962C8B-B14F-4D97-AF65-F5344CB8AC3E}">
        <p14:creationId xmlns:p14="http://schemas.microsoft.com/office/powerpoint/2010/main" val="2655540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normAutofit/>
          </a:bodyPr>
          <a:lstStyle/>
          <a:p>
            <a:pPr eaLnBrk="1" hangingPunct="1"/>
            <a:r>
              <a:rPr lang="en-US" sz="4400" dirty="0" smtClean="0"/>
              <a:t>What consists of SE?</a:t>
            </a:r>
            <a:endParaRPr lang="en-US" sz="4800" dirty="0" smtClean="0"/>
          </a:p>
        </p:txBody>
      </p:sp>
      <p:sp>
        <p:nvSpPr>
          <p:cNvPr id="3" name="Content Placeholder 2"/>
          <p:cNvSpPr>
            <a:spLocks noGrp="1"/>
          </p:cNvSpPr>
          <p:nvPr>
            <p:ph idx="1"/>
          </p:nvPr>
        </p:nvSpPr>
        <p:spPr/>
        <p:txBody>
          <a:bodyPr>
            <a:normAutofit/>
          </a:bodyPr>
          <a:lstStyle/>
          <a:p>
            <a:pPr marL="4763" indent="-4763" eaLnBrk="1" fontAlgn="auto" hangingPunct="1">
              <a:spcAft>
                <a:spcPts val="0"/>
              </a:spcAft>
              <a:buClr>
                <a:schemeClr val="accent3"/>
              </a:buClr>
              <a:buFont typeface="Wingdings 2"/>
              <a:buNone/>
              <a:defRPr/>
            </a:pPr>
            <a:r>
              <a:rPr lang="en-US" sz="3200" dirty="0" smtClean="0"/>
              <a:t>It encompasses techniques and procedures, often regulated by a </a:t>
            </a:r>
            <a:r>
              <a:rPr lang="en-US" sz="3200" b="1" dirty="0" smtClean="0"/>
              <a:t>software development process</a:t>
            </a:r>
            <a:r>
              <a:rPr lang="en-US" sz="3200" dirty="0" smtClean="0"/>
              <a:t>, with the purpose of improving the reliability and maintainability of software systems.</a:t>
            </a:r>
            <a:endParaRPr lang="en-US" sz="3200" baseline="30000" dirty="0" smtClean="0"/>
          </a:p>
          <a:p>
            <a:pPr marL="274320" indent="-274320" eaLnBrk="1" fontAlgn="auto" hangingPunct="1">
              <a:spcAft>
                <a:spcPts val="0"/>
              </a:spcAft>
              <a:buClr>
                <a:schemeClr val="accent3"/>
              </a:buClr>
              <a:buFont typeface="Wingdings 2"/>
              <a:buNone/>
              <a:defRPr/>
            </a:pP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构建之法">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构建之法">
      <a:majorFont>
        <a:latin typeface="Corbel"/>
        <a:ea typeface="华文楷体"/>
        <a:cs typeface=""/>
      </a:majorFont>
      <a:minorFont>
        <a:latin typeface="Corbel"/>
        <a:ea typeface="Microsoft YaHei UI"/>
        <a:cs typeface=""/>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371182FA640024E8A2815D490E1EF25" ma:contentTypeVersion="0" ma:contentTypeDescription="Create a new document." ma:contentTypeScope="" ma:versionID="3591aab47f172a2900f307f59d422227">
  <xsd:schema xmlns:xsd="http://www.w3.org/2001/XMLSchema" xmlns:xs="http://www.w3.org/2001/XMLSchema" xmlns:p="http://schemas.microsoft.com/office/2006/metadata/properties" targetNamespace="http://schemas.microsoft.com/office/2006/metadata/properties" ma:root="true" ma:fieldsID="1f28ea01430cdfb20a10736313f817e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52C3F0E-25C3-4B31-B914-3A618B652002}">
  <ds:schemaRefs>
    <ds:schemaRef ds:uri="http://schemas.microsoft.com/sharepoint/v3/contenttype/forms"/>
  </ds:schemaRefs>
</ds:datastoreItem>
</file>

<file path=customXml/itemProps2.xml><?xml version="1.0" encoding="utf-8"?>
<ds:datastoreItem xmlns:ds="http://schemas.openxmlformats.org/officeDocument/2006/customXml" ds:itemID="{D5495DD4-04CD-4725-AADE-F45F611A52AA}">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3A578484-EFC7-41EF-A5B1-C62DDCF2E3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Module</Template>
  <TotalTime>9640</TotalTime>
  <Words>3131</Words>
  <Application>Microsoft Office PowerPoint</Application>
  <PresentationFormat>On-screen Show (4:3)</PresentationFormat>
  <Paragraphs>279</Paragraphs>
  <Slides>41</Slides>
  <Notes>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41</vt:i4>
      </vt:variant>
    </vt:vector>
  </HeadingPairs>
  <TitlesOfParts>
    <vt:vector size="53" baseType="lpstr">
      <vt:lpstr>Microsoft YaHei UI</vt:lpstr>
      <vt:lpstr>SimHei</vt:lpstr>
      <vt:lpstr>宋体</vt:lpstr>
      <vt:lpstr>华文楷体</vt:lpstr>
      <vt:lpstr>Arial</vt:lpstr>
      <vt:lpstr>Calibri</vt:lpstr>
      <vt:lpstr>Corbel</vt:lpstr>
      <vt:lpstr>Verdana</vt:lpstr>
      <vt:lpstr>Wingdings</vt:lpstr>
      <vt:lpstr>Wingdings 2</vt:lpstr>
      <vt:lpstr>Wingdings 3</vt:lpstr>
      <vt:lpstr>构建之法</vt:lpstr>
      <vt:lpstr>现代软件工程 第一章 </vt:lpstr>
      <vt:lpstr>从纸飞机说起</vt:lpstr>
      <vt:lpstr>Children’s toy</vt:lpstr>
      <vt:lpstr>Hobbyist: Lawn chair, balloon</vt:lpstr>
      <vt:lpstr>Prototype: Wright Brother</vt:lpstr>
      <vt:lpstr>Professional today: 66 Billion</vt:lpstr>
      <vt:lpstr>什么是软件工程</vt:lpstr>
      <vt:lpstr>What is Software Engineering</vt:lpstr>
      <vt:lpstr>What consists of SE?</vt:lpstr>
      <vt:lpstr>软件工程和软件开发流程</vt:lpstr>
      <vt:lpstr>为何要搞工程?</vt:lpstr>
      <vt:lpstr>玩软件 vs 玩飞机</vt:lpstr>
      <vt:lpstr>课堂练习  15 分钟</vt:lpstr>
      <vt:lpstr>Program vs. Software/Service</vt:lpstr>
      <vt:lpstr>Service has lots of details</vt:lpstr>
      <vt:lpstr>Even more…</vt:lpstr>
      <vt:lpstr>Program vs. Software</vt:lpstr>
      <vt:lpstr>当出问题的时候…</vt:lpstr>
      <vt:lpstr>Quiz:</vt:lpstr>
      <vt:lpstr>The answer is:</vt:lpstr>
      <vt:lpstr>A hole</vt:lpstr>
      <vt:lpstr>这是一个合情合理的需求么？</vt:lpstr>
      <vt:lpstr>实际的例子</vt:lpstr>
      <vt:lpstr>软件的特性</vt:lpstr>
      <vt:lpstr>Quality – Software Engineering</vt:lpstr>
      <vt:lpstr>The cost of defect</vt:lpstr>
      <vt:lpstr>Let’s review some bugs</vt:lpstr>
      <vt:lpstr>Bug? Depends on your perspective</vt:lpstr>
      <vt:lpstr>Another example</vt:lpstr>
      <vt:lpstr>User’s Perspective</vt:lpstr>
      <vt:lpstr>软件工程和计算机科学的关系</vt:lpstr>
      <vt:lpstr>计算机的科学 vs. 工程</vt:lpstr>
      <vt:lpstr>不同侧重点</vt:lpstr>
      <vt:lpstr>计算机系 vs 软件学院</vt:lpstr>
      <vt:lpstr>视频/ppt</vt:lpstr>
      <vt:lpstr>软件工程的知识领域</vt:lpstr>
      <vt:lpstr>软件工程的学术研究</vt:lpstr>
      <vt:lpstr>“工程”  在各种行业都有</vt:lpstr>
      <vt:lpstr>作业</vt:lpstr>
      <vt:lpstr>更多作业和讨论</vt:lpstr>
      <vt:lpstr>构建软件的不同目的</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Solid Code (1)</dc:title>
  <dc:creator>xin zou</dc:creator>
  <cp:lastModifiedBy>Xin Zou</cp:lastModifiedBy>
  <cp:revision>101</cp:revision>
  <dcterms:created xsi:type="dcterms:W3CDTF">2005-11-30T14:56:28Z</dcterms:created>
  <dcterms:modified xsi:type="dcterms:W3CDTF">2017-07-02T20:56:11Z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0x0101006371182FA640024E8A2815D490E1EF25</vt:lpwstr>
  </property>
  <property fmtid="{D5CDD505-2E9C-101B-9397-08002B2CF9AE}" pid="3" name="IsMyDocuments">
    <vt:bool>true</vt:bool>
  </property>
</Properties>
</file>