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notesMasterIdLst>
    <p:notesMasterId r:id="rId48"/>
  </p:notesMasterIdLst>
  <p:sldIdLst>
    <p:sldId id="256" r:id="rId5"/>
    <p:sldId id="262" r:id="rId6"/>
    <p:sldId id="267" r:id="rId7"/>
    <p:sldId id="265" r:id="rId8"/>
    <p:sldId id="270" r:id="rId9"/>
    <p:sldId id="268" r:id="rId10"/>
    <p:sldId id="294" r:id="rId11"/>
    <p:sldId id="295" r:id="rId12"/>
    <p:sldId id="296" r:id="rId13"/>
    <p:sldId id="287" r:id="rId14"/>
    <p:sldId id="282" r:id="rId15"/>
    <p:sldId id="288" r:id="rId16"/>
    <p:sldId id="306" r:id="rId17"/>
    <p:sldId id="307" r:id="rId18"/>
    <p:sldId id="283" r:id="rId19"/>
    <p:sldId id="289" r:id="rId20"/>
    <p:sldId id="285" r:id="rId21"/>
    <p:sldId id="284" r:id="rId22"/>
    <p:sldId id="286" r:id="rId23"/>
    <p:sldId id="300" r:id="rId24"/>
    <p:sldId id="310" r:id="rId25"/>
    <p:sldId id="311" r:id="rId26"/>
    <p:sldId id="313" r:id="rId27"/>
    <p:sldId id="314" r:id="rId28"/>
    <p:sldId id="263" r:id="rId29"/>
    <p:sldId id="260" r:id="rId30"/>
    <p:sldId id="308" r:id="rId31"/>
    <p:sldId id="316" r:id="rId32"/>
    <p:sldId id="315" r:id="rId33"/>
    <p:sldId id="261" r:id="rId34"/>
    <p:sldId id="258" r:id="rId35"/>
    <p:sldId id="274" r:id="rId36"/>
    <p:sldId id="276" r:id="rId37"/>
    <p:sldId id="305" r:id="rId38"/>
    <p:sldId id="259" r:id="rId39"/>
    <p:sldId id="266" r:id="rId40"/>
    <p:sldId id="303" r:id="rId41"/>
    <p:sldId id="312" r:id="rId42"/>
    <p:sldId id="264" r:id="rId43"/>
    <p:sldId id="273" r:id="rId44"/>
    <p:sldId id="271" r:id="rId45"/>
    <p:sldId id="302" r:id="rId46"/>
    <p:sldId id="297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966" autoAdjust="0"/>
  </p:normalViewPr>
  <p:slideViewPr>
    <p:cSldViewPr>
      <p:cViewPr varScale="1">
        <p:scale>
          <a:sx n="78" d="100"/>
          <a:sy n="78" d="100"/>
        </p:scale>
        <p:origin x="1503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1A82A0-5594-4EFF-8226-F6F1F7E22B67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5220E7-59D3-4016-B02B-6D9417CA9A3A}">
      <dgm:prSet phldrT="[Text]"/>
      <dgm:spPr/>
      <dgm:t>
        <a:bodyPr/>
        <a:lstStyle/>
        <a:p>
          <a:r>
            <a:rPr lang="en-US" dirty="0"/>
            <a:t>Requirement (plan)</a:t>
          </a:r>
        </a:p>
      </dgm:t>
    </dgm:pt>
    <dgm:pt modelId="{F5BD2299-00DC-407B-AFAD-95CE9F42EB0D}" type="parTrans" cxnId="{02E33890-41D7-465D-886B-D0DB3042A0C2}">
      <dgm:prSet/>
      <dgm:spPr/>
      <dgm:t>
        <a:bodyPr/>
        <a:lstStyle/>
        <a:p>
          <a:endParaRPr lang="en-US"/>
        </a:p>
      </dgm:t>
    </dgm:pt>
    <dgm:pt modelId="{19B53588-1CC1-462E-8219-10BEBC741F5D}" type="sibTrans" cxnId="{02E33890-41D7-465D-886B-D0DB3042A0C2}">
      <dgm:prSet/>
      <dgm:spPr/>
      <dgm:t>
        <a:bodyPr/>
        <a:lstStyle/>
        <a:p>
          <a:endParaRPr lang="en-US"/>
        </a:p>
      </dgm:t>
    </dgm:pt>
    <dgm:pt modelId="{180727C6-275D-4C85-9287-3FEEC44378E9}">
      <dgm:prSet phldrT="[Text]"/>
      <dgm:spPr/>
      <dgm:t>
        <a:bodyPr/>
        <a:lstStyle/>
        <a:p>
          <a:r>
            <a:rPr lang="en-US" dirty="0"/>
            <a:t>Design</a:t>
          </a:r>
        </a:p>
      </dgm:t>
    </dgm:pt>
    <dgm:pt modelId="{8D95D6B2-7716-4264-84B7-B2E8EDF2BAF8}" type="parTrans" cxnId="{A7480164-6F8D-4561-BB2C-48D16F74DDD1}">
      <dgm:prSet/>
      <dgm:spPr/>
      <dgm:t>
        <a:bodyPr/>
        <a:lstStyle/>
        <a:p>
          <a:endParaRPr lang="en-US"/>
        </a:p>
      </dgm:t>
    </dgm:pt>
    <dgm:pt modelId="{66B6DD1C-EA85-43A7-955B-4BE370AEA1D7}" type="sibTrans" cxnId="{A7480164-6F8D-4561-BB2C-48D16F74DDD1}">
      <dgm:prSet/>
      <dgm:spPr/>
      <dgm:t>
        <a:bodyPr/>
        <a:lstStyle/>
        <a:p>
          <a:endParaRPr lang="en-US"/>
        </a:p>
      </dgm:t>
    </dgm:pt>
    <dgm:pt modelId="{CDF61DA2-C30E-44C1-8310-837A197846D8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07A25774-8625-4973-9F87-92B4A57ED32D}" type="parTrans" cxnId="{C6A5BA4B-7903-4E15-92FC-A1D0FC441ADB}">
      <dgm:prSet/>
      <dgm:spPr/>
      <dgm:t>
        <a:bodyPr/>
        <a:lstStyle/>
        <a:p>
          <a:endParaRPr lang="en-US"/>
        </a:p>
      </dgm:t>
    </dgm:pt>
    <dgm:pt modelId="{59BD87FF-62A2-4EC1-825D-AC282792F35C}" type="sibTrans" cxnId="{C6A5BA4B-7903-4E15-92FC-A1D0FC441ADB}">
      <dgm:prSet/>
      <dgm:spPr/>
      <dgm:t>
        <a:bodyPr/>
        <a:lstStyle/>
        <a:p>
          <a:endParaRPr lang="en-US"/>
        </a:p>
      </dgm:t>
    </dgm:pt>
    <dgm:pt modelId="{3F449F45-3F91-4895-AEDF-B5D50C48DEEA}">
      <dgm:prSet phldrT="[Text]"/>
      <dgm:spPr/>
      <dgm:t>
        <a:bodyPr/>
        <a:lstStyle/>
        <a:p>
          <a:r>
            <a:rPr lang="en-US" dirty="0"/>
            <a:t>Stabilization</a:t>
          </a:r>
        </a:p>
      </dgm:t>
    </dgm:pt>
    <dgm:pt modelId="{C60A7552-E98E-4652-B543-69CF30D141D4}" type="parTrans" cxnId="{9AE44FFC-1416-443F-BC7C-C905E80647AE}">
      <dgm:prSet/>
      <dgm:spPr/>
      <dgm:t>
        <a:bodyPr/>
        <a:lstStyle/>
        <a:p>
          <a:endParaRPr lang="en-US"/>
        </a:p>
      </dgm:t>
    </dgm:pt>
    <dgm:pt modelId="{C945A72F-9042-4035-8402-2CCCB55DD271}" type="sibTrans" cxnId="{9AE44FFC-1416-443F-BC7C-C905E80647AE}">
      <dgm:prSet/>
      <dgm:spPr/>
      <dgm:t>
        <a:bodyPr/>
        <a:lstStyle/>
        <a:p>
          <a:endParaRPr lang="en-US"/>
        </a:p>
      </dgm:t>
    </dgm:pt>
    <dgm:pt modelId="{1631F3FC-5BF9-41BD-9C83-841CF20EECBA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4AEB7CF3-9535-40CF-8603-B22BD41E276C}" type="parTrans" cxnId="{057378D5-FEA5-44A4-B571-423177291F70}">
      <dgm:prSet/>
      <dgm:spPr/>
      <dgm:t>
        <a:bodyPr/>
        <a:lstStyle/>
        <a:p>
          <a:endParaRPr lang="en-US"/>
        </a:p>
      </dgm:t>
    </dgm:pt>
    <dgm:pt modelId="{CFCBC52A-67F7-4E74-A417-B1B496253509}" type="sibTrans" cxnId="{057378D5-FEA5-44A4-B571-423177291F70}">
      <dgm:prSet/>
      <dgm:spPr/>
      <dgm:t>
        <a:bodyPr/>
        <a:lstStyle/>
        <a:p>
          <a:endParaRPr lang="en-US"/>
        </a:p>
      </dgm:t>
    </dgm:pt>
    <dgm:pt modelId="{4E3CF42B-4EFD-4C7C-A49B-3172D9270769}">
      <dgm:prSet phldrT="[Text]"/>
      <dgm:spPr/>
      <dgm:t>
        <a:bodyPr/>
        <a:lstStyle/>
        <a:p>
          <a:r>
            <a:rPr lang="en-US" dirty="0"/>
            <a:t>Maintenance</a:t>
          </a:r>
        </a:p>
      </dgm:t>
    </dgm:pt>
    <dgm:pt modelId="{89E1D566-F708-4A6B-8746-2D7DD167B75F}" type="parTrans" cxnId="{182DBC61-768F-4EF8-B907-C70BAF11AF5A}">
      <dgm:prSet/>
      <dgm:spPr/>
      <dgm:t>
        <a:bodyPr/>
        <a:lstStyle/>
        <a:p>
          <a:endParaRPr lang="en-US"/>
        </a:p>
      </dgm:t>
    </dgm:pt>
    <dgm:pt modelId="{43D02E3A-3762-4531-89FD-D918660EADE2}" type="sibTrans" cxnId="{182DBC61-768F-4EF8-B907-C70BAF11AF5A}">
      <dgm:prSet/>
      <dgm:spPr/>
      <dgm:t>
        <a:bodyPr/>
        <a:lstStyle/>
        <a:p>
          <a:endParaRPr lang="en-US"/>
        </a:p>
      </dgm:t>
    </dgm:pt>
    <dgm:pt modelId="{97AC67A5-6D15-4B19-9C9E-3E013F6B13EB}" type="pres">
      <dgm:prSet presAssocID="{BC1A82A0-5594-4EFF-8226-F6F1F7E22B6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CD319B-343D-49CB-B316-4BFA4B696FC3}" type="pres">
      <dgm:prSet presAssocID="{BC1A82A0-5594-4EFF-8226-F6F1F7E22B67}" presName="cycle" presStyleCnt="0"/>
      <dgm:spPr/>
    </dgm:pt>
    <dgm:pt modelId="{161122CD-DE9C-4CCF-8F6C-724E242160A3}" type="pres">
      <dgm:prSet presAssocID="{E95220E7-59D3-4016-B02B-6D9417CA9A3A}" presName="node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D77B37-29AD-4226-8BE6-F55FF644420D}" type="pres">
      <dgm:prSet presAssocID="{19B53588-1CC1-462E-8219-10BEBC741F5D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4DF977D8-9244-4483-AF7A-C2198045FEAA}" type="pres">
      <dgm:prSet presAssocID="{180727C6-275D-4C85-9287-3FEEC44378E9}" presName="nodeFollowingNodes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3043D6-DC3A-4C95-9539-9B9A7CB7C6B2}" type="pres">
      <dgm:prSet presAssocID="{CDF61DA2-C30E-44C1-8310-837A197846D8}" presName="nodeFollowingNodes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B106F4-CBB0-4D4D-836C-4A6F088F2B43}" type="pres">
      <dgm:prSet presAssocID="{3F449F45-3F91-4895-AEDF-B5D50C48DEEA}" presName="nodeFollowingNodes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2FDC25-FA16-4887-A01F-2F502744EE9D}" type="pres">
      <dgm:prSet presAssocID="{1631F3FC-5BF9-41BD-9C83-841CF20EECBA}" presName="nodeFollowingNodes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AE5D86-E6CA-4C33-9A81-06A826C166DC}" type="pres">
      <dgm:prSet presAssocID="{4E3CF42B-4EFD-4C7C-A49B-3172D9270769}" presName="nodeFollowingNodes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0D00A5-BD02-490F-8921-22DD688A856A}" type="presOf" srcId="{CDF61DA2-C30E-44C1-8310-837A197846D8}" destId="{313043D6-DC3A-4C95-9539-9B9A7CB7C6B2}" srcOrd="0" destOrd="0" presId="urn:microsoft.com/office/officeart/2005/8/layout/cycle3"/>
    <dgm:cxn modelId="{62837875-069F-4993-8164-12F4BEEAFBE6}" type="presOf" srcId="{E95220E7-59D3-4016-B02B-6D9417CA9A3A}" destId="{161122CD-DE9C-4CCF-8F6C-724E242160A3}" srcOrd="0" destOrd="0" presId="urn:microsoft.com/office/officeart/2005/8/layout/cycle3"/>
    <dgm:cxn modelId="{057378D5-FEA5-44A4-B571-423177291F70}" srcId="{BC1A82A0-5594-4EFF-8226-F6F1F7E22B67}" destId="{1631F3FC-5BF9-41BD-9C83-841CF20EECBA}" srcOrd="4" destOrd="0" parTransId="{4AEB7CF3-9535-40CF-8603-B22BD41E276C}" sibTransId="{CFCBC52A-67F7-4E74-A417-B1B496253509}"/>
    <dgm:cxn modelId="{CB6BE26A-0339-4724-B767-7E98449CA81C}" type="presOf" srcId="{19B53588-1CC1-462E-8219-10BEBC741F5D}" destId="{04D77B37-29AD-4226-8BE6-F55FF644420D}" srcOrd="0" destOrd="0" presId="urn:microsoft.com/office/officeart/2005/8/layout/cycle3"/>
    <dgm:cxn modelId="{85B4C087-3274-4F2B-868A-16E320848B0D}" type="presOf" srcId="{4E3CF42B-4EFD-4C7C-A49B-3172D9270769}" destId="{7BAE5D86-E6CA-4C33-9A81-06A826C166DC}" srcOrd="0" destOrd="0" presId="urn:microsoft.com/office/officeart/2005/8/layout/cycle3"/>
    <dgm:cxn modelId="{182DBC61-768F-4EF8-B907-C70BAF11AF5A}" srcId="{BC1A82A0-5594-4EFF-8226-F6F1F7E22B67}" destId="{4E3CF42B-4EFD-4C7C-A49B-3172D9270769}" srcOrd="5" destOrd="0" parTransId="{89E1D566-F708-4A6B-8746-2D7DD167B75F}" sibTransId="{43D02E3A-3762-4531-89FD-D918660EADE2}"/>
    <dgm:cxn modelId="{134DF2D7-828C-46FD-92AA-B38322E5D8AD}" type="presOf" srcId="{3F449F45-3F91-4895-AEDF-B5D50C48DEEA}" destId="{EFB106F4-CBB0-4D4D-836C-4A6F088F2B43}" srcOrd="0" destOrd="0" presId="urn:microsoft.com/office/officeart/2005/8/layout/cycle3"/>
    <dgm:cxn modelId="{EB0DA81F-CA1B-44F8-8862-82D58C6E9800}" type="presOf" srcId="{180727C6-275D-4C85-9287-3FEEC44378E9}" destId="{4DF977D8-9244-4483-AF7A-C2198045FEAA}" srcOrd="0" destOrd="0" presId="urn:microsoft.com/office/officeart/2005/8/layout/cycle3"/>
    <dgm:cxn modelId="{9643EC02-50FC-4E58-A3F6-9FFCCEAFF54E}" type="presOf" srcId="{BC1A82A0-5594-4EFF-8226-F6F1F7E22B67}" destId="{97AC67A5-6D15-4B19-9C9E-3E013F6B13EB}" srcOrd="0" destOrd="0" presId="urn:microsoft.com/office/officeart/2005/8/layout/cycle3"/>
    <dgm:cxn modelId="{02E33890-41D7-465D-886B-D0DB3042A0C2}" srcId="{BC1A82A0-5594-4EFF-8226-F6F1F7E22B67}" destId="{E95220E7-59D3-4016-B02B-6D9417CA9A3A}" srcOrd="0" destOrd="0" parTransId="{F5BD2299-00DC-407B-AFAD-95CE9F42EB0D}" sibTransId="{19B53588-1CC1-462E-8219-10BEBC741F5D}"/>
    <dgm:cxn modelId="{C6A5BA4B-7903-4E15-92FC-A1D0FC441ADB}" srcId="{BC1A82A0-5594-4EFF-8226-F6F1F7E22B67}" destId="{CDF61DA2-C30E-44C1-8310-837A197846D8}" srcOrd="2" destOrd="0" parTransId="{07A25774-8625-4973-9F87-92B4A57ED32D}" sibTransId="{59BD87FF-62A2-4EC1-825D-AC282792F35C}"/>
    <dgm:cxn modelId="{9AE44FFC-1416-443F-BC7C-C905E80647AE}" srcId="{BC1A82A0-5594-4EFF-8226-F6F1F7E22B67}" destId="{3F449F45-3F91-4895-AEDF-B5D50C48DEEA}" srcOrd="3" destOrd="0" parTransId="{C60A7552-E98E-4652-B543-69CF30D141D4}" sibTransId="{C945A72F-9042-4035-8402-2CCCB55DD271}"/>
    <dgm:cxn modelId="{5826A361-BD16-4DA2-B532-9CE5490456C6}" type="presOf" srcId="{1631F3FC-5BF9-41BD-9C83-841CF20EECBA}" destId="{E02FDC25-FA16-4887-A01F-2F502744EE9D}" srcOrd="0" destOrd="0" presId="urn:microsoft.com/office/officeart/2005/8/layout/cycle3"/>
    <dgm:cxn modelId="{A7480164-6F8D-4561-BB2C-48D16F74DDD1}" srcId="{BC1A82A0-5594-4EFF-8226-F6F1F7E22B67}" destId="{180727C6-275D-4C85-9287-3FEEC44378E9}" srcOrd="1" destOrd="0" parTransId="{8D95D6B2-7716-4264-84B7-B2E8EDF2BAF8}" sibTransId="{66B6DD1C-EA85-43A7-955B-4BE370AEA1D7}"/>
    <dgm:cxn modelId="{DFA28113-6D22-4DC7-8B0A-469115C32C28}" type="presParOf" srcId="{97AC67A5-6D15-4B19-9C9E-3E013F6B13EB}" destId="{4ECD319B-343D-49CB-B316-4BFA4B696FC3}" srcOrd="0" destOrd="0" presId="urn:microsoft.com/office/officeart/2005/8/layout/cycle3"/>
    <dgm:cxn modelId="{6ECF9D48-1D1E-4691-874F-87AAF4EF8FE5}" type="presParOf" srcId="{4ECD319B-343D-49CB-B316-4BFA4B696FC3}" destId="{161122CD-DE9C-4CCF-8F6C-724E242160A3}" srcOrd="0" destOrd="0" presId="urn:microsoft.com/office/officeart/2005/8/layout/cycle3"/>
    <dgm:cxn modelId="{9D8CB63A-3A8A-48C6-B5ED-A48E6395D3C8}" type="presParOf" srcId="{4ECD319B-343D-49CB-B316-4BFA4B696FC3}" destId="{04D77B37-29AD-4226-8BE6-F55FF644420D}" srcOrd="1" destOrd="0" presId="urn:microsoft.com/office/officeart/2005/8/layout/cycle3"/>
    <dgm:cxn modelId="{AAB6BBE1-35A2-4AA4-8F4E-3DE1C04352B3}" type="presParOf" srcId="{4ECD319B-343D-49CB-B316-4BFA4B696FC3}" destId="{4DF977D8-9244-4483-AF7A-C2198045FEAA}" srcOrd="2" destOrd="0" presId="urn:microsoft.com/office/officeart/2005/8/layout/cycle3"/>
    <dgm:cxn modelId="{04543F46-DBAF-45D5-AABA-16A7D5D3EFE8}" type="presParOf" srcId="{4ECD319B-343D-49CB-B316-4BFA4B696FC3}" destId="{313043D6-DC3A-4C95-9539-9B9A7CB7C6B2}" srcOrd="3" destOrd="0" presId="urn:microsoft.com/office/officeart/2005/8/layout/cycle3"/>
    <dgm:cxn modelId="{597A6B4C-97CC-47A8-BD07-A498A8AB1396}" type="presParOf" srcId="{4ECD319B-343D-49CB-B316-4BFA4B696FC3}" destId="{EFB106F4-CBB0-4D4D-836C-4A6F088F2B43}" srcOrd="4" destOrd="0" presId="urn:microsoft.com/office/officeart/2005/8/layout/cycle3"/>
    <dgm:cxn modelId="{8C08F6D9-A6E6-4669-BC5A-7A67A498F0E9}" type="presParOf" srcId="{4ECD319B-343D-49CB-B316-4BFA4B696FC3}" destId="{E02FDC25-FA16-4887-A01F-2F502744EE9D}" srcOrd="5" destOrd="0" presId="urn:microsoft.com/office/officeart/2005/8/layout/cycle3"/>
    <dgm:cxn modelId="{7BD4FB8A-B79F-45E3-994E-FCAE5CE46022}" type="presParOf" srcId="{4ECD319B-343D-49CB-B316-4BFA4B696FC3}" destId="{7BAE5D86-E6CA-4C33-9A81-06A826C166DC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1A82A0-5594-4EFF-8226-F6F1F7E22B67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5220E7-59D3-4016-B02B-6D9417CA9A3A}">
      <dgm:prSet phldrT="[Text]" custT="1"/>
      <dgm:spPr/>
      <dgm:t>
        <a:bodyPr/>
        <a:lstStyle/>
        <a:p>
          <a:r>
            <a:rPr lang="en-US" sz="1200" dirty="0"/>
            <a:t>Requirement (plan)</a:t>
          </a:r>
        </a:p>
      </dgm:t>
    </dgm:pt>
    <dgm:pt modelId="{F5BD2299-00DC-407B-AFAD-95CE9F42EB0D}" type="parTrans" cxnId="{02E33890-41D7-465D-886B-D0DB3042A0C2}">
      <dgm:prSet/>
      <dgm:spPr/>
      <dgm:t>
        <a:bodyPr/>
        <a:lstStyle/>
        <a:p>
          <a:endParaRPr lang="en-US"/>
        </a:p>
      </dgm:t>
    </dgm:pt>
    <dgm:pt modelId="{19B53588-1CC1-462E-8219-10BEBC741F5D}" type="sibTrans" cxnId="{02E33890-41D7-465D-886B-D0DB3042A0C2}">
      <dgm:prSet/>
      <dgm:spPr/>
      <dgm:t>
        <a:bodyPr/>
        <a:lstStyle/>
        <a:p>
          <a:endParaRPr lang="en-US"/>
        </a:p>
      </dgm:t>
    </dgm:pt>
    <dgm:pt modelId="{180727C6-275D-4C85-9287-3FEEC44378E9}">
      <dgm:prSet phldrT="[Text]"/>
      <dgm:spPr/>
      <dgm:t>
        <a:bodyPr/>
        <a:lstStyle/>
        <a:p>
          <a:r>
            <a:rPr lang="en-US" dirty="0"/>
            <a:t>Design</a:t>
          </a:r>
        </a:p>
      </dgm:t>
    </dgm:pt>
    <dgm:pt modelId="{8D95D6B2-7716-4264-84B7-B2E8EDF2BAF8}" type="parTrans" cxnId="{A7480164-6F8D-4561-BB2C-48D16F74DDD1}">
      <dgm:prSet/>
      <dgm:spPr/>
      <dgm:t>
        <a:bodyPr/>
        <a:lstStyle/>
        <a:p>
          <a:endParaRPr lang="en-US"/>
        </a:p>
      </dgm:t>
    </dgm:pt>
    <dgm:pt modelId="{66B6DD1C-EA85-43A7-955B-4BE370AEA1D7}" type="sibTrans" cxnId="{A7480164-6F8D-4561-BB2C-48D16F74DDD1}">
      <dgm:prSet/>
      <dgm:spPr/>
      <dgm:t>
        <a:bodyPr/>
        <a:lstStyle/>
        <a:p>
          <a:endParaRPr lang="en-US"/>
        </a:p>
      </dgm:t>
    </dgm:pt>
    <dgm:pt modelId="{CDF61DA2-C30E-44C1-8310-837A197846D8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07A25774-8625-4973-9F87-92B4A57ED32D}" type="parTrans" cxnId="{C6A5BA4B-7903-4E15-92FC-A1D0FC441ADB}">
      <dgm:prSet/>
      <dgm:spPr/>
      <dgm:t>
        <a:bodyPr/>
        <a:lstStyle/>
        <a:p>
          <a:endParaRPr lang="en-US"/>
        </a:p>
      </dgm:t>
    </dgm:pt>
    <dgm:pt modelId="{59BD87FF-62A2-4EC1-825D-AC282792F35C}" type="sibTrans" cxnId="{C6A5BA4B-7903-4E15-92FC-A1D0FC441ADB}">
      <dgm:prSet/>
      <dgm:spPr/>
      <dgm:t>
        <a:bodyPr/>
        <a:lstStyle/>
        <a:p>
          <a:endParaRPr lang="en-US"/>
        </a:p>
      </dgm:t>
    </dgm:pt>
    <dgm:pt modelId="{3F449F45-3F91-4895-AEDF-B5D50C48DEEA}">
      <dgm:prSet phldrT="[Text]" custT="1"/>
      <dgm:spPr/>
      <dgm:t>
        <a:bodyPr/>
        <a:lstStyle/>
        <a:p>
          <a:r>
            <a:rPr lang="en-US" sz="1050" dirty="0"/>
            <a:t>Stabilization/Coding</a:t>
          </a:r>
        </a:p>
      </dgm:t>
    </dgm:pt>
    <dgm:pt modelId="{C60A7552-E98E-4652-B543-69CF30D141D4}" type="parTrans" cxnId="{9AE44FFC-1416-443F-BC7C-C905E80647AE}">
      <dgm:prSet/>
      <dgm:spPr/>
      <dgm:t>
        <a:bodyPr/>
        <a:lstStyle/>
        <a:p>
          <a:endParaRPr lang="en-US"/>
        </a:p>
      </dgm:t>
    </dgm:pt>
    <dgm:pt modelId="{C945A72F-9042-4035-8402-2CCCB55DD271}" type="sibTrans" cxnId="{9AE44FFC-1416-443F-BC7C-C905E80647AE}">
      <dgm:prSet/>
      <dgm:spPr/>
      <dgm:t>
        <a:bodyPr/>
        <a:lstStyle/>
        <a:p>
          <a:endParaRPr lang="en-US"/>
        </a:p>
      </dgm:t>
    </dgm:pt>
    <dgm:pt modelId="{1631F3FC-5BF9-41BD-9C83-841CF20EECBA}">
      <dgm:prSet phldrT="[Text]" custT="1"/>
      <dgm:spPr/>
      <dgm:t>
        <a:bodyPr/>
        <a:lstStyle/>
        <a:p>
          <a:r>
            <a:rPr lang="en-US" sz="1800" dirty="0"/>
            <a:t>Deployment/Coding</a:t>
          </a:r>
          <a:endParaRPr lang="en-US" sz="500" dirty="0"/>
        </a:p>
      </dgm:t>
    </dgm:pt>
    <dgm:pt modelId="{4AEB7CF3-9535-40CF-8603-B22BD41E276C}" type="parTrans" cxnId="{057378D5-FEA5-44A4-B571-423177291F70}">
      <dgm:prSet/>
      <dgm:spPr/>
      <dgm:t>
        <a:bodyPr/>
        <a:lstStyle/>
        <a:p>
          <a:endParaRPr lang="en-US"/>
        </a:p>
      </dgm:t>
    </dgm:pt>
    <dgm:pt modelId="{CFCBC52A-67F7-4E74-A417-B1B496253509}" type="sibTrans" cxnId="{057378D5-FEA5-44A4-B571-423177291F70}">
      <dgm:prSet/>
      <dgm:spPr/>
      <dgm:t>
        <a:bodyPr/>
        <a:lstStyle/>
        <a:p>
          <a:endParaRPr lang="en-US"/>
        </a:p>
      </dgm:t>
    </dgm:pt>
    <dgm:pt modelId="{DF255A05-BADF-4DA8-9FC6-889AFAA8B83C}">
      <dgm:prSet phldrT="[Text]"/>
      <dgm:spPr/>
      <dgm:t>
        <a:bodyPr/>
        <a:lstStyle/>
        <a:p>
          <a:r>
            <a:rPr lang="en-US" dirty="0"/>
            <a:t>Maintenance</a:t>
          </a:r>
        </a:p>
      </dgm:t>
    </dgm:pt>
    <dgm:pt modelId="{2EC0B523-2B90-4477-AB01-C8EA6D08FC18}" type="parTrans" cxnId="{5CAAB0BE-C256-4520-BC98-D840CA2B60FF}">
      <dgm:prSet/>
      <dgm:spPr/>
      <dgm:t>
        <a:bodyPr/>
        <a:lstStyle/>
        <a:p>
          <a:endParaRPr lang="en-US"/>
        </a:p>
      </dgm:t>
    </dgm:pt>
    <dgm:pt modelId="{1710EE5E-B6E5-4E86-8883-9D81DFF9FAC3}" type="sibTrans" cxnId="{5CAAB0BE-C256-4520-BC98-D840CA2B60FF}">
      <dgm:prSet/>
      <dgm:spPr/>
      <dgm:t>
        <a:bodyPr/>
        <a:lstStyle/>
        <a:p>
          <a:endParaRPr lang="en-US"/>
        </a:p>
      </dgm:t>
    </dgm:pt>
    <dgm:pt modelId="{97AC67A5-6D15-4B19-9C9E-3E013F6B13EB}" type="pres">
      <dgm:prSet presAssocID="{BC1A82A0-5594-4EFF-8226-F6F1F7E22B6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CD319B-343D-49CB-B316-4BFA4B696FC3}" type="pres">
      <dgm:prSet presAssocID="{BC1A82A0-5594-4EFF-8226-F6F1F7E22B67}" presName="cycle" presStyleCnt="0"/>
      <dgm:spPr/>
    </dgm:pt>
    <dgm:pt modelId="{161122CD-DE9C-4CCF-8F6C-724E242160A3}" type="pres">
      <dgm:prSet presAssocID="{E95220E7-59D3-4016-B02B-6D9417CA9A3A}" presName="nodeFirstNode" presStyleLbl="node1" presStyleIdx="0" presStyleCnt="6" custScaleX="74365" custScaleY="428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D77B37-29AD-4226-8BE6-F55FF644420D}" type="pres">
      <dgm:prSet presAssocID="{19B53588-1CC1-462E-8219-10BEBC741F5D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4DF977D8-9244-4483-AF7A-C2198045FEAA}" type="pres">
      <dgm:prSet presAssocID="{180727C6-275D-4C85-9287-3FEEC44378E9}" presName="nodeFollowingNodes" presStyleLbl="node1" presStyleIdx="1" presStyleCnt="6" custScaleX="35605" custScaleY="287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3043D6-DC3A-4C95-9539-9B9A7CB7C6B2}" type="pres">
      <dgm:prSet presAssocID="{CDF61DA2-C30E-44C1-8310-837A197846D8}" presName="nodeFollowingNodes" presStyleLbl="node1" presStyleIdx="2" presStyleCnt="6" custScaleX="54468" custScaleY="245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B106F4-CBB0-4D4D-836C-4A6F088F2B43}" type="pres">
      <dgm:prSet presAssocID="{3F449F45-3F91-4895-AEDF-B5D50C48DEEA}" presName="nodeFollowingNodes" presStyleLbl="node1" presStyleIdx="3" presStyleCnt="6" custScaleX="74485" custScaleY="542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2FDC25-FA16-4887-A01F-2F502744EE9D}" type="pres">
      <dgm:prSet presAssocID="{1631F3FC-5BF9-41BD-9C83-841CF20EECBA}" presName="nodeFollowingNodes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BF4FA2-9E60-4CB8-B83E-CECF5666EE78}" type="pres">
      <dgm:prSet presAssocID="{DF255A05-BADF-4DA8-9FC6-889AFAA8B83C}" presName="nodeFollowingNodes" presStyleLbl="node1" presStyleIdx="5" presStyleCnt="6" custScaleX="42919" custScaleY="140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AFF17C-D046-41BC-B6F7-AAFC62C80725}" type="presOf" srcId="{3F449F45-3F91-4895-AEDF-B5D50C48DEEA}" destId="{EFB106F4-CBB0-4D4D-836C-4A6F088F2B43}" srcOrd="0" destOrd="0" presId="urn:microsoft.com/office/officeart/2005/8/layout/cycle3"/>
    <dgm:cxn modelId="{057378D5-FEA5-44A4-B571-423177291F70}" srcId="{BC1A82A0-5594-4EFF-8226-F6F1F7E22B67}" destId="{1631F3FC-5BF9-41BD-9C83-841CF20EECBA}" srcOrd="4" destOrd="0" parTransId="{4AEB7CF3-9535-40CF-8603-B22BD41E276C}" sibTransId="{CFCBC52A-67F7-4E74-A417-B1B496253509}"/>
    <dgm:cxn modelId="{75797962-DADF-4900-AF74-C750CBD01044}" type="presOf" srcId="{CDF61DA2-C30E-44C1-8310-837A197846D8}" destId="{313043D6-DC3A-4C95-9539-9B9A7CB7C6B2}" srcOrd="0" destOrd="0" presId="urn:microsoft.com/office/officeart/2005/8/layout/cycle3"/>
    <dgm:cxn modelId="{89DF4130-8B18-4060-B2BF-A9F0A4DBF193}" type="presOf" srcId="{E95220E7-59D3-4016-B02B-6D9417CA9A3A}" destId="{161122CD-DE9C-4CCF-8F6C-724E242160A3}" srcOrd="0" destOrd="0" presId="urn:microsoft.com/office/officeart/2005/8/layout/cycle3"/>
    <dgm:cxn modelId="{C22C79AF-DD3A-4316-A613-CEC86FA098F6}" type="presOf" srcId="{1631F3FC-5BF9-41BD-9C83-841CF20EECBA}" destId="{E02FDC25-FA16-4887-A01F-2F502744EE9D}" srcOrd="0" destOrd="0" presId="urn:microsoft.com/office/officeart/2005/8/layout/cycle3"/>
    <dgm:cxn modelId="{02E33890-41D7-465D-886B-D0DB3042A0C2}" srcId="{BC1A82A0-5594-4EFF-8226-F6F1F7E22B67}" destId="{E95220E7-59D3-4016-B02B-6D9417CA9A3A}" srcOrd="0" destOrd="0" parTransId="{F5BD2299-00DC-407B-AFAD-95CE9F42EB0D}" sibTransId="{19B53588-1CC1-462E-8219-10BEBC741F5D}"/>
    <dgm:cxn modelId="{C2C7BBA4-DE10-40C9-884B-BEE34A459491}" type="presOf" srcId="{DF255A05-BADF-4DA8-9FC6-889AFAA8B83C}" destId="{5FBF4FA2-9E60-4CB8-B83E-CECF5666EE78}" srcOrd="0" destOrd="0" presId="urn:microsoft.com/office/officeart/2005/8/layout/cycle3"/>
    <dgm:cxn modelId="{C6A5BA4B-7903-4E15-92FC-A1D0FC441ADB}" srcId="{BC1A82A0-5594-4EFF-8226-F6F1F7E22B67}" destId="{CDF61DA2-C30E-44C1-8310-837A197846D8}" srcOrd="2" destOrd="0" parTransId="{07A25774-8625-4973-9F87-92B4A57ED32D}" sibTransId="{59BD87FF-62A2-4EC1-825D-AC282792F35C}"/>
    <dgm:cxn modelId="{9AE44FFC-1416-443F-BC7C-C905E80647AE}" srcId="{BC1A82A0-5594-4EFF-8226-F6F1F7E22B67}" destId="{3F449F45-3F91-4895-AEDF-B5D50C48DEEA}" srcOrd="3" destOrd="0" parTransId="{C60A7552-E98E-4652-B543-69CF30D141D4}" sibTransId="{C945A72F-9042-4035-8402-2CCCB55DD271}"/>
    <dgm:cxn modelId="{9F22E479-326A-45D7-ABFF-599EADBB2328}" type="presOf" srcId="{19B53588-1CC1-462E-8219-10BEBC741F5D}" destId="{04D77B37-29AD-4226-8BE6-F55FF644420D}" srcOrd="0" destOrd="0" presId="urn:microsoft.com/office/officeart/2005/8/layout/cycle3"/>
    <dgm:cxn modelId="{C3EFB8BE-9706-4532-8C24-6F1BEE87C5AC}" type="presOf" srcId="{180727C6-275D-4C85-9287-3FEEC44378E9}" destId="{4DF977D8-9244-4483-AF7A-C2198045FEAA}" srcOrd="0" destOrd="0" presId="urn:microsoft.com/office/officeart/2005/8/layout/cycle3"/>
    <dgm:cxn modelId="{A7480164-6F8D-4561-BB2C-48D16F74DDD1}" srcId="{BC1A82A0-5594-4EFF-8226-F6F1F7E22B67}" destId="{180727C6-275D-4C85-9287-3FEEC44378E9}" srcOrd="1" destOrd="0" parTransId="{8D95D6B2-7716-4264-84B7-B2E8EDF2BAF8}" sibTransId="{66B6DD1C-EA85-43A7-955B-4BE370AEA1D7}"/>
    <dgm:cxn modelId="{5CAAB0BE-C256-4520-BC98-D840CA2B60FF}" srcId="{BC1A82A0-5594-4EFF-8226-F6F1F7E22B67}" destId="{DF255A05-BADF-4DA8-9FC6-889AFAA8B83C}" srcOrd="5" destOrd="0" parTransId="{2EC0B523-2B90-4477-AB01-C8EA6D08FC18}" sibTransId="{1710EE5E-B6E5-4E86-8883-9D81DFF9FAC3}"/>
    <dgm:cxn modelId="{EF25A51C-36E9-421E-BD2B-9F3184011814}" type="presOf" srcId="{BC1A82A0-5594-4EFF-8226-F6F1F7E22B67}" destId="{97AC67A5-6D15-4B19-9C9E-3E013F6B13EB}" srcOrd="0" destOrd="0" presId="urn:microsoft.com/office/officeart/2005/8/layout/cycle3"/>
    <dgm:cxn modelId="{4A9E7F95-1E56-40BA-AD71-483C5B5B9D38}" type="presParOf" srcId="{97AC67A5-6D15-4B19-9C9E-3E013F6B13EB}" destId="{4ECD319B-343D-49CB-B316-4BFA4B696FC3}" srcOrd="0" destOrd="0" presId="urn:microsoft.com/office/officeart/2005/8/layout/cycle3"/>
    <dgm:cxn modelId="{FBDE2F5F-0992-4844-BA5C-E5E30F6EAC9B}" type="presParOf" srcId="{4ECD319B-343D-49CB-B316-4BFA4B696FC3}" destId="{161122CD-DE9C-4CCF-8F6C-724E242160A3}" srcOrd="0" destOrd="0" presId="urn:microsoft.com/office/officeart/2005/8/layout/cycle3"/>
    <dgm:cxn modelId="{2D937C3E-C57C-4304-A944-E972D6BB3D2D}" type="presParOf" srcId="{4ECD319B-343D-49CB-B316-4BFA4B696FC3}" destId="{04D77B37-29AD-4226-8BE6-F55FF644420D}" srcOrd="1" destOrd="0" presId="urn:microsoft.com/office/officeart/2005/8/layout/cycle3"/>
    <dgm:cxn modelId="{4D4CD5D9-5B5D-4FF7-BE86-3137336BD481}" type="presParOf" srcId="{4ECD319B-343D-49CB-B316-4BFA4B696FC3}" destId="{4DF977D8-9244-4483-AF7A-C2198045FEAA}" srcOrd="2" destOrd="0" presId="urn:microsoft.com/office/officeart/2005/8/layout/cycle3"/>
    <dgm:cxn modelId="{47526C99-34F7-46C2-A68A-E7BAAE37C93C}" type="presParOf" srcId="{4ECD319B-343D-49CB-B316-4BFA4B696FC3}" destId="{313043D6-DC3A-4C95-9539-9B9A7CB7C6B2}" srcOrd="3" destOrd="0" presId="urn:microsoft.com/office/officeart/2005/8/layout/cycle3"/>
    <dgm:cxn modelId="{26DED249-101E-4C17-9A69-C2F0F2D15BA3}" type="presParOf" srcId="{4ECD319B-343D-49CB-B316-4BFA4B696FC3}" destId="{EFB106F4-CBB0-4D4D-836C-4A6F088F2B43}" srcOrd="4" destOrd="0" presId="urn:microsoft.com/office/officeart/2005/8/layout/cycle3"/>
    <dgm:cxn modelId="{4A443922-EB48-48F2-B271-D9C17D13F2D6}" type="presParOf" srcId="{4ECD319B-343D-49CB-B316-4BFA4B696FC3}" destId="{E02FDC25-FA16-4887-A01F-2F502744EE9D}" srcOrd="5" destOrd="0" presId="urn:microsoft.com/office/officeart/2005/8/layout/cycle3"/>
    <dgm:cxn modelId="{5D930CE3-C00E-4EC2-80AB-D73C94432791}" type="presParOf" srcId="{4ECD319B-343D-49CB-B316-4BFA4B696FC3}" destId="{5FBF4FA2-9E60-4CB8-B83E-CECF5666EE78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1A82A0-5594-4EFF-8226-F6F1F7E22B67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5220E7-59D3-4016-B02B-6D9417CA9A3A}">
      <dgm:prSet phldrT="[Text]"/>
      <dgm:spPr/>
      <dgm:t>
        <a:bodyPr/>
        <a:lstStyle/>
        <a:p>
          <a:r>
            <a:rPr lang="en-US" dirty="0"/>
            <a:t>Requirement (plan)</a:t>
          </a:r>
        </a:p>
      </dgm:t>
    </dgm:pt>
    <dgm:pt modelId="{F5BD2299-00DC-407B-AFAD-95CE9F42EB0D}" type="parTrans" cxnId="{02E33890-41D7-465D-886B-D0DB3042A0C2}">
      <dgm:prSet/>
      <dgm:spPr/>
      <dgm:t>
        <a:bodyPr/>
        <a:lstStyle/>
        <a:p>
          <a:endParaRPr lang="en-US"/>
        </a:p>
      </dgm:t>
    </dgm:pt>
    <dgm:pt modelId="{19B53588-1CC1-462E-8219-10BEBC741F5D}" type="sibTrans" cxnId="{02E33890-41D7-465D-886B-D0DB3042A0C2}">
      <dgm:prSet/>
      <dgm:spPr/>
      <dgm:t>
        <a:bodyPr/>
        <a:lstStyle/>
        <a:p>
          <a:endParaRPr lang="en-US"/>
        </a:p>
      </dgm:t>
    </dgm:pt>
    <dgm:pt modelId="{180727C6-275D-4C85-9287-3FEEC44378E9}">
      <dgm:prSet phldrT="[Text]"/>
      <dgm:spPr/>
      <dgm:t>
        <a:bodyPr/>
        <a:lstStyle/>
        <a:p>
          <a:r>
            <a:rPr lang="en-US" dirty="0"/>
            <a:t>Design</a:t>
          </a:r>
        </a:p>
      </dgm:t>
    </dgm:pt>
    <dgm:pt modelId="{8D95D6B2-7716-4264-84B7-B2E8EDF2BAF8}" type="parTrans" cxnId="{A7480164-6F8D-4561-BB2C-48D16F74DDD1}">
      <dgm:prSet/>
      <dgm:spPr/>
      <dgm:t>
        <a:bodyPr/>
        <a:lstStyle/>
        <a:p>
          <a:endParaRPr lang="en-US"/>
        </a:p>
      </dgm:t>
    </dgm:pt>
    <dgm:pt modelId="{66B6DD1C-EA85-43A7-955B-4BE370AEA1D7}" type="sibTrans" cxnId="{A7480164-6F8D-4561-BB2C-48D16F74DDD1}">
      <dgm:prSet/>
      <dgm:spPr/>
      <dgm:t>
        <a:bodyPr/>
        <a:lstStyle/>
        <a:p>
          <a:endParaRPr lang="en-US"/>
        </a:p>
      </dgm:t>
    </dgm:pt>
    <dgm:pt modelId="{CDF61DA2-C30E-44C1-8310-837A197846D8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07A25774-8625-4973-9F87-92B4A57ED32D}" type="parTrans" cxnId="{C6A5BA4B-7903-4E15-92FC-A1D0FC441ADB}">
      <dgm:prSet/>
      <dgm:spPr/>
      <dgm:t>
        <a:bodyPr/>
        <a:lstStyle/>
        <a:p>
          <a:endParaRPr lang="en-US"/>
        </a:p>
      </dgm:t>
    </dgm:pt>
    <dgm:pt modelId="{59BD87FF-62A2-4EC1-825D-AC282792F35C}" type="sibTrans" cxnId="{C6A5BA4B-7903-4E15-92FC-A1D0FC441ADB}">
      <dgm:prSet/>
      <dgm:spPr/>
      <dgm:t>
        <a:bodyPr/>
        <a:lstStyle/>
        <a:p>
          <a:endParaRPr lang="en-US"/>
        </a:p>
      </dgm:t>
    </dgm:pt>
    <dgm:pt modelId="{3F449F45-3F91-4895-AEDF-B5D50C48DEEA}">
      <dgm:prSet phldrT="[Text]"/>
      <dgm:spPr/>
      <dgm:t>
        <a:bodyPr/>
        <a:lstStyle/>
        <a:p>
          <a:r>
            <a:rPr lang="en-US" dirty="0"/>
            <a:t>Stabilization</a:t>
          </a:r>
        </a:p>
      </dgm:t>
    </dgm:pt>
    <dgm:pt modelId="{C60A7552-E98E-4652-B543-69CF30D141D4}" type="parTrans" cxnId="{9AE44FFC-1416-443F-BC7C-C905E80647AE}">
      <dgm:prSet/>
      <dgm:spPr/>
      <dgm:t>
        <a:bodyPr/>
        <a:lstStyle/>
        <a:p>
          <a:endParaRPr lang="en-US"/>
        </a:p>
      </dgm:t>
    </dgm:pt>
    <dgm:pt modelId="{C945A72F-9042-4035-8402-2CCCB55DD271}" type="sibTrans" cxnId="{9AE44FFC-1416-443F-BC7C-C905E80647AE}">
      <dgm:prSet/>
      <dgm:spPr/>
      <dgm:t>
        <a:bodyPr/>
        <a:lstStyle/>
        <a:p>
          <a:endParaRPr lang="en-US"/>
        </a:p>
      </dgm:t>
    </dgm:pt>
    <dgm:pt modelId="{4CCBACD1-750B-4A82-8FB2-50B53375AF54}">
      <dgm:prSet phldrT="[Text]"/>
      <dgm:spPr/>
      <dgm:t>
        <a:bodyPr/>
        <a:lstStyle/>
        <a:p>
          <a:r>
            <a:rPr lang="en-US" dirty="0"/>
            <a:t>Maintenance</a:t>
          </a:r>
        </a:p>
      </dgm:t>
    </dgm:pt>
    <dgm:pt modelId="{BE8CDCC4-EDC3-4826-A336-9324D79B8916}" type="parTrans" cxnId="{D329F768-B139-4332-A086-B01511C86B64}">
      <dgm:prSet/>
      <dgm:spPr/>
      <dgm:t>
        <a:bodyPr/>
        <a:lstStyle/>
        <a:p>
          <a:endParaRPr lang="en-US"/>
        </a:p>
      </dgm:t>
    </dgm:pt>
    <dgm:pt modelId="{4602DBF0-7B69-49B8-B9F1-4D2C0BB40015}" type="sibTrans" cxnId="{D329F768-B139-4332-A086-B01511C86B64}">
      <dgm:prSet/>
      <dgm:spPr/>
      <dgm:t>
        <a:bodyPr/>
        <a:lstStyle/>
        <a:p>
          <a:endParaRPr lang="en-US"/>
        </a:p>
      </dgm:t>
    </dgm:pt>
    <dgm:pt modelId="{97AC67A5-6D15-4B19-9C9E-3E013F6B13EB}" type="pres">
      <dgm:prSet presAssocID="{BC1A82A0-5594-4EFF-8226-F6F1F7E22B6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CD319B-343D-49CB-B316-4BFA4B696FC3}" type="pres">
      <dgm:prSet presAssocID="{BC1A82A0-5594-4EFF-8226-F6F1F7E22B67}" presName="cycle" presStyleCnt="0"/>
      <dgm:spPr/>
    </dgm:pt>
    <dgm:pt modelId="{161122CD-DE9C-4CCF-8F6C-724E242160A3}" type="pres">
      <dgm:prSet presAssocID="{E95220E7-59D3-4016-B02B-6D9417CA9A3A}" presName="node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D77B37-29AD-4226-8BE6-F55FF644420D}" type="pres">
      <dgm:prSet presAssocID="{19B53588-1CC1-462E-8219-10BEBC741F5D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4DF977D8-9244-4483-AF7A-C2198045FEAA}" type="pres">
      <dgm:prSet presAssocID="{180727C6-275D-4C85-9287-3FEEC44378E9}" presName="nodeFollowingNodes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3043D6-DC3A-4C95-9539-9B9A7CB7C6B2}" type="pres">
      <dgm:prSet presAssocID="{CDF61DA2-C30E-44C1-8310-837A197846D8}" presName="nodeFollowingNodes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B106F4-CBB0-4D4D-836C-4A6F088F2B43}" type="pres">
      <dgm:prSet presAssocID="{3F449F45-3F91-4895-AEDF-B5D50C48DEEA}" presName="nodeFollowingNodes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559A51-B325-4DFB-A707-938C31D0B83F}" type="pres">
      <dgm:prSet presAssocID="{4CCBACD1-750B-4A82-8FB2-50B53375AF54}" presName="nodeFollowingNodes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112E0A-2681-4B6C-B0A8-78C6104F6448}" type="presOf" srcId="{19B53588-1CC1-462E-8219-10BEBC741F5D}" destId="{04D77B37-29AD-4226-8BE6-F55FF644420D}" srcOrd="0" destOrd="0" presId="urn:microsoft.com/office/officeart/2005/8/layout/cycle3"/>
    <dgm:cxn modelId="{6435A246-9489-4E3B-803C-63305ABFED4D}" type="presOf" srcId="{3F449F45-3F91-4895-AEDF-B5D50C48DEEA}" destId="{EFB106F4-CBB0-4D4D-836C-4A6F088F2B43}" srcOrd="0" destOrd="0" presId="urn:microsoft.com/office/officeart/2005/8/layout/cycle3"/>
    <dgm:cxn modelId="{A9477F9C-9977-4866-A466-2453012226B7}" type="presOf" srcId="{4CCBACD1-750B-4A82-8FB2-50B53375AF54}" destId="{D6559A51-B325-4DFB-A707-938C31D0B83F}" srcOrd="0" destOrd="0" presId="urn:microsoft.com/office/officeart/2005/8/layout/cycle3"/>
    <dgm:cxn modelId="{F25A7126-16E0-4257-A1D6-F4C763F94D57}" type="presOf" srcId="{BC1A82A0-5594-4EFF-8226-F6F1F7E22B67}" destId="{97AC67A5-6D15-4B19-9C9E-3E013F6B13EB}" srcOrd="0" destOrd="0" presId="urn:microsoft.com/office/officeart/2005/8/layout/cycle3"/>
    <dgm:cxn modelId="{C6A5BA4B-7903-4E15-92FC-A1D0FC441ADB}" srcId="{BC1A82A0-5594-4EFF-8226-F6F1F7E22B67}" destId="{CDF61DA2-C30E-44C1-8310-837A197846D8}" srcOrd="2" destOrd="0" parTransId="{07A25774-8625-4973-9F87-92B4A57ED32D}" sibTransId="{59BD87FF-62A2-4EC1-825D-AC282792F35C}"/>
    <dgm:cxn modelId="{02E33890-41D7-465D-886B-D0DB3042A0C2}" srcId="{BC1A82A0-5594-4EFF-8226-F6F1F7E22B67}" destId="{E95220E7-59D3-4016-B02B-6D9417CA9A3A}" srcOrd="0" destOrd="0" parTransId="{F5BD2299-00DC-407B-AFAD-95CE9F42EB0D}" sibTransId="{19B53588-1CC1-462E-8219-10BEBC741F5D}"/>
    <dgm:cxn modelId="{BA16D196-9300-42C2-A505-6C8DD6BE5966}" type="presOf" srcId="{E95220E7-59D3-4016-B02B-6D9417CA9A3A}" destId="{161122CD-DE9C-4CCF-8F6C-724E242160A3}" srcOrd="0" destOrd="0" presId="urn:microsoft.com/office/officeart/2005/8/layout/cycle3"/>
    <dgm:cxn modelId="{A7480164-6F8D-4561-BB2C-48D16F74DDD1}" srcId="{BC1A82A0-5594-4EFF-8226-F6F1F7E22B67}" destId="{180727C6-275D-4C85-9287-3FEEC44378E9}" srcOrd="1" destOrd="0" parTransId="{8D95D6B2-7716-4264-84B7-B2E8EDF2BAF8}" sibTransId="{66B6DD1C-EA85-43A7-955B-4BE370AEA1D7}"/>
    <dgm:cxn modelId="{6C6E702F-B340-4619-8C1D-C3E025B11278}" type="presOf" srcId="{180727C6-275D-4C85-9287-3FEEC44378E9}" destId="{4DF977D8-9244-4483-AF7A-C2198045FEAA}" srcOrd="0" destOrd="0" presId="urn:microsoft.com/office/officeart/2005/8/layout/cycle3"/>
    <dgm:cxn modelId="{A3022A6F-EAA5-4146-A326-4CCBCF669814}" type="presOf" srcId="{CDF61DA2-C30E-44C1-8310-837A197846D8}" destId="{313043D6-DC3A-4C95-9539-9B9A7CB7C6B2}" srcOrd="0" destOrd="0" presId="urn:microsoft.com/office/officeart/2005/8/layout/cycle3"/>
    <dgm:cxn modelId="{9AE44FFC-1416-443F-BC7C-C905E80647AE}" srcId="{BC1A82A0-5594-4EFF-8226-F6F1F7E22B67}" destId="{3F449F45-3F91-4895-AEDF-B5D50C48DEEA}" srcOrd="3" destOrd="0" parTransId="{C60A7552-E98E-4652-B543-69CF30D141D4}" sibTransId="{C945A72F-9042-4035-8402-2CCCB55DD271}"/>
    <dgm:cxn modelId="{D329F768-B139-4332-A086-B01511C86B64}" srcId="{BC1A82A0-5594-4EFF-8226-F6F1F7E22B67}" destId="{4CCBACD1-750B-4A82-8FB2-50B53375AF54}" srcOrd="4" destOrd="0" parTransId="{BE8CDCC4-EDC3-4826-A336-9324D79B8916}" sibTransId="{4602DBF0-7B69-49B8-B9F1-4D2C0BB40015}"/>
    <dgm:cxn modelId="{FF4525CB-6FDE-4558-AC0D-7B9B2ED01EFF}" type="presParOf" srcId="{97AC67A5-6D15-4B19-9C9E-3E013F6B13EB}" destId="{4ECD319B-343D-49CB-B316-4BFA4B696FC3}" srcOrd="0" destOrd="0" presId="urn:microsoft.com/office/officeart/2005/8/layout/cycle3"/>
    <dgm:cxn modelId="{85B80FBD-68A1-4B01-8B94-D0AE300412E4}" type="presParOf" srcId="{4ECD319B-343D-49CB-B316-4BFA4B696FC3}" destId="{161122CD-DE9C-4CCF-8F6C-724E242160A3}" srcOrd="0" destOrd="0" presId="urn:microsoft.com/office/officeart/2005/8/layout/cycle3"/>
    <dgm:cxn modelId="{4E3C988A-2CF9-4445-B2EC-4F7875EA571C}" type="presParOf" srcId="{4ECD319B-343D-49CB-B316-4BFA4B696FC3}" destId="{04D77B37-29AD-4226-8BE6-F55FF644420D}" srcOrd="1" destOrd="0" presId="urn:microsoft.com/office/officeart/2005/8/layout/cycle3"/>
    <dgm:cxn modelId="{B8A31615-3716-4564-B6B0-CC74C4A1ADF9}" type="presParOf" srcId="{4ECD319B-343D-49CB-B316-4BFA4B696FC3}" destId="{4DF977D8-9244-4483-AF7A-C2198045FEAA}" srcOrd="2" destOrd="0" presId="urn:microsoft.com/office/officeart/2005/8/layout/cycle3"/>
    <dgm:cxn modelId="{1206A894-A52A-4435-BD78-5546BB2FBCFE}" type="presParOf" srcId="{4ECD319B-343D-49CB-B316-4BFA4B696FC3}" destId="{313043D6-DC3A-4C95-9539-9B9A7CB7C6B2}" srcOrd="3" destOrd="0" presId="urn:microsoft.com/office/officeart/2005/8/layout/cycle3"/>
    <dgm:cxn modelId="{8B242236-CDAE-4B97-AEAC-DDEE377957E3}" type="presParOf" srcId="{4ECD319B-343D-49CB-B316-4BFA4B696FC3}" destId="{EFB106F4-CBB0-4D4D-836C-4A6F088F2B43}" srcOrd="4" destOrd="0" presId="urn:microsoft.com/office/officeart/2005/8/layout/cycle3"/>
    <dgm:cxn modelId="{F761D59B-6846-4AF3-BD1E-838DEB6246C1}" type="presParOf" srcId="{4ECD319B-343D-49CB-B316-4BFA4B696FC3}" destId="{D6559A51-B325-4DFB-A707-938C31D0B83F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77B37-29AD-4226-8BE6-F55FF644420D}">
      <dsp:nvSpPr>
        <dsp:cNvPr id="0" name=""/>
        <dsp:cNvSpPr/>
      </dsp:nvSpPr>
      <dsp:spPr>
        <a:xfrm>
          <a:off x="1806484" y="-4506"/>
          <a:ext cx="4616630" cy="4616630"/>
        </a:xfrm>
        <a:prstGeom prst="circularArrow">
          <a:avLst>
            <a:gd name="adj1" fmla="val 5274"/>
            <a:gd name="adj2" fmla="val 312630"/>
            <a:gd name="adj3" fmla="val 14227312"/>
            <a:gd name="adj4" fmla="val 17127498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1122CD-DE9C-4CCF-8F6C-724E242160A3}">
      <dsp:nvSpPr>
        <dsp:cNvPr id="0" name=""/>
        <dsp:cNvSpPr/>
      </dsp:nvSpPr>
      <dsp:spPr>
        <a:xfrm>
          <a:off x="3236788" y="1109"/>
          <a:ext cx="1756023" cy="8780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Requirement (plan)</a:t>
          </a:r>
        </a:p>
      </dsp:txBody>
      <dsp:txXfrm>
        <a:off x="3279649" y="43970"/>
        <a:ext cx="1670301" cy="792289"/>
      </dsp:txXfrm>
    </dsp:sp>
    <dsp:sp modelId="{4DF977D8-9244-4483-AF7A-C2198045FEAA}">
      <dsp:nvSpPr>
        <dsp:cNvPr id="0" name=""/>
        <dsp:cNvSpPr/>
      </dsp:nvSpPr>
      <dsp:spPr>
        <a:xfrm>
          <a:off x="4858743" y="937545"/>
          <a:ext cx="1756023" cy="8780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Design</a:t>
          </a:r>
        </a:p>
      </dsp:txBody>
      <dsp:txXfrm>
        <a:off x="4901604" y="980406"/>
        <a:ext cx="1670301" cy="792289"/>
      </dsp:txXfrm>
    </dsp:sp>
    <dsp:sp modelId="{313043D6-DC3A-4C95-9539-9B9A7CB7C6B2}">
      <dsp:nvSpPr>
        <dsp:cNvPr id="0" name=""/>
        <dsp:cNvSpPr/>
      </dsp:nvSpPr>
      <dsp:spPr>
        <a:xfrm>
          <a:off x="4858743" y="2810417"/>
          <a:ext cx="1756023" cy="8780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Implementation</a:t>
          </a:r>
        </a:p>
      </dsp:txBody>
      <dsp:txXfrm>
        <a:off x="4901604" y="2853278"/>
        <a:ext cx="1670301" cy="792289"/>
      </dsp:txXfrm>
    </dsp:sp>
    <dsp:sp modelId="{EFB106F4-CBB0-4D4D-836C-4A6F088F2B43}">
      <dsp:nvSpPr>
        <dsp:cNvPr id="0" name=""/>
        <dsp:cNvSpPr/>
      </dsp:nvSpPr>
      <dsp:spPr>
        <a:xfrm>
          <a:off x="3236788" y="3746854"/>
          <a:ext cx="1756023" cy="8780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Stabilization</a:t>
          </a:r>
        </a:p>
      </dsp:txBody>
      <dsp:txXfrm>
        <a:off x="3279649" y="3789715"/>
        <a:ext cx="1670301" cy="792289"/>
      </dsp:txXfrm>
    </dsp:sp>
    <dsp:sp modelId="{E02FDC25-FA16-4887-A01F-2F502744EE9D}">
      <dsp:nvSpPr>
        <dsp:cNvPr id="0" name=""/>
        <dsp:cNvSpPr/>
      </dsp:nvSpPr>
      <dsp:spPr>
        <a:xfrm>
          <a:off x="1614833" y="2810417"/>
          <a:ext cx="1756023" cy="8780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Deployment</a:t>
          </a:r>
        </a:p>
      </dsp:txBody>
      <dsp:txXfrm>
        <a:off x="1657694" y="2853278"/>
        <a:ext cx="1670301" cy="792289"/>
      </dsp:txXfrm>
    </dsp:sp>
    <dsp:sp modelId="{7BAE5D86-E6CA-4C33-9A81-06A826C166DC}">
      <dsp:nvSpPr>
        <dsp:cNvPr id="0" name=""/>
        <dsp:cNvSpPr/>
      </dsp:nvSpPr>
      <dsp:spPr>
        <a:xfrm>
          <a:off x="1614833" y="937545"/>
          <a:ext cx="1756023" cy="8780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Maintenance</a:t>
          </a:r>
        </a:p>
      </dsp:txBody>
      <dsp:txXfrm>
        <a:off x="1657694" y="980406"/>
        <a:ext cx="1670301" cy="7922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77B37-29AD-4226-8BE6-F55FF644420D}">
      <dsp:nvSpPr>
        <dsp:cNvPr id="0" name=""/>
        <dsp:cNvSpPr/>
      </dsp:nvSpPr>
      <dsp:spPr>
        <a:xfrm>
          <a:off x="2006372" y="60598"/>
          <a:ext cx="4616630" cy="4616630"/>
        </a:xfrm>
        <a:prstGeom prst="circularArrow">
          <a:avLst>
            <a:gd name="adj1" fmla="val 5274"/>
            <a:gd name="adj2" fmla="val 312630"/>
            <a:gd name="adj3" fmla="val 14669762"/>
            <a:gd name="adj4" fmla="val 16872839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1122CD-DE9C-4CCF-8F6C-724E242160A3}">
      <dsp:nvSpPr>
        <dsp:cNvPr id="0" name=""/>
        <dsp:cNvSpPr/>
      </dsp:nvSpPr>
      <dsp:spPr>
        <a:xfrm>
          <a:off x="3661754" y="227034"/>
          <a:ext cx="1305866" cy="375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Requirement (plan)</a:t>
          </a:r>
        </a:p>
      </dsp:txBody>
      <dsp:txXfrm>
        <a:off x="3680101" y="245381"/>
        <a:ext cx="1269172" cy="339156"/>
      </dsp:txXfrm>
    </dsp:sp>
    <dsp:sp modelId="{4DF977D8-9244-4483-AF7A-C2198045FEAA}">
      <dsp:nvSpPr>
        <dsp:cNvPr id="0" name=""/>
        <dsp:cNvSpPr/>
      </dsp:nvSpPr>
      <dsp:spPr>
        <a:xfrm>
          <a:off x="5624027" y="1224971"/>
          <a:ext cx="625232" cy="252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Design</a:t>
          </a:r>
        </a:p>
      </dsp:txBody>
      <dsp:txXfrm>
        <a:off x="5636370" y="1237314"/>
        <a:ext cx="600546" cy="228163"/>
      </dsp:txXfrm>
    </dsp:sp>
    <dsp:sp modelId="{313043D6-DC3A-4C95-9539-9B9A7CB7C6B2}">
      <dsp:nvSpPr>
        <dsp:cNvPr id="0" name=""/>
        <dsp:cNvSpPr/>
      </dsp:nvSpPr>
      <dsp:spPr>
        <a:xfrm>
          <a:off x="5458407" y="3116615"/>
          <a:ext cx="956470" cy="2153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Implementation</a:t>
          </a:r>
        </a:p>
      </dsp:txBody>
      <dsp:txXfrm>
        <a:off x="5468917" y="3127125"/>
        <a:ext cx="935450" cy="194285"/>
      </dsp:txXfrm>
    </dsp:sp>
    <dsp:sp modelId="{EFB106F4-CBB0-4D4D-836C-4A6F088F2B43}">
      <dsp:nvSpPr>
        <dsp:cNvPr id="0" name=""/>
        <dsp:cNvSpPr/>
      </dsp:nvSpPr>
      <dsp:spPr>
        <a:xfrm>
          <a:off x="3660701" y="3922469"/>
          <a:ext cx="1307973" cy="476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/>
            <a:t>Stabilization/Coding</a:t>
          </a:r>
        </a:p>
      </dsp:txBody>
      <dsp:txXfrm>
        <a:off x="3683960" y="3945728"/>
        <a:ext cx="1261455" cy="429952"/>
      </dsp:txXfrm>
    </dsp:sp>
    <dsp:sp modelId="{E02FDC25-FA16-4887-A01F-2F502744EE9D}">
      <dsp:nvSpPr>
        <dsp:cNvPr id="0" name=""/>
        <dsp:cNvSpPr/>
      </dsp:nvSpPr>
      <dsp:spPr>
        <a:xfrm>
          <a:off x="1814721" y="2785262"/>
          <a:ext cx="1756023" cy="8780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Deployment/Coding</a:t>
          </a:r>
          <a:endParaRPr lang="en-US" sz="500" kern="1200" dirty="0"/>
        </a:p>
      </dsp:txBody>
      <dsp:txXfrm>
        <a:off x="1857582" y="2828123"/>
        <a:ext cx="1670301" cy="792289"/>
      </dsp:txXfrm>
    </dsp:sp>
    <dsp:sp modelId="{5FBF4FA2-9E60-4CB8-B83E-CECF5666EE78}">
      <dsp:nvSpPr>
        <dsp:cNvPr id="0" name=""/>
        <dsp:cNvSpPr/>
      </dsp:nvSpPr>
      <dsp:spPr>
        <a:xfrm>
          <a:off x="2315899" y="1289900"/>
          <a:ext cx="753667" cy="1229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Maintenance</a:t>
          </a:r>
        </a:p>
      </dsp:txBody>
      <dsp:txXfrm>
        <a:off x="2321903" y="1295904"/>
        <a:ext cx="741659" cy="1109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77B37-29AD-4226-8BE6-F55FF644420D}">
      <dsp:nvSpPr>
        <dsp:cNvPr id="0" name=""/>
        <dsp:cNvSpPr/>
      </dsp:nvSpPr>
      <dsp:spPr>
        <a:xfrm>
          <a:off x="1818202" y="-27411"/>
          <a:ext cx="4593194" cy="4593194"/>
        </a:xfrm>
        <a:prstGeom prst="circularArrow">
          <a:avLst>
            <a:gd name="adj1" fmla="val 5544"/>
            <a:gd name="adj2" fmla="val 330680"/>
            <a:gd name="adj3" fmla="val 13768338"/>
            <a:gd name="adj4" fmla="val 17390583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1122CD-DE9C-4CCF-8F6C-724E242160A3}">
      <dsp:nvSpPr>
        <dsp:cNvPr id="0" name=""/>
        <dsp:cNvSpPr/>
      </dsp:nvSpPr>
      <dsp:spPr>
        <a:xfrm>
          <a:off x="3035870" y="1845"/>
          <a:ext cx="2157858" cy="1078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Requirement (plan)</a:t>
          </a:r>
        </a:p>
      </dsp:txBody>
      <dsp:txXfrm>
        <a:off x="3088539" y="54514"/>
        <a:ext cx="2052520" cy="973591"/>
      </dsp:txXfrm>
    </dsp:sp>
    <dsp:sp modelId="{4DF977D8-9244-4483-AF7A-C2198045FEAA}">
      <dsp:nvSpPr>
        <dsp:cNvPr id="0" name=""/>
        <dsp:cNvSpPr/>
      </dsp:nvSpPr>
      <dsp:spPr>
        <a:xfrm>
          <a:off x="4898722" y="1355286"/>
          <a:ext cx="2157858" cy="1078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Design</a:t>
          </a:r>
        </a:p>
      </dsp:txBody>
      <dsp:txXfrm>
        <a:off x="4951391" y="1407955"/>
        <a:ext cx="2052520" cy="973591"/>
      </dsp:txXfrm>
    </dsp:sp>
    <dsp:sp modelId="{313043D6-DC3A-4C95-9539-9B9A7CB7C6B2}">
      <dsp:nvSpPr>
        <dsp:cNvPr id="0" name=""/>
        <dsp:cNvSpPr/>
      </dsp:nvSpPr>
      <dsp:spPr>
        <a:xfrm>
          <a:off x="4187176" y="3545200"/>
          <a:ext cx="2157858" cy="1078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Implementation</a:t>
          </a:r>
        </a:p>
      </dsp:txBody>
      <dsp:txXfrm>
        <a:off x="4239845" y="3597869"/>
        <a:ext cx="2052520" cy="973591"/>
      </dsp:txXfrm>
    </dsp:sp>
    <dsp:sp modelId="{EFB106F4-CBB0-4D4D-836C-4A6F088F2B43}">
      <dsp:nvSpPr>
        <dsp:cNvPr id="0" name=""/>
        <dsp:cNvSpPr/>
      </dsp:nvSpPr>
      <dsp:spPr>
        <a:xfrm>
          <a:off x="1884564" y="3545200"/>
          <a:ext cx="2157858" cy="1078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Stabilization</a:t>
          </a:r>
        </a:p>
      </dsp:txBody>
      <dsp:txXfrm>
        <a:off x="1937233" y="3597869"/>
        <a:ext cx="2052520" cy="973591"/>
      </dsp:txXfrm>
    </dsp:sp>
    <dsp:sp modelId="{D6559A51-B325-4DFB-A707-938C31D0B83F}">
      <dsp:nvSpPr>
        <dsp:cNvPr id="0" name=""/>
        <dsp:cNvSpPr/>
      </dsp:nvSpPr>
      <dsp:spPr>
        <a:xfrm>
          <a:off x="1173018" y="1355286"/>
          <a:ext cx="2157858" cy="1078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Maintenance</a:t>
          </a:r>
        </a:p>
      </dsp:txBody>
      <dsp:txXfrm>
        <a:off x="1225687" y="1407955"/>
        <a:ext cx="2052520" cy="973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FE76F-283A-4CA1-B921-C5307E11E8FB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4890E-CDCB-4C4F-9CA4-5C76018302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29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du.dbw.cn/system/2010/11/06/052807627.s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http://edu.163.com/10/1106/10/6KQ4JC8800293L7F.html</a:t>
            </a:r>
          </a:p>
          <a:p>
            <a:endParaRPr lang="en-US" dirty="0"/>
          </a:p>
          <a:p>
            <a:r>
              <a:rPr lang="zh-CN" altLang="en-US" b="1" dirty="0"/>
              <a:t>部分大学课堂师生心照不宣一起混</a:t>
            </a:r>
          </a:p>
          <a:p>
            <a:r>
              <a:rPr lang="en-US" altLang="zh-CN" dirty="0"/>
              <a:t>2010-11-06 10:28:00</a:t>
            </a:r>
            <a:r>
              <a:rPr lang="zh-CN" altLang="en-US" dirty="0"/>
              <a:t>　来源</a:t>
            </a:r>
            <a:r>
              <a:rPr lang="en-US" altLang="zh-CN" dirty="0"/>
              <a:t>: </a:t>
            </a:r>
            <a:r>
              <a:rPr lang="zh-CN" altLang="en-US" dirty="0">
                <a:hlinkClick r:id="rId3"/>
              </a:rPr>
              <a:t>中国青年报</a:t>
            </a:r>
            <a:r>
              <a:rPr lang="en-US" altLang="zh-CN" dirty="0"/>
              <a:t>(</a:t>
            </a:r>
            <a:r>
              <a:rPr lang="zh-CN" altLang="en-US" dirty="0"/>
              <a:t>北京</a:t>
            </a:r>
            <a:r>
              <a:rPr lang="en-US" altLang="zh-CN" dirty="0"/>
              <a:t>)</a:t>
            </a:r>
            <a:r>
              <a:rPr lang="zh-CN" altLang="en-US" baseline="0" dirty="0"/>
              <a:t> </a:t>
            </a:r>
            <a:r>
              <a:rPr lang="zh-CN" altLang="en-US" dirty="0"/>
              <a:t>核心提示：“老师与学生一起应付”，这并非大学生们学习之余的调侃之语，而是不少大学课堂的真实写照。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4890E-CDCB-4C4F-9CA4-5C760183021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77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4890E-CDCB-4C4F-9CA4-5C760183021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63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zh-CN" altLang="en-US" dirty="0"/>
              <a:t>） 开始从维护入手</a:t>
            </a:r>
            <a:endParaRPr lang="en-US" altLang="zh-CN" dirty="0"/>
          </a:p>
          <a:p>
            <a:r>
              <a:rPr lang="en-US" dirty="0"/>
              <a:t>2</a:t>
            </a:r>
            <a:r>
              <a:rPr lang="zh-CN" altLang="en-US" dirty="0"/>
              <a:t>）</a:t>
            </a:r>
            <a:r>
              <a:rPr lang="zh-CN" altLang="en-US" baseline="0" dirty="0"/>
              <a:t> 进而修补一些</a:t>
            </a:r>
            <a:r>
              <a:rPr lang="en-US" altLang="zh-CN" baseline="0" dirty="0"/>
              <a:t>bug</a:t>
            </a:r>
          </a:p>
          <a:p>
            <a:r>
              <a:rPr lang="en-US" baseline="0" dirty="0"/>
              <a:t>3</a:t>
            </a:r>
            <a:r>
              <a:rPr lang="zh-CN" altLang="en-US" baseline="0" dirty="0"/>
              <a:t>） 然后实现一些小功能</a:t>
            </a:r>
            <a:endParaRPr lang="en-US" altLang="zh-CN" baseline="0" dirty="0"/>
          </a:p>
          <a:p>
            <a:r>
              <a:rPr lang="en-US" baseline="0" dirty="0"/>
              <a:t>4</a:t>
            </a:r>
            <a:r>
              <a:rPr lang="zh-CN" altLang="en-US" baseline="0" dirty="0"/>
              <a:t>） 然后设计一些新功能</a:t>
            </a:r>
            <a:endParaRPr lang="en-US" altLang="zh-CN" baseline="0" dirty="0"/>
          </a:p>
          <a:p>
            <a:r>
              <a:rPr lang="en-US" baseline="0" dirty="0"/>
              <a:t>5</a:t>
            </a:r>
            <a:r>
              <a:rPr lang="zh-CN" altLang="en-US" baseline="0" dirty="0"/>
              <a:t>） 最后收集并分析用户的需求，全面参与团队的工作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4890E-CDCB-4C4F-9CA4-5C760183021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6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goal</a:t>
            </a:r>
            <a:r>
              <a:rPr lang="en-US" baseline="0" dirty="0"/>
              <a:t> of our class is not to prove we can speak English, English is just a tool.  </a:t>
            </a:r>
          </a:p>
          <a:p>
            <a:r>
              <a:rPr lang="en-US" baseline="0" dirty="0"/>
              <a:t>The students in this class are expected to deliver world-class research or software,  English is the default language.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4890E-CDCB-4C4F-9CA4-5C760183021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00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参考资料：</a:t>
            </a:r>
            <a:endParaRPr lang="en-US" altLang="zh-CN" dirty="0" smtClean="0"/>
          </a:p>
          <a:p>
            <a:r>
              <a:rPr lang="en-US" dirty="0" smtClean="0"/>
              <a:t>https://teachingandlearninginhighered.org/2013/07/15/preparing-students-for-what-we-cant-prepare-them-for/ </a:t>
            </a:r>
          </a:p>
          <a:p>
            <a:r>
              <a:rPr lang="en-US" dirty="0" smtClean="0"/>
              <a:t>https://teachingbattleground.wordpress.com/2015/05/27/a-myth-for-teachers-jobs-that-dont-exist-yet/</a:t>
            </a:r>
          </a:p>
          <a:p>
            <a:endParaRPr lang="en-US" dirty="0" smtClean="0"/>
          </a:p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DAB1E-5BE0-4555-8709-524C8D586A6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40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 don’t have answer to all your questions.</a:t>
            </a:r>
            <a:endParaRPr lang="en-US" dirty="0"/>
          </a:p>
          <a:p>
            <a:r>
              <a:rPr lang="zh-CN" altLang="en-US" dirty="0"/>
              <a:t>我是老师，但是别想从我身上找到所有问题的答案。 </a:t>
            </a:r>
            <a:endParaRPr lang="en-US" altLang="zh-CN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4890E-CDCB-4C4F-9CA4-5C760183021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94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原始分数是正分的同学的分数映射到一个区间， 原始分是负分的同学得到 </a:t>
            </a:r>
            <a:r>
              <a:rPr lang="en-US" altLang="zh-CN" dirty="0"/>
              <a:t>0 </a:t>
            </a:r>
            <a:r>
              <a:rPr lang="zh-CN" altLang="en-US" dirty="0"/>
              <a:t>分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Note</a:t>
            </a:r>
            <a:r>
              <a:rPr lang="zh-CN" altLang="en-US" dirty="0"/>
              <a:t>：有些学校也规定，原始分低到一定程度，就算为</a:t>
            </a:r>
            <a:r>
              <a:rPr lang="en-US" altLang="zh-CN" dirty="0"/>
              <a:t>0 </a:t>
            </a:r>
            <a:r>
              <a:rPr lang="zh-CN" altLang="en-US" dirty="0"/>
              <a:t>分，不参加映射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映射</a:t>
            </a:r>
            <a:r>
              <a:rPr lang="en-US" dirty="0"/>
              <a:t> Score</a:t>
            </a:r>
            <a:r>
              <a:rPr lang="en-US" baseline="-25000" dirty="0"/>
              <a:t>1</a:t>
            </a:r>
            <a:r>
              <a:rPr lang="en-US" dirty="0"/>
              <a:t>  to [</a:t>
            </a:r>
            <a:r>
              <a:rPr lang="en-US" altLang="zh-CN" dirty="0"/>
              <a:t>100</a:t>
            </a:r>
            <a:r>
              <a:rPr lang="en-US" dirty="0"/>
              <a:t> .. 5</a:t>
            </a:r>
            <a:r>
              <a:rPr lang="en-US" altLang="zh-CN" dirty="0"/>
              <a:t>0</a:t>
            </a:r>
            <a:r>
              <a:rPr lang="en-US" dirty="0"/>
              <a:t>] -&gt; Score</a:t>
            </a:r>
            <a:r>
              <a:rPr lang="en-US" baseline="-25000" dirty="0"/>
              <a:t>2  </a:t>
            </a:r>
            <a:r>
              <a:rPr lang="zh-CN" altLang="en-US" dirty="0"/>
              <a:t>假设</a:t>
            </a:r>
            <a:r>
              <a:rPr lang="en-US" altLang="zh-CN" dirty="0"/>
              <a:t>60</a:t>
            </a:r>
            <a:r>
              <a:rPr lang="zh-CN" altLang="en-US" dirty="0"/>
              <a:t>分及格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如果课程规定是</a:t>
            </a:r>
            <a:r>
              <a:rPr lang="en-US" altLang="zh-CN" dirty="0"/>
              <a:t>70</a:t>
            </a:r>
            <a:r>
              <a:rPr lang="zh-CN" altLang="en-US" dirty="0"/>
              <a:t>分及格，那么映射的区间就应该是</a:t>
            </a:r>
            <a:r>
              <a:rPr lang="en-US" altLang="zh-CN" dirty="0"/>
              <a:t>[100..60]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4890E-CDCB-4C4F-9CA4-5C760183021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41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4890E-CDCB-4C4F-9CA4-5C760183021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7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6F54-C1A6-4EF0-8A26-A68C4B1CBEA8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75995-65FD-440D-A0E0-6E8904CF4D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6F54-C1A6-4EF0-8A26-A68C4B1CBEA8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75995-65FD-440D-A0E0-6E8904CF4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6F54-C1A6-4EF0-8A26-A68C4B1CBEA8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75995-65FD-440D-A0E0-6E8904CF4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6F54-C1A6-4EF0-8A26-A68C4B1CBEA8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75995-65FD-440D-A0E0-6E8904CF4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6F54-C1A6-4EF0-8A26-A68C4B1CBEA8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75995-65FD-440D-A0E0-6E8904CF4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6F54-C1A6-4EF0-8A26-A68C4B1CBEA8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75995-65FD-440D-A0E0-6E8904CF4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6F54-C1A6-4EF0-8A26-A68C4B1CBEA8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75995-65FD-440D-A0E0-6E8904CF4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6F54-C1A6-4EF0-8A26-A68C4B1CBEA8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75995-65FD-440D-A0E0-6E8904CF4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6F54-C1A6-4EF0-8A26-A68C4B1CBEA8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75995-65FD-440D-A0E0-6E8904CF4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6F54-C1A6-4EF0-8A26-A68C4B1CBEA8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75995-65FD-440D-A0E0-6E8904CF4D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5166F54-C1A6-4EF0-8A26-A68C4B1CBEA8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3E75995-65FD-440D-A0E0-6E8904CF4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5166F54-C1A6-4EF0-8A26-A68C4B1CBEA8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E75995-65FD-440D-A0E0-6E8904CF4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codingcrazy/archive/2011/02/28/1967503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eibo.com/tv/v/F6Udt9Say?fid=1034:8003d777aa3f955d0a2d22dfe63bf02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blogs.com/huangxman/p/5868204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book.douban.com/doulist/1204928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blogs.com/xinz/p/3803035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eibo.com/sdxinz" TargetMode="External"/><Relationship Id="rId2" Type="http://schemas.openxmlformats.org/officeDocument/2006/relationships/hyperlink" Target="http://www.cnblogs.com/xinz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zhuanlan.zhihu.com/goujianzhifa/2000375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构建之法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现代软件工程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邹欣</a:t>
            </a:r>
            <a:endParaRPr lang="en-US" dirty="0"/>
          </a:p>
          <a:p>
            <a:r>
              <a:rPr lang="en-US" dirty="0"/>
              <a:t>2014/8 </a:t>
            </a:r>
            <a:r>
              <a:rPr lang="en-US" altLang="zh-CN" dirty="0"/>
              <a:t>v1</a:t>
            </a:r>
            <a:endParaRPr lang="en-US" dirty="0"/>
          </a:p>
          <a:p>
            <a:r>
              <a:rPr lang="en-US" altLang="zh-CN" dirty="0"/>
              <a:t>2015/10  </a:t>
            </a:r>
            <a:r>
              <a:rPr lang="en-US" altLang="zh-CN" dirty="0" smtClean="0"/>
              <a:t>v2</a:t>
            </a:r>
          </a:p>
          <a:p>
            <a:r>
              <a:rPr lang="en-US" altLang="zh-CN" dirty="0" smtClean="0"/>
              <a:t>2017/7 v3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SWE is usually taught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61122CD-DE9C-4CCF-8F6C-724E242160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graphicEl>
                                              <a:dgm id="{161122CD-DE9C-4CCF-8F6C-724E242160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4D77B37-29AD-4226-8BE6-F55FF64442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graphicEl>
                                              <a:dgm id="{04D77B37-29AD-4226-8BE6-F55FF64442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DF977D8-9244-4483-AF7A-C2198045FE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graphicEl>
                                              <a:dgm id="{4DF977D8-9244-4483-AF7A-C2198045FE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13043D6-DC3A-4C95-9539-9B9A7CB7C6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>
                                            <p:graphicEl>
                                              <a:dgm id="{313043D6-DC3A-4C95-9539-9B9A7CB7C6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FB106F4-CBB0-4D4D-836C-4A6F088F2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graphicEl>
                                              <a:dgm id="{EFB106F4-CBB0-4D4D-836C-4A6F088F2B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02FDC25-FA16-4887-A01F-2F502744EE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">
                                            <p:graphicEl>
                                              <a:dgm id="{E02FDC25-FA16-4887-A01F-2F502744EE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BAE5D86-E6CA-4C33-9A81-06A826C166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">
                                            <p:graphicEl>
                                              <a:dgm id="{7BAE5D86-E6CA-4C33-9A81-06A826C166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SWE is usually taught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zh-CN" altLang="en-US" sz="1800" dirty="0"/>
              <a:t>需求分析：学生们都不懂企业的需求是什么，上课睡觉。</a:t>
            </a:r>
          </a:p>
          <a:p>
            <a:pPr marL="514350" indent="-514350"/>
            <a:r>
              <a:rPr lang="zh-CN" altLang="en-US" sz="1800" dirty="0"/>
              <a:t>设计阶段：学生们画了许多 </a:t>
            </a:r>
            <a:r>
              <a:rPr lang="en-US" altLang="zh-CN" sz="1800" dirty="0"/>
              <a:t>UML </a:t>
            </a:r>
            <a:r>
              <a:rPr lang="zh-CN" altLang="en-US" sz="1800" dirty="0"/>
              <a:t>图，用设计工具画了各种形状的图形，仅此而已。</a:t>
            </a:r>
          </a:p>
          <a:p>
            <a:pPr marL="514350" indent="-514350"/>
            <a:r>
              <a:rPr lang="zh-CN" altLang="en-US" sz="1800" dirty="0"/>
              <a:t>实现阶段：学生们开始热烈讨论，</a:t>
            </a:r>
            <a:r>
              <a:rPr lang="en-US" altLang="zh-CN" sz="1800" dirty="0"/>
              <a:t>UML </a:t>
            </a:r>
            <a:r>
              <a:rPr lang="zh-CN" altLang="en-US" sz="1800" dirty="0"/>
              <a:t>图早已经扔到一边。</a:t>
            </a:r>
          </a:p>
          <a:p>
            <a:pPr marL="514350" indent="-514350"/>
            <a:r>
              <a:rPr lang="zh-CN" altLang="en-US" sz="1800" dirty="0"/>
              <a:t>稳定阶段：学生们中十分之一的人开始写代码，其他人不知道在干什么．代码大部分情况下都不能工作，所有设计过的种种黑箱和白箱测试都无从开始。</a:t>
            </a:r>
          </a:p>
          <a:p>
            <a:pPr marL="514350" indent="-514350"/>
            <a:r>
              <a:rPr lang="zh-CN" altLang="en-US" sz="1800" dirty="0"/>
              <a:t>发布阶段： 这个阶段只有一天时间，就是最后检查的那一天，同时还有人在调试程序．</a:t>
            </a:r>
          </a:p>
          <a:p>
            <a:pPr marL="514350" indent="-514350"/>
            <a:r>
              <a:rPr lang="zh-CN" altLang="en-US" sz="1800" dirty="0"/>
              <a:t>维护阶段：课程结束了，同学们对自己的产品没有任何维护，放假了</a:t>
            </a:r>
            <a:r>
              <a:rPr lang="en-US" altLang="zh-CN" sz="1800" dirty="0"/>
              <a:t>! </a:t>
            </a:r>
          </a:p>
          <a:p>
            <a:pPr marL="514350" indent="-514350"/>
            <a:endParaRPr lang="en-US" altLang="zh-CN" sz="1800" dirty="0"/>
          </a:p>
          <a:p>
            <a:pPr marL="514350" indent="-514350">
              <a:buNone/>
            </a:pPr>
            <a:r>
              <a:rPr lang="zh-CN" altLang="en-US" sz="1800" dirty="0"/>
              <a:t>最后大部分同学们都说自己根本没学到什么本事，</a:t>
            </a:r>
            <a:endParaRPr lang="en-US" altLang="zh-CN" sz="1800" dirty="0"/>
          </a:p>
          <a:p>
            <a:pPr marL="514350" indent="-514350">
              <a:buNone/>
            </a:pPr>
            <a:r>
              <a:rPr lang="zh-CN" altLang="en-US" sz="1800" dirty="0"/>
              <a:t>然后下个学期，新的一批学生进来重复这一过程</a:t>
            </a:r>
            <a:r>
              <a:rPr lang="en-US" altLang="zh-CN" sz="1800" dirty="0"/>
              <a:t>…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SWE usually happens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61122CD-DE9C-4CCF-8F6C-724E242160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graphicEl>
                                              <a:dgm id="{161122CD-DE9C-4CCF-8F6C-724E242160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4D77B37-29AD-4226-8BE6-F55FF64442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graphicEl>
                                              <a:dgm id="{04D77B37-29AD-4226-8BE6-F55FF64442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DF977D8-9244-4483-AF7A-C2198045FE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graphicEl>
                                              <a:dgm id="{4DF977D8-9244-4483-AF7A-C2198045FE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13043D6-DC3A-4C95-9539-9B9A7CB7C6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>
                                            <p:graphicEl>
                                              <a:dgm id="{313043D6-DC3A-4C95-9539-9B9A7CB7C6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FB106F4-CBB0-4D4D-836C-4A6F088F2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graphicEl>
                                              <a:dgm id="{EFB106F4-CBB0-4D4D-836C-4A6F088F2B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02FDC25-FA16-4887-A01F-2F502744EE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">
                                            <p:graphicEl>
                                              <a:dgm id="{E02FDC25-FA16-4887-A01F-2F502744EE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FBF4FA2-9E60-4CB8-B83E-CECF5666E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">
                                            <p:graphicEl>
                                              <a:dgm id="{5FBF4FA2-9E60-4CB8-B83E-CECF5666EE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SWE </a:t>
            </a:r>
            <a:r>
              <a:rPr lang="en-US" altLang="zh-CN" dirty="0"/>
              <a:t>should be </a:t>
            </a:r>
            <a:r>
              <a:rPr lang="en-US" dirty="0"/>
              <a:t>taught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zh-CN" altLang="en-US" sz="1800" dirty="0"/>
              <a:t>需求分析：分析现有软件</a:t>
            </a:r>
            <a:r>
              <a:rPr lang="en-US" altLang="zh-CN" sz="1800" dirty="0"/>
              <a:t>,  </a:t>
            </a:r>
            <a:r>
              <a:rPr lang="zh-CN" altLang="en-US" sz="1800" dirty="0"/>
              <a:t>用你们写的软件的用户量来证明你了解用户的需求</a:t>
            </a:r>
          </a:p>
          <a:p>
            <a:pPr marL="514350" indent="-514350"/>
            <a:r>
              <a:rPr lang="zh-CN" altLang="en-US" sz="1800" dirty="0"/>
              <a:t>设计阶段：用快速发布来证明设计是有效的</a:t>
            </a:r>
            <a:r>
              <a:rPr lang="en-US" altLang="zh-CN" sz="1800" dirty="0"/>
              <a:t>,  </a:t>
            </a:r>
            <a:r>
              <a:rPr lang="zh-CN" altLang="en-US" sz="1800" dirty="0"/>
              <a:t>能适应变化的。</a:t>
            </a:r>
          </a:p>
          <a:p>
            <a:pPr marL="514350" indent="-514350"/>
            <a:r>
              <a:rPr lang="zh-CN" altLang="en-US" sz="1800" dirty="0"/>
              <a:t>实现阶段：用各种软件工程的衡量手段来证明大家实现的能力。</a:t>
            </a:r>
          </a:p>
          <a:p>
            <a:pPr marL="514350" indent="-514350"/>
            <a:r>
              <a:rPr lang="zh-CN" altLang="en-US" sz="1800" dirty="0"/>
              <a:t>稳定阶段：证明测试能否覆盖代码的大部分。 </a:t>
            </a:r>
          </a:p>
          <a:p>
            <a:pPr marL="514350" indent="-514350"/>
            <a:r>
              <a:rPr lang="zh-CN" altLang="en-US" sz="1800" dirty="0"/>
              <a:t>发布阶段： 如期发布</a:t>
            </a:r>
            <a:r>
              <a:rPr lang="en-US" altLang="zh-CN" sz="1800" dirty="0"/>
              <a:t>, </a:t>
            </a:r>
            <a:r>
              <a:rPr lang="zh-CN" altLang="en-US" sz="1800" dirty="0"/>
              <a:t>用户量</a:t>
            </a:r>
            <a:r>
              <a:rPr lang="en-US" altLang="zh-CN" sz="1800" dirty="0"/>
              <a:t>,  </a:t>
            </a:r>
            <a:r>
              <a:rPr lang="zh-CN" altLang="en-US" sz="1800" dirty="0"/>
              <a:t>用户评价。 </a:t>
            </a:r>
          </a:p>
          <a:p>
            <a:pPr marL="514350" indent="-514350"/>
            <a:r>
              <a:rPr lang="zh-CN" altLang="en-US" sz="1800" dirty="0"/>
              <a:t>维护阶段：网上的观众或下一个年级的同学能很愿意接手你们的软件。 </a:t>
            </a:r>
            <a:r>
              <a:rPr lang="en-US" altLang="zh-CN" sz="1800" dirty="0"/>
              <a:t> </a:t>
            </a:r>
          </a:p>
          <a:p>
            <a:pPr marL="514350" indent="-514350"/>
            <a:endParaRPr lang="en-US" altLang="zh-CN" sz="1800" dirty="0"/>
          </a:p>
          <a:p>
            <a:pPr marL="514350" indent="-514350">
              <a:buNone/>
            </a:pPr>
            <a:r>
              <a:rPr lang="zh-CN" altLang="en-US" sz="1800" dirty="0"/>
              <a:t>最后大部分同学们能说</a:t>
            </a:r>
            <a:r>
              <a:rPr lang="en-US" altLang="zh-CN" sz="1800" dirty="0"/>
              <a:t>:  </a:t>
            </a:r>
            <a:r>
              <a:rPr lang="zh-CN" altLang="en-US" sz="1800" dirty="0"/>
              <a:t>自己做了一个有人用，有生命的软件。 </a:t>
            </a:r>
            <a:endParaRPr lang="en-US" altLang="zh-CN" sz="1800" dirty="0"/>
          </a:p>
          <a:p>
            <a:pPr marL="514350" indent="-514350">
              <a:buNone/>
            </a:pPr>
            <a:r>
              <a:rPr lang="zh-CN" altLang="en-US" sz="1800" dirty="0"/>
              <a:t>然后下个学期，新的一批学生进来提高这一过程</a:t>
            </a:r>
            <a:r>
              <a:rPr lang="en-US" altLang="zh-CN" sz="1800" dirty="0"/>
              <a:t>…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0813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现实 </a:t>
            </a:r>
            <a:r>
              <a:rPr lang="en-US" altLang="zh-CN" dirty="0"/>
              <a:t>vs. </a:t>
            </a:r>
            <a:r>
              <a:rPr lang="zh-CN" altLang="en-US" dirty="0"/>
              <a:t>理想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775191"/>
            <a:ext cx="4191000" cy="4625609"/>
          </a:xfrm>
        </p:spPr>
        <p:txBody>
          <a:bodyPr>
            <a:noAutofit/>
          </a:bodyPr>
          <a:lstStyle/>
          <a:p>
            <a:pPr marL="514350" indent="-514350"/>
            <a:r>
              <a:rPr lang="zh-CN" altLang="en-US" sz="1600" dirty="0"/>
              <a:t>需求分析：分析现有软件</a:t>
            </a:r>
            <a:r>
              <a:rPr lang="en-US" altLang="zh-CN" sz="1600" dirty="0"/>
              <a:t>, </a:t>
            </a:r>
            <a:r>
              <a:rPr lang="zh-CN" altLang="en-US" sz="1600" dirty="0"/>
              <a:t>归纳初步需求；基础差的同学学习技术</a:t>
            </a:r>
            <a:endParaRPr lang="en-US" altLang="zh-CN" sz="1600" dirty="0"/>
          </a:p>
          <a:p>
            <a:pPr marL="514350" indent="-514350"/>
            <a:endParaRPr lang="zh-CN" altLang="en-US" sz="1600" dirty="0"/>
          </a:p>
          <a:p>
            <a:pPr marL="514350" indent="-514350"/>
            <a:r>
              <a:rPr lang="zh-CN" altLang="en-US" sz="1600" dirty="0"/>
              <a:t>设计阶段：用快速发布来证明设计是有效的</a:t>
            </a:r>
            <a:r>
              <a:rPr lang="en-US" altLang="zh-CN" sz="1600" dirty="0"/>
              <a:t>,  </a:t>
            </a:r>
            <a:r>
              <a:rPr lang="zh-CN" altLang="en-US" sz="1600" dirty="0"/>
              <a:t>能适应变化的。</a:t>
            </a:r>
            <a:endParaRPr lang="en-US" altLang="zh-CN" sz="1600" dirty="0"/>
          </a:p>
          <a:p>
            <a:pPr marL="514350" indent="-514350"/>
            <a:endParaRPr lang="zh-CN" altLang="en-US" sz="1600" dirty="0"/>
          </a:p>
          <a:p>
            <a:pPr marL="514350" indent="-514350"/>
            <a:r>
              <a:rPr lang="zh-CN" altLang="en-US" sz="1600" dirty="0"/>
              <a:t>实现阶段：用各种软件工程的衡量手段来证明大家实现的能力。</a:t>
            </a:r>
            <a:endParaRPr lang="en-US" altLang="zh-CN" sz="1600" dirty="0"/>
          </a:p>
          <a:p>
            <a:pPr marL="514350" indent="-514350"/>
            <a:endParaRPr lang="zh-CN" altLang="en-US" sz="1600" dirty="0"/>
          </a:p>
          <a:p>
            <a:pPr marL="514350" indent="-514350"/>
            <a:r>
              <a:rPr lang="zh-CN" altLang="en-US" sz="1600" dirty="0"/>
              <a:t>稳定阶段：证明测试能否覆盖代码的大部分。 </a:t>
            </a:r>
            <a:endParaRPr lang="en-US" altLang="zh-CN" sz="1600" dirty="0"/>
          </a:p>
          <a:p>
            <a:pPr marL="514350" indent="-514350"/>
            <a:endParaRPr lang="zh-CN" altLang="en-US" sz="1600" dirty="0"/>
          </a:p>
          <a:p>
            <a:pPr marL="514350" indent="-514350"/>
            <a:r>
              <a:rPr lang="zh-CN" altLang="en-US" sz="1600" dirty="0"/>
              <a:t>发布阶段： 如期发布</a:t>
            </a:r>
            <a:r>
              <a:rPr lang="en-US" altLang="zh-CN" sz="1600" dirty="0"/>
              <a:t>, </a:t>
            </a:r>
            <a:r>
              <a:rPr lang="zh-CN" altLang="en-US" sz="1600" dirty="0"/>
              <a:t>用户量</a:t>
            </a:r>
            <a:r>
              <a:rPr lang="en-US" altLang="zh-CN" sz="1600" dirty="0"/>
              <a:t>,  </a:t>
            </a:r>
            <a:r>
              <a:rPr lang="zh-CN" altLang="en-US" sz="1600" dirty="0"/>
              <a:t>用户评价。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 </a:t>
            </a:r>
          </a:p>
          <a:p>
            <a:pPr marL="514350" indent="-514350"/>
            <a:r>
              <a:rPr lang="zh-CN" altLang="en-US" sz="1600" dirty="0"/>
              <a:t>维护阶段：网上的观众或下一个年级的同学能很愿意接手你们的软件。 </a:t>
            </a:r>
            <a:r>
              <a:rPr lang="en-US" altLang="zh-CN" sz="1600" dirty="0"/>
              <a:t>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775191"/>
            <a:ext cx="3886200" cy="4625609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514350" indent="-514350"/>
            <a:r>
              <a:rPr lang="zh-CN" altLang="en-US" sz="1600" dirty="0"/>
              <a:t>需求分析：学生们都不懂需求是什么，上课睡觉。</a:t>
            </a:r>
          </a:p>
          <a:p>
            <a:pPr marL="514350" indent="-514350"/>
            <a:r>
              <a:rPr lang="zh-CN" altLang="en-US" sz="1600" dirty="0"/>
              <a:t>设计阶段：学生们画了许多 </a:t>
            </a:r>
            <a:r>
              <a:rPr lang="en-US" altLang="zh-CN" sz="1600" dirty="0"/>
              <a:t>UML </a:t>
            </a:r>
            <a:r>
              <a:rPr lang="zh-CN" altLang="en-US" sz="1600" dirty="0"/>
              <a:t>图，用设计工具画了各种形状的图形，仅此而已。</a:t>
            </a:r>
          </a:p>
          <a:p>
            <a:pPr marL="514350" indent="-514350"/>
            <a:r>
              <a:rPr lang="zh-CN" altLang="en-US" sz="1600" dirty="0"/>
              <a:t>实现阶段：学生们开始热烈讨论，</a:t>
            </a:r>
            <a:r>
              <a:rPr lang="en-US" altLang="zh-CN" sz="1600" dirty="0"/>
              <a:t>UML </a:t>
            </a:r>
            <a:r>
              <a:rPr lang="zh-CN" altLang="en-US" sz="1600" dirty="0"/>
              <a:t>图早已经扔到一边。</a:t>
            </a:r>
          </a:p>
          <a:p>
            <a:pPr marL="514350" indent="-514350"/>
            <a:r>
              <a:rPr lang="zh-CN" altLang="en-US" sz="1600" dirty="0"/>
              <a:t>稳定阶段：学生们中十分之一的人开始写代码，其他人不知道在干什么．</a:t>
            </a:r>
            <a:endParaRPr lang="en-US" altLang="zh-CN" sz="1600" dirty="0"/>
          </a:p>
          <a:p>
            <a:pPr marL="514350" indent="-514350"/>
            <a:endParaRPr lang="zh-CN" altLang="en-US" sz="1600" dirty="0"/>
          </a:p>
          <a:p>
            <a:pPr marL="514350" indent="-514350"/>
            <a:r>
              <a:rPr lang="zh-CN" altLang="en-US" sz="1600" dirty="0"/>
              <a:t>发布阶段： 这个阶段只有一天时间，就是最后检查的那一天，同时还有人在调试程序．</a:t>
            </a:r>
          </a:p>
          <a:p>
            <a:pPr marL="514350" indent="-514350"/>
            <a:r>
              <a:rPr lang="zh-CN" altLang="en-US" sz="1600" dirty="0"/>
              <a:t>维护阶段：课程结束了，同学们对自己的产品没有任何维护，放假了</a:t>
            </a:r>
            <a:r>
              <a:rPr lang="en-US" altLang="zh-CN" sz="1600" dirty="0"/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280524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want to teach it this 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开始维护以前同学开发出来的程序，理解程序。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找</a:t>
            </a:r>
            <a:r>
              <a:rPr lang="en-US" altLang="zh-CN" dirty="0"/>
              <a:t>bug</a:t>
            </a:r>
            <a:r>
              <a:rPr lang="zh-CN" altLang="en-US" dirty="0"/>
              <a:t>，改</a:t>
            </a:r>
            <a:r>
              <a:rPr lang="en-US" altLang="zh-CN" dirty="0"/>
              <a:t>bug</a:t>
            </a:r>
            <a:r>
              <a:rPr lang="zh-CN" altLang="en-US" dirty="0"/>
              <a:t>，重构小部分代码，以满足用户的需求。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一部分同学可以开发测试用例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在现有版本的基础上做增量开发</a:t>
            </a:r>
          </a:p>
          <a:p>
            <a:pPr marL="850392" lvl="1" indent="-457200">
              <a:buFont typeface="+mj-lt"/>
              <a:buAutoNum type="alphaLcParenR"/>
            </a:pPr>
            <a:r>
              <a:rPr lang="zh-CN" altLang="en-US" dirty="0"/>
              <a:t>理解需求 （这个时候理解了客户需求是什么）</a:t>
            </a:r>
          </a:p>
          <a:p>
            <a:pPr marL="850392" lvl="1" indent="-457200">
              <a:buFont typeface="+mj-lt"/>
              <a:buAutoNum type="alphaLcParenR"/>
            </a:pPr>
            <a:r>
              <a:rPr lang="zh-CN" altLang="en-US" dirty="0"/>
              <a:t>设计</a:t>
            </a:r>
          </a:p>
          <a:p>
            <a:pPr marL="850392" lvl="1" indent="-457200">
              <a:buFont typeface="+mj-lt"/>
              <a:buAutoNum type="alphaLcParenR"/>
            </a:pPr>
            <a:r>
              <a:rPr lang="zh-CN" altLang="en-US" dirty="0"/>
              <a:t>开发</a:t>
            </a:r>
          </a:p>
          <a:p>
            <a:pPr marL="850392" lvl="1" indent="-457200">
              <a:buFont typeface="+mj-lt"/>
              <a:buAutoNum type="alphaLcParenR"/>
            </a:pPr>
            <a:r>
              <a:rPr lang="zh-CN" altLang="en-US" dirty="0"/>
              <a:t>回归测试 （用到上面开发的测试用例来保证质量）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means: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5654555"/>
              </p:ext>
            </p:extLst>
          </p:nvPr>
        </p:nvGraphicFramePr>
        <p:xfrm>
          <a:off x="457200" y="1774825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ight Arrow 4"/>
          <p:cNvSpPr/>
          <p:nvPr/>
        </p:nvSpPr>
        <p:spPr>
          <a:xfrm>
            <a:off x="762000" y="3124200"/>
            <a:ext cx="914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369325" y="5791200"/>
            <a:ext cx="914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6934200" y="5822476"/>
            <a:ext cx="914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0800000">
            <a:off x="7543800" y="3124200"/>
            <a:ext cx="914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5791200" y="1725395"/>
            <a:ext cx="914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Emphasis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Learning by doing</a:t>
            </a:r>
          </a:p>
          <a:p>
            <a:pPr lvl="1"/>
            <a:r>
              <a:rPr lang="zh-CN" altLang="en-US" dirty="0"/>
              <a:t>在工作中学习 </a:t>
            </a:r>
            <a:r>
              <a:rPr lang="en-US" altLang="zh-CN" dirty="0"/>
              <a:t>–</a:t>
            </a:r>
            <a:r>
              <a:rPr lang="zh-CN" altLang="en-US" dirty="0"/>
              <a:t> 做中学</a:t>
            </a:r>
            <a:endParaRPr lang="en-US" altLang="zh-CN" dirty="0"/>
          </a:p>
          <a:p>
            <a:pPr lvl="1"/>
            <a:r>
              <a:rPr lang="en-US" dirty="0"/>
              <a:t>Focus on real user benefit</a:t>
            </a:r>
          </a:p>
          <a:p>
            <a:r>
              <a:rPr lang="en-US" altLang="zh-CN" sz="3000" dirty="0"/>
              <a:t>“</a:t>
            </a:r>
            <a:r>
              <a:rPr lang="zh-CN" altLang="en-US" sz="3000" dirty="0"/>
              <a:t>教育是令人羡慕的东西，但是要记住</a:t>
            </a:r>
            <a:r>
              <a:rPr lang="en-US" altLang="zh-CN" sz="3000" dirty="0"/>
              <a:t>: </a:t>
            </a:r>
            <a:r>
              <a:rPr lang="zh-CN" altLang="en-US" sz="3000" dirty="0"/>
              <a:t>凡是值得知道的，没有一个是能够教会的。 </a:t>
            </a:r>
            <a:endParaRPr lang="en-US" altLang="zh-CN" sz="3000" dirty="0"/>
          </a:p>
          <a:p>
            <a:pPr marL="457200" lvl="1" indent="0">
              <a:buNone/>
            </a:pPr>
            <a:r>
              <a:rPr lang="en-US" altLang="zh-CN" sz="2600" dirty="0"/>
              <a:t>	——</a:t>
            </a:r>
            <a:r>
              <a:rPr lang="zh-CN" altLang="en-US" sz="2600" dirty="0"/>
              <a:t>奥斯卡</a:t>
            </a:r>
            <a:r>
              <a:rPr lang="en-US" altLang="zh-CN" sz="2600" dirty="0"/>
              <a:t>•</a:t>
            </a:r>
            <a:r>
              <a:rPr lang="zh-CN" altLang="en-US" sz="2600" dirty="0"/>
              <a:t>王尔德（</a:t>
            </a:r>
            <a:r>
              <a:rPr lang="en-US" altLang="zh-CN" sz="2600" dirty="0"/>
              <a:t>Oscar Wilder</a:t>
            </a:r>
            <a:r>
              <a:rPr lang="zh-CN" altLang="en-US" sz="2600" dirty="0"/>
              <a:t>）</a:t>
            </a:r>
            <a:endParaRPr lang="en-US" dirty="0"/>
          </a:p>
          <a:p>
            <a:r>
              <a:rPr lang="en-US" dirty="0"/>
              <a:t>Learn from mistakes</a:t>
            </a:r>
          </a:p>
          <a:p>
            <a:pPr lvl="1"/>
            <a:r>
              <a:rPr lang="en-US" dirty="0"/>
              <a:t>Just do it!</a:t>
            </a:r>
          </a:p>
          <a:p>
            <a:r>
              <a:rPr lang="en-US" dirty="0"/>
              <a:t>Collaboration with peer</a:t>
            </a:r>
          </a:p>
          <a:p>
            <a:pPr lvl="2"/>
            <a:r>
              <a:rPr lang="en-US" dirty="0"/>
              <a:t>1:1</a:t>
            </a:r>
          </a:p>
          <a:p>
            <a:pPr lvl="2"/>
            <a:r>
              <a:rPr lang="en-US" dirty="0"/>
              <a:t>1:many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 different projects</a:t>
            </a:r>
          </a:p>
          <a:p>
            <a:pPr lvl="1"/>
            <a:r>
              <a:rPr lang="en-US" dirty="0"/>
              <a:t>I: Individual project (2 week) – warm up</a:t>
            </a:r>
          </a:p>
          <a:p>
            <a:pPr lvl="1"/>
            <a:r>
              <a:rPr lang="en-US" dirty="0"/>
              <a:t>P: Pair Project  (2 </a:t>
            </a:r>
            <a:r>
              <a:rPr lang="en-US" dirty="0" err="1"/>
              <a:t>wk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T: Team Project (8 wk)</a:t>
            </a:r>
          </a:p>
          <a:p>
            <a:pPr lvl="1"/>
            <a:r>
              <a:rPr lang="en-US" altLang="zh-CN" dirty="0"/>
              <a:t>Review/Buffer</a:t>
            </a:r>
            <a:r>
              <a:rPr lang="zh-CN" altLang="en-US" dirty="0"/>
              <a:t> </a:t>
            </a:r>
            <a:r>
              <a:rPr lang="en-US" altLang="zh-CN" dirty="0"/>
              <a:t>(2 wk)</a:t>
            </a:r>
          </a:p>
          <a:p>
            <a:r>
              <a:rPr lang="en-US" altLang="zh-CN" dirty="0"/>
              <a:t>Homework, discussion and presentation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Heavy Work Load?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Depends what do you compare </a:t>
            </a:r>
            <a:r>
              <a:rPr lang="en-US" altLang="zh-CN" dirty="0"/>
              <a:t>with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你们学校的目标是什么</a:t>
            </a:r>
            <a:r>
              <a:rPr lang="en-US" altLang="zh-CN" dirty="0"/>
              <a:t>? </a:t>
            </a:r>
            <a:r>
              <a:rPr lang="zh-CN" altLang="en-US" dirty="0"/>
              <a:t>你要成为什么样的软件工程师</a:t>
            </a:r>
            <a:r>
              <a:rPr lang="en-US" altLang="zh-CN" dirty="0"/>
              <a:t>? </a:t>
            </a:r>
          </a:p>
          <a:p>
            <a:pPr lvl="2">
              <a:lnSpc>
                <a:spcPct val="110000"/>
              </a:lnSpc>
            </a:pPr>
            <a:r>
              <a:rPr lang="zh-CN" altLang="en-US" dirty="0"/>
              <a:t>世界级</a:t>
            </a:r>
            <a:r>
              <a:rPr lang="en-US" altLang="zh-CN" dirty="0"/>
              <a:t>/</a:t>
            </a:r>
            <a:r>
              <a:rPr lang="zh-CN" altLang="en-US" dirty="0"/>
              <a:t>亚洲领先</a:t>
            </a:r>
            <a:r>
              <a:rPr lang="en-US" altLang="zh-CN" dirty="0"/>
              <a:t>/</a:t>
            </a:r>
            <a:r>
              <a:rPr lang="zh-CN" altLang="en-US" dirty="0"/>
              <a:t>中国大陆领先</a:t>
            </a:r>
            <a:r>
              <a:rPr lang="en-US" altLang="zh-CN" dirty="0"/>
              <a:t>/</a:t>
            </a:r>
            <a:r>
              <a:rPr lang="zh-CN" altLang="en-US" dirty="0"/>
              <a:t>本市二流</a:t>
            </a:r>
            <a:r>
              <a:rPr lang="en-US" altLang="zh-CN" dirty="0"/>
              <a:t>/… 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CMU – “Build Virtual World” class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5 projects/semester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2 week</a:t>
            </a:r>
            <a:r>
              <a:rPr lang="en-US" altLang="zh-CN" dirty="0"/>
              <a:t>/</a:t>
            </a:r>
            <a:r>
              <a:rPr lang="en-US" dirty="0"/>
              <a:t>project, done by 4 person team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Rotate team member in each project</a:t>
            </a:r>
          </a:p>
          <a:p>
            <a:pPr>
              <a:lnSpc>
                <a:spcPct val="110000"/>
              </a:lnSpc>
            </a:pPr>
            <a:r>
              <a:rPr lang="en-US" dirty="0"/>
              <a:t>“</a:t>
            </a:r>
            <a:r>
              <a:rPr lang="zh-CN" altLang="en-US" dirty="0"/>
              <a:t>现代软件工程</a:t>
            </a:r>
            <a:r>
              <a:rPr lang="en-US" dirty="0"/>
              <a:t>” class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1 individual project (simple homework)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1 pair project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1 team project</a:t>
            </a:r>
          </a:p>
          <a:p>
            <a:pPr lvl="2">
              <a:lnSpc>
                <a:spcPct val="11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介绍课程基本情况</a:t>
            </a:r>
            <a:endParaRPr lang="en-US" altLang="zh-CN" sz="2200" dirty="0"/>
          </a:p>
          <a:p>
            <a:r>
              <a:rPr lang="zh-CN" altLang="en-US" sz="2200" dirty="0"/>
              <a:t>老师和助教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5029200" y="0"/>
            <a:ext cx="4114800" cy="6553200"/>
          </a:xfrm>
          <a:prstGeom prst="rect">
            <a:avLst/>
          </a:prstGeom>
        </p:spPr>
        <p:txBody>
          <a:bodyPr vert="horz" lIns="54864" tIns="91440" rtlCol="0">
            <a:normAutofit fontScale="92500" lnSpcReduction="1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CN" dirty="0"/>
              <a:t>About ancient  Roman solider ,  which of the following is correct?</a:t>
            </a:r>
          </a:p>
          <a:p>
            <a:pPr marL="850392" lvl="1" indent="-457200">
              <a:buFont typeface="+mj-lt"/>
              <a:buAutoNum type="alphaLcParenR"/>
            </a:pPr>
            <a:r>
              <a:rPr lang="en-US" altLang="zh-CN" dirty="0"/>
              <a:t>No training,  they were thrown into real battles right away</a:t>
            </a:r>
          </a:p>
          <a:p>
            <a:pPr marL="850392" lvl="1" indent="-457200">
              <a:buFont typeface="+mj-lt"/>
              <a:buAutoNum type="alphaLcParenR"/>
            </a:pPr>
            <a:r>
              <a:rPr lang="en-US" altLang="zh-CN" dirty="0"/>
              <a:t>They only learn theory, don’t touch weapon</a:t>
            </a:r>
          </a:p>
          <a:p>
            <a:pPr marL="850392" lvl="1" indent="-457200">
              <a:buFont typeface="+mj-lt"/>
              <a:buAutoNum type="alphaLcParenR"/>
            </a:pPr>
            <a:r>
              <a:rPr lang="en-US" altLang="zh-CN" dirty="0"/>
              <a:t>They use fake weapon, half the weight of real weapon</a:t>
            </a:r>
          </a:p>
          <a:p>
            <a:pPr marL="850392" lvl="1" indent="-457200">
              <a:buFont typeface="+mj-lt"/>
              <a:buAutoNum type="alphaLcParenR"/>
            </a:pPr>
            <a:r>
              <a:rPr lang="en-US" altLang="zh-CN" dirty="0"/>
              <a:t>weapon has </a:t>
            </a:r>
            <a:r>
              <a:rPr lang="en-US" altLang="zh-CN" b="1" dirty="0"/>
              <a:t>same</a:t>
            </a:r>
            <a:r>
              <a:rPr lang="en-US" altLang="zh-CN" dirty="0"/>
              <a:t> weight</a:t>
            </a:r>
          </a:p>
          <a:p>
            <a:pPr marL="850392" lvl="1" indent="-457200">
              <a:buFont typeface="+mj-lt"/>
              <a:buAutoNum type="alphaLcParenR"/>
            </a:pPr>
            <a:r>
              <a:rPr lang="en-US" altLang="zh-CN" dirty="0"/>
              <a:t>weapon has </a:t>
            </a:r>
            <a:r>
              <a:rPr lang="en-US" altLang="zh-CN" b="1" dirty="0"/>
              <a:t>twice</a:t>
            </a:r>
            <a:r>
              <a:rPr lang="en-US" altLang="zh-CN" dirty="0"/>
              <a:t> the weight</a:t>
            </a:r>
          </a:p>
        </p:txBody>
      </p:sp>
      <p:pic>
        <p:nvPicPr>
          <p:cNvPr id="5" name="Picture 4" descr="roman_soldi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928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89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mph" presetSubtype="0" accel="50000" de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为啥那么多动手的练习？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因为以前动手太少</a:t>
            </a:r>
            <a:endParaRPr lang="en-US" altLang="zh-CN" dirty="0"/>
          </a:p>
          <a:p>
            <a:r>
              <a:rPr lang="zh-CN" altLang="en-US" dirty="0"/>
              <a:t>没有量的积累，不会有进一步讨论和探索的基础，也没有掌握理论的条件。 </a:t>
            </a:r>
            <a:endParaRPr lang="en-US" altLang="zh-CN" dirty="0"/>
          </a:p>
          <a:p>
            <a:pPr marL="118872" indent="0">
              <a:buNone/>
            </a:pPr>
            <a:r>
              <a:rPr lang="zh-CN" altLang="en-US" dirty="0"/>
              <a:t>陶艺课的故事，把学陶艺课的学生分成两组，一组以量评分（只看数量），一组以质评分（只看质量）。一个学期后，真正好的陶艺作品出现在哪里？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99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陶艺课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600200"/>
            <a:ext cx="2857500" cy="1895475"/>
          </a:xfrm>
        </p:spPr>
      </p:pic>
      <p:sp>
        <p:nvSpPr>
          <p:cNvPr id="5" name="文本框 4"/>
          <p:cNvSpPr txBox="1"/>
          <p:nvPr/>
        </p:nvSpPr>
        <p:spPr>
          <a:xfrm>
            <a:off x="457200" y="1981200"/>
            <a:ext cx="5486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一个学期后，真正好的陶艺作品反而是出现在那以量评分的组里。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要敢于开始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所以，请停止抱怨自己实力的不济和各种客观条件的不好，停止对开始的恐惧。只要迈出了第一步，埋着头认真做，不停的尝试，重复，失败在尝试，只要不放弃，就一定能成功的。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阅读：</a:t>
            </a:r>
            <a:endParaRPr lang="en-US" sz="2000" dirty="0"/>
          </a:p>
          <a:p>
            <a:r>
              <a:rPr lang="en-US" altLang="zh-CN" sz="2000" dirty="0">
                <a:hlinkClick r:id="rId3"/>
              </a:rPr>
              <a:t>http://www.cnblogs.com/codingcrazy/archive/2011/02/28/1967503.html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470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</a:t>
            </a:r>
            <a:r>
              <a:rPr lang="zh-CN" altLang="en-US" dirty="0" smtClean="0"/>
              <a:t>啥要做难的项目？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2"/>
              </a:rPr>
              <a:t>请先看视频</a:t>
            </a:r>
            <a:endParaRPr lang="en-US" altLang="zh-CN" dirty="0" smtClean="0">
              <a:hlinkClick r:id="rId2"/>
            </a:endParaRPr>
          </a:p>
          <a:p>
            <a:endParaRPr lang="en-US" altLang="zh-CN" dirty="0">
              <a:hlinkClick r:id="rId2"/>
            </a:endParaRPr>
          </a:p>
          <a:p>
            <a:endParaRPr lang="en-US" altLang="zh-CN" dirty="0" smtClean="0">
              <a:hlinkClick r:id="rId2"/>
            </a:endParaRPr>
          </a:p>
          <a:p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weibo.com/tv/v/F6Udt9Say?fid=1034:8003d777aa3f955d0a2d22dfe63bf02e</a:t>
            </a:r>
            <a:r>
              <a:rPr lang="en-US" altLang="zh-CN" dirty="0" smtClean="0"/>
              <a:t>  </a:t>
            </a:r>
          </a:p>
          <a:p>
            <a:endParaRPr lang="en-US" altLang="zh-CN" dirty="0"/>
          </a:p>
          <a:p>
            <a:r>
              <a:rPr lang="zh-CN" altLang="en-US" smtClean="0"/>
              <a:t>“老师， 为</a:t>
            </a:r>
            <a:r>
              <a:rPr lang="zh-CN" altLang="en-US" dirty="0" smtClean="0"/>
              <a:t>什么这些软件工程技术在我的项目中没有什么用？” </a:t>
            </a:r>
            <a:endParaRPr lang="en-US" altLang="zh-CN" dirty="0" smtClean="0"/>
          </a:p>
          <a:p>
            <a:r>
              <a:rPr lang="zh-CN" altLang="en-US" dirty="0"/>
              <a:t>因</a:t>
            </a:r>
            <a:r>
              <a:rPr lang="zh-CN" altLang="en-US" dirty="0" smtClean="0"/>
              <a:t>为你的项目水太浅！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798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这个课要花多少时间？我基础差</a:t>
            </a:r>
            <a:r>
              <a:rPr lang="en-US" altLang="zh-C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请看这个博客，和下面的回答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www.cnblogs.com/huangxman/p/5868204.html</a:t>
            </a:r>
            <a:r>
              <a:rPr lang="en-US" altLang="zh-CN" dirty="0" smtClean="0"/>
              <a:t> </a:t>
            </a:r>
          </a:p>
          <a:p>
            <a:pPr lvl="1"/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学校的软件工程</a:t>
            </a:r>
            <a:r>
              <a:rPr lang="zh-CN" altLang="en-US" dirty="0"/>
              <a:t>课</a:t>
            </a:r>
            <a:r>
              <a:rPr lang="zh-CN" altLang="en-US" dirty="0" smtClean="0"/>
              <a:t>有标准，老师不能降低标准，否则就是教学事故。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9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课本</a:t>
            </a:r>
            <a:endParaRPr lang="en-US" dirty="0"/>
          </a:p>
          <a:p>
            <a:pPr lvl="1"/>
            <a:r>
              <a:rPr lang="zh-CN" altLang="en-US" dirty="0"/>
              <a:t>构建之法 </a:t>
            </a:r>
            <a:r>
              <a:rPr lang="en-US" altLang="zh-CN" dirty="0"/>
              <a:t>– </a:t>
            </a:r>
            <a:r>
              <a:rPr lang="zh-CN" altLang="en-US" dirty="0"/>
              <a:t>现代软件工程</a:t>
            </a:r>
            <a:endParaRPr lang="en-US" altLang="zh-CN" dirty="0"/>
          </a:p>
          <a:p>
            <a:r>
              <a:rPr lang="zh-CN" altLang="en-US" dirty="0"/>
              <a:t>参考书 </a:t>
            </a:r>
            <a:r>
              <a:rPr lang="en-US" altLang="zh-CN" dirty="0"/>
              <a:t>(</a:t>
            </a:r>
            <a:r>
              <a:rPr lang="zh-CN" altLang="en-US" dirty="0"/>
              <a:t>三选一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Rapid</a:t>
            </a:r>
            <a:r>
              <a:rPr lang="zh-CN" altLang="en-US" dirty="0"/>
              <a:t> </a:t>
            </a:r>
            <a:r>
              <a:rPr lang="en-US" altLang="zh-CN" dirty="0"/>
              <a:t>Development  - Steve McConnell (ISBN 1-55615-900-5)</a:t>
            </a:r>
          </a:p>
          <a:p>
            <a:pPr lvl="1"/>
            <a:r>
              <a:rPr lang="en-US" altLang="zh-CN" dirty="0"/>
              <a:t>Code Complete (2</a:t>
            </a:r>
            <a:r>
              <a:rPr lang="en-US" altLang="zh-CN" baseline="30000" dirty="0"/>
              <a:t>nd</a:t>
            </a:r>
            <a:r>
              <a:rPr lang="en-US" altLang="zh-CN" dirty="0"/>
              <a:t> Ed) - Steve McConnell</a:t>
            </a:r>
          </a:p>
          <a:p>
            <a:pPr lvl="1"/>
            <a:r>
              <a:rPr lang="en-US" dirty="0"/>
              <a:t>&lt;Dreaming in Code&gt; </a:t>
            </a:r>
            <a:r>
              <a:rPr lang="en-US" altLang="zh-CN" dirty="0"/>
              <a:t>《</a:t>
            </a:r>
            <a:r>
              <a:rPr lang="zh-CN" altLang="en-US" dirty="0"/>
              <a:t>梦断代码</a:t>
            </a:r>
            <a:r>
              <a:rPr lang="en-US" altLang="zh-CN" dirty="0"/>
              <a:t>》</a:t>
            </a:r>
          </a:p>
          <a:p>
            <a:r>
              <a:rPr lang="zh-CN" altLang="en-US" dirty="0"/>
              <a:t>其它参考书</a:t>
            </a:r>
            <a:endParaRPr lang="en-US" altLang="zh-CN" dirty="0"/>
          </a:p>
          <a:p>
            <a:pPr lvl="1"/>
            <a:r>
              <a:rPr lang="en-US" dirty="0">
                <a:hlinkClick r:id="rId2"/>
              </a:rPr>
              <a:t>http://book.douban.com/doulist/1204928/</a:t>
            </a:r>
            <a:r>
              <a:rPr lang="en-US" dirty="0"/>
              <a:t>  </a:t>
            </a:r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Get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Real user really uses your product</a:t>
            </a:r>
          </a:p>
          <a:p>
            <a:pPr lvl="1"/>
            <a:r>
              <a:rPr lang="en-US" dirty="0"/>
              <a:t>Show me the # of users, # of users after 7 days</a:t>
            </a:r>
          </a:p>
          <a:p>
            <a:r>
              <a:rPr lang="en-US" dirty="0"/>
              <a:t>All material made public</a:t>
            </a:r>
          </a:p>
          <a:p>
            <a:pPr lvl="1"/>
            <a:r>
              <a:rPr lang="en-US" dirty="0"/>
              <a:t>Each team publish its schedule, deliverables</a:t>
            </a:r>
          </a:p>
          <a:p>
            <a:r>
              <a:rPr lang="en-US" dirty="0"/>
              <a:t>Projects are judged by real data/people:</a:t>
            </a:r>
          </a:p>
          <a:p>
            <a:pPr lvl="1"/>
            <a:r>
              <a:rPr lang="en-US" dirty="0"/>
              <a:t>Data (speed,  user base, user feedback)</a:t>
            </a:r>
          </a:p>
          <a:p>
            <a:pPr lvl="1"/>
            <a:r>
              <a:rPr lang="en-US" dirty="0"/>
              <a:t>Panelist</a:t>
            </a:r>
            <a:r>
              <a:rPr lang="en-US" altLang="zh-CN" dirty="0"/>
              <a:t>s</a:t>
            </a:r>
            <a:r>
              <a:rPr lang="en-US" dirty="0"/>
              <a:t> (other students, professional</a:t>
            </a:r>
            <a:r>
              <a:rPr lang="zh-CN" altLang="en-US" dirty="0"/>
              <a:t> </a:t>
            </a:r>
            <a:r>
              <a:rPr lang="en-US" altLang="zh-CN" dirty="0"/>
              <a:t>programmers</a:t>
            </a:r>
            <a:r>
              <a:rPr lang="en-US" dirty="0"/>
              <a:t>)</a:t>
            </a:r>
          </a:p>
          <a:p>
            <a:r>
              <a:rPr lang="en-US" dirty="0"/>
              <a:t>Real Feedback</a:t>
            </a:r>
          </a:p>
          <a:p>
            <a:pPr lvl="1"/>
            <a:r>
              <a:rPr lang="en-US" dirty="0"/>
              <a:t>Self-evaluation thru out the class</a:t>
            </a:r>
          </a:p>
          <a:p>
            <a:pPr lvl="1"/>
            <a:r>
              <a:rPr lang="en-US" dirty="0"/>
              <a:t>Postmortem</a:t>
            </a:r>
          </a:p>
          <a:p>
            <a:pPr lvl="1"/>
            <a:r>
              <a:rPr lang="en-US" dirty="0"/>
              <a:t>Feedback about the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怎么才能证明学会了？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研发出符合用户需求的软件</a:t>
            </a:r>
            <a:endParaRPr lang="en-US" altLang="zh-CN" dirty="0"/>
          </a:p>
          <a:p>
            <a:pPr lvl="1"/>
            <a:r>
              <a:rPr lang="zh-CN" altLang="en-US" dirty="0"/>
              <a:t>必须公开发布，有实际的用户，一定的用户量和持续使用量 （</a:t>
            </a:r>
            <a:r>
              <a:rPr lang="en-US" altLang="zh-CN" dirty="0"/>
              <a:t>3 </a:t>
            </a:r>
            <a:r>
              <a:rPr lang="zh-CN" altLang="en-US" dirty="0"/>
              <a:t>天后能保持</a:t>
            </a:r>
            <a:r>
              <a:rPr lang="en-US" altLang="zh-CN" dirty="0"/>
              <a:t>10  - 100</a:t>
            </a:r>
            <a:r>
              <a:rPr lang="zh-CN" altLang="en-US" dirty="0"/>
              <a:t>个用户）</a:t>
            </a:r>
            <a:endParaRPr lang="en-US" altLang="zh-CN" dirty="0"/>
          </a:p>
          <a:p>
            <a:pPr lvl="1"/>
            <a:r>
              <a:rPr lang="zh-CN" altLang="en-US" dirty="0"/>
              <a:t>可以是</a:t>
            </a:r>
            <a:r>
              <a:rPr lang="en-US" altLang="zh-CN" dirty="0"/>
              <a:t>PC/Web/</a:t>
            </a:r>
            <a:r>
              <a:rPr lang="zh-CN" altLang="en-US" dirty="0"/>
              <a:t>手机应用</a:t>
            </a:r>
            <a:endParaRPr lang="en-US" altLang="zh-CN" dirty="0"/>
          </a:p>
          <a:p>
            <a:pPr lvl="1"/>
            <a:r>
              <a:rPr lang="zh-CN" altLang="en-US" b="1" dirty="0"/>
              <a:t>而不是</a:t>
            </a:r>
            <a:r>
              <a:rPr lang="en-US" altLang="zh-CN" b="1" dirty="0"/>
              <a:t>: </a:t>
            </a:r>
            <a:r>
              <a:rPr lang="zh-CN" altLang="en-US" dirty="0"/>
              <a:t>做没有用户使用的软件</a:t>
            </a:r>
            <a:endParaRPr lang="en-US" altLang="zh-CN" dirty="0"/>
          </a:p>
          <a:p>
            <a:r>
              <a:rPr lang="zh-CN" altLang="en-US" dirty="0"/>
              <a:t>通过一系列工具，流程，团队合作，能够在预计的时间内发布 </a:t>
            </a:r>
            <a:r>
              <a:rPr lang="en-US" dirty="0"/>
              <a:t>“</a:t>
            </a:r>
            <a:r>
              <a:rPr lang="zh-CN" altLang="en-US" dirty="0"/>
              <a:t>足够好</a:t>
            </a:r>
            <a:r>
              <a:rPr lang="en-US" dirty="0"/>
              <a:t>” </a:t>
            </a:r>
            <a:r>
              <a:rPr lang="zh-CN" altLang="en-US" dirty="0"/>
              <a:t>的软件</a:t>
            </a:r>
            <a:endParaRPr lang="en-US" altLang="zh-CN" dirty="0"/>
          </a:p>
          <a:p>
            <a:pPr lvl="1"/>
            <a:r>
              <a:rPr lang="zh-CN" altLang="en-US" dirty="0"/>
              <a:t>有项目规划</a:t>
            </a:r>
            <a:r>
              <a:rPr lang="en-US" altLang="zh-CN" dirty="0"/>
              <a:t>/</a:t>
            </a:r>
            <a:r>
              <a:rPr lang="zh-CN" altLang="en-US" dirty="0"/>
              <a:t>需求</a:t>
            </a:r>
            <a:r>
              <a:rPr lang="en-US" altLang="zh-CN" dirty="0"/>
              <a:t>/</a:t>
            </a:r>
            <a:r>
              <a:rPr lang="zh-CN" altLang="en-US" dirty="0"/>
              <a:t>设计</a:t>
            </a:r>
            <a:r>
              <a:rPr lang="en-US" altLang="zh-CN" dirty="0"/>
              <a:t>/</a:t>
            </a:r>
            <a:r>
              <a:rPr lang="zh-CN" altLang="en-US" dirty="0"/>
              <a:t>实现</a:t>
            </a:r>
            <a:r>
              <a:rPr lang="en-US" altLang="zh-CN" dirty="0"/>
              <a:t>/</a:t>
            </a:r>
            <a:r>
              <a:rPr lang="zh-CN" altLang="en-US" dirty="0"/>
              <a:t>发布</a:t>
            </a:r>
            <a:r>
              <a:rPr lang="en-US" altLang="zh-CN" dirty="0"/>
              <a:t>/</a:t>
            </a:r>
            <a:r>
              <a:rPr lang="zh-CN" altLang="en-US" dirty="0"/>
              <a:t>维护</a:t>
            </a:r>
            <a:endParaRPr lang="en-US" altLang="zh-CN" dirty="0"/>
          </a:p>
          <a:p>
            <a:pPr lvl="1"/>
            <a:r>
              <a:rPr lang="zh-CN" altLang="en-US" dirty="0"/>
              <a:t>有定时的进度发布</a:t>
            </a:r>
            <a:endParaRPr lang="en-US" altLang="zh-CN" dirty="0"/>
          </a:p>
          <a:p>
            <a:pPr lvl="1"/>
            <a:r>
              <a:rPr lang="zh-CN" altLang="en-US" b="1" dirty="0"/>
              <a:t>而不是</a:t>
            </a:r>
            <a:r>
              <a:rPr lang="en-US" altLang="zh-CN" b="1" dirty="0"/>
              <a:t>: </a:t>
            </a:r>
            <a:r>
              <a:rPr lang="zh-CN" altLang="en-US" dirty="0"/>
              <a:t>通过临时熬夜，胡乱拼凑，大牛一人代劳，延迟交付等方式糊弄</a:t>
            </a:r>
            <a:endParaRPr lang="en-US" altLang="zh-CN" dirty="0"/>
          </a:p>
          <a:p>
            <a:r>
              <a:rPr lang="zh-CN" altLang="en-US" dirty="0"/>
              <a:t>并且通过数据展现软件是可以维护和继续发展的。</a:t>
            </a:r>
            <a:endParaRPr lang="en-US" altLang="zh-CN" b="1" dirty="0"/>
          </a:p>
          <a:p>
            <a:pPr lvl="1"/>
            <a:r>
              <a:rPr lang="zh-CN" altLang="en-US" b="1" dirty="0"/>
              <a:t>而不是</a:t>
            </a:r>
            <a:r>
              <a:rPr lang="en-US" altLang="zh-CN" b="1" dirty="0"/>
              <a:t> </a:t>
            </a:r>
            <a:r>
              <a:rPr lang="zh-CN" altLang="en-US" dirty="0"/>
              <a:t>找不到源代码，代码无文档，代码不能编译，没有</a:t>
            </a:r>
            <a:r>
              <a:rPr lang="en-US" altLang="zh-CN" dirty="0"/>
              <a:t>task/bug </a:t>
            </a:r>
            <a:r>
              <a:rPr lang="zh-CN" altLang="en-US" dirty="0"/>
              <a:t>等项目发展的资料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能做到这三点，就是学会了软件工程。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262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这个课相当于技术培训么？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不是！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35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大学教育 </a:t>
            </a:r>
            <a:r>
              <a:rPr lang="en-US" altLang="zh-CN" dirty="0" smtClean="0"/>
              <a:t>vs. IT</a:t>
            </a:r>
            <a:r>
              <a:rPr lang="zh-CN" altLang="en-US" dirty="0" smtClean="0"/>
              <a:t>行业培训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大学：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altLang="zh-CN" dirty="0" smtClean="0"/>
              <a:t>P</a:t>
            </a:r>
            <a:r>
              <a:rPr lang="en-US" dirty="0" smtClean="0"/>
              <a:t>reparing </a:t>
            </a:r>
            <a:r>
              <a:rPr lang="en-US" dirty="0"/>
              <a:t>students for jobs that do not exist, using technologies that have not been invented, in order to solve problems we do not even know are problems</a:t>
            </a:r>
            <a:r>
              <a:rPr lang="en-US" dirty="0" smtClean="0"/>
              <a:t>. (K</a:t>
            </a:r>
            <a:r>
              <a:rPr lang="en-US" altLang="zh-CN" dirty="0" smtClean="0"/>
              <a:t>arl</a:t>
            </a:r>
            <a:r>
              <a:rPr lang="en-US" dirty="0" smtClean="0"/>
              <a:t> </a:t>
            </a:r>
            <a:r>
              <a:rPr lang="en-US" dirty="0"/>
              <a:t>Fish) 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zh-CN" altLang="en-US" b="1" dirty="0" smtClean="0"/>
              <a:t>课堂练习：请翻译上面这句话</a:t>
            </a:r>
            <a:endParaRPr lang="en-US" b="1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目的：打下基础，培养自我学习、探索的技能，为将来的未知挑战做准备。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IT </a:t>
            </a:r>
            <a:r>
              <a:rPr lang="zh-CN" altLang="en-US" dirty="0" smtClean="0"/>
              <a:t>行业培训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用已有的技术解决现有的问题，获得实用技能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目的：人才马上能用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大学当然可以讲目前流行的技术，解决目前的问题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目的是要知其然，并知其所以然，在其中锻炼自我学习， 探索的能力。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要不断提问， 不断深入探索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讨论：很多学校的计算机课程有很多 “打代码”  的练习</a:t>
            </a:r>
            <a:endParaRPr lang="en-US" altLang="zh-CN" dirty="0" smtClean="0"/>
          </a:p>
          <a:p>
            <a:pPr lvl="2">
              <a:lnSpc>
                <a:spcPct val="120000"/>
              </a:lnSpc>
            </a:pPr>
            <a:r>
              <a:rPr lang="zh-CN" altLang="en-US" dirty="0" smtClean="0"/>
              <a:t>学生上机就是把代码输入，通过测试，下机</a:t>
            </a:r>
            <a:endParaRPr lang="en-US" altLang="zh-CN" dirty="0" smtClean="0"/>
          </a:p>
          <a:p>
            <a:pPr lvl="2">
              <a:lnSpc>
                <a:spcPct val="120000"/>
              </a:lnSpc>
            </a:pPr>
            <a:r>
              <a:rPr lang="zh-CN" altLang="en-US" dirty="0"/>
              <a:t>这</a:t>
            </a:r>
            <a:r>
              <a:rPr lang="zh-CN" altLang="en-US" dirty="0" smtClean="0"/>
              <a:t>是“大学教育”  还是 “短期</a:t>
            </a:r>
            <a:r>
              <a:rPr lang="en-US" altLang="zh-CN" dirty="0" smtClean="0"/>
              <a:t>IT </a:t>
            </a:r>
            <a:r>
              <a:rPr lang="zh-CN" altLang="en-US" dirty="0" smtClean="0"/>
              <a:t>行业培训”？</a:t>
            </a:r>
            <a:endParaRPr lang="en-US" altLang="zh-CN" dirty="0" smtClean="0"/>
          </a:p>
          <a:p>
            <a:pPr lvl="2">
              <a:lnSpc>
                <a:spcPct val="120000"/>
              </a:lnSpc>
            </a:pPr>
            <a:r>
              <a:rPr lang="zh-CN" altLang="en-US" dirty="0" smtClean="0"/>
              <a:t>这种练习的效果如何？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75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</a:t>
            </a:r>
            <a:r>
              <a:rPr lang="en-US" altLang="zh-CN" dirty="0"/>
              <a:t>eacher &amp; 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介绍老师和助教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 we do in each class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Teacher</a:t>
            </a:r>
          </a:p>
          <a:p>
            <a:pPr lvl="1"/>
            <a:r>
              <a:rPr lang="en-US" dirty="0"/>
              <a:t>Lecture &amp; Case study</a:t>
            </a:r>
          </a:p>
          <a:p>
            <a:pPr lvl="1"/>
            <a:r>
              <a:rPr lang="en-US" altLang="zh-CN" dirty="0"/>
              <a:t>I don’t have answers to all your questions.</a:t>
            </a:r>
            <a:endParaRPr lang="en-US" dirty="0"/>
          </a:p>
          <a:p>
            <a:r>
              <a:rPr lang="en-US" dirty="0"/>
              <a:t>Professionals</a:t>
            </a:r>
          </a:p>
          <a:p>
            <a:pPr lvl="1"/>
            <a:r>
              <a:rPr lang="en-US" dirty="0"/>
              <a:t>Experience sharing &amp; Reviews</a:t>
            </a:r>
          </a:p>
          <a:p>
            <a:r>
              <a:rPr lang="en-US" dirty="0"/>
              <a:t>TA</a:t>
            </a:r>
          </a:p>
          <a:p>
            <a:pPr lvl="1"/>
            <a:r>
              <a:rPr lang="en-US" dirty="0"/>
              <a:t>Manage assignments, scores</a:t>
            </a:r>
          </a:p>
          <a:p>
            <a:r>
              <a:rPr lang="en-US" dirty="0"/>
              <a:t>Student</a:t>
            </a:r>
          </a:p>
          <a:p>
            <a:pPr lvl="1"/>
            <a:r>
              <a:rPr lang="en-US" dirty="0"/>
              <a:t>Presentation, discussion, participation</a:t>
            </a:r>
          </a:p>
          <a:p>
            <a:r>
              <a:rPr lang="en-US" dirty="0"/>
              <a:t>All:</a:t>
            </a:r>
          </a:p>
          <a:p>
            <a:pPr lvl="1"/>
            <a:r>
              <a:rPr lang="en-US" dirty="0"/>
              <a:t>Q&amp;A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Score </a:t>
            </a:r>
            <a:r>
              <a:rPr lang="zh-CN" altLang="en-US" dirty="0"/>
              <a:t>分数组成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1600" dirty="0"/>
              <a:t>原始分</a:t>
            </a:r>
            <a:endParaRPr lang="en-US" altLang="zh-CN" sz="1600" dirty="0"/>
          </a:p>
          <a:p>
            <a:pPr lvl="1"/>
            <a:r>
              <a:rPr lang="en-US" sz="1400" dirty="0"/>
              <a:t>I: Individual project  </a:t>
            </a:r>
            <a:r>
              <a:rPr lang="zh-CN" altLang="en-US" sz="1400" dirty="0"/>
              <a:t>个人项目 </a:t>
            </a:r>
            <a:r>
              <a:rPr lang="en-US" sz="1400" dirty="0"/>
              <a:t>(20%)</a:t>
            </a:r>
          </a:p>
          <a:p>
            <a:pPr lvl="1"/>
            <a:r>
              <a:rPr lang="en-US" sz="1400" dirty="0"/>
              <a:t>P: Pair project  </a:t>
            </a:r>
            <a:r>
              <a:rPr lang="zh-CN" altLang="en-US" sz="1400" dirty="0"/>
              <a:t>结对项目 </a:t>
            </a:r>
            <a:r>
              <a:rPr lang="en-US" sz="1400" dirty="0"/>
              <a:t>(20%)</a:t>
            </a:r>
          </a:p>
          <a:p>
            <a:pPr lvl="1"/>
            <a:r>
              <a:rPr lang="en-US" sz="1400" dirty="0"/>
              <a:t>T: Team project  </a:t>
            </a:r>
            <a:r>
              <a:rPr lang="zh-CN" altLang="en-US" sz="1400" dirty="0"/>
              <a:t>团队项目</a:t>
            </a:r>
            <a:r>
              <a:rPr lang="en-US" sz="1400" dirty="0"/>
              <a:t> (40%)</a:t>
            </a:r>
          </a:p>
          <a:p>
            <a:pPr lvl="1"/>
            <a:r>
              <a:rPr lang="en-US" sz="1400" dirty="0"/>
              <a:t>PC: project contribution </a:t>
            </a:r>
            <a:r>
              <a:rPr lang="zh-CN" altLang="en-US" sz="1400" dirty="0"/>
              <a:t>团队贡献分 </a:t>
            </a:r>
            <a:r>
              <a:rPr lang="en-US" sz="1400" dirty="0"/>
              <a:t>(20%)</a:t>
            </a:r>
          </a:p>
          <a:p>
            <a:pPr lvl="1"/>
            <a:r>
              <a:rPr lang="en-US" sz="1400" dirty="0"/>
              <a:t>Score</a:t>
            </a:r>
            <a:r>
              <a:rPr lang="en-US" sz="1400" baseline="-25000" dirty="0"/>
              <a:t>1</a:t>
            </a:r>
            <a:r>
              <a:rPr lang="en-US" sz="1400" dirty="0"/>
              <a:t> = S</a:t>
            </a:r>
            <a:r>
              <a:rPr lang="en-US" sz="1400" baseline="-25000" dirty="0"/>
              <a:t>i</a:t>
            </a:r>
            <a:r>
              <a:rPr lang="en-US" sz="1400" dirty="0"/>
              <a:t> + S</a:t>
            </a:r>
            <a:r>
              <a:rPr lang="en-US" sz="1400" baseline="-25000" dirty="0"/>
              <a:t>p</a:t>
            </a:r>
            <a:r>
              <a:rPr lang="en-US" sz="1400" dirty="0"/>
              <a:t> + S</a:t>
            </a:r>
            <a:r>
              <a:rPr lang="en-US" sz="1400" baseline="-25000" dirty="0"/>
              <a:t>t</a:t>
            </a:r>
            <a:r>
              <a:rPr lang="en-US" sz="1400" dirty="0"/>
              <a:t> + </a:t>
            </a:r>
            <a:r>
              <a:rPr lang="en-US" sz="1400" dirty="0" err="1"/>
              <a:t>S</a:t>
            </a:r>
            <a:r>
              <a:rPr lang="en-US" sz="1400" baseline="-25000" dirty="0" err="1"/>
              <a:t>pc</a:t>
            </a:r>
            <a:endParaRPr lang="en-US" sz="1400" baseline="-25000" dirty="0"/>
          </a:p>
          <a:p>
            <a:r>
              <a:rPr lang="zh-CN" altLang="en-US" sz="1600" dirty="0"/>
              <a:t>映射分</a:t>
            </a:r>
            <a:endParaRPr lang="en-US" altLang="zh-CN" sz="1600" dirty="0"/>
          </a:p>
          <a:p>
            <a:pPr lvl="1"/>
            <a:r>
              <a:rPr lang="zh-CN" altLang="en-US" sz="1400" dirty="0"/>
              <a:t>原始分数是正分的同学的分数映射到一个区间， 原始分是负分的同学得到 </a:t>
            </a:r>
            <a:r>
              <a:rPr lang="en-US" altLang="zh-CN" sz="1400" dirty="0"/>
              <a:t>0 </a:t>
            </a:r>
            <a:r>
              <a:rPr lang="zh-CN" altLang="en-US" sz="1400" dirty="0"/>
              <a:t>分</a:t>
            </a:r>
            <a:endParaRPr lang="en-US" altLang="zh-CN" sz="1400" dirty="0"/>
          </a:p>
          <a:p>
            <a:pPr lvl="1"/>
            <a:r>
              <a:rPr lang="zh-CN" altLang="en-US" sz="1400" dirty="0"/>
              <a:t>映射</a:t>
            </a:r>
            <a:r>
              <a:rPr lang="en-US" sz="1400" dirty="0"/>
              <a:t> Score</a:t>
            </a:r>
            <a:r>
              <a:rPr lang="en-US" sz="1400" baseline="-25000" dirty="0"/>
              <a:t>1</a:t>
            </a:r>
            <a:r>
              <a:rPr lang="en-US" sz="1400" dirty="0"/>
              <a:t>  to [</a:t>
            </a:r>
            <a:r>
              <a:rPr lang="en-US" altLang="zh-CN" sz="1400" dirty="0"/>
              <a:t>100</a:t>
            </a:r>
            <a:r>
              <a:rPr lang="en-US" sz="1400" dirty="0"/>
              <a:t> .. 5</a:t>
            </a:r>
            <a:r>
              <a:rPr lang="en-US" altLang="zh-CN" sz="1400" dirty="0"/>
              <a:t>0</a:t>
            </a:r>
            <a:r>
              <a:rPr lang="en-US" sz="1400" dirty="0"/>
              <a:t>] -&gt; Score</a:t>
            </a:r>
            <a:r>
              <a:rPr lang="en-US" sz="1400" baseline="-25000" dirty="0"/>
              <a:t>2  </a:t>
            </a:r>
            <a:r>
              <a:rPr lang="zh-CN" altLang="en-US" sz="1400" dirty="0"/>
              <a:t>假设</a:t>
            </a:r>
            <a:r>
              <a:rPr lang="en-US" altLang="zh-CN" sz="1400" dirty="0"/>
              <a:t>60</a:t>
            </a:r>
            <a:r>
              <a:rPr lang="zh-CN" altLang="en-US" sz="1400" dirty="0"/>
              <a:t>分及格</a:t>
            </a:r>
            <a:endParaRPr lang="en-US" altLang="zh-CN" sz="1400" dirty="0"/>
          </a:p>
          <a:p>
            <a:r>
              <a:rPr lang="zh-CN" altLang="en-US" sz="1600" dirty="0"/>
              <a:t>等一下！这样的映射意味着一定会有人不及格</a:t>
            </a:r>
            <a:r>
              <a:rPr lang="en-US" altLang="zh-CN" sz="1600" dirty="0"/>
              <a:t>?!   </a:t>
            </a:r>
            <a:r>
              <a:rPr lang="zh-CN" altLang="en-US" sz="1600" dirty="0"/>
              <a:t>我基础较差，我一定会不及格吗？</a:t>
            </a:r>
            <a:endParaRPr lang="en-US" altLang="zh-CN" sz="1600" dirty="0"/>
          </a:p>
          <a:p>
            <a:r>
              <a:rPr lang="zh-CN" altLang="en-US" sz="1600" dirty="0"/>
              <a:t>请通过“附加分”挣到上岸的分数</a:t>
            </a:r>
            <a:endParaRPr lang="en-US" sz="1600" dirty="0"/>
          </a:p>
          <a:p>
            <a:pPr lvl="1"/>
            <a:r>
              <a:rPr lang="zh-CN" altLang="en-US" sz="1400" dirty="0"/>
              <a:t>附加分</a:t>
            </a:r>
            <a:r>
              <a:rPr lang="en-US" sz="1400" dirty="0"/>
              <a:t>O: other activities </a:t>
            </a:r>
            <a:r>
              <a:rPr lang="zh-CN" altLang="en-US" sz="1400" dirty="0"/>
              <a:t>附加分 </a:t>
            </a:r>
            <a:r>
              <a:rPr lang="en-US" sz="1400" dirty="0"/>
              <a:t>(</a:t>
            </a:r>
            <a:r>
              <a:rPr lang="zh-CN" altLang="en-US" sz="1400" dirty="0"/>
              <a:t>最多 </a:t>
            </a:r>
            <a:r>
              <a:rPr lang="en-US" sz="1400" dirty="0"/>
              <a:t>10 </a:t>
            </a:r>
            <a:r>
              <a:rPr lang="zh-CN" altLang="en-US" sz="1400" dirty="0"/>
              <a:t>分</a:t>
            </a:r>
            <a:r>
              <a:rPr lang="en-US" sz="1400" dirty="0"/>
              <a:t>)</a:t>
            </a:r>
          </a:p>
          <a:p>
            <a:pPr lvl="2"/>
            <a:r>
              <a:rPr lang="zh-CN" altLang="en-US" sz="1200" dirty="0"/>
              <a:t>做服务工作 </a:t>
            </a:r>
            <a:r>
              <a:rPr lang="en-US" altLang="zh-CN" sz="1200" dirty="0"/>
              <a:t>| </a:t>
            </a:r>
            <a:r>
              <a:rPr lang="zh-CN" altLang="en-US" sz="1200" dirty="0"/>
              <a:t>阅读论文，写额外的读书报告 </a:t>
            </a:r>
            <a:r>
              <a:rPr lang="en-US" altLang="zh-CN" sz="1200" dirty="0"/>
              <a:t>|  </a:t>
            </a:r>
            <a:r>
              <a:rPr lang="zh-CN" altLang="en-US" sz="1200"/>
              <a:t>做老师布置的额外作业， 等等</a:t>
            </a:r>
            <a:endParaRPr lang="en-US" sz="1200" dirty="0"/>
          </a:p>
          <a:p>
            <a:r>
              <a:rPr lang="zh-CN" altLang="en-US" sz="1600" dirty="0"/>
              <a:t>最后得分</a:t>
            </a:r>
            <a:endParaRPr lang="en-US" altLang="zh-CN" sz="1600" dirty="0"/>
          </a:p>
          <a:p>
            <a:pPr lvl="1"/>
            <a:r>
              <a:rPr lang="en-US" sz="1400" dirty="0"/>
              <a:t>Final Score = Score</a:t>
            </a:r>
            <a:r>
              <a:rPr lang="en-US" sz="1400" baseline="-25000" dirty="0"/>
              <a:t>2</a:t>
            </a:r>
            <a:r>
              <a:rPr lang="en-US" sz="1400" dirty="0"/>
              <a:t>+S</a:t>
            </a:r>
            <a:r>
              <a:rPr lang="en-US" sz="1400" baseline="-25000" dirty="0"/>
              <a:t>o </a:t>
            </a:r>
          </a:p>
          <a:p>
            <a:r>
              <a:rPr lang="zh-CN" altLang="en-US" sz="1600" dirty="0"/>
              <a:t>根据同学的反馈，可能会有更多调整</a:t>
            </a:r>
            <a:endParaRPr lang="en-US" altLang="zh-CN" sz="1600" dirty="0"/>
          </a:p>
          <a:p>
            <a:pPr lvl="1"/>
            <a:r>
              <a:rPr lang="zh-CN" altLang="en-US" sz="1400" dirty="0"/>
              <a:t>但是，你</a:t>
            </a:r>
            <a:r>
              <a:rPr lang="zh-CN" altLang="en-US" sz="1400" b="1" dirty="0"/>
              <a:t>必须</a:t>
            </a:r>
            <a:r>
              <a:rPr lang="zh-CN" altLang="en-US" sz="1400" dirty="0"/>
              <a:t>给老师反馈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win big scores </a:t>
            </a:r>
            <a:r>
              <a:rPr lang="zh-CN" altLang="en-US" dirty="0"/>
              <a:t>怎样得高分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Delivery work on time</a:t>
            </a:r>
          </a:p>
          <a:p>
            <a:pPr lvl="1"/>
            <a:r>
              <a:rPr lang="zh-CN" altLang="en-US" dirty="0"/>
              <a:t>按时交作业，迟交 </a:t>
            </a:r>
            <a:r>
              <a:rPr lang="en-US" altLang="zh-CN" dirty="0"/>
              <a:t>0 </a:t>
            </a:r>
            <a:r>
              <a:rPr lang="zh-CN" altLang="en-US" dirty="0"/>
              <a:t>分，不交作业得负分</a:t>
            </a:r>
            <a:endParaRPr lang="en-US" dirty="0"/>
          </a:p>
          <a:p>
            <a:r>
              <a:rPr lang="en-US" dirty="0"/>
              <a:t>Deliver successful projects</a:t>
            </a:r>
          </a:p>
          <a:p>
            <a:pPr lvl="1"/>
            <a:r>
              <a:rPr lang="zh-CN" altLang="en-US" dirty="0"/>
              <a:t>做高质量的工作，取得预期的效果</a:t>
            </a:r>
            <a:endParaRPr lang="en-US" dirty="0"/>
          </a:p>
          <a:p>
            <a:pPr lvl="1"/>
            <a:r>
              <a:rPr lang="en-US" dirty="0"/>
              <a:t>Or, deliver big failures, with deep learning.  </a:t>
            </a:r>
            <a:r>
              <a:rPr lang="zh-CN" altLang="en-US" dirty="0"/>
              <a:t>或者，做得不好，但是认真总结了教训，学到</a:t>
            </a:r>
            <a:r>
              <a:rPr lang="zh-CN" altLang="en-US"/>
              <a:t>了软件工程的知识。</a:t>
            </a:r>
            <a:endParaRPr lang="en-US" dirty="0"/>
          </a:p>
          <a:p>
            <a:r>
              <a:rPr lang="en-US" dirty="0"/>
              <a:t>Contribute a lot in your project</a:t>
            </a:r>
          </a:p>
          <a:p>
            <a:pPr lvl="1"/>
            <a:r>
              <a:rPr lang="en-US" dirty="0"/>
              <a:t>We have a “project contribution” </a:t>
            </a:r>
            <a:r>
              <a:rPr lang="en-US" altLang="zh-CN" dirty="0"/>
              <a:t>score -</a:t>
            </a:r>
            <a:r>
              <a:rPr lang="en-US" dirty="0"/>
              <a:t> </a:t>
            </a:r>
            <a:r>
              <a:rPr lang="zh-CN" altLang="en-US" dirty="0"/>
              <a:t>团队贡献分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and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have assignments every week.  </a:t>
            </a:r>
          </a:p>
          <a:p>
            <a:r>
              <a:rPr lang="en-US" dirty="0"/>
              <a:t>Each assignment has 10 points as full score </a:t>
            </a:r>
          </a:p>
          <a:p>
            <a:r>
              <a:rPr lang="en-US" dirty="0"/>
              <a:t>If students are doing exactly the same task</a:t>
            </a:r>
          </a:p>
          <a:p>
            <a:pPr lvl="1"/>
            <a:r>
              <a:rPr lang="en-US" dirty="0"/>
              <a:t>Best result(s)</a:t>
            </a:r>
            <a:r>
              <a:rPr lang="en-US" sz="2800" dirty="0"/>
              <a:t> get 100% of  score</a:t>
            </a:r>
          </a:p>
          <a:p>
            <a:pPr lvl="1"/>
            <a:r>
              <a:rPr lang="en-US" sz="2800" dirty="0"/>
              <a:t>2</a:t>
            </a:r>
            <a:r>
              <a:rPr lang="en-US" sz="2800" baseline="30000" dirty="0"/>
              <a:t>nd</a:t>
            </a:r>
            <a:r>
              <a:rPr lang="en-US" sz="2800" dirty="0"/>
              <a:t> place gets ½ of full score</a:t>
            </a:r>
          </a:p>
          <a:p>
            <a:pPr lvl="1"/>
            <a:r>
              <a:rPr lang="en-US" sz="2800" dirty="0"/>
              <a:t>3</a:t>
            </a:r>
            <a:r>
              <a:rPr lang="en-US" sz="2800" baseline="30000" dirty="0"/>
              <a:t>rd</a:t>
            </a:r>
            <a:r>
              <a:rPr lang="en-US" sz="2800" dirty="0"/>
              <a:t> place gets 1/3 of full score </a:t>
            </a:r>
          </a:p>
          <a:p>
            <a:pPr lvl="1"/>
            <a:r>
              <a:rPr lang="en-US" sz="2800" dirty="0"/>
              <a:t>…</a:t>
            </a:r>
          </a:p>
          <a:p>
            <a:r>
              <a:rPr lang="en-US" dirty="0"/>
              <a:t>Late submission gets 0 points. </a:t>
            </a:r>
          </a:p>
          <a:p>
            <a:r>
              <a:rPr lang="en-US" dirty="0"/>
              <a:t>Missing homework will get negative scores</a:t>
            </a:r>
          </a:p>
          <a:p>
            <a:pPr lvl="1"/>
            <a:r>
              <a:rPr lang="en-US" sz="2800" dirty="0"/>
              <a:t>You’re wasting our time!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and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students (teams) are doing different kinds of tasks</a:t>
            </a:r>
          </a:p>
          <a:p>
            <a:pPr lvl="1"/>
            <a:r>
              <a:rPr lang="en-US" dirty="0"/>
              <a:t>E.g. your team project (apple vs. orange)</a:t>
            </a:r>
          </a:p>
          <a:p>
            <a:pPr lvl="1"/>
            <a:r>
              <a:rPr lang="en-US" dirty="0"/>
              <a:t>We judge by the merit of the performance</a:t>
            </a:r>
          </a:p>
          <a:p>
            <a:pPr lvl="1"/>
            <a:r>
              <a:rPr lang="en-US" dirty="0"/>
              <a:t>There can be multiple top scores (or low scores)</a:t>
            </a:r>
          </a:p>
        </p:txBody>
      </p:sp>
    </p:spTree>
    <p:extLst>
      <p:ext uri="{BB962C8B-B14F-4D97-AF65-F5344CB8AC3E}">
        <p14:creationId xmlns:p14="http://schemas.microsoft.com/office/powerpoint/2010/main" val="2965432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awards</a:t>
            </a:r>
          </a:p>
          <a:p>
            <a:pPr lvl="1"/>
            <a:r>
              <a:rPr lang="en-US" dirty="0"/>
              <a:t>Best Individual Project</a:t>
            </a:r>
          </a:p>
          <a:p>
            <a:pPr lvl="1"/>
            <a:r>
              <a:rPr lang="en-US" dirty="0"/>
              <a:t>Best Pair Project</a:t>
            </a:r>
          </a:p>
          <a:p>
            <a:pPr lvl="1"/>
            <a:r>
              <a:rPr lang="en-US" dirty="0"/>
              <a:t>Best Team Project</a:t>
            </a:r>
          </a:p>
          <a:p>
            <a:r>
              <a:rPr lang="en-US" dirty="0"/>
              <a:t>Blog</a:t>
            </a:r>
            <a:r>
              <a:rPr lang="zh-CN" altLang="en-US" dirty="0"/>
              <a:t> </a:t>
            </a:r>
            <a:r>
              <a:rPr lang="en-US" altLang="zh-CN" dirty="0"/>
              <a:t>award</a:t>
            </a:r>
            <a:r>
              <a:rPr lang="en-US" dirty="0"/>
              <a:t>s</a:t>
            </a:r>
          </a:p>
          <a:p>
            <a:pPr lvl="1"/>
            <a:r>
              <a:rPr lang="en-US" dirty="0"/>
              <a:t>best Team blog site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对学生的期望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主动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主动问问题，发博客描述自己不懂的问题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主动动手做事，记录犯错误的过程，从错误中学习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在理论上，理论和实践是一样的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在实践中，它们却不一样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给老师，助教直接的反馈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坚持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很多人上这门课开始很有兴趣，后来觉得太累，最后放弃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坚持到最后，就能获得成就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很多世界著名的</a:t>
            </a:r>
            <a:r>
              <a:rPr lang="en-US" altLang="zh-CN" dirty="0"/>
              <a:t>MOOC </a:t>
            </a:r>
            <a:r>
              <a:rPr lang="zh-CN" altLang="en-US" dirty="0"/>
              <a:t>公开课，坚持到最后的学生只占 </a:t>
            </a:r>
            <a:r>
              <a:rPr lang="en-US" altLang="zh-CN" dirty="0"/>
              <a:t>~5%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用结果说话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写了多少行代码，多少博客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做的项目有多少用户，多好好评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上课之初的疑问自己能回答多少？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“loser” </a:t>
            </a:r>
            <a:r>
              <a:rPr lang="zh-CN" altLang="en-US" dirty="0"/>
              <a:t>矛盾的行为和期望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父母，既看不起自己的孩子，又希望孩子出人头地 ；</a:t>
            </a:r>
            <a:endParaRPr lang="en-US" altLang="zh-CN" dirty="0"/>
          </a:p>
          <a:p>
            <a:r>
              <a:rPr lang="zh-CN" altLang="en-US" dirty="0"/>
              <a:t>孩子，既厌恶父母设计的人生，又怕走错路辜负了父母的期望；</a:t>
            </a:r>
            <a:endParaRPr lang="en-US" altLang="zh-CN" dirty="0"/>
          </a:p>
          <a:p>
            <a:r>
              <a:rPr lang="zh-CN" altLang="en-US" dirty="0"/>
              <a:t>老师，既要求学生乖乖听话，又希望学生有创新精神；</a:t>
            </a:r>
            <a:endParaRPr lang="en-US" altLang="zh-CN" dirty="0"/>
          </a:p>
          <a:p>
            <a:r>
              <a:rPr lang="zh-CN" altLang="en-US" dirty="0"/>
              <a:t>学生，既不认同老师的观点，又怕得不到那鸡肋的分数。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5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如何看待作业中的各种失败？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0617" y="1676400"/>
            <a:ext cx="2606183" cy="46259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2743200"/>
            <a:ext cx="5029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很多同学害怕失败，</a:t>
            </a:r>
            <a:r>
              <a:rPr lang="zh-CN" altLang="en-US" sz="2400"/>
              <a:t>纠结于某个作业的分数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请把这门课看作是去游乐场玩耍  </a:t>
            </a:r>
            <a:r>
              <a:rPr lang="en-US" altLang="zh-CN" sz="2400" dirty="0">
                <a:sym typeface="Wingdings" panose="05000000000000000000" pitchFamily="2" charset="2"/>
              </a:rPr>
              <a:t>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Wingdings" panose="05000000000000000000" pitchFamily="2" charset="2"/>
              </a:rPr>
              <a:t>不要纠结于一时的失误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Wingdings" panose="05000000000000000000" pitchFamily="2" charset="2"/>
              </a:rPr>
              <a:t>玩尽可能多的游戏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希望最后还能学到点东西  </a:t>
            </a:r>
            <a:r>
              <a:rPr lang="en-US" altLang="zh-CN" sz="2400" dirty="0">
                <a:sym typeface="Wingdings" panose="05000000000000000000" pitchFamily="2" charset="2"/>
              </a:rPr>
              <a:t> </a:t>
            </a:r>
            <a:endParaRPr lang="en-US" altLang="zh-CN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31018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Create accounts in </a:t>
            </a:r>
            <a:r>
              <a:rPr lang="en-US" altLang="zh-CN" dirty="0"/>
              <a:t>source code control system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It could be GitHub</a:t>
            </a:r>
            <a:r>
              <a:rPr lang="zh-CN" altLang="en-US" dirty="0"/>
              <a:t>，</a:t>
            </a:r>
            <a:r>
              <a:rPr lang="en-US" dirty="0"/>
              <a:t>TFS</a:t>
            </a:r>
            <a:r>
              <a:rPr lang="zh-CN" altLang="en-US" dirty="0"/>
              <a:t>，</a:t>
            </a:r>
            <a:r>
              <a:rPr lang="en-US" altLang="zh-CN" dirty="0"/>
              <a:t>SVN…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TA will handle it. </a:t>
            </a:r>
          </a:p>
          <a:p>
            <a:pPr>
              <a:lnSpc>
                <a:spcPct val="120000"/>
              </a:lnSpc>
            </a:pPr>
            <a:r>
              <a:rPr lang="en-US" dirty="0"/>
              <a:t>Assign </a:t>
            </a:r>
            <a:r>
              <a:rPr lang="en-US" altLang="zh-CN" dirty="0"/>
              <a:t>pairs &amp; Team membership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Note: members of one pair can’t appear in the another pair or team later. 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为了鼓励和不同类型的同学合作，同一小组的成员不能再结对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altLang="zh-CN" dirty="0"/>
              <a:t>Decide where to write team blogs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默认选择（</a:t>
            </a:r>
            <a:r>
              <a:rPr lang="en-US" altLang="zh-CN" dirty="0"/>
              <a:t>www.cnblogs.com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dirty="0"/>
              <a:t>Please link each others’ blog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这门课怎么学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从切身经历学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开发一个实用的（小）产品，解决实际问题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体会软件开发过程的各个阶段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学习并运用编程语言，工具，理论，合作技巧来解决问题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能总结自己和团队在各个阶段的得失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从间接经验学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分析已有项目的得失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从同学那里学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三人行，必有我师焉。择其善者而从之，其不善者而改之。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通过结对编程和代码复审，学习别人的长处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从团队中不同角色那里学习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从别的团队那儿学习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从老师，助教，用户那里学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http://www.cnblogs.com/xinz/p/3803035.html</a:t>
            </a:r>
            <a:endParaRPr lang="en-US" dirty="0"/>
          </a:p>
          <a:p>
            <a:r>
              <a:rPr lang="zh-CN" altLang="en-US" dirty="0"/>
              <a:t>不必做完所有的作业，老师</a:t>
            </a:r>
            <a:r>
              <a:rPr lang="en-US" altLang="zh-CN" dirty="0"/>
              <a:t>/</a:t>
            </a:r>
            <a:r>
              <a:rPr lang="zh-CN" altLang="en-US" dirty="0"/>
              <a:t>学生可以选择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Teacher’s blog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>
                <a:solidFill>
                  <a:srgbClr val="C00000"/>
                </a:solidFill>
              </a:rPr>
              <a:t>Blog:</a:t>
            </a:r>
            <a:endParaRPr lang="en-US" sz="4000" u="sng" dirty="0">
              <a:solidFill>
                <a:srgbClr val="C00000"/>
              </a:solidFill>
              <a:hlinkClick r:id="rId2"/>
            </a:endParaRPr>
          </a:p>
          <a:p>
            <a:pPr>
              <a:buNone/>
            </a:pPr>
            <a:r>
              <a:rPr lang="en-US" sz="4000" dirty="0">
                <a:solidFill>
                  <a:srgbClr val="C00000"/>
                </a:solidFill>
                <a:hlinkClick r:id="rId2"/>
              </a:rPr>
              <a:t>http://www.cnblogs.com/xinz/</a:t>
            </a:r>
            <a:endParaRPr lang="en-US" sz="4000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4000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4000" dirty="0" err="1">
                <a:solidFill>
                  <a:srgbClr val="C00000"/>
                </a:solidFill>
              </a:rPr>
              <a:t>Weibo</a:t>
            </a:r>
            <a:r>
              <a:rPr lang="en-US" sz="4000" dirty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US" sz="4000" dirty="0">
                <a:solidFill>
                  <a:srgbClr val="C00000"/>
                </a:solidFill>
                <a:hlinkClick r:id="rId3"/>
              </a:rPr>
              <a:t>http://weibo.com/sdxinz</a:t>
            </a:r>
            <a:r>
              <a:rPr lang="en-US" sz="4000" dirty="0">
                <a:solidFill>
                  <a:srgbClr val="C000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Time!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 the number game</a:t>
            </a:r>
          </a:p>
          <a:p>
            <a:pPr lvl="1"/>
            <a:r>
              <a:rPr lang="zh-CN" altLang="en-US" dirty="0"/>
              <a:t>看</a:t>
            </a:r>
            <a:r>
              <a:rPr lang="en-US" altLang="zh-CN" dirty="0"/>
              <a:t>《</a:t>
            </a:r>
            <a:r>
              <a:rPr lang="zh-CN" altLang="en-US" dirty="0"/>
              <a:t>创新的时机</a:t>
            </a:r>
            <a:r>
              <a:rPr lang="en-US" altLang="zh-CN" dirty="0"/>
              <a:t>》 </a:t>
            </a:r>
            <a:r>
              <a:rPr lang="zh-CN" altLang="en-US" dirty="0"/>
              <a:t>一节</a:t>
            </a:r>
            <a:endParaRPr lang="en-US" dirty="0"/>
          </a:p>
          <a:p>
            <a:r>
              <a:rPr lang="en-US" dirty="0"/>
              <a:t>Decide the team membership</a:t>
            </a:r>
          </a:p>
          <a:p>
            <a:pPr lvl="1"/>
            <a:r>
              <a:rPr lang="en-US" dirty="0"/>
              <a:t>TA will decide the pairing of 2 pair projects </a:t>
            </a:r>
            <a:r>
              <a:rPr lang="en-US" altLang="zh-CN" dirty="0"/>
              <a:t>based on the team membership (no team members can be in the same pair)</a:t>
            </a:r>
            <a:endParaRPr lang="en-US" dirty="0"/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5165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up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软件开发有多少种方式</a:t>
            </a:r>
            <a:endParaRPr lang="en-US" altLang="zh-CN" dirty="0"/>
          </a:p>
          <a:p>
            <a:pPr lvl="1"/>
            <a:r>
              <a:rPr lang="zh-CN" altLang="en-US" dirty="0"/>
              <a:t>参看 “</a:t>
            </a:r>
            <a:r>
              <a:rPr lang="en-US" altLang="zh-CN"/>
              <a:t>Build To Win</a:t>
            </a:r>
            <a:r>
              <a:rPr lang="zh-CN" altLang="en-US"/>
              <a:t>”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http://zhuanlan.zhihu.com/goujianzhifa/20003750</a:t>
            </a:r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384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What’s Software Engineering</a:t>
            </a:r>
          </a:p>
          <a:p>
            <a:pPr lvl="1"/>
            <a:r>
              <a:rPr lang="en-US" dirty="0"/>
              <a:t>Methodologies </a:t>
            </a:r>
            <a:r>
              <a:rPr lang="zh-CN" altLang="en-US" dirty="0"/>
              <a:t>（方法论）</a:t>
            </a:r>
            <a:endParaRPr lang="en-US" dirty="0"/>
          </a:p>
          <a:p>
            <a:pPr lvl="2"/>
            <a:r>
              <a:rPr lang="en-US" altLang="zh-CN" dirty="0"/>
              <a:t>Agile, Scenario-driven design, etc</a:t>
            </a:r>
            <a:endParaRPr lang="en-US" dirty="0"/>
          </a:p>
          <a:p>
            <a:pPr lvl="1"/>
            <a:r>
              <a:rPr lang="en-US" dirty="0"/>
              <a:t>all stages of product cycle</a:t>
            </a:r>
          </a:p>
          <a:p>
            <a:pPr lvl="2"/>
            <a:r>
              <a:rPr lang="en-US" dirty="0"/>
              <a:t>E.g. Unit test, Bug Triage</a:t>
            </a:r>
          </a:p>
          <a:p>
            <a:r>
              <a:rPr lang="en-US" dirty="0"/>
              <a:t>Skills</a:t>
            </a:r>
          </a:p>
          <a:p>
            <a:pPr lvl="1"/>
            <a:r>
              <a:rPr lang="en-US" dirty="0"/>
              <a:t>Become skillful in a couple of programming languages or tools</a:t>
            </a:r>
          </a:p>
          <a:p>
            <a:pPr lvl="1"/>
            <a:r>
              <a:rPr lang="en-US" dirty="0"/>
              <a:t>Performance analysis, etc. </a:t>
            </a:r>
          </a:p>
          <a:p>
            <a:pPr lvl="1"/>
            <a:r>
              <a:rPr lang="en-US" dirty="0"/>
              <a:t>Self-awareness: how good am I in software engineering?  How can I improve?</a:t>
            </a:r>
          </a:p>
          <a:p>
            <a:r>
              <a:rPr lang="en-US" dirty="0"/>
              <a:t>Know many buzz words</a:t>
            </a:r>
          </a:p>
          <a:p>
            <a:pPr lvl="1"/>
            <a:r>
              <a:rPr lang="en-US" dirty="0"/>
              <a:t>Test Driven Development</a:t>
            </a:r>
          </a:p>
          <a:p>
            <a:pPr lvl="1"/>
            <a:r>
              <a:rPr lang="en-US" dirty="0"/>
              <a:t>XP/SCRUM</a:t>
            </a:r>
          </a:p>
          <a:p>
            <a:pPr lvl="1"/>
            <a:r>
              <a:rPr lang="en-US" dirty="0"/>
              <a:t>Continuous Refactoring</a:t>
            </a:r>
          </a:p>
          <a:p>
            <a:pPr lvl="1"/>
            <a:r>
              <a:rPr lang="en-US" dirty="0"/>
              <a:t>Pair Programming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 For Teacher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Deliver the class content with high student satisfaction</a:t>
            </a:r>
          </a:p>
          <a:p>
            <a:pPr lvl="1"/>
            <a:r>
              <a:rPr lang="en-US" dirty="0"/>
              <a:t>How to measure:  great student feedback</a:t>
            </a:r>
          </a:p>
          <a:p>
            <a:r>
              <a:rPr lang="en-US" dirty="0"/>
              <a:t>Show what it takes to deliver a real software project</a:t>
            </a:r>
          </a:p>
          <a:p>
            <a:pPr lvl="1"/>
            <a:r>
              <a:rPr lang="en-US" dirty="0"/>
              <a:t>Measure: successful project, and/or lessons learned by students</a:t>
            </a:r>
          </a:p>
          <a:p>
            <a:pPr lvl="1"/>
            <a:r>
              <a:rPr lang="en-US" dirty="0"/>
              <a:t>See the impact of these projects</a:t>
            </a:r>
          </a:p>
          <a:p>
            <a:r>
              <a:rPr lang="en-US" dirty="0"/>
              <a:t>Learn a lot from the students</a:t>
            </a:r>
          </a:p>
          <a:p>
            <a:pPr lvl="1"/>
            <a:r>
              <a:rPr lang="en-US" dirty="0"/>
              <a:t>Measure: you show me…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Teacher</a:t>
            </a:r>
            <a:r>
              <a:rPr lang="en-US" altLang="zh-CN" dirty="0"/>
              <a:t>/</a:t>
            </a:r>
            <a:r>
              <a:rPr lang="en-US" dirty="0"/>
              <a:t>Student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Retailer / customer   (</a:t>
            </a:r>
            <a:r>
              <a:rPr lang="zh-CN" altLang="en-US" dirty="0"/>
              <a:t>餐馆</a:t>
            </a:r>
            <a:r>
              <a:rPr lang="en-US" altLang="zh-CN" dirty="0"/>
              <a:t>/</a:t>
            </a:r>
            <a:r>
              <a:rPr lang="zh-CN" altLang="en-US" dirty="0"/>
              <a:t>食客</a:t>
            </a:r>
            <a:r>
              <a:rPr lang="en-US" dirty="0"/>
              <a:t>)</a:t>
            </a:r>
            <a:r>
              <a:rPr lang="en-US" altLang="zh-CN" dirty="0"/>
              <a:t>? 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我交了钱为什么拿不到毕业证？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我都来考试了，为何不能及格？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Boss / employee  </a:t>
            </a:r>
            <a:r>
              <a:rPr lang="en-US" altLang="zh-CN" dirty="0"/>
              <a:t>(</a:t>
            </a:r>
            <a:r>
              <a:rPr lang="zh-CN" altLang="en-US" dirty="0"/>
              <a:t>老板 </a:t>
            </a:r>
            <a:r>
              <a:rPr lang="en-US" altLang="zh-CN" dirty="0"/>
              <a:t>/</a:t>
            </a:r>
            <a:r>
              <a:rPr lang="zh-CN" altLang="en-US" dirty="0"/>
              <a:t>雇员）</a:t>
            </a:r>
            <a:r>
              <a:rPr lang="en-US" altLang="zh-CN" dirty="0"/>
              <a:t>?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altLang="zh-CN" dirty="0"/>
              <a:t>Baby-sitter / babies (</a:t>
            </a:r>
            <a:r>
              <a:rPr lang="zh-CN" altLang="en-US" dirty="0"/>
              <a:t>保姆 </a:t>
            </a:r>
            <a:r>
              <a:rPr lang="en-US" altLang="zh-CN" dirty="0"/>
              <a:t>/ </a:t>
            </a:r>
            <a:r>
              <a:rPr lang="zh-CN" altLang="en-US" dirty="0"/>
              <a:t>幼儿</a:t>
            </a:r>
            <a:r>
              <a:rPr lang="en-US" altLang="zh-CN" dirty="0"/>
              <a:t>) ? 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Buddies / Buddies </a:t>
            </a:r>
            <a:r>
              <a:rPr lang="en-US" altLang="zh-CN" dirty="0"/>
              <a:t>(</a:t>
            </a:r>
            <a:r>
              <a:rPr lang="zh-CN" altLang="en-US" dirty="0"/>
              <a:t>哥们 </a:t>
            </a:r>
            <a:r>
              <a:rPr lang="en-US" altLang="zh-CN" dirty="0"/>
              <a:t>/ </a:t>
            </a:r>
            <a:r>
              <a:rPr lang="zh-CN" altLang="en-US" dirty="0"/>
              <a:t>哥们</a:t>
            </a:r>
            <a:r>
              <a:rPr lang="en-US" altLang="zh-CN" dirty="0"/>
              <a:t>) </a:t>
            </a:r>
            <a:r>
              <a:rPr lang="zh-CN" altLang="en-US" dirty="0"/>
              <a:t>？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Stranger / Stranger </a:t>
            </a:r>
            <a:r>
              <a:rPr lang="zh-CN" altLang="en-US" dirty="0"/>
              <a:t>（路人甲 </a:t>
            </a:r>
            <a:r>
              <a:rPr lang="en-US" altLang="zh-CN" dirty="0"/>
              <a:t>/ </a:t>
            </a:r>
            <a:r>
              <a:rPr lang="zh-CN" altLang="en-US" dirty="0"/>
              <a:t>路人乙）？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Preacher / church-</a:t>
            </a:r>
            <a:r>
              <a:rPr lang="en-US" dirty="0" err="1"/>
              <a:t>goer</a:t>
            </a:r>
            <a:r>
              <a:rPr lang="zh-CN" altLang="en-US" dirty="0"/>
              <a:t>（牧师 </a:t>
            </a:r>
            <a:r>
              <a:rPr lang="en-US" altLang="zh-CN" dirty="0"/>
              <a:t>/ </a:t>
            </a:r>
            <a:r>
              <a:rPr lang="zh-CN" altLang="en-US" dirty="0"/>
              <a:t>信众）？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Prison Guard / Prisoner</a:t>
            </a:r>
            <a:r>
              <a:rPr lang="zh-CN" altLang="en-US" dirty="0"/>
              <a:t>（狱警 </a:t>
            </a:r>
            <a:r>
              <a:rPr lang="en-US" altLang="zh-CN" dirty="0"/>
              <a:t>/ </a:t>
            </a:r>
            <a:r>
              <a:rPr lang="zh-CN" altLang="en-US" dirty="0"/>
              <a:t>犯人）？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  <a:buNone/>
            </a:pPr>
            <a:r>
              <a:rPr lang="en-US" dirty="0"/>
              <a:t>In this class  I want something different </a:t>
            </a:r>
            <a:r>
              <a:rPr lang="en-US" altLang="zh-CN" dirty="0"/>
              <a:t>…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Teacher/Student Relationship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828800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+mj-lt"/>
              </a:rPr>
              <a:t>Trainer / Trainee </a:t>
            </a:r>
            <a:r>
              <a:rPr lang="en-US" sz="2800" dirty="0">
                <a:latin typeface="+mj-lt"/>
              </a:rPr>
              <a:t>@ Fitness Club (</a:t>
            </a:r>
            <a:r>
              <a:rPr lang="zh-CN" altLang="en-US" sz="2800" dirty="0">
                <a:latin typeface="+mj-lt"/>
              </a:rPr>
              <a:t>健身教练</a:t>
            </a:r>
            <a:r>
              <a:rPr lang="en-US" altLang="zh-CN" sz="2800" dirty="0">
                <a:latin typeface="+mj-lt"/>
              </a:rPr>
              <a:t>/</a:t>
            </a:r>
            <a:r>
              <a:rPr lang="zh-CN" altLang="en-US" sz="2800" dirty="0">
                <a:latin typeface="+mj-lt"/>
              </a:rPr>
              <a:t>学员</a:t>
            </a:r>
            <a:r>
              <a:rPr lang="en-US" altLang="zh-CN" sz="2800" dirty="0">
                <a:latin typeface="+mj-lt"/>
              </a:rPr>
              <a:t>)</a:t>
            </a:r>
            <a:endParaRPr lang="en-US" sz="2800" dirty="0">
              <a:latin typeface="+mj-lt"/>
            </a:endParaRPr>
          </a:p>
        </p:txBody>
      </p:sp>
      <p:pic>
        <p:nvPicPr>
          <p:cNvPr id="2050" name="Picture 2" descr="http://www.personal-trainers-directory.com/images/prod_main/samp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3200400"/>
            <a:ext cx="3048000" cy="3371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Teacher/Student Relationship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819400"/>
          <a:ext cx="82296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Trainee (you)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Trainer (me)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You want to get  into better shape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 help you in training programs, provide resources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5638800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It’s my job to judge you and your work, and give you feedback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828800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+mj-lt"/>
              </a:rPr>
              <a:t>Trainer / Trainee </a:t>
            </a:r>
            <a:r>
              <a:rPr lang="en-US" sz="2800" dirty="0">
                <a:latin typeface="+mj-lt"/>
              </a:rPr>
              <a:t>@ Athlete Club (</a:t>
            </a:r>
            <a:r>
              <a:rPr lang="zh-CN" altLang="en-US" sz="2800" dirty="0">
                <a:latin typeface="+mj-lt"/>
              </a:rPr>
              <a:t>健身教练</a:t>
            </a:r>
            <a:r>
              <a:rPr lang="en-US" altLang="zh-CN" sz="2800" dirty="0">
                <a:latin typeface="+mj-lt"/>
              </a:rPr>
              <a:t>/</a:t>
            </a:r>
            <a:r>
              <a:rPr lang="zh-CN" altLang="en-US" sz="2800" dirty="0">
                <a:latin typeface="+mj-lt"/>
              </a:rPr>
              <a:t>学员</a:t>
            </a:r>
            <a:r>
              <a:rPr lang="en-US" altLang="zh-CN" sz="2800" dirty="0">
                <a:latin typeface="+mj-lt"/>
              </a:rPr>
              <a:t>)</a:t>
            </a:r>
            <a:endParaRPr lang="en-US" sz="2800" dirty="0">
              <a:latin typeface="+mj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747491"/>
              </p:ext>
            </p:extLst>
          </p:nvPr>
        </p:nvGraphicFramePr>
        <p:xfrm>
          <a:off x="457200" y="4114800"/>
          <a:ext cx="82296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You have to work – exercise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It’s my job to evaluate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you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671466"/>
              </p:ext>
            </p:extLst>
          </p:nvPr>
        </p:nvGraphicFramePr>
        <p:xfrm>
          <a:off x="457200" y="4572000"/>
          <a:ext cx="82296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You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400" b="0" baseline="0" dirty="0">
                          <a:solidFill>
                            <a:schemeClr val="tx1"/>
                          </a:solidFill>
                        </a:rPr>
                        <a:t>want to be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 world class engineer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I have world class demand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71182FA640024E8A2815D490E1EF25" ma:contentTypeVersion="0" ma:contentTypeDescription="Create a new document." ma:contentTypeScope="" ma:versionID="3591aab47f172a2900f307f59d42222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f28ea01430cdfb20a10736313f817e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B9B5A9-2B3F-4238-927D-2052D3E70C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630D577-2902-4817-BAAA-98D77C72660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9F4890A-C84E-4F21-A950-1CA9326FFA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17762</TotalTime>
  <Words>4220</Words>
  <Application>Microsoft Office PowerPoint</Application>
  <PresentationFormat>On-screen Show (4:3)</PresentationFormat>
  <Paragraphs>399</Paragraphs>
  <Slides>43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宋体</vt:lpstr>
      <vt:lpstr>华文楷体</vt:lpstr>
      <vt:lpstr>Arial</vt:lpstr>
      <vt:lpstr>Calibri</vt:lpstr>
      <vt:lpstr>Corbel</vt:lpstr>
      <vt:lpstr>Wingdings</vt:lpstr>
      <vt:lpstr>Wingdings 2</vt:lpstr>
      <vt:lpstr>Wingdings 3</vt:lpstr>
      <vt:lpstr>Module</vt:lpstr>
      <vt:lpstr>构建之法 现代软件工程</vt:lpstr>
      <vt:lpstr>Intro</vt:lpstr>
      <vt:lpstr>Intro Teacher &amp; TA</vt:lpstr>
      <vt:lpstr>这门课怎么学</vt:lpstr>
      <vt:lpstr>What you will learn</vt:lpstr>
      <vt:lpstr>Goal For Teacher</vt:lpstr>
      <vt:lpstr>Teacher/Student Relationship</vt:lpstr>
      <vt:lpstr>Teacher/Student Relationship</vt:lpstr>
      <vt:lpstr>Teacher/Student Relationship</vt:lpstr>
      <vt:lpstr>How SWE is usually taught</vt:lpstr>
      <vt:lpstr>How SWE is usually taught</vt:lpstr>
      <vt:lpstr>How SWE usually happens</vt:lpstr>
      <vt:lpstr>How SWE should be taught</vt:lpstr>
      <vt:lpstr>现实 vs. 理想</vt:lpstr>
      <vt:lpstr>I want to teach it this way</vt:lpstr>
      <vt:lpstr>Which means:</vt:lpstr>
      <vt:lpstr>Emphasis</vt:lpstr>
      <vt:lpstr>Class Schedule</vt:lpstr>
      <vt:lpstr>Heavy Work Load?</vt:lpstr>
      <vt:lpstr>PowerPoint Presentation</vt:lpstr>
      <vt:lpstr>为啥那么多动手的练习？</vt:lpstr>
      <vt:lpstr>陶艺课</vt:lpstr>
      <vt:lpstr>为啥要做难的项目？</vt:lpstr>
      <vt:lpstr>这个课要花多少时间？我基础差…</vt:lpstr>
      <vt:lpstr>Text Books</vt:lpstr>
      <vt:lpstr>Let’s Get Real</vt:lpstr>
      <vt:lpstr>怎么才能证明学会了？</vt:lpstr>
      <vt:lpstr>这个课相当于技术培训么？</vt:lpstr>
      <vt:lpstr>大学教育 vs. IT行业培训</vt:lpstr>
      <vt:lpstr>What do we do in each class </vt:lpstr>
      <vt:lpstr>Student Score 分数组成</vt:lpstr>
      <vt:lpstr>How to win big scores 怎样得高分</vt:lpstr>
      <vt:lpstr>Score and Normalization</vt:lpstr>
      <vt:lpstr>Score and Normalization</vt:lpstr>
      <vt:lpstr>Awards</vt:lpstr>
      <vt:lpstr>对学生的期望</vt:lpstr>
      <vt:lpstr>“loser” 矛盾的行为和期望</vt:lpstr>
      <vt:lpstr>如何看待作业中的各种失败？</vt:lpstr>
      <vt:lpstr>Logistics</vt:lpstr>
      <vt:lpstr>作业</vt:lpstr>
      <vt:lpstr>Teacher’s blog</vt:lpstr>
      <vt:lpstr>Game Time!</vt:lpstr>
      <vt:lpstr>Back up slides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Software Engineering</dc:title>
  <dc:creator>xinz</dc:creator>
  <cp:lastModifiedBy>Xin Zou</cp:lastModifiedBy>
  <cp:revision>149</cp:revision>
  <dcterms:created xsi:type="dcterms:W3CDTF">2007-09-15T14:49:45Z</dcterms:created>
  <dcterms:modified xsi:type="dcterms:W3CDTF">2017-07-02T20:36:34Z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0x0101006371182FA640024E8A2815D490E1EF25</vt:lpwstr>
  </property>
  <property fmtid="{D5CDD505-2E9C-101B-9397-08002B2CF9AE}" pid="3" name="IsMyDocuments">
    <vt:bool>true</vt:bool>
  </property>
</Properties>
</file>