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notesMasterIdLst>
    <p:notesMasterId r:id="rId30"/>
  </p:notesMasterIdLst>
  <p:sldIdLst>
    <p:sldId id="256" r:id="rId5"/>
    <p:sldId id="259" r:id="rId6"/>
    <p:sldId id="260" r:id="rId7"/>
    <p:sldId id="257" r:id="rId8"/>
    <p:sldId id="258" r:id="rId9"/>
    <p:sldId id="261" r:id="rId10"/>
    <p:sldId id="262" r:id="rId11"/>
    <p:sldId id="275" r:id="rId12"/>
    <p:sldId id="276" r:id="rId13"/>
    <p:sldId id="277" r:id="rId14"/>
    <p:sldId id="280" r:id="rId15"/>
    <p:sldId id="278" r:id="rId16"/>
    <p:sldId id="279" r:id="rId17"/>
    <p:sldId id="274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55" autoAdjust="0"/>
  </p:normalViewPr>
  <p:slideViewPr>
    <p:cSldViewPr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36F0-DB60-4567-B6EB-E52A0F2F7D2D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8131-CA0A-4EF1-A472-A6FDB275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C428-55DE-42C6-851D-CB4CC7C211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you don’t want to download,  or your network is</a:t>
            </a:r>
            <a:r>
              <a:rPr lang="en-US" baseline="0" dirty="0" smtClean="0"/>
              <a:t> disconnected?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D8131-CA0A-4EF1-A472-A6FDB2755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第一次下载 </a:t>
            </a:r>
            <a:r>
              <a:rPr lang="en-US" altLang="zh-CN" dirty="0" smtClean="0"/>
              <a:t>Kindle for PC </a:t>
            </a:r>
            <a:r>
              <a:rPr lang="zh-CN" altLang="en-US" dirty="0" smtClean="0"/>
              <a:t>的时候并没有下载词典；当用户第一次触发词典这个功能的时候，才提示用户，并开始下载。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D8131-CA0A-4EF1-A472-A6FDB2755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http://blogs.msdn.com/ericwhite/archive/2006/05/11/595693.aspx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BE8F3-E457-4E14-8249-6B01859045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http://blogs.msdn.com/ericwhite/archive/2006/05/11/595693.aspx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BE8F3-E457-4E14-8249-6B01859045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I</a:t>
            </a:r>
            <a:r>
              <a:rPr lang="en-US" altLang="zh-CN" baseline="0" dirty="0" smtClean="0"/>
              <a:t> wan to see the trend and decide my next direction.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CEAE1-7D0B-4C6D-B6B2-9BA18BD90F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396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09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0AEDFA-6C01-4D98-9E40-B7880F3BE9C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4EECB2-CD51-4BFB-B607-FA9D98D3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场景设计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Xin Zou</a:t>
            </a:r>
          </a:p>
          <a:p>
            <a:r>
              <a:rPr lang="en-US" dirty="0" smtClean="0"/>
              <a:t>2015</a:t>
            </a:r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like that for 8 hours?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cool on demo,  but your arms will become very tired when using it for a long time. </a:t>
            </a:r>
            <a:endParaRPr lang="en-US" dirty="0" smtClean="0"/>
          </a:p>
          <a:p>
            <a:r>
              <a:rPr lang="en-US" dirty="0" smtClean="0"/>
              <a:t>According to Andy Van Dam, the movie crew hung Tom Cruise’s arms after he become so tired after a while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8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foreign student needs to set up online banking in China</a:t>
            </a:r>
          </a:p>
          <a:p>
            <a:pPr lvl="1"/>
            <a:r>
              <a:rPr lang="en-US" dirty="0" smtClean="0"/>
              <a:t>Go to bank web site, change language to </a:t>
            </a:r>
            <a:r>
              <a:rPr lang="en-US" b="1" dirty="0" smtClean="0"/>
              <a:t>English</a:t>
            </a:r>
          </a:p>
          <a:p>
            <a:pPr lvl="1"/>
            <a:r>
              <a:rPr lang="en-US" dirty="0" smtClean="0"/>
              <a:t>Finish the require steps</a:t>
            </a:r>
          </a:p>
          <a:p>
            <a:pPr lvl="1"/>
            <a:r>
              <a:rPr lang="en-US" dirty="0" smtClean="0"/>
              <a:t>Bank sends a password to user’s cell phone via SMS</a:t>
            </a:r>
          </a:p>
          <a:p>
            <a:pPr lvl="1"/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The SMS is in Chinese Text,  not </a:t>
            </a:r>
            <a:r>
              <a:rPr lang="en-US" b="1" dirty="0" smtClean="0"/>
              <a:t>English</a:t>
            </a:r>
          </a:p>
          <a:p>
            <a:pPr lvl="2"/>
            <a:r>
              <a:rPr lang="en-US" dirty="0" smtClean="0"/>
              <a:t>the foreign student’s cell phone can’t display, he can’t read </a:t>
            </a:r>
            <a:r>
              <a:rPr lang="en-US" smtClean="0"/>
              <a:t>it either!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59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have to work together, seamlessly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work on a reader app, it has a dictionary,  you have 2 features:</a:t>
            </a:r>
          </a:p>
          <a:p>
            <a:pPr lvl="1"/>
            <a:r>
              <a:rPr lang="en-US" dirty="0" smtClean="0"/>
              <a:t>Download the dictionary</a:t>
            </a:r>
          </a:p>
          <a:p>
            <a:pPr lvl="1"/>
            <a:r>
              <a:rPr lang="en-US" dirty="0" smtClean="0"/>
              <a:t>When click a word, show the dictionary entry,  if no dictionary is present, </a:t>
            </a:r>
          </a:p>
          <a:p>
            <a:pPr lvl="2"/>
            <a:r>
              <a:rPr lang="en-US" dirty="0" smtClean="0"/>
              <a:t>A) throw out an exception</a:t>
            </a:r>
          </a:p>
          <a:p>
            <a:pPr lvl="2"/>
            <a:r>
              <a:rPr lang="en-US" dirty="0" smtClean="0"/>
              <a:t>B) a </a:t>
            </a:r>
            <a:r>
              <a:rPr lang="en-US" dirty="0" err="1" smtClean="0"/>
              <a:t>dlg</a:t>
            </a:r>
            <a:r>
              <a:rPr lang="en-US" dirty="0" smtClean="0"/>
              <a:t> to promote user to download</a:t>
            </a:r>
          </a:p>
          <a:p>
            <a:pPr lvl="2"/>
            <a:r>
              <a:rPr lang="en-US" dirty="0" smtClean="0"/>
              <a:t>C) secretly download</a:t>
            </a:r>
          </a:p>
          <a:p>
            <a:pPr lvl="2"/>
            <a:r>
              <a:rPr lang="en-US" dirty="0" smtClean="0"/>
              <a:t>D) cancelable download</a:t>
            </a:r>
          </a:p>
        </p:txBody>
      </p:sp>
    </p:spTree>
    <p:extLst>
      <p:ext uri="{BB962C8B-B14F-4D97-AF65-F5344CB8AC3E}">
        <p14:creationId xmlns:p14="http://schemas.microsoft.com/office/powerpoint/2010/main" val="4860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for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2590800"/>
            <a:ext cx="82772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28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&amp; Scenario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 interact with software</a:t>
            </a:r>
          </a:p>
          <a:p>
            <a:r>
              <a:rPr lang="en-US" dirty="0" smtClean="0"/>
              <a:t>Persona has a “need”</a:t>
            </a:r>
          </a:p>
          <a:p>
            <a:r>
              <a:rPr lang="en-US" dirty="0" smtClean="0"/>
              <a:t>Persona uses the software to solve the “need”,  in multiple steps. </a:t>
            </a:r>
          </a:p>
          <a:p>
            <a:r>
              <a:rPr lang="en-US" dirty="0" smtClean="0"/>
              <a:t>Persona’s need is solved,  he/she is happy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Persona – used in Visual Studio</a:t>
            </a:r>
            <a:endParaRPr lang="en-US" dirty="0"/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648200"/>
          </a:xfrm>
        </p:spPr>
        <p:txBody>
          <a:bodyPr>
            <a:noAutofit/>
          </a:bodyPr>
          <a:lstStyle/>
          <a:p>
            <a:r>
              <a:rPr lang="en-US" b="1" dirty="0" smtClean="0"/>
              <a:t>Challenges for Visual Studio Team</a:t>
            </a:r>
          </a:p>
          <a:p>
            <a:pPr lvl="1"/>
            <a:r>
              <a:rPr lang="en-US" sz="1800" dirty="0" smtClean="0"/>
              <a:t>there are millions of customers,  using the software in different ways, for different purpose…</a:t>
            </a:r>
          </a:p>
          <a:p>
            <a:pPr lvl="2"/>
            <a:r>
              <a:rPr lang="en-US" sz="1400" dirty="0" smtClean="0"/>
              <a:t>VB, C#, C++, MFC, asp.net, J#, TFS, </a:t>
            </a:r>
            <a:r>
              <a:rPr lang="en-US" sz="1400" dirty="0" err="1" smtClean="0"/>
              <a:t>.Net</a:t>
            </a:r>
            <a:r>
              <a:rPr lang="en-US" sz="1400" dirty="0" smtClean="0"/>
              <a:t> Framework</a:t>
            </a:r>
          </a:p>
          <a:p>
            <a:pPr lvl="2"/>
            <a:r>
              <a:rPr lang="en-US" sz="1400" dirty="0" smtClean="0"/>
              <a:t>Hobbyist,  students, professionals, </a:t>
            </a:r>
          </a:p>
          <a:p>
            <a:pPr lvl="2"/>
            <a:r>
              <a:rPr lang="en-US" sz="1400" dirty="0" smtClean="0"/>
              <a:t>Server, PC, embedded, web, </a:t>
            </a:r>
          </a:p>
          <a:p>
            <a:pPr lvl="2"/>
            <a:r>
              <a:rPr lang="en-US" sz="1400" dirty="0" smtClean="0"/>
              <a:t>Team size – 1..1000</a:t>
            </a:r>
          </a:p>
          <a:p>
            <a:pPr lvl="2"/>
            <a:r>
              <a:rPr lang="en-US" sz="1400" dirty="0" smtClean="0"/>
              <a:t>Different culture and country</a:t>
            </a:r>
          </a:p>
          <a:p>
            <a:pPr lvl="1"/>
            <a:r>
              <a:rPr lang="en-US" sz="1800" dirty="0" smtClean="0"/>
              <a:t>how to design the next version to satisfy most of them?</a:t>
            </a:r>
          </a:p>
          <a:p>
            <a:pPr lvl="1"/>
            <a:r>
              <a:rPr lang="en-US" sz="1800" dirty="0" smtClean="0"/>
              <a:t>How to make sure the target customers get the benefit from end-to-end?</a:t>
            </a:r>
          </a:p>
          <a:p>
            <a:pPr lvl="1"/>
            <a:r>
              <a:rPr lang="en-US" sz="1800" dirty="0" smtClean="0"/>
              <a:t>There are 500 developers working in VS team,  how do we convince all of them agree on serving the same group of customers?</a:t>
            </a:r>
          </a:p>
        </p:txBody>
      </p:sp>
    </p:spTree>
    <p:extLst>
      <p:ext uri="{BB962C8B-B14F-4D97-AF65-F5344CB8AC3E}">
        <p14:creationId xmlns:p14="http://schemas.microsoft.com/office/powerpoint/2010/main" val="17163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600" y="1600200"/>
            <a:ext cx="2800000" cy="3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76600" y="1773972"/>
            <a:ext cx="5410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n-lt"/>
              </a:rPr>
              <a:t>Mort</a:t>
            </a:r>
            <a:r>
              <a:rPr lang="en-US" sz="2000" dirty="0" smtClean="0">
                <a:latin typeface="+mn-lt"/>
              </a:rPr>
              <a:t>, the opportunistic developer, likes to create quick-working solutions for immediate problems and focuses on productivity and learn as needed. </a:t>
            </a:r>
          </a:p>
          <a:p>
            <a:endParaRPr lang="en-US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 Mort is someone who </a:t>
            </a:r>
            <a:r>
              <a:rPr lang="en-US" sz="2000" b="1" dirty="0" smtClean="0">
                <a:latin typeface="+mn-lt"/>
              </a:rPr>
              <a:t>doesn't consider programming their main job.</a:t>
            </a:r>
            <a:r>
              <a:rPr lang="en-US" sz="2000" dirty="0" smtClean="0">
                <a:latin typeface="+mn-lt"/>
              </a:rPr>
              <a:t> Maybe they are a statistician, biologist, or construction estimator, who also knows quite a bit about programming. They are opportunistic, using </a:t>
            </a:r>
            <a:r>
              <a:rPr lang="en-US" sz="2000" b="1" dirty="0" smtClean="0">
                <a:latin typeface="+mn-lt"/>
              </a:rPr>
              <a:t>whatever tool comes to hand</a:t>
            </a:r>
            <a:r>
              <a:rPr lang="en-US" sz="2000" dirty="0" smtClean="0">
                <a:latin typeface="+mn-lt"/>
              </a:rPr>
              <a:t> that will get the job done. 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1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Mort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b="1" dirty="0" smtClean="0"/>
              <a:t>Elvis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4196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 smtClean="0"/>
              <a:t>Elvis the pragmatic programmer, likes to create long-lasting solutions addressing the problem domain, and learning while working on the solution.</a:t>
            </a:r>
          </a:p>
          <a:p>
            <a:r>
              <a:rPr lang="en-US" sz="1800" dirty="0" smtClean="0"/>
              <a:t>Elvis:  journeyman developer. </a:t>
            </a:r>
          </a:p>
          <a:p>
            <a:r>
              <a:rPr lang="en-US" sz="1800" dirty="0" smtClean="0"/>
              <a:t>You can scope out a job and give it to them, and the job will get done. In general, </a:t>
            </a:r>
            <a:r>
              <a:rPr lang="en-US" sz="1800" b="1" dirty="0" err="1" smtClean="0"/>
              <a:t>Morts</a:t>
            </a:r>
            <a:r>
              <a:rPr lang="en-US" sz="1800" b="1" dirty="0" smtClean="0"/>
              <a:t> don't become </a:t>
            </a:r>
            <a:r>
              <a:rPr lang="en-US" sz="1800" b="1" dirty="0" err="1" smtClean="0"/>
              <a:t>Elvises</a:t>
            </a:r>
            <a:r>
              <a:rPr lang="en-US" sz="1800" b="1" dirty="0" smtClean="0"/>
              <a:t>. </a:t>
            </a:r>
            <a:r>
              <a:rPr lang="en-US" sz="1800" dirty="0" err="1" smtClean="0"/>
              <a:t>Morts</a:t>
            </a:r>
            <a:r>
              <a:rPr lang="en-US" sz="1800" dirty="0" smtClean="0"/>
              <a:t> want to do their main job; they don't WANT to become a professional developer.  </a:t>
            </a:r>
            <a:r>
              <a:rPr lang="en-US" sz="1800" b="1" dirty="0" err="1" smtClean="0"/>
              <a:t>Elvises</a:t>
            </a:r>
            <a:r>
              <a:rPr lang="en-US" sz="1800" b="1" dirty="0" smtClean="0"/>
              <a:t> go to school and get CS degrees.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447800"/>
          <a:ext cx="341133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3" imgW="2800741" imgH="3142857" progId="PBrush">
                  <p:embed/>
                </p:oleObj>
              </mc:Choice>
              <mc:Fallback>
                <p:oleObj name="Bitmap Image" r:id="rId3" imgW="2800741" imgH="314285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3411335" cy="382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0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Einstein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4495800" cy="457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Einstein</a:t>
            </a:r>
            <a:r>
              <a:rPr lang="en-US" dirty="0" smtClean="0"/>
              <a:t>, the paranoid programmer, likes to create the most efficient solution to a given problem, and typically learn in advance before working on the solution.</a:t>
            </a:r>
          </a:p>
          <a:p>
            <a:r>
              <a:rPr lang="en-US" dirty="0" smtClean="0"/>
              <a:t>Einstein is a smart Elvis who has lots of experience.</a:t>
            </a:r>
          </a:p>
          <a:p>
            <a:r>
              <a:rPr lang="en-US" dirty="0" smtClean="0"/>
              <a:t>Einstein can see the big picture. An Einstein often is in a position of responsibility, choosing technologies and designing large software systems.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0200" y="1447800"/>
            <a:ext cx="3272790" cy="457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1447800"/>
          <a:ext cx="3238500" cy="365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Bitmap Image" r:id="rId3" imgW="2781688" imgH="3142857" progId="PBrush">
                  <p:embed/>
                </p:oleObj>
              </mc:Choice>
              <mc:Fallback>
                <p:oleObj name="Bitmap Image" r:id="rId3" imgW="2781688" imgH="314285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3238500" cy="3659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3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2" y="152400"/>
            <a:ext cx="8880088" cy="1143000"/>
          </a:xfrm>
        </p:spPr>
        <p:txBody>
          <a:bodyPr/>
          <a:lstStyle/>
          <a:p>
            <a:r>
              <a:rPr lang="en-US" dirty="0" smtClean="0"/>
              <a:t>Specific 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Examples:</a:t>
            </a:r>
          </a:p>
          <a:p>
            <a:r>
              <a:rPr lang="en-US" sz="2000" dirty="0" smtClean="0"/>
              <a:t>a library that makes explicit use of parsers and abstract expression trees</a:t>
            </a:r>
          </a:p>
          <a:p>
            <a:pPr lvl="1"/>
            <a:r>
              <a:rPr lang="en-US" sz="2000" b="1" dirty="0" smtClean="0"/>
              <a:t>Einstein</a:t>
            </a:r>
          </a:p>
          <a:p>
            <a:r>
              <a:rPr lang="en-US" sz="2000" dirty="0" smtClean="0"/>
              <a:t>forms library that allows developers to set properties to connect to database tables</a:t>
            </a:r>
          </a:p>
          <a:p>
            <a:pPr lvl="1"/>
            <a:r>
              <a:rPr lang="en-US" sz="2000" b="1" dirty="0" smtClean="0"/>
              <a:t>Elvis</a:t>
            </a:r>
          </a:p>
          <a:p>
            <a:r>
              <a:rPr lang="en-US" sz="2000" dirty="0" smtClean="0"/>
              <a:t>A set of Excel macros</a:t>
            </a:r>
          </a:p>
          <a:p>
            <a:pPr lvl="1"/>
            <a:r>
              <a:rPr lang="en-US" sz="2000" b="1" dirty="0" smtClean="0"/>
              <a:t>Mort</a:t>
            </a:r>
          </a:p>
          <a:p>
            <a:r>
              <a:rPr lang="en-US" sz="2000" dirty="0"/>
              <a:t>In a way, these personas have helped guide the design of features during the Whidbey (Visual Studio 2005) product cycle.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4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  <a:r>
              <a:rPr lang="en-US" dirty="0" smtClean="0"/>
              <a:t> != sum(functions)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zh-CN" altLang="en-US" dirty="0" smtClean="0"/>
              <a:t>茶壶的功能</a:t>
            </a:r>
          </a:p>
          <a:p>
            <a:pPr lvl="1" fontAlgn="ctr"/>
            <a:r>
              <a:rPr lang="zh-CN" altLang="en-US" dirty="0" smtClean="0"/>
              <a:t>茶壶盖</a:t>
            </a:r>
          </a:p>
          <a:p>
            <a:pPr lvl="1" fontAlgn="ctr"/>
            <a:r>
              <a:rPr lang="zh-CN" altLang="en-US" dirty="0" smtClean="0"/>
              <a:t>茶壶体</a:t>
            </a:r>
          </a:p>
          <a:p>
            <a:pPr lvl="1" fontAlgn="ctr"/>
            <a:r>
              <a:rPr lang="zh-CN" altLang="en-US" dirty="0" smtClean="0"/>
              <a:t>茶壶把</a:t>
            </a:r>
          </a:p>
          <a:p>
            <a:pPr lvl="1" fontAlgn="ctr"/>
            <a:r>
              <a:rPr lang="zh-CN" altLang="en-US" dirty="0" smtClean="0"/>
              <a:t>茶壶嘴</a:t>
            </a:r>
          </a:p>
          <a:p>
            <a:pPr fontAlgn="ctr"/>
            <a:r>
              <a:rPr lang="zh-CN" altLang="en-US" dirty="0" smtClean="0"/>
              <a:t>各个功能还要有机结合起来，满足用户的需求</a:t>
            </a:r>
          </a:p>
          <a:p>
            <a:pPr fontAlgn="ctr"/>
            <a:r>
              <a:rPr lang="zh-CN" altLang="en-US" dirty="0" smtClean="0"/>
              <a:t>下面的茶壶满足了用户的需求了么？</a:t>
            </a:r>
          </a:p>
        </p:txBody>
      </p:sp>
    </p:spTree>
    <p:extLst>
      <p:ext uri="{BB962C8B-B14F-4D97-AF65-F5344CB8AC3E}">
        <p14:creationId xmlns:p14="http://schemas.microsoft.com/office/powerpoint/2010/main" val="28548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1143000"/>
          </a:xfrm>
        </p:spPr>
        <p:txBody>
          <a:bodyPr/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350897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找到典型用户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们就是研究院的研究员，难道我们还不是典型用户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是！</a:t>
            </a:r>
            <a:endParaRPr lang="en-US" altLang="zh-CN" dirty="0" smtClean="0"/>
          </a:p>
          <a:p>
            <a:r>
              <a:rPr lang="zh-CN" altLang="en-US" dirty="0"/>
              <a:t>典型用</a:t>
            </a:r>
            <a:r>
              <a:rPr lang="zh-CN" altLang="en-US" dirty="0" smtClean="0"/>
              <a:t>户</a:t>
            </a:r>
            <a:endParaRPr lang="en-US" altLang="zh-CN" dirty="0" smtClean="0"/>
          </a:p>
          <a:p>
            <a:pPr lvl="1"/>
            <a:r>
              <a:rPr lang="en-US" dirty="0" smtClean="0"/>
              <a:t>Senior Researcher</a:t>
            </a:r>
          </a:p>
          <a:p>
            <a:pPr lvl="1"/>
            <a:r>
              <a:rPr lang="en-US" dirty="0" smtClean="0"/>
              <a:t>Junior Researcher</a:t>
            </a:r>
          </a:p>
          <a:p>
            <a:pPr lvl="1"/>
            <a:r>
              <a:rPr lang="en-US" dirty="0" smtClean="0"/>
              <a:t>Students</a:t>
            </a:r>
          </a:p>
          <a:p>
            <a:r>
              <a:rPr lang="zh-CN" altLang="en-US" dirty="0"/>
              <a:t>专业人</a:t>
            </a:r>
            <a:r>
              <a:rPr lang="zh-CN" altLang="en-US" dirty="0" smtClean="0"/>
              <a:t>士研究用户的</a:t>
            </a:r>
            <a:r>
              <a:rPr lang="en-US" altLang="zh-CN" dirty="0" smtClean="0"/>
              <a:t>UX/UI 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/>
              <a:t>找</a:t>
            </a:r>
            <a:r>
              <a:rPr lang="zh-CN" altLang="en-US" dirty="0" smtClean="0"/>
              <a:t>到还没有被满足的需求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83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Anita – Senior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6477000" cy="4572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Researcher working in industrial lab (e.g. MSR researcher)</a:t>
            </a:r>
          </a:p>
          <a:p>
            <a:pPr lvl="1"/>
            <a:r>
              <a:rPr lang="en-US" altLang="zh-CN" dirty="0" smtClean="0"/>
              <a:t>Education: PhD,  Age: &gt;=35, h-index &gt; 20, </a:t>
            </a:r>
          </a:p>
          <a:p>
            <a:pPr lvl="1"/>
            <a:r>
              <a:rPr lang="en-US" altLang="zh-CN" dirty="0" smtClean="0"/>
              <a:t>PAIN: </a:t>
            </a:r>
          </a:p>
          <a:p>
            <a:pPr lvl="2"/>
            <a:r>
              <a:rPr lang="en-US" altLang="zh-CN" dirty="0" smtClean="0"/>
              <a:t>Hiring someone / check background</a:t>
            </a:r>
          </a:p>
          <a:p>
            <a:pPr lvl="2"/>
            <a:r>
              <a:rPr lang="en-US" altLang="zh-CN" dirty="0" smtClean="0"/>
              <a:t>As Chair person, pick reviewers, PC member</a:t>
            </a:r>
          </a:p>
          <a:p>
            <a:pPr lvl="2"/>
            <a:r>
              <a:rPr lang="en-US" altLang="zh-CN" dirty="0" smtClean="0"/>
              <a:t>Read/organize paper</a:t>
            </a:r>
          </a:p>
          <a:p>
            <a:pPr lvl="1"/>
            <a:r>
              <a:rPr lang="en-US" dirty="0" smtClean="0"/>
              <a:t>Care about  “my rank” in the domain,  and correctness, completeness of my profile, </a:t>
            </a:r>
          </a:p>
          <a:p>
            <a:pPr lvl="1"/>
            <a:r>
              <a:rPr lang="en-US" dirty="0" smtClean="0"/>
              <a:t>Care about rank of my dept. </a:t>
            </a:r>
          </a:p>
          <a:p>
            <a:pPr lvl="1"/>
            <a:r>
              <a:rPr lang="en-US" dirty="0" smtClean="0"/>
              <a:t>Already know lots of people in such domain,  knowing  people is not top priority</a:t>
            </a:r>
          </a:p>
          <a:p>
            <a:pPr lvl="1"/>
            <a:r>
              <a:rPr lang="en-US" dirty="0" smtClean="0"/>
              <a:t>Big influencer</a:t>
            </a:r>
          </a:p>
          <a:p>
            <a:endParaRPr lang="en-US" dirty="0"/>
          </a:p>
        </p:txBody>
      </p:sp>
      <p:pic>
        <p:nvPicPr>
          <p:cNvPr id="6" name="Picture 5" descr="perso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447800"/>
            <a:ext cx="2133600" cy="2133600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97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John – Junior Researcher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6781800" cy="44196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College </a:t>
            </a:r>
            <a:r>
              <a:rPr lang="en-US" altLang="zh-CN" dirty="0" smtClean="0"/>
              <a:t>assistant</a:t>
            </a:r>
            <a:r>
              <a:rPr lang="en-US" dirty="0" smtClean="0"/>
              <a:t> professor</a:t>
            </a:r>
          </a:p>
          <a:p>
            <a:pPr lvl="1"/>
            <a:r>
              <a:rPr lang="en-US" altLang="zh-CN" sz="2400" dirty="0" smtClean="0"/>
              <a:t>Handling both teaching and research</a:t>
            </a:r>
          </a:p>
          <a:p>
            <a:pPr lvl="1"/>
            <a:r>
              <a:rPr lang="en-US" altLang="zh-CN" sz="2400" dirty="0" smtClean="0"/>
              <a:t>PAIN:</a:t>
            </a:r>
          </a:p>
          <a:p>
            <a:pPr lvl="2"/>
            <a:r>
              <a:rPr lang="en-US" altLang="zh-CN" b="1" dirty="0" smtClean="0"/>
              <a:t>How to let more people know about my work?</a:t>
            </a:r>
          </a:p>
          <a:p>
            <a:pPr lvl="2"/>
            <a:r>
              <a:rPr lang="en-US" altLang="zh-CN" b="1" dirty="0" smtClean="0"/>
              <a:t>Show my performance</a:t>
            </a:r>
          </a:p>
          <a:p>
            <a:pPr lvl="2"/>
            <a:r>
              <a:rPr lang="en-US" altLang="zh-CN" dirty="0" smtClean="0"/>
              <a:t>Write paper with good reference</a:t>
            </a:r>
          </a:p>
          <a:p>
            <a:pPr lvl="2"/>
            <a:r>
              <a:rPr lang="en-US" altLang="zh-CN" dirty="0" smtClean="0"/>
              <a:t>Generate a  list of paper for a class / curriculum </a:t>
            </a:r>
          </a:p>
          <a:p>
            <a:pPr lvl="2"/>
            <a:r>
              <a:rPr lang="en-US" altLang="zh-CN" dirty="0" smtClean="0"/>
              <a:t>organize</a:t>
            </a:r>
            <a:r>
              <a:rPr lang="en-US" dirty="0" smtClean="0"/>
              <a:t>,  browse, and  attending the right events. </a:t>
            </a:r>
          </a:p>
          <a:p>
            <a:pPr lvl="1"/>
            <a:r>
              <a:rPr lang="en-US" sz="2400" b="1" dirty="0" smtClean="0"/>
              <a:t>Heavy user</a:t>
            </a:r>
          </a:p>
          <a:p>
            <a:pPr lvl="1"/>
            <a:r>
              <a:rPr lang="en-US" sz="2400" b="1" dirty="0" smtClean="0"/>
              <a:t>Influencer – can influence students and peers.</a:t>
            </a:r>
          </a:p>
        </p:txBody>
      </p:sp>
      <p:pic>
        <p:nvPicPr>
          <p:cNvPr id="4" name="Picture 3" descr="person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00" y="1447800"/>
            <a:ext cx="1945564" cy="1459173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748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1143000"/>
          </a:xfrm>
        </p:spPr>
        <p:txBody>
          <a:bodyPr/>
          <a:lstStyle/>
          <a:p>
            <a:r>
              <a:rPr lang="en-US" dirty="0" smtClean="0"/>
              <a:t>John -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495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Show </a:t>
            </a:r>
            <a:r>
              <a:rPr lang="en-US" altLang="zh-CN" dirty="0"/>
              <a:t>my network (co-author, co-occurrence)  in my home page</a:t>
            </a:r>
          </a:p>
          <a:p>
            <a:r>
              <a:rPr lang="en-US" altLang="zh-CN" dirty="0"/>
              <a:t>Show my </a:t>
            </a:r>
            <a:r>
              <a:rPr lang="en-US" altLang="zh-CN" dirty="0" smtClean="0"/>
              <a:t>“publication list” </a:t>
            </a:r>
            <a:r>
              <a:rPr lang="en-US" altLang="zh-CN" dirty="0"/>
              <a:t>via simple </a:t>
            </a:r>
            <a:r>
              <a:rPr lang="en-US" altLang="zh-CN" dirty="0" err="1"/>
              <a:t>javascript</a:t>
            </a:r>
            <a:r>
              <a:rPr lang="en-US" altLang="zh-CN" dirty="0"/>
              <a:t>. </a:t>
            </a:r>
          </a:p>
          <a:p>
            <a:r>
              <a:rPr lang="en-US" altLang="zh-CN" dirty="0" smtClean="0"/>
              <a:t>Track Conferences</a:t>
            </a:r>
            <a:endParaRPr lang="en-US" altLang="zh-CN" dirty="0"/>
          </a:p>
          <a:p>
            <a:r>
              <a:rPr lang="en-US" altLang="zh-CN" dirty="0"/>
              <a:t>See the timeline of a field (e.g. the up and down in papers about </a:t>
            </a:r>
            <a:r>
              <a:rPr lang="en-US" altLang="zh-CN" dirty="0" smtClean="0"/>
              <a:t>“Machine </a:t>
            </a:r>
            <a:r>
              <a:rPr lang="en-US" altLang="zh-CN" dirty="0"/>
              <a:t>L</a:t>
            </a:r>
            <a:r>
              <a:rPr lang="en-US" altLang="zh-CN" dirty="0" smtClean="0"/>
              <a:t>earning</a:t>
            </a:r>
            <a:r>
              <a:rPr lang="en-US" altLang="zh-CN" dirty="0"/>
              <a:t>”). </a:t>
            </a:r>
          </a:p>
          <a:p>
            <a:r>
              <a:rPr lang="en-US" altLang="zh-CN" dirty="0" smtClean="0"/>
              <a:t>User contribution:</a:t>
            </a:r>
          </a:p>
          <a:p>
            <a:pPr lvl="1"/>
            <a:r>
              <a:rPr lang="en-US" altLang="zh-CN" dirty="0" smtClean="0"/>
              <a:t>John </a:t>
            </a:r>
            <a:r>
              <a:rPr lang="en-US" altLang="zh-CN" dirty="0"/>
              <a:t>finds that Libra doesn’t cover all of his papers,  he provides a URL via </a:t>
            </a:r>
            <a:r>
              <a:rPr lang="en-US" altLang="zh-CN" dirty="0" err="1"/>
              <a:t>libra</a:t>
            </a:r>
            <a:r>
              <a:rPr lang="en-US" altLang="zh-CN" dirty="0"/>
              <a:t> UI, and a couple of days,  he is happy to find out that </a:t>
            </a:r>
            <a:r>
              <a:rPr lang="en-US" altLang="zh-CN" dirty="0" err="1" smtClean="0"/>
              <a:t>libra</a:t>
            </a:r>
            <a:r>
              <a:rPr lang="en-US" altLang="zh-CN" dirty="0" smtClean="0"/>
              <a:t> covers his </a:t>
            </a:r>
            <a:r>
              <a:rPr lang="en-US" altLang="zh-CN" dirty="0"/>
              <a:t>new papers. </a:t>
            </a:r>
            <a:endParaRPr lang="en-US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614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Brian –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589" y="1524000"/>
            <a:ext cx="7315200" cy="4572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PhD student major in CS</a:t>
            </a:r>
          </a:p>
          <a:p>
            <a:r>
              <a:rPr lang="en-US" dirty="0" smtClean="0"/>
              <a:t>Frequently go online looking for paper for his/her own research,  </a:t>
            </a:r>
          </a:p>
          <a:p>
            <a:r>
              <a:rPr lang="en-US" altLang="zh-CN" dirty="0" smtClean="0"/>
              <a:t>PAIN? </a:t>
            </a:r>
          </a:p>
          <a:p>
            <a:pPr lvl="1"/>
            <a:r>
              <a:rPr lang="en-US" dirty="0"/>
              <a:t>Working on his 1</a:t>
            </a:r>
            <a:r>
              <a:rPr lang="en-US" baseline="30000" dirty="0"/>
              <a:t>st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important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Need a comprehensive source of papers for homework and project</a:t>
            </a:r>
          </a:p>
          <a:p>
            <a:pPr lvl="1"/>
            <a:r>
              <a:rPr lang="en-US" dirty="0" smtClean="0"/>
              <a:t>Check out researcher profiles (to help apply for advanced study)</a:t>
            </a:r>
          </a:p>
          <a:p>
            <a:pPr lvl="1"/>
            <a:r>
              <a:rPr lang="en-US" dirty="0" smtClean="0"/>
              <a:t>Keep track of new papers</a:t>
            </a:r>
          </a:p>
          <a:p>
            <a:pPr lvl="1"/>
            <a:r>
              <a:rPr lang="en-US" altLang="zh-CN" dirty="0" smtClean="0"/>
              <a:t> Job hunting</a:t>
            </a:r>
            <a:r>
              <a:rPr lang="en-US" dirty="0" smtClean="0"/>
              <a:t> </a:t>
            </a:r>
          </a:p>
          <a:p>
            <a:pPr lvl="1"/>
            <a:r>
              <a:rPr lang="en-US" altLang="zh-CN" dirty="0" smtClean="0"/>
              <a:t>English as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language</a:t>
            </a:r>
          </a:p>
          <a:p>
            <a:r>
              <a:rPr lang="en-US" altLang="zh-CN" dirty="0" smtClean="0"/>
              <a:t>500K IT students in China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person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32" y="1232559"/>
            <a:ext cx="1219200" cy="1836401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326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1143000"/>
          </a:xfrm>
        </p:spPr>
        <p:txBody>
          <a:bodyPr/>
          <a:lstStyle/>
          <a:p>
            <a:r>
              <a:rPr lang="en-US" dirty="0" smtClean="0"/>
              <a:t>Brian -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77423"/>
            <a:ext cx="6777317" cy="350897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Notify </a:t>
            </a:r>
            <a:r>
              <a:rPr lang="en-US" altLang="zh-CN" dirty="0"/>
              <a:t>me when something happens</a:t>
            </a:r>
          </a:p>
          <a:p>
            <a:r>
              <a:rPr lang="en-US" altLang="zh-CN" dirty="0"/>
              <a:t>Get all papers in one </a:t>
            </a:r>
            <a:r>
              <a:rPr lang="en-US" altLang="zh-CN" dirty="0" smtClean="0"/>
              <a:t>field</a:t>
            </a:r>
          </a:p>
          <a:p>
            <a:pPr lvl="1"/>
            <a:r>
              <a:rPr lang="en-US" altLang="zh-CN" dirty="0" smtClean="0"/>
              <a:t>Related papers</a:t>
            </a:r>
            <a:endParaRPr lang="en-US" altLang="zh-CN" dirty="0"/>
          </a:p>
          <a:p>
            <a:r>
              <a:rPr lang="en-US" altLang="zh-CN" dirty="0"/>
              <a:t>Check the importance of journals, conferences</a:t>
            </a:r>
          </a:p>
          <a:p>
            <a:r>
              <a:rPr lang="en-US" altLang="zh-CN" dirty="0" smtClean="0"/>
              <a:t>Name disambiguation</a:t>
            </a:r>
          </a:p>
          <a:p>
            <a:pPr lvl="1"/>
            <a:r>
              <a:rPr lang="en-US" altLang="zh-CN" dirty="0" smtClean="0"/>
              <a:t>Find Michael Cohen</a:t>
            </a:r>
          </a:p>
          <a:p>
            <a:r>
              <a:rPr lang="en-US" dirty="0" smtClean="0"/>
              <a:t>Find out the “family tree” of a scholar, to understand his/her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2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92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Search</a:t>
            </a:r>
          </a:p>
          <a:p>
            <a:pPr lvl="1"/>
            <a:r>
              <a:rPr lang="en-US" dirty="0" smtClean="0"/>
              <a:t>Author Citation Graph</a:t>
            </a:r>
          </a:p>
          <a:p>
            <a:r>
              <a:rPr lang="en-US" dirty="0" smtClean="0"/>
              <a:t>I want to check out other people’s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installing a new English Windows OS, need to find latest Chinese IME</a:t>
            </a:r>
          </a:p>
          <a:p>
            <a:r>
              <a:rPr lang="en-US" dirty="0" smtClean="0"/>
              <a:t>Result: can’t find it</a:t>
            </a:r>
          </a:p>
          <a:p>
            <a:r>
              <a:rPr lang="en-US" dirty="0" smtClean="0"/>
              <a:t>Expect: user need to type the Chinese “IME” in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of coke vs. Pepsi</a:t>
            </a:r>
          </a:p>
          <a:p>
            <a:pPr lvl="1"/>
            <a:r>
              <a:rPr lang="en-US" dirty="0" smtClean="0"/>
              <a:t>First Taste vs. long term taste</a:t>
            </a:r>
          </a:p>
          <a:p>
            <a:r>
              <a:rPr lang="en-US" dirty="0" smtClean="0"/>
              <a:t>Scenario means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xperience in first 3 minutes</a:t>
            </a:r>
          </a:p>
          <a:p>
            <a:pPr lvl="1"/>
            <a:r>
              <a:rPr lang="en-US" dirty="0" smtClean="0"/>
              <a:t>Long term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Genealogy in Academic Search</a:t>
            </a:r>
          </a:p>
          <a:p>
            <a:pPr lvl="1"/>
            <a:r>
              <a:rPr lang="en-US" dirty="0" smtClean="0"/>
              <a:t>Looks cool at first sight</a:t>
            </a:r>
          </a:p>
          <a:p>
            <a:pPr lvl="1"/>
            <a:r>
              <a:rPr lang="en-US" dirty="0" smtClean="0"/>
              <a:t>What’s the long term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“Minority Report”</a:t>
            </a:r>
          </a:p>
        </p:txBody>
      </p:sp>
    </p:spTree>
    <p:extLst>
      <p:ext uri="{BB962C8B-B14F-4D97-AF65-F5344CB8AC3E}">
        <p14:creationId xmlns:p14="http://schemas.microsoft.com/office/powerpoint/2010/main" val="235012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34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629853-C7D0-46CE-AC9C-EE05D5845B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2C73DB-441F-4C47-B04F-FB61D580DD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FD6AA0-81A8-40DC-9351-62F8A96B8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1237</TotalTime>
  <Words>1083</Words>
  <Application>Microsoft Office PowerPoint</Application>
  <PresentationFormat>全屏显示(4:3)</PresentationFormat>
  <Paragraphs>159</Paragraphs>
  <Slides>25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Microsoft YaHei UI</vt:lpstr>
      <vt:lpstr>华文楷体</vt:lpstr>
      <vt:lpstr>宋体</vt:lpstr>
      <vt:lpstr>Arial</vt:lpstr>
      <vt:lpstr>Calibri</vt:lpstr>
      <vt:lpstr>Corbel</vt:lpstr>
      <vt:lpstr>Wingdings</vt:lpstr>
      <vt:lpstr>Wingdings 2</vt:lpstr>
      <vt:lpstr>Wingdings 3</vt:lpstr>
      <vt:lpstr>构建之法</vt:lpstr>
      <vt:lpstr>Bitmap Image</vt:lpstr>
      <vt:lpstr>场景设计</vt:lpstr>
      <vt:lpstr>Scenario != sum(functions)</vt:lpstr>
      <vt:lpstr>PowerPoint 演示文稿</vt:lpstr>
      <vt:lpstr>Example 1</vt:lpstr>
      <vt:lpstr>Example 2</vt:lpstr>
      <vt:lpstr>Scenario ！= demo</vt:lpstr>
      <vt:lpstr>Example 3</vt:lpstr>
      <vt:lpstr>Example 4</vt:lpstr>
      <vt:lpstr>PowerPoint 演示文稿</vt:lpstr>
      <vt:lpstr>Working like that for 8 hours?</vt:lpstr>
      <vt:lpstr>Example 5</vt:lpstr>
      <vt:lpstr>Features have to work together, seamlessly</vt:lpstr>
      <vt:lpstr>Kindle for PC</vt:lpstr>
      <vt:lpstr>Persona &amp; Scenario</vt:lpstr>
      <vt:lpstr>Persona – used in Visual Studio</vt:lpstr>
      <vt:lpstr>Mort</vt:lpstr>
      <vt:lpstr>Elvis</vt:lpstr>
      <vt:lpstr>Einstein</vt:lpstr>
      <vt:lpstr>Specific Personas</vt:lpstr>
      <vt:lpstr>用户/需求分析</vt:lpstr>
      <vt:lpstr>Anita – Senior Research</vt:lpstr>
      <vt:lpstr>John – Junior Researcher</vt:lpstr>
      <vt:lpstr>John - Scenarios</vt:lpstr>
      <vt:lpstr>Brian – student</vt:lpstr>
      <vt:lpstr>Brian - Scenarios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Based Engineering real example</dc:title>
  <dc:creator>Xin Zou</dc:creator>
  <cp:lastModifiedBy>Xin Zou</cp:lastModifiedBy>
  <cp:revision>20</cp:revision>
  <dcterms:created xsi:type="dcterms:W3CDTF">2011-04-25T09:53:11Z</dcterms:created>
  <dcterms:modified xsi:type="dcterms:W3CDTF">2016-02-20T06:24:41Z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