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4"/>
  </p:sldMasterIdLst>
  <p:notesMasterIdLst>
    <p:notesMasterId r:id="rId65"/>
  </p:notesMasterIdLst>
  <p:sldIdLst>
    <p:sldId id="265" r:id="rId5"/>
    <p:sldId id="266" r:id="rId6"/>
    <p:sldId id="288" r:id="rId7"/>
    <p:sldId id="289" r:id="rId8"/>
    <p:sldId id="287" r:id="rId9"/>
    <p:sldId id="300" r:id="rId10"/>
    <p:sldId id="301" r:id="rId11"/>
    <p:sldId id="303" r:id="rId12"/>
    <p:sldId id="267" r:id="rId13"/>
    <p:sldId id="269" r:id="rId14"/>
    <p:sldId id="268" r:id="rId15"/>
    <p:sldId id="276" r:id="rId16"/>
    <p:sldId id="270" r:id="rId17"/>
    <p:sldId id="271" r:id="rId18"/>
    <p:sldId id="272" r:id="rId19"/>
    <p:sldId id="273" r:id="rId20"/>
    <p:sldId id="275" r:id="rId21"/>
    <p:sldId id="274" r:id="rId22"/>
    <p:sldId id="277" r:id="rId23"/>
    <p:sldId id="290" r:id="rId24"/>
    <p:sldId id="293" r:id="rId25"/>
    <p:sldId id="291" r:id="rId26"/>
    <p:sldId id="295" r:id="rId27"/>
    <p:sldId id="304" r:id="rId28"/>
    <p:sldId id="305" r:id="rId29"/>
    <p:sldId id="306" r:id="rId30"/>
    <p:sldId id="307" r:id="rId31"/>
    <p:sldId id="308" r:id="rId32"/>
    <p:sldId id="309" r:id="rId33"/>
    <p:sldId id="310" r:id="rId34"/>
    <p:sldId id="312" r:id="rId35"/>
    <p:sldId id="311" r:id="rId36"/>
    <p:sldId id="296" r:id="rId37"/>
    <p:sldId id="299" r:id="rId38"/>
    <p:sldId id="317" r:id="rId39"/>
    <p:sldId id="318" r:id="rId40"/>
    <p:sldId id="319" r:id="rId41"/>
    <p:sldId id="320" r:id="rId42"/>
    <p:sldId id="321" r:id="rId43"/>
    <p:sldId id="297" r:id="rId44"/>
    <p:sldId id="316" r:id="rId45"/>
    <p:sldId id="278" r:id="rId46"/>
    <p:sldId id="280" r:id="rId47"/>
    <p:sldId id="279" r:id="rId48"/>
    <p:sldId id="281" r:id="rId49"/>
    <p:sldId id="298" r:id="rId50"/>
    <p:sldId id="313" r:id="rId51"/>
    <p:sldId id="315" r:id="rId52"/>
    <p:sldId id="314" r:id="rId53"/>
    <p:sldId id="282" r:id="rId54"/>
    <p:sldId id="322" r:id="rId55"/>
    <p:sldId id="323" r:id="rId56"/>
    <p:sldId id="324" r:id="rId57"/>
    <p:sldId id="325" r:id="rId58"/>
    <p:sldId id="326" r:id="rId59"/>
    <p:sldId id="283" r:id="rId60"/>
    <p:sldId id="284" r:id="rId61"/>
    <p:sldId id="285" r:id="rId62"/>
    <p:sldId id="286" r:id="rId63"/>
    <p:sldId id="294" r:id="rId6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269" autoAdjust="0"/>
  </p:normalViewPr>
  <p:slideViewPr>
    <p:cSldViewPr>
      <p:cViewPr varScale="1">
        <p:scale>
          <a:sx n="81" d="100"/>
          <a:sy n="81" d="100"/>
        </p:scale>
        <p:origin x="77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31C82B-F8A5-424C-B237-F9AAFD8D0E62}" type="doc">
      <dgm:prSet loTypeId="urn:microsoft.com/office/officeart/2005/8/layout/vProcess5" loCatId="process" qsTypeId="urn:microsoft.com/office/officeart/2005/8/quickstyle/simple1" qsCatId="simple" csTypeId="urn:microsoft.com/office/officeart/2005/8/colors/colorful4" csCatId="colorful" phldr="1"/>
      <dgm:spPr/>
    </dgm:pt>
    <dgm:pt modelId="{F5455707-6F6B-4E25-9529-85F4742FEFA4}">
      <dgm:prSet phldrT="[Text]" custT="1"/>
      <dgm:spPr/>
      <dgm:t>
        <a:bodyPr/>
        <a:lstStyle/>
        <a:p>
          <a:r>
            <a:rPr lang="en-US" altLang="zh-CN" sz="1600" dirty="0" smtClean="0"/>
            <a:t>Requirement</a:t>
          </a:r>
          <a:endParaRPr lang="en-US" sz="1600" dirty="0"/>
        </a:p>
      </dgm:t>
    </dgm:pt>
    <dgm:pt modelId="{535AB234-FFFB-4358-B8EA-81F2CC01BBCB}" type="parTrans" cxnId="{1CC8186E-30CC-481D-A628-C07D92671A94}">
      <dgm:prSet/>
      <dgm:spPr/>
      <dgm:t>
        <a:bodyPr/>
        <a:lstStyle/>
        <a:p>
          <a:endParaRPr lang="en-US"/>
        </a:p>
      </dgm:t>
    </dgm:pt>
    <dgm:pt modelId="{0B4A0FF4-B3E5-4702-BE6F-046BAD79DB48}" type="sibTrans" cxnId="{1CC8186E-30CC-481D-A628-C07D92671A94}">
      <dgm:prSet/>
      <dgm:spPr/>
      <dgm:t>
        <a:bodyPr/>
        <a:lstStyle/>
        <a:p>
          <a:endParaRPr lang="en-US"/>
        </a:p>
      </dgm:t>
    </dgm:pt>
    <dgm:pt modelId="{A3198B80-BE5C-4C5B-BDF1-AF47A70C2A7F}">
      <dgm:prSet phldrT="[Text]" custT="1"/>
      <dgm:spPr/>
      <dgm:t>
        <a:bodyPr/>
        <a:lstStyle/>
        <a:p>
          <a:r>
            <a:rPr lang="en-US" altLang="zh-CN" sz="1600" dirty="0" smtClean="0"/>
            <a:t>Specification</a:t>
          </a:r>
          <a:endParaRPr lang="en-US" sz="1600" dirty="0"/>
        </a:p>
      </dgm:t>
    </dgm:pt>
    <dgm:pt modelId="{442076F8-04B3-439E-944D-8924C3412AD9}" type="parTrans" cxnId="{EF5D738B-DDEB-409B-B6F0-79C1C4C3FDF0}">
      <dgm:prSet/>
      <dgm:spPr/>
      <dgm:t>
        <a:bodyPr/>
        <a:lstStyle/>
        <a:p>
          <a:endParaRPr lang="en-US"/>
        </a:p>
      </dgm:t>
    </dgm:pt>
    <dgm:pt modelId="{DB39C8B0-098F-4996-B209-5D1EA79DBB90}" type="sibTrans" cxnId="{EF5D738B-DDEB-409B-B6F0-79C1C4C3FDF0}">
      <dgm:prSet/>
      <dgm:spPr/>
      <dgm:t>
        <a:bodyPr/>
        <a:lstStyle/>
        <a:p>
          <a:endParaRPr lang="en-US"/>
        </a:p>
      </dgm:t>
    </dgm:pt>
    <dgm:pt modelId="{B6CEB305-889C-4C77-AD37-31E867F7EA41}">
      <dgm:prSet phldrT="[Text]" custT="1"/>
      <dgm:spPr/>
      <dgm:t>
        <a:bodyPr/>
        <a:lstStyle/>
        <a:p>
          <a:r>
            <a:rPr lang="en-US" altLang="zh-CN" sz="1600" dirty="0" smtClean="0"/>
            <a:t>Design</a:t>
          </a:r>
          <a:endParaRPr lang="en-US" sz="1600" dirty="0"/>
        </a:p>
      </dgm:t>
    </dgm:pt>
    <dgm:pt modelId="{A7D12BD4-E9AC-443C-BB30-A1ABA239CE93}" type="parTrans" cxnId="{95D2CE4F-D074-4BF0-B245-FE10612CF79D}">
      <dgm:prSet/>
      <dgm:spPr/>
      <dgm:t>
        <a:bodyPr/>
        <a:lstStyle/>
        <a:p>
          <a:endParaRPr lang="en-US"/>
        </a:p>
      </dgm:t>
    </dgm:pt>
    <dgm:pt modelId="{F63CAD31-CE2F-4F87-B3F7-570F42D75A7B}" type="sibTrans" cxnId="{95D2CE4F-D074-4BF0-B245-FE10612CF79D}">
      <dgm:prSet/>
      <dgm:spPr/>
      <dgm:t>
        <a:bodyPr/>
        <a:lstStyle/>
        <a:p>
          <a:endParaRPr lang="en-US"/>
        </a:p>
      </dgm:t>
    </dgm:pt>
    <dgm:pt modelId="{69E7CC41-8F92-401A-B074-339A31F3FF85}">
      <dgm:prSet phldrT="[Text]" custT="1"/>
      <dgm:spPr/>
      <dgm:t>
        <a:bodyPr/>
        <a:lstStyle/>
        <a:p>
          <a:r>
            <a:rPr lang="en-US" altLang="zh-CN" sz="1600" dirty="0" smtClean="0"/>
            <a:t>Implementation</a:t>
          </a:r>
          <a:endParaRPr lang="en-US" sz="1600" dirty="0"/>
        </a:p>
      </dgm:t>
    </dgm:pt>
    <dgm:pt modelId="{B454B230-580B-432B-8075-F6055CDCE8DA}" type="parTrans" cxnId="{F4B46B9A-E66E-48F2-AF72-81380C6B2334}">
      <dgm:prSet/>
      <dgm:spPr/>
      <dgm:t>
        <a:bodyPr/>
        <a:lstStyle/>
        <a:p>
          <a:endParaRPr lang="en-US"/>
        </a:p>
      </dgm:t>
    </dgm:pt>
    <dgm:pt modelId="{2F8DC5CF-B612-4F5F-B951-FFD317F2EBA2}" type="sibTrans" cxnId="{F4B46B9A-E66E-48F2-AF72-81380C6B2334}">
      <dgm:prSet/>
      <dgm:spPr/>
      <dgm:t>
        <a:bodyPr/>
        <a:lstStyle/>
        <a:p>
          <a:endParaRPr lang="en-US"/>
        </a:p>
      </dgm:t>
    </dgm:pt>
    <dgm:pt modelId="{CFFE35A8-C5E6-4254-B572-822F3969AAF3}">
      <dgm:prSet phldrT="[Text]" custT="1"/>
      <dgm:spPr/>
      <dgm:t>
        <a:bodyPr/>
        <a:lstStyle/>
        <a:p>
          <a:endParaRPr lang="en-US"/>
        </a:p>
      </dgm:t>
    </dgm:pt>
    <dgm:pt modelId="{F5B77D62-6787-40EE-86F1-F9DDAA76302F}" type="parTrans" cxnId="{1D526723-CD21-4959-B0DF-AD07EDCCFEA9}">
      <dgm:prSet/>
      <dgm:spPr/>
      <dgm:t>
        <a:bodyPr/>
        <a:lstStyle/>
        <a:p>
          <a:endParaRPr lang="en-US"/>
        </a:p>
      </dgm:t>
    </dgm:pt>
    <dgm:pt modelId="{FEE6A2E2-7C9B-4A4C-B57E-CC4A1396EBE6}" type="sibTrans" cxnId="{1D526723-CD21-4959-B0DF-AD07EDCCFEA9}">
      <dgm:prSet/>
      <dgm:spPr/>
      <dgm:t>
        <a:bodyPr/>
        <a:lstStyle/>
        <a:p>
          <a:endParaRPr lang="en-US"/>
        </a:p>
      </dgm:t>
    </dgm:pt>
    <dgm:pt modelId="{5238C4AC-3489-4194-882D-4B3356274BA0}">
      <dgm:prSet phldrT="[Text]" custT="1"/>
      <dgm:spPr/>
      <dgm:t>
        <a:bodyPr/>
        <a:lstStyle/>
        <a:p>
          <a:endParaRPr lang="en-US"/>
        </a:p>
      </dgm:t>
    </dgm:pt>
    <dgm:pt modelId="{86B84A4F-D4A4-4A10-8652-9037EF370D2B}" type="parTrans" cxnId="{2B9E793D-1690-4562-94BD-C98ABF1B71A7}">
      <dgm:prSet/>
      <dgm:spPr/>
      <dgm:t>
        <a:bodyPr/>
        <a:lstStyle/>
        <a:p>
          <a:endParaRPr lang="en-US"/>
        </a:p>
      </dgm:t>
    </dgm:pt>
    <dgm:pt modelId="{CBA27FF4-94A2-4227-AD57-EDD368EE6658}" type="sibTrans" cxnId="{2B9E793D-1690-4562-94BD-C98ABF1B71A7}">
      <dgm:prSet/>
      <dgm:spPr/>
      <dgm:t>
        <a:bodyPr/>
        <a:lstStyle/>
        <a:p>
          <a:endParaRPr lang="en-US"/>
        </a:p>
      </dgm:t>
    </dgm:pt>
    <dgm:pt modelId="{4723DE96-33F3-4533-859E-1933221DE5EC}">
      <dgm:prSet phldrT="[Text]" custT="1"/>
      <dgm:spPr/>
      <dgm:t>
        <a:bodyPr/>
        <a:lstStyle/>
        <a:p>
          <a:r>
            <a:rPr lang="en-US" altLang="zh-CN" sz="1600" dirty="0" smtClean="0"/>
            <a:t>Test</a:t>
          </a:r>
          <a:endParaRPr lang="en-US" sz="1600" dirty="0"/>
        </a:p>
      </dgm:t>
    </dgm:pt>
    <dgm:pt modelId="{0A313704-6A88-487A-A550-C980BDB73980}" type="parTrans" cxnId="{B849D1D3-3517-4597-84FA-18D319B6BF45}">
      <dgm:prSet/>
      <dgm:spPr/>
      <dgm:t>
        <a:bodyPr/>
        <a:lstStyle/>
        <a:p>
          <a:endParaRPr lang="en-US"/>
        </a:p>
      </dgm:t>
    </dgm:pt>
    <dgm:pt modelId="{A95E13B2-6C3B-40D1-B796-8A9283267214}" type="sibTrans" cxnId="{B849D1D3-3517-4597-84FA-18D319B6BF45}">
      <dgm:prSet/>
      <dgm:spPr/>
      <dgm:t>
        <a:bodyPr/>
        <a:lstStyle/>
        <a:p>
          <a:endParaRPr lang="en-US"/>
        </a:p>
      </dgm:t>
    </dgm:pt>
    <dgm:pt modelId="{94E0BD41-8F58-426F-B37D-2BE441EBD00B}" type="pres">
      <dgm:prSet presAssocID="{B331C82B-F8A5-424C-B237-F9AAFD8D0E62}" presName="outerComposite" presStyleCnt="0">
        <dgm:presLayoutVars>
          <dgm:chMax val="5"/>
          <dgm:dir/>
          <dgm:resizeHandles val="exact"/>
        </dgm:presLayoutVars>
      </dgm:prSet>
      <dgm:spPr/>
    </dgm:pt>
    <dgm:pt modelId="{26F3A6B1-EA9C-45D0-A837-A8B699181966}" type="pres">
      <dgm:prSet presAssocID="{B331C82B-F8A5-424C-B237-F9AAFD8D0E62}" presName="dummyMaxCanvas" presStyleCnt="0">
        <dgm:presLayoutVars/>
      </dgm:prSet>
      <dgm:spPr/>
    </dgm:pt>
    <dgm:pt modelId="{FF710CF8-0908-4828-92CB-A1E97B8BB65B}" type="pres">
      <dgm:prSet presAssocID="{B331C82B-F8A5-424C-B237-F9AAFD8D0E62}" presName="FiveNodes_1" presStyleLbl="node1" presStyleIdx="0" presStyleCnt="5">
        <dgm:presLayoutVars>
          <dgm:bulletEnabled val="1"/>
        </dgm:presLayoutVars>
      </dgm:prSet>
      <dgm:spPr/>
      <dgm:t>
        <a:bodyPr/>
        <a:lstStyle/>
        <a:p>
          <a:endParaRPr lang="en-US"/>
        </a:p>
      </dgm:t>
    </dgm:pt>
    <dgm:pt modelId="{8E3BA9B8-FB60-46A6-B970-E2C921F0CD9E}" type="pres">
      <dgm:prSet presAssocID="{B331C82B-F8A5-424C-B237-F9AAFD8D0E62}" presName="FiveNodes_2" presStyleLbl="node1" presStyleIdx="1" presStyleCnt="5">
        <dgm:presLayoutVars>
          <dgm:bulletEnabled val="1"/>
        </dgm:presLayoutVars>
      </dgm:prSet>
      <dgm:spPr/>
      <dgm:t>
        <a:bodyPr/>
        <a:lstStyle/>
        <a:p>
          <a:endParaRPr lang="en-US"/>
        </a:p>
      </dgm:t>
    </dgm:pt>
    <dgm:pt modelId="{231CD074-39B4-4DFD-9FE9-6591FAE925B0}" type="pres">
      <dgm:prSet presAssocID="{B331C82B-F8A5-424C-B237-F9AAFD8D0E62}" presName="FiveNodes_3" presStyleLbl="node1" presStyleIdx="2" presStyleCnt="5">
        <dgm:presLayoutVars>
          <dgm:bulletEnabled val="1"/>
        </dgm:presLayoutVars>
      </dgm:prSet>
      <dgm:spPr/>
      <dgm:t>
        <a:bodyPr/>
        <a:lstStyle/>
        <a:p>
          <a:endParaRPr lang="en-US"/>
        </a:p>
      </dgm:t>
    </dgm:pt>
    <dgm:pt modelId="{6D4C28F5-3255-4EB7-86D2-DCE9633F4B10}" type="pres">
      <dgm:prSet presAssocID="{B331C82B-F8A5-424C-B237-F9AAFD8D0E62}" presName="FiveNodes_4" presStyleLbl="node1" presStyleIdx="3" presStyleCnt="5">
        <dgm:presLayoutVars>
          <dgm:bulletEnabled val="1"/>
        </dgm:presLayoutVars>
      </dgm:prSet>
      <dgm:spPr/>
      <dgm:t>
        <a:bodyPr/>
        <a:lstStyle/>
        <a:p>
          <a:endParaRPr lang="en-US"/>
        </a:p>
      </dgm:t>
    </dgm:pt>
    <dgm:pt modelId="{29F8CE61-FD3A-4123-8DE1-C98CAF08E4AA}" type="pres">
      <dgm:prSet presAssocID="{B331C82B-F8A5-424C-B237-F9AAFD8D0E62}" presName="FiveNodes_5" presStyleLbl="node1" presStyleIdx="4" presStyleCnt="5">
        <dgm:presLayoutVars>
          <dgm:bulletEnabled val="1"/>
        </dgm:presLayoutVars>
      </dgm:prSet>
      <dgm:spPr/>
      <dgm:t>
        <a:bodyPr/>
        <a:lstStyle/>
        <a:p>
          <a:endParaRPr lang="en-US"/>
        </a:p>
      </dgm:t>
    </dgm:pt>
    <dgm:pt modelId="{016C67F4-B815-49F2-8948-4E5FE818F669}" type="pres">
      <dgm:prSet presAssocID="{B331C82B-F8A5-424C-B237-F9AAFD8D0E62}" presName="FiveConn_1-2" presStyleLbl="fgAccFollowNode1" presStyleIdx="0" presStyleCnt="4">
        <dgm:presLayoutVars>
          <dgm:bulletEnabled val="1"/>
        </dgm:presLayoutVars>
      </dgm:prSet>
      <dgm:spPr/>
      <dgm:t>
        <a:bodyPr/>
        <a:lstStyle/>
        <a:p>
          <a:endParaRPr lang="en-US"/>
        </a:p>
      </dgm:t>
    </dgm:pt>
    <dgm:pt modelId="{8381B63D-5AEA-468F-943F-FF9DB25750EF}" type="pres">
      <dgm:prSet presAssocID="{B331C82B-F8A5-424C-B237-F9AAFD8D0E62}" presName="FiveConn_2-3" presStyleLbl="fgAccFollowNode1" presStyleIdx="1" presStyleCnt="4">
        <dgm:presLayoutVars>
          <dgm:bulletEnabled val="1"/>
        </dgm:presLayoutVars>
      </dgm:prSet>
      <dgm:spPr/>
      <dgm:t>
        <a:bodyPr/>
        <a:lstStyle/>
        <a:p>
          <a:endParaRPr lang="en-US"/>
        </a:p>
      </dgm:t>
    </dgm:pt>
    <dgm:pt modelId="{2BE1EA49-6D10-4004-B15D-B2CCBF342D54}" type="pres">
      <dgm:prSet presAssocID="{B331C82B-F8A5-424C-B237-F9AAFD8D0E62}" presName="FiveConn_3-4" presStyleLbl="fgAccFollowNode1" presStyleIdx="2" presStyleCnt="4">
        <dgm:presLayoutVars>
          <dgm:bulletEnabled val="1"/>
        </dgm:presLayoutVars>
      </dgm:prSet>
      <dgm:spPr/>
      <dgm:t>
        <a:bodyPr/>
        <a:lstStyle/>
        <a:p>
          <a:endParaRPr lang="en-US"/>
        </a:p>
      </dgm:t>
    </dgm:pt>
    <dgm:pt modelId="{A80324F2-1C0C-4988-AF90-3219563C45EC}" type="pres">
      <dgm:prSet presAssocID="{B331C82B-F8A5-424C-B237-F9AAFD8D0E62}" presName="FiveConn_4-5" presStyleLbl="fgAccFollowNode1" presStyleIdx="3" presStyleCnt="4">
        <dgm:presLayoutVars>
          <dgm:bulletEnabled val="1"/>
        </dgm:presLayoutVars>
      </dgm:prSet>
      <dgm:spPr/>
      <dgm:t>
        <a:bodyPr/>
        <a:lstStyle/>
        <a:p>
          <a:endParaRPr lang="en-US"/>
        </a:p>
      </dgm:t>
    </dgm:pt>
    <dgm:pt modelId="{2DBBDF12-251B-449B-A8FC-204624E74BF0}" type="pres">
      <dgm:prSet presAssocID="{B331C82B-F8A5-424C-B237-F9AAFD8D0E62}" presName="FiveNodes_1_text" presStyleLbl="node1" presStyleIdx="4" presStyleCnt="5">
        <dgm:presLayoutVars>
          <dgm:bulletEnabled val="1"/>
        </dgm:presLayoutVars>
      </dgm:prSet>
      <dgm:spPr/>
      <dgm:t>
        <a:bodyPr/>
        <a:lstStyle/>
        <a:p>
          <a:endParaRPr lang="en-US"/>
        </a:p>
      </dgm:t>
    </dgm:pt>
    <dgm:pt modelId="{8940697D-2725-4391-9667-CC08F8AAE9B8}" type="pres">
      <dgm:prSet presAssocID="{B331C82B-F8A5-424C-B237-F9AAFD8D0E62}" presName="FiveNodes_2_text" presStyleLbl="node1" presStyleIdx="4" presStyleCnt="5">
        <dgm:presLayoutVars>
          <dgm:bulletEnabled val="1"/>
        </dgm:presLayoutVars>
      </dgm:prSet>
      <dgm:spPr/>
      <dgm:t>
        <a:bodyPr/>
        <a:lstStyle/>
        <a:p>
          <a:endParaRPr lang="en-US"/>
        </a:p>
      </dgm:t>
    </dgm:pt>
    <dgm:pt modelId="{8AD35E9F-1D84-4E07-A80D-427A9CEF953B}" type="pres">
      <dgm:prSet presAssocID="{B331C82B-F8A5-424C-B237-F9AAFD8D0E62}" presName="FiveNodes_3_text" presStyleLbl="node1" presStyleIdx="4" presStyleCnt="5">
        <dgm:presLayoutVars>
          <dgm:bulletEnabled val="1"/>
        </dgm:presLayoutVars>
      </dgm:prSet>
      <dgm:spPr/>
      <dgm:t>
        <a:bodyPr/>
        <a:lstStyle/>
        <a:p>
          <a:endParaRPr lang="en-US"/>
        </a:p>
      </dgm:t>
    </dgm:pt>
    <dgm:pt modelId="{30305CCA-54E0-4AB7-918A-FF8D33017676}" type="pres">
      <dgm:prSet presAssocID="{B331C82B-F8A5-424C-B237-F9AAFD8D0E62}" presName="FiveNodes_4_text" presStyleLbl="node1" presStyleIdx="4" presStyleCnt="5">
        <dgm:presLayoutVars>
          <dgm:bulletEnabled val="1"/>
        </dgm:presLayoutVars>
      </dgm:prSet>
      <dgm:spPr/>
      <dgm:t>
        <a:bodyPr/>
        <a:lstStyle/>
        <a:p>
          <a:endParaRPr lang="en-US"/>
        </a:p>
      </dgm:t>
    </dgm:pt>
    <dgm:pt modelId="{5B12BA8D-C58F-4880-8098-2EA54759BA63}" type="pres">
      <dgm:prSet presAssocID="{B331C82B-F8A5-424C-B237-F9AAFD8D0E62}" presName="FiveNodes_5_text" presStyleLbl="node1" presStyleIdx="4" presStyleCnt="5">
        <dgm:presLayoutVars>
          <dgm:bulletEnabled val="1"/>
        </dgm:presLayoutVars>
      </dgm:prSet>
      <dgm:spPr/>
      <dgm:t>
        <a:bodyPr/>
        <a:lstStyle/>
        <a:p>
          <a:endParaRPr lang="en-US"/>
        </a:p>
      </dgm:t>
    </dgm:pt>
  </dgm:ptLst>
  <dgm:cxnLst>
    <dgm:cxn modelId="{B2AA9A6A-46B7-4DC9-99B1-5AC1273118B2}" type="presOf" srcId="{B6CEB305-889C-4C77-AD37-31E867F7EA41}" destId="{231CD074-39B4-4DFD-9FE9-6591FAE925B0}" srcOrd="0" destOrd="0" presId="urn:microsoft.com/office/officeart/2005/8/layout/vProcess5"/>
    <dgm:cxn modelId="{0E69534B-1555-4062-8181-22317B0E1CB1}" type="presOf" srcId="{B6CEB305-889C-4C77-AD37-31E867F7EA41}" destId="{8AD35E9F-1D84-4E07-A80D-427A9CEF953B}" srcOrd="1" destOrd="0" presId="urn:microsoft.com/office/officeart/2005/8/layout/vProcess5"/>
    <dgm:cxn modelId="{5463D5E7-AE7C-4912-B9E6-A2850A41F1A9}" type="presOf" srcId="{F5455707-6F6B-4E25-9529-85F4742FEFA4}" destId="{2DBBDF12-251B-449B-A8FC-204624E74BF0}" srcOrd="1" destOrd="0" presId="urn:microsoft.com/office/officeart/2005/8/layout/vProcess5"/>
    <dgm:cxn modelId="{95D2CE4F-D074-4BF0-B245-FE10612CF79D}" srcId="{B331C82B-F8A5-424C-B237-F9AAFD8D0E62}" destId="{B6CEB305-889C-4C77-AD37-31E867F7EA41}" srcOrd="2" destOrd="0" parTransId="{A7D12BD4-E9AC-443C-BB30-A1ABA239CE93}" sibTransId="{F63CAD31-CE2F-4F87-B3F7-570F42D75A7B}"/>
    <dgm:cxn modelId="{EF5D738B-DDEB-409B-B6F0-79C1C4C3FDF0}" srcId="{B331C82B-F8A5-424C-B237-F9AAFD8D0E62}" destId="{A3198B80-BE5C-4C5B-BDF1-AF47A70C2A7F}" srcOrd="1" destOrd="0" parTransId="{442076F8-04B3-439E-944D-8924C3412AD9}" sibTransId="{DB39C8B0-098F-4996-B209-5D1EA79DBB90}"/>
    <dgm:cxn modelId="{C3497964-36A7-4E73-9EAD-6102E9FBD712}" type="presOf" srcId="{69E7CC41-8F92-401A-B074-339A31F3FF85}" destId="{30305CCA-54E0-4AB7-918A-FF8D33017676}" srcOrd="1" destOrd="0" presId="urn:microsoft.com/office/officeart/2005/8/layout/vProcess5"/>
    <dgm:cxn modelId="{F7AEE114-A366-48E2-B7C0-BB428980A673}" type="presOf" srcId="{2F8DC5CF-B612-4F5F-B951-FFD317F2EBA2}" destId="{A80324F2-1C0C-4988-AF90-3219563C45EC}" srcOrd="0" destOrd="0" presId="urn:microsoft.com/office/officeart/2005/8/layout/vProcess5"/>
    <dgm:cxn modelId="{1D526723-CD21-4959-B0DF-AD07EDCCFEA9}" srcId="{B331C82B-F8A5-424C-B237-F9AAFD8D0E62}" destId="{CFFE35A8-C5E6-4254-B572-822F3969AAF3}" srcOrd="5" destOrd="0" parTransId="{F5B77D62-6787-40EE-86F1-F9DDAA76302F}" sibTransId="{FEE6A2E2-7C9B-4A4C-B57E-CC4A1396EBE6}"/>
    <dgm:cxn modelId="{D00B44B7-072D-4CC2-A78B-7B0B30471C02}" type="presOf" srcId="{0B4A0FF4-B3E5-4702-BE6F-046BAD79DB48}" destId="{016C67F4-B815-49F2-8948-4E5FE818F669}" srcOrd="0" destOrd="0" presId="urn:microsoft.com/office/officeart/2005/8/layout/vProcess5"/>
    <dgm:cxn modelId="{B78953C5-C279-48BA-9DFA-F1B7E6F48E05}" type="presOf" srcId="{4723DE96-33F3-4533-859E-1933221DE5EC}" destId="{5B12BA8D-C58F-4880-8098-2EA54759BA63}" srcOrd="1" destOrd="0" presId="urn:microsoft.com/office/officeart/2005/8/layout/vProcess5"/>
    <dgm:cxn modelId="{2B9E793D-1690-4562-94BD-C98ABF1B71A7}" srcId="{B331C82B-F8A5-424C-B237-F9AAFD8D0E62}" destId="{5238C4AC-3489-4194-882D-4B3356274BA0}" srcOrd="6" destOrd="0" parTransId="{86B84A4F-D4A4-4A10-8652-9037EF370D2B}" sibTransId="{CBA27FF4-94A2-4227-AD57-EDD368EE6658}"/>
    <dgm:cxn modelId="{E2322F87-1BAA-4140-9981-E64166B191F8}" type="presOf" srcId="{A3198B80-BE5C-4C5B-BDF1-AF47A70C2A7F}" destId="{8940697D-2725-4391-9667-CC08F8AAE9B8}" srcOrd="1" destOrd="0" presId="urn:microsoft.com/office/officeart/2005/8/layout/vProcess5"/>
    <dgm:cxn modelId="{197A73E1-FAE0-48CF-BF20-A16154FCA4FB}" type="presOf" srcId="{69E7CC41-8F92-401A-B074-339A31F3FF85}" destId="{6D4C28F5-3255-4EB7-86D2-DCE9633F4B10}" srcOrd="0" destOrd="0" presId="urn:microsoft.com/office/officeart/2005/8/layout/vProcess5"/>
    <dgm:cxn modelId="{D7AEF376-0320-4ACD-8210-89C4780716DB}" type="presOf" srcId="{F63CAD31-CE2F-4F87-B3F7-570F42D75A7B}" destId="{2BE1EA49-6D10-4004-B15D-B2CCBF342D54}" srcOrd="0" destOrd="0" presId="urn:microsoft.com/office/officeart/2005/8/layout/vProcess5"/>
    <dgm:cxn modelId="{072C26C8-7940-48BF-9BC5-61A04156D9C5}" type="presOf" srcId="{F5455707-6F6B-4E25-9529-85F4742FEFA4}" destId="{FF710CF8-0908-4828-92CB-A1E97B8BB65B}" srcOrd="0" destOrd="0" presId="urn:microsoft.com/office/officeart/2005/8/layout/vProcess5"/>
    <dgm:cxn modelId="{0ACA4656-AF83-4608-B353-91FB9EFF907E}" type="presOf" srcId="{DB39C8B0-098F-4996-B209-5D1EA79DBB90}" destId="{8381B63D-5AEA-468F-943F-FF9DB25750EF}" srcOrd="0" destOrd="0" presId="urn:microsoft.com/office/officeart/2005/8/layout/vProcess5"/>
    <dgm:cxn modelId="{B8869898-1F68-4D04-9D6F-47582B867A4B}" type="presOf" srcId="{4723DE96-33F3-4533-859E-1933221DE5EC}" destId="{29F8CE61-FD3A-4123-8DE1-C98CAF08E4AA}" srcOrd="0" destOrd="0" presId="urn:microsoft.com/office/officeart/2005/8/layout/vProcess5"/>
    <dgm:cxn modelId="{B849D1D3-3517-4597-84FA-18D319B6BF45}" srcId="{B331C82B-F8A5-424C-B237-F9AAFD8D0E62}" destId="{4723DE96-33F3-4533-859E-1933221DE5EC}" srcOrd="4" destOrd="0" parTransId="{0A313704-6A88-487A-A550-C980BDB73980}" sibTransId="{A95E13B2-6C3B-40D1-B796-8A9283267214}"/>
    <dgm:cxn modelId="{1CC8186E-30CC-481D-A628-C07D92671A94}" srcId="{B331C82B-F8A5-424C-B237-F9AAFD8D0E62}" destId="{F5455707-6F6B-4E25-9529-85F4742FEFA4}" srcOrd="0" destOrd="0" parTransId="{535AB234-FFFB-4358-B8EA-81F2CC01BBCB}" sibTransId="{0B4A0FF4-B3E5-4702-BE6F-046BAD79DB48}"/>
    <dgm:cxn modelId="{0657773D-1095-4C8B-97DF-62743CF3656F}" type="presOf" srcId="{A3198B80-BE5C-4C5B-BDF1-AF47A70C2A7F}" destId="{8E3BA9B8-FB60-46A6-B970-E2C921F0CD9E}" srcOrd="0" destOrd="0" presId="urn:microsoft.com/office/officeart/2005/8/layout/vProcess5"/>
    <dgm:cxn modelId="{682CB33F-9A32-4201-A0CA-488CCD3D3CF4}" type="presOf" srcId="{B331C82B-F8A5-424C-B237-F9AAFD8D0E62}" destId="{94E0BD41-8F58-426F-B37D-2BE441EBD00B}" srcOrd="0" destOrd="0" presId="urn:microsoft.com/office/officeart/2005/8/layout/vProcess5"/>
    <dgm:cxn modelId="{F4B46B9A-E66E-48F2-AF72-81380C6B2334}" srcId="{B331C82B-F8A5-424C-B237-F9AAFD8D0E62}" destId="{69E7CC41-8F92-401A-B074-339A31F3FF85}" srcOrd="3" destOrd="0" parTransId="{B454B230-580B-432B-8075-F6055CDCE8DA}" sibTransId="{2F8DC5CF-B612-4F5F-B951-FFD317F2EBA2}"/>
    <dgm:cxn modelId="{31CB9146-4F3A-4E5A-9CDE-6F693490B873}" type="presParOf" srcId="{94E0BD41-8F58-426F-B37D-2BE441EBD00B}" destId="{26F3A6B1-EA9C-45D0-A837-A8B699181966}" srcOrd="0" destOrd="0" presId="urn:microsoft.com/office/officeart/2005/8/layout/vProcess5"/>
    <dgm:cxn modelId="{2CAA464B-B438-49C4-8B5A-2B76300F8538}" type="presParOf" srcId="{94E0BD41-8F58-426F-B37D-2BE441EBD00B}" destId="{FF710CF8-0908-4828-92CB-A1E97B8BB65B}" srcOrd="1" destOrd="0" presId="urn:microsoft.com/office/officeart/2005/8/layout/vProcess5"/>
    <dgm:cxn modelId="{36FCE1CB-555F-4C82-9508-E4BDDE5C42AA}" type="presParOf" srcId="{94E0BD41-8F58-426F-B37D-2BE441EBD00B}" destId="{8E3BA9B8-FB60-46A6-B970-E2C921F0CD9E}" srcOrd="2" destOrd="0" presId="urn:microsoft.com/office/officeart/2005/8/layout/vProcess5"/>
    <dgm:cxn modelId="{6887ABB0-C107-4461-B9B7-B447AE76A318}" type="presParOf" srcId="{94E0BD41-8F58-426F-B37D-2BE441EBD00B}" destId="{231CD074-39B4-4DFD-9FE9-6591FAE925B0}" srcOrd="3" destOrd="0" presId="urn:microsoft.com/office/officeart/2005/8/layout/vProcess5"/>
    <dgm:cxn modelId="{4B199437-DAF6-4DA9-BF7B-82E21FD90B90}" type="presParOf" srcId="{94E0BD41-8F58-426F-B37D-2BE441EBD00B}" destId="{6D4C28F5-3255-4EB7-86D2-DCE9633F4B10}" srcOrd="4" destOrd="0" presId="urn:microsoft.com/office/officeart/2005/8/layout/vProcess5"/>
    <dgm:cxn modelId="{C96FA0A8-657F-49ED-B736-AAB0EFDB0EC5}" type="presParOf" srcId="{94E0BD41-8F58-426F-B37D-2BE441EBD00B}" destId="{29F8CE61-FD3A-4123-8DE1-C98CAF08E4AA}" srcOrd="5" destOrd="0" presId="urn:microsoft.com/office/officeart/2005/8/layout/vProcess5"/>
    <dgm:cxn modelId="{2862A9F0-1A8C-4B72-BDCA-41E5472B30CD}" type="presParOf" srcId="{94E0BD41-8F58-426F-B37D-2BE441EBD00B}" destId="{016C67F4-B815-49F2-8948-4E5FE818F669}" srcOrd="6" destOrd="0" presId="urn:microsoft.com/office/officeart/2005/8/layout/vProcess5"/>
    <dgm:cxn modelId="{01D42BC3-9B93-4AA3-8513-279B41FC0199}" type="presParOf" srcId="{94E0BD41-8F58-426F-B37D-2BE441EBD00B}" destId="{8381B63D-5AEA-468F-943F-FF9DB25750EF}" srcOrd="7" destOrd="0" presId="urn:microsoft.com/office/officeart/2005/8/layout/vProcess5"/>
    <dgm:cxn modelId="{4DDF68CD-63F0-4B26-BDB3-39DC0339026A}" type="presParOf" srcId="{94E0BD41-8F58-426F-B37D-2BE441EBD00B}" destId="{2BE1EA49-6D10-4004-B15D-B2CCBF342D54}" srcOrd="8" destOrd="0" presId="urn:microsoft.com/office/officeart/2005/8/layout/vProcess5"/>
    <dgm:cxn modelId="{5A24E2E5-39B3-4D4C-AF04-5282954121E9}" type="presParOf" srcId="{94E0BD41-8F58-426F-B37D-2BE441EBD00B}" destId="{A80324F2-1C0C-4988-AF90-3219563C45EC}" srcOrd="9" destOrd="0" presId="urn:microsoft.com/office/officeart/2005/8/layout/vProcess5"/>
    <dgm:cxn modelId="{3472D69A-F6B8-41D4-B5E7-898698AC18A2}" type="presParOf" srcId="{94E0BD41-8F58-426F-B37D-2BE441EBD00B}" destId="{2DBBDF12-251B-449B-A8FC-204624E74BF0}" srcOrd="10" destOrd="0" presId="urn:microsoft.com/office/officeart/2005/8/layout/vProcess5"/>
    <dgm:cxn modelId="{EDD16B75-952A-4AE0-B1BD-10A6F49D3139}" type="presParOf" srcId="{94E0BD41-8F58-426F-B37D-2BE441EBD00B}" destId="{8940697D-2725-4391-9667-CC08F8AAE9B8}" srcOrd="11" destOrd="0" presId="urn:microsoft.com/office/officeart/2005/8/layout/vProcess5"/>
    <dgm:cxn modelId="{015C157D-9009-4B4D-8D2A-0A7534CC3B71}" type="presParOf" srcId="{94E0BD41-8F58-426F-B37D-2BE441EBD00B}" destId="{8AD35E9F-1D84-4E07-A80D-427A9CEF953B}" srcOrd="12" destOrd="0" presId="urn:microsoft.com/office/officeart/2005/8/layout/vProcess5"/>
    <dgm:cxn modelId="{9CA6DBE7-CFD1-42A6-89E6-8248631F7391}" type="presParOf" srcId="{94E0BD41-8F58-426F-B37D-2BE441EBD00B}" destId="{30305CCA-54E0-4AB7-918A-FF8D33017676}" srcOrd="13" destOrd="0" presId="urn:microsoft.com/office/officeart/2005/8/layout/vProcess5"/>
    <dgm:cxn modelId="{74C498DC-2BDF-45DE-972C-41DC93177CF0}" type="presParOf" srcId="{94E0BD41-8F58-426F-B37D-2BE441EBD00B}" destId="{5B12BA8D-C58F-4880-8098-2EA54759BA63}"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31C82B-F8A5-424C-B237-F9AAFD8D0E62}" type="doc">
      <dgm:prSet loTypeId="urn:microsoft.com/office/officeart/2005/8/layout/vProcess5" loCatId="process" qsTypeId="urn:microsoft.com/office/officeart/2005/8/quickstyle/simple1" qsCatId="simple" csTypeId="urn:microsoft.com/office/officeart/2005/8/colors/colorful5" csCatId="colorful" phldr="1"/>
      <dgm:spPr/>
    </dgm:pt>
    <dgm:pt modelId="{F5455707-6F6B-4E25-9529-85F4742FEFA4}">
      <dgm:prSet phldrT="[Text]" custT="1"/>
      <dgm:spPr/>
      <dgm:t>
        <a:bodyPr/>
        <a:lstStyle/>
        <a:p>
          <a:r>
            <a:rPr lang="en-US" altLang="zh-CN" sz="1600" smtClean="0"/>
            <a:t>Deployment</a:t>
          </a:r>
          <a:endParaRPr lang="en-US" sz="1600" dirty="0"/>
        </a:p>
      </dgm:t>
    </dgm:pt>
    <dgm:pt modelId="{535AB234-FFFB-4358-B8EA-81F2CC01BBCB}" type="parTrans" cxnId="{1CC8186E-30CC-481D-A628-C07D92671A94}">
      <dgm:prSet/>
      <dgm:spPr/>
      <dgm:t>
        <a:bodyPr/>
        <a:lstStyle/>
        <a:p>
          <a:endParaRPr lang="en-US"/>
        </a:p>
      </dgm:t>
    </dgm:pt>
    <dgm:pt modelId="{0B4A0FF4-B3E5-4702-BE6F-046BAD79DB48}" type="sibTrans" cxnId="{1CC8186E-30CC-481D-A628-C07D92671A94}">
      <dgm:prSet/>
      <dgm:spPr/>
      <dgm:t>
        <a:bodyPr/>
        <a:lstStyle/>
        <a:p>
          <a:endParaRPr lang="en-US"/>
        </a:p>
      </dgm:t>
    </dgm:pt>
    <dgm:pt modelId="{5238C4AC-3489-4194-882D-4B3356274BA0}">
      <dgm:prSet phldrT="[Text]" custT="1"/>
      <dgm:spPr/>
      <dgm:t>
        <a:bodyPr/>
        <a:lstStyle/>
        <a:p>
          <a:r>
            <a:rPr lang="en-US" altLang="zh-CN" sz="1600" dirty="0" smtClean="0"/>
            <a:t>maintenance</a:t>
          </a:r>
          <a:endParaRPr lang="en-US" sz="1600" dirty="0"/>
        </a:p>
      </dgm:t>
    </dgm:pt>
    <dgm:pt modelId="{86B84A4F-D4A4-4A10-8652-9037EF370D2B}" type="parTrans" cxnId="{2B9E793D-1690-4562-94BD-C98ABF1B71A7}">
      <dgm:prSet/>
      <dgm:spPr/>
      <dgm:t>
        <a:bodyPr/>
        <a:lstStyle/>
        <a:p>
          <a:endParaRPr lang="en-US"/>
        </a:p>
      </dgm:t>
    </dgm:pt>
    <dgm:pt modelId="{CBA27FF4-94A2-4227-AD57-EDD368EE6658}" type="sibTrans" cxnId="{2B9E793D-1690-4562-94BD-C98ABF1B71A7}">
      <dgm:prSet/>
      <dgm:spPr/>
      <dgm:t>
        <a:bodyPr/>
        <a:lstStyle/>
        <a:p>
          <a:endParaRPr lang="en-US"/>
        </a:p>
      </dgm:t>
    </dgm:pt>
    <dgm:pt modelId="{94E0BD41-8F58-426F-B37D-2BE441EBD00B}" type="pres">
      <dgm:prSet presAssocID="{B331C82B-F8A5-424C-B237-F9AAFD8D0E62}" presName="outerComposite" presStyleCnt="0">
        <dgm:presLayoutVars>
          <dgm:chMax val="5"/>
          <dgm:dir/>
          <dgm:resizeHandles val="exact"/>
        </dgm:presLayoutVars>
      </dgm:prSet>
      <dgm:spPr/>
    </dgm:pt>
    <dgm:pt modelId="{26F3A6B1-EA9C-45D0-A837-A8B699181966}" type="pres">
      <dgm:prSet presAssocID="{B331C82B-F8A5-424C-B237-F9AAFD8D0E62}" presName="dummyMaxCanvas" presStyleCnt="0">
        <dgm:presLayoutVars/>
      </dgm:prSet>
      <dgm:spPr/>
    </dgm:pt>
    <dgm:pt modelId="{0F0BCDDC-4318-49C9-BB03-1BE6B723230A}" type="pres">
      <dgm:prSet presAssocID="{B331C82B-F8A5-424C-B237-F9AAFD8D0E62}" presName="TwoNodes_1" presStyleLbl="node1" presStyleIdx="0" presStyleCnt="2">
        <dgm:presLayoutVars>
          <dgm:bulletEnabled val="1"/>
        </dgm:presLayoutVars>
      </dgm:prSet>
      <dgm:spPr/>
      <dgm:t>
        <a:bodyPr/>
        <a:lstStyle/>
        <a:p>
          <a:endParaRPr lang="en-US"/>
        </a:p>
      </dgm:t>
    </dgm:pt>
    <dgm:pt modelId="{0C8AC67C-45D5-4560-BF40-6841F3385DF5}" type="pres">
      <dgm:prSet presAssocID="{B331C82B-F8A5-424C-B237-F9AAFD8D0E62}" presName="TwoNodes_2" presStyleLbl="node1" presStyleIdx="1" presStyleCnt="2">
        <dgm:presLayoutVars>
          <dgm:bulletEnabled val="1"/>
        </dgm:presLayoutVars>
      </dgm:prSet>
      <dgm:spPr/>
      <dgm:t>
        <a:bodyPr/>
        <a:lstStyle/>
        <a:p>
          <a:endParaRPr lang="en-US"/>
        </a:p>
      </dgm:t>
    </dgm:pt>
    <dgm:pt modelId="{7D0F6DC0-FACD-458F-B4D5-B259526BA6E3}" type="pres">
      <dgm:prSet presAssocID="{B331C82B-F8A5-424C-B237-F9AAFD8D0E62}" presName="TwoConn_1-2" presStyleLbl="fgAccFollowNode1" presStyleIdx="0" presStyleCnt="1">
        <dgm:presLayoutVars>
          <dgm:bulletEnabled val="1"/>
        </dgm:presLayoutVars>
      </dgm:prSet>
      <dgm:spPr/>
      <dgm:t>
        <a:bodyPr/>
        <a:lstStyle/>
        <a:p>
          <a:endParaRPr lang="en-US"/>
        </a:p>
      </dgm:t>
    </dgm:pt>
    <dgm:pt modelId="{8E890CDF-FF77-4141-9E9E-2B2E6A1FFDDF}" type="pres">
      <dgm:prSet presAssocID="{B331C82B-F8A5-424C-B237-F9AAFD8D0E62}" presName="TwoNodes_1_text" presStyleLbl="node1" presStyleIdx="1" presStyleCnt="2">
        <dgm:presLayoutVars>
          <dgm:bulletEnabled val="1"/>
        </dgm:presLayoutVars>
      </dgm:prSet>
      <dgm:spPr/>
      <dgm:t>
        <a:bodyPr/>
        <a:lstStyle/>
        <a:p>
          <a:endParaRPr lang="en-US"/>
        </a:p>
      </dgm:t>
    </dgm:pt>
    <dgm:pt modelId="{177F8B66-6BF3-4FBD-981C-6AE9AF78FB8D}" type="pres">
      <dgm:prSet presAssocID="{B331C82B-F8A5-424C-B237-F9AAFD8D0E62}" presName="TwoNodes_2_text" presStyleLbl="node1" presStyleIdx="1" presStyleCnt="2">
        <dgm:presLayoutVars>
          <dgm:bulletEnabled val="1"/>
        </dgm:presLayoutVars>
      </dgm:prSet>
      <dgm:spPr/>
      <dgm:t>
        <a:bodyPr/>
        <a:lstStyle/>
        <a:p>
          <a:endParaRPr lang="en-US"/>
        </a:p>
      </dgm:t>
    </dgm:pt>
  </dgm:ptLst>
  <dgm:cxnLst>
    <dgm:cxn modelId="{2B9E793D-1690-4562-94BD-C98ABF1B71A7}" srcId="{B331C82B-F8A5-424C-B237-F9AAFD8D0E62}" destId="{5238C4AC-3489-4194-882D-4B3356274BA0}" srcOrd="1" destOrd="0" parTransId="{86B84A4F-D4A4-4A10-8652-9037EF370D2B}" sibTransId="{CBA27FF4-94A2-4227-AD57-EDD368EE6658}"/>
    <dgm:cxn modelId="{6A39CB39-B680-4096-9AE2-24C2DE379B7F}" type="presOf" srcId="{F5455707-6F6B-4E25-9529-85F4742FEFA4}" destId="{0F0BCDDC-4318-49C9-BB03-1BE6B723230A}" srcOrd="0" destOrd="0" presId="urn:microsoft.com/office/officeart/2005/8/layout/vProcess5"/>
    <dgm:cxn modelId="{1CC8186E-30CC-481D-A628-C07D92671A94}" srcId="{B331C82B-F8A5-424C-B237-F9AAFD8D0E62}" destId="{F5455707-6F6B-4E25-9529-85F4742FEFA4}" srcOrd="0" destOrd="0" parTransId="{535AB234-FFFB-4358-B8EA-81F2CC01BBCB}" sibTransId="{0B4A0FF4-B3E5-4702-BE6F-046BAD79DB48}"/>
    <dgm:cxn modelId="{D5849DCC-852E-468C-BF98-79A3A110B6E3}" type="presOf" srcId="{5238C4AC-3489-4194-882D-4B3356274BA0}" destId="{177F8B66-6BF3-4FBD-981C-6AE9AF78FB8D}" srcOrd="1" destOrd="0" presId="urn:microsoft.com/office/officeart/2005/8/layout/vProcess5"/>
    <dgm:cxn modelId="{A4582E50-47BF-43E5-95F8-A41A8E9C28D2}" type="presOf" srcId="{B331C82B-F8A5-424C-B237-F9AAFD8D0E62}" destId="{94E0BD41-8F58-426F-B37D-2BE441EBD00B}" srcOrd="0" destOrd="0" presId="urn:microsoft.com/office/officeart/2005/8/layout/vProcess5"/>
    <dgm:cxn modelId="{48BF1C7D-CCAD-4ECA-A3C2-E3792450E56C}" type="presOf" srcId="{5238C4AC-3489-4194-882D-4B3356274BA0}" destId="{0C8AC67C-45D5-4560-BF40-6841F3385DF5}" srcOrd="0" destOrd="0" presId="urn:microsoft.com/office/officeart/2005/8/layout/vProcess5"/>
    <dgm:cxn modelId="{5129FA16-B795-4A0F-AF2C-030953828699}" type="presOf" srcId="{F5455707-6F6B-4E25-9529-85F4742FEFA4}" destId="{8E890CDF-FF77-4141-9E9E-2B2E6A1FFDDF}" srcOrd="1" destOrd="0" presId="urn:microsoft.com/office/officeart/2005/8/layout/vProcess5"/>
    <dgm:cxn modelId="{F295AD80-1031-4DE0-B622-656E812B013A}" type="presOf" srcId="{0B4A0FF4-B3E5-4702-BE6F-046BAD79DB48}" destId="{7D0F6DC0-FACD-458F-B4D5-B259526BA6E3}" srcOrd="0" destOrd="0" presId="urn:microsoft.com/office/officeart/2005/8/layout/vProcess5"/>
    <dgm:cxn modelId="{E0524187-1575-4783-A996-EE362A86BD10}" type="presParOf" srcId="{94E0BD41-8F58-426F-B37D-2BE441EBD00B}" destId="{26F3A6B1-EA9C-45D0-A837-A8B699181966}" srcOrd="0" destOrd="0" presId="urn:microsoft.com/office/officeart/2005/8/layout/vProcess5"/>
    <dgm:cxn modelId="{D46A9532-0D5A-4D00-BD52-8D4BD793BDFD}" type="presParOf" srcId="{94E0BD41-8F58-426F-B37D-2BE441EBD00B}" destId="{0F0BCDDC-4318-49C9-BB03-1BE6B723230A}" srcOrd="1" destOrd="0" presId="urn:microsoft.com/office/officeart/2005/8/layout/vProcess5"/>
    <dgm:cxn modelId="{343FBCB1-D2D4-4912-A00F-95F842BE22B3}" type="presParOf" srcId="{94E0BD41-8F58-426F-B37D-2BE441EBD00B}" destId="{0C8AC67C-45D5-4560-BF40-6841F3385DF5}" srcOrd="2" destOrd="0" presId="urn:microsoft.com/office/officeart/2005/8/layout/vProcess5"/>
    <dgm:cxn modelId="{D76022C5-860C-4F32-8451-F8185AEF195B}" type="presParOf" srcId="{94E0BD41-8F58-426F-B37D-2BE441EBD00B}" destId="{7D0F6DC0-FACD-458F-B4D5-B259526BA6E3}" srcOrd="3" destOrd="0" presId="urn:microsoft.com/office/officeart/2005/8/layout/vProcess5"/>
    <dgm:cxn modelId="{754B29F0-7067-4B59-B517-12A159FFF676}" type="presParOf" srcId="{94E0BD41-8F58-426F-B37D-2BE441EBD00B}" destId="{8E890CDF-FF77-4141-9E9E-2B2E6A1FFDDF}" srcOrd="4" destOrd="0" presId="urn:microsoft.com/office/officeart/2005/8/layout/vProcess5"/>
    <dgm:cxn modelId="{6A524559-5872-4DEF-A416-2213C17D66B6}" type="presParOf" srcId="{94E0BD41-8F58-426F-B37D-2BE441EBD00B}" destId="{177F8B66-6BF3-4FBD-981C-6AE9AF78FB8D}" srcOrd="5" destOrd="0" presId="urn:microsoft.com/office/officeart/2005/8/layout/vProcess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710CF8-0908-4828-92CB-A1E97B8BB65B}">
      <dsp:nvSpPr>
        <dsp:cNvPr id="0" name=""/>
        <dsp:cNvSpPr/>
      </dsp:nvSpPr>
      <dsp:spPr>
        <a:xfrm>
          <a:off x="0" y="0"/>
          <a:ext cx="4693920" cy="534924"/>
        </a:xfrm>
        <a:prstGeom prst="roundRect">
          <a:avLst>
            <a:gd name="adj" fmla="val 10000"/>
          </a:avLst>
        </a:prstGeom>
        <a:solidFill>
          <a:schemeClr val="accent4">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altLang="zh-CN" sz="1600" kern="1200" dirty="0" smtClean="0"/>
            <a:t>Requirement</a:t>
          </a:r>
          <a:endParaRPr lang="en-US" sz="1600" kern="1200" dirty="0"/>
        </a:p>
      </dsp:txBody>
      <dsp:txXfrm>
        <a:off x="15667" y="15667"/>
        <a:ext cx="4054109" cy="503590"/>
      </dsp:txXfrm>
    </dsp:sp>
    <dsp:sp modelId="{8E3BA9B8-FB60-46A6-B970-E2C921F0CD9E}">
      <dsp:nvSpPr>
        <dsp:cNvPr id="0" name=""/>
        <dsp:cNvSpPr/>
      </dsp:nvSpPr>
      <dsp:spPr>
        <a:xfrm>
          <a:off x="350520" y="609219"/>
          <a:ext cx="4693920" cy="534924"/>
        </a:xfrm>
        <a:prstGeom prst="roundRect">
          <a:avLst>
            <a:gd name="adj" fmla="val 10000"/>
          </a:avLst>
        </a:prstGeom>
        <a:solidFill>
          <a:schemeClr val="accent4">
            <a:hueOff val="-1507785"/>
            <a:satOff val="10526"/>
            <a:lumOff val="1127"/>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altLang="zh-CN" sz="1600" kern="1200" dirty="0" smtClean="0"/>
            <a:t>Specification</a:t>
          </a:r>
          <a:endParaRPr lang="en-US" sz="1600" kern="1200" dirty="0"/>
        </a:p>
      </dsp:txBody>
      <dsp:txXfrm>
        <a:off x="366187" y="624886"/>
        <a:ext cx="3964365" cy="503590"/>
      </dsp:txXfrm>
    </dsp:sp>
    <dsp:sp modelId="{231CD074-39B4-4DFD-9FE9-6591FAE925B0}">
      <dsp:nvSpPr>
        <dsp:cNvPr id="0" name=""/>
        <dsp:cNvSpPr/>
      </dsp:nvSpPr>
      <dsp:spPr>
        <a:xfrm>
          <a:off x="701039" y="1218438"/>
          <a:ext cx="4693920" cy="534924"/>
        </a:xfrm>
        <a:prstGeom prst="roundRect">
          <a:avLst>
            <a:gd name="adj" fmla="val 10000"/>
          </a:avLst>
        </a:prstGeom>
        <a:solidFill>
          <a:schemeClr val="accent4">
            <a:hueOff val="-3015570"/>
            <a:satOff val="21052"/>
            <a:lumOff val="2255"/>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altLang="zh-CN" sz="1600" kern="1200" dirty="0" smtClean="0"/>
            <a:t>Design</a:t>
          </a:r>
          <a:endParaRPr lang="en-US" sz="1600" kern="1200" dirty="0"/>
        </a:p>
      </dsp:txBody>
      <dsp:txXfrm>
        <a:off x="716706" y="1234105"/>
        <a:ext cx="3964365" cy="503589"/>
      </dsp:txXfrm>
    </dsp:sp>
    <dsp:sp modelId="{6D4C28F5-3255-4EB7-86D2-DCE9633F4B10}">
      <dsp:nvSpPr>
        <dsp:cNvPr id="0" name=""/>
        <dsp:cNvSpPr/>
      </dsp:nvSpPr>
      <dsp:spPr>
        <a:xfrm>
          <a:off x="1051559" y="1827657"/>
          <a:ext cx="4693920" cy="534924"/>
        </a:xfrm>
        <a:prstGeom prst="roundRect">
          <a:avLst>
            <a:gd name="adj" fmla="val 10000"/>
          </a:avLst>
        </a:prstGeom>
        <a:solidFill>
          <a:schemeClr val="accent4">
            <a:hueOff val="-4523356"/>
            <a:satOff val="31579"/>
            <a:lumOff val="3382"/>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altLang="zh-CN" sz="1600" kern="1200" dirty="0" smtClean="0"/>
            <a:t>Implementation</a:t>
          </a:r>
          <a:endParaRPr lang="en-US" sz="1600" kern="1200" dirty="0"/>
        </a:p>
      </dsp:txBody>
      <dsp:txXfrm>
        <a:off x="1067226" y="1843324"/>
        <a:ext cx="3964365" cy="503589"/>
      </dsp:txXfrm>
    </dsp:sp>
    <dsp:sp modelId="{29F8CE61-FD3A-4123-8DE1-C98CAF08E4AA}">
      <dsp:nvSpPr>
        <dsp:cNvPr id="0" name=""/>
        <dsp:cNvSpPr/>
      </dsp:nvSpPr>
      <dsp:spPr>
        <a:xfrm>
          <a:off x="1402079" y="2436876"/>
          <a:ext cx="4693920" cy="534924"/>
        </a:xfrm>
        <a:prstGeom prst="roundRect">
          <a:avLst>
            <a:gd name="adj" fmla="val 10000"/>
          </a:avLst>
        </a:prstGeom>
        <a:solidFill>
          <a:schemeClr val="accent4">
            <a:hueOff val="-6031141"/>
            <a:satOff val="42105"/>
            <a:lumOff val="4509"/>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altLang="zh-CN" sz="1600" kern="1200" dirty="0" smtClean="0"/>
            <a:t>Test</a:t>
          </a:r>
          <a:endParaRPr lang="en-US" sz="1600" kern="1200" dirty="0"/>
        </a:p>
      </dsp:txBody>
      <dsp:txXfrm>
        <a:off x="1417746" y="2452543"/>
        <a:ext cx="3964365" cy="503589"/>
      </dsp:txXfrm>
    </dsp:sp>
    <dsp:sp modelId="{016C67F4-B815-49F2-8948-4E5FE818F669}">
      <dsp:nvSpPr>
        <dsp:cNvPr id="0" name=""/>
        <dsp:cNvSpPr/>
      </dsp:nvSpPr>
      <dsp:spPr>
        <a:xfrm>
          <a:off x="4346219" y="390791"/>
          <a:ext cx="347700" cy="347700"/>
        </a:xfrm>
        <a:prstGeom prst="downArrow">
          <a:avLst>
            <a:gd name="adj1" fmla="val 55000"/>
            <a:gd name="adj2" fmla="val 45000"/>
          </a:avLst>
        </a:prstGeom>
        <a:solidFill>
          <a:schemeClr val="accent4">
            <a:tint val="40000"/>
            <a:alpha val="90000"/>
            <a:hueOff val="0"/>
            <a:satOff val="0"/>
            <a:lumOff val="0"/>
            <a:alphaOff val="0"/>
          </a:schemeClr>
        </a:solidFill>
        <a:ln w="48000" cap="flat" cmpd="thickThin"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endParaRPr lang="en-US" sz="1500" kern="1200"/>
        </a:p>
      </dsp:txBody>
      <dsp:txXfrm>
        <a:off x="4424451" y="390791"/>
        <a:ext cx="191236" cy="261644"/>
      </dsp:txXfrm>
    </dsp:sp>
    <dsp:sp modelId="{8381B63D-5AEA-468F-943F-FF9DB25750EF}">
      <dsp:nvSpPr>
        <dsp:cNvPr id="0" name=""/>
        <dsp:cNvSpPr/>
      </dsp:nvSpPr>
      <dsp:spPr>
        <a:xfrm>
          <a:off x="4696739" y="1000010"/>
          <a:ext cx="347700" cy="347700"/>
        </a:xfrm>
        <a:prstGeom prst="downArrow">
          <a:avLst>
            <a:gd name="adj1" fmla="val 55000"/>
            <a:gd name="adj2" fmla="val 45000"/>
          </a:avLst>
        </a:prstGeom>
        <a:solidFill>
          <a:schemeClr val="accent4">
            <a:tint val="40000"/>
            <a:alpha val="90000"/>
            <a:hueOff val="-2140800"/>
            <a:satOff val="14049"/>
            <a:lumOff val="826"/>
            <a:alphaOff val="0"/>
          </a:schemeClr>
        </a:solidFill>
        <a:ln w="48000" cap="flat" cmpd="thickThin" algn="ctr">
          <a:solidFill>
            <a:schemeClr val="accent4">
              <a:tint val="40000"/>
              <a:alpha val="90000"/>
              <a:hueOff val="-2140800"/>
              <a:satOff val="14049"/>
              <a:lumOff val="82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endParaRPr lang="en-US" sz="1500" kern="1200"/>
        </a:p>
      </dsp:txBody>
      <dsp:txXfrm>
        <a:off x="4774971" y="1000010"/>
        <a:ext cx="191236" cy="261644"/>
      </dsp:txXfrm>
    </dsp:sp>
    <dsp:sp modelId="{2BE1EA49-6D10-4004-B15D-B2CCBF342D54}">
      <dsp:nvSpPr>
        <dsp:cNvPr id="0" name=""/>
        <dsp:cNvSpPr/>
      </dsp:nvSpPr>
      <dsp:spPr>
        <a:xfrm>
          <a:off x="5047259" y="1600314"/>
          <a:ext cx="347700" cy="347700"/>
        </a:xfrm>
        <a:prstGeom prst="downArrow">
          <a:avLst>
            <a:gd name="adj1" fmla="val 55000"/>
            <a:gd name="adj2" fmla="val 45000"/>
          </a:avLst>
        </a:prstGeom>
        <a:solidFill>
          <a:schemeClr val="accent4">
            <a:tint val="40000"/>
            <a:alpha val="90000"/>
            <a:hueOff val="-4281600"/>
            <a:satOff val="28098"/>
            <a:lumOff val="1652"/>
            <a:alphaOff val="0"/>
          </a:schemeClr>
        </a:solidFill>
        <a:ln w="48000" cap="flat" cmpd="thickThin" algn="ctr">
          <a:solidFill>
            <a:schemeClr val="accent4">
              <a:tint val="40000"/>
              <a:alpha val="90000"/>
              <a:hueOff val="-4281600"/>
              <a:satOff val="28098"/>
              <a:lumOff val="165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endParaRPr lang="en-US" sz="1500" kern="1200"/>
        </a:p>
      </dsp:txBody>
      <dsp:txXfrm>
        <a:off x="5125491" y="1600314"/>
        <a:ext cx="191236" cy="261644"/>
      </dsp:txXfrm>
    </dsp:sp>
    <dsp:sp modelId="{A80324F2-1C0C-4988-AF90-3219563C45EC}">
      <dsp:nvSpPr>
        <dsp:cNvPr id="0" name=""/>
        <dsp:cNvSpPr/>
      </dsp:nvSpPr>
      <dsp:spPr>
        <a:xfrm>
          <a:off x="5397779" y="2215476"/>
          <a:ext cx="347700" cy="347700"/>
        </a:xfrm>
        <a:prstGeom prst="downArrow">
          <a:avLst>
            <a:gd name="adj1" fmla="val 55000"/>
            <a:gd name="adj2" fmla="val 45000"/>
          </a:avLst>
        </a:prstGeom>
        <a:solidFill>
          <a:schemeClr val="accent4">
            <a:tint val="40000"/>
            <a:alpha val="90000"/>
            <a:hueOff val="-6422399"/>
            <a:satOff val="42147"/>
            <a:lumOff val="2478"/>
            <a:alphaOff val="0"/>
          </a:schemeClr>
        </a:solidFill>
        <a:ln w="48000" cap="flat" cmpd="thickThin" algn="ctr">
          <a:solidFill>
            <a:schemeClr val="accent4">
              <a:tint val="40000"/>
              <a:alpha val="90000"/>
              <a:hueOff val="-6422399"/>
              <a:satOff val="42147"/>
              <a:lumOff val="247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endParaRPr lang="en-US" sz="1500" kern="1200"/>
        </a:p>
      </dsp:txBody>
      <dsp:txXfrm>
        <a:off x="5476011" y="2215476"/>
        <a:ext cx="191236" cy="2616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0BCDDC-4318-49C9-BB03-1BE6B723230A}">
      <dsp:nvSpPr>
        <dsp:cNvPr id="0" name=""/>
        <dsp:cNvSpPr/>
      </dsp:nvSpPr>
      <dsp:spPr>
        <a:xfrm>
          <a:off x="0" y="0"/>
          <a:ext cx="4663440" cy="617220"/>
        </a:xfrm>
        <a:prstGeom prst="roundRect">
          <a:avLst>
            <a:gd name="adj" fmla="val 10000"/>
          </a:avLst>
        </a:prstGeom>
        <a:solidFill>
          <a:schemeClr val="accent5">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altLang="zh-CN" sz="1600" kern="1200" smtClean="0"/>
            <a:t>Deployment</a:t>
          </a:r>
          <a:endParaRPr lang="en-US" sz="1600" kern="1200" dirty="0"/>
        </a:p>
      </dsp:txBody>
      <dsp:txXfrm>
        <a:off x="18078" y="18078"/>
        <a:ext cx="4025494" cy="581064"/>
      </dsp:txXfrm>
    </dsp:sp>
    <dsp:sp modelId="{0C8AC67C-45D5-4560-BF40-6841F3385DF5}">
      <dsp:nvSpPr>
        <dsp:cNvPr id="0" name=""/>
        <dsp:cNvSpPr/>
      </dsp:nvSpPr>
      <dsp:spPr>
        <a:xfrm>
          <a:off x="822959" y="754380"/>
          <a:ext cx="4663440" cy="617220"/>
        </a:xfrm>
        <a:prstGeom prst="roundRect">
          <a:avLst>
            <a:gd name="adj" fmla="val 10000"/>
          </a:avLst>
        </a:prstGeom>
        <a:solidFill>
          <a:schemeClr val="accent5">
            <a:hueOff val="-1235318"/>
            <a:satOff val="-23953"/>
            <a:lumOff val="-8627"/>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altLang="zh-CN" sz="1600" kern="1200" dirty="0" smtClean="0"/>
            <a:t>maintenance</a:t>
          </a:r>
          <a:endParaRPr lang="en-US" sz="1600" kern="1200" dirty="0"/>
        </a:p>
      </dsp:txBody>
      <dsp:txXfrm>
        <a:off x="841037" y="772458"/>
        <a:ext cx="3403131" cy="581064"/>
      </dsp:txXfrm>
    </dsp:sp>
    <dsp:sp modelId="{7D0F6DC0-FACD-458F-B4D5-B259526BA6E3}">
      <dsp:nvSpPr>
        <dsp:cNvPr id="0" name=""/>
        <dsp:cNvSpPr/>
      </dsp:nvSpPr>
      <dsp:spPr>
        <a:xfrm>
          <a:off x="4262247" y="485203"/>
          <a:ext cx="401193" cy="401193"/>
        </a:xfrm>
        <a:prstGeom prst="downArrow">
          <a:avLst>
            <a:gd name="adj1" fmla="val 55000"/>
            <a:gd name="adj2" fmla="val 45000"/>
          </a:avLst>
        </a:prstGeom>
        <a:solidFill>
          <a:schemeClr val="accent5">
            <a:tint val="40000"/>
            <a:alpha val="90000"/>
            <a:hueOff val="0"/>
            <a:satOff val="0"/>
            <a:lumOff val="0"/>
            <a:alphaOff val="0"/>
          </a:schemeClr>
        </a:solidFill>
        <a:ln w="48000" cap="flat" cmpd="thickThin"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endParaRPr lang="en-US" sz="1800" kern="1200"/>
        </a:p>
      </dsp:txBody>
      <dsp:txXfrm>
        <a:off x="4352515" y="485203"/>
        <a:ext cx="220657" cy="301898"/>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55661B-2E2A-4413-A8EF-12FE8F14696A}" type="datetimeFigureOut">
              <a:rPr lang="en-US" smtClean="0"/>
              <a:pPr/>
              <a:t>2/19/2016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E77197-739D-4B26-AF33-8D06BC2CEE70}" type="slidenum">
              <a:rPr lang="en-US" smtClean="0"/>
              <a:pPr/>
              <a:t>‹#›</a:t>
            </a:fld>
            <a:endParaRPr lang="en-US"/>
          </a:p>
        </p:txBody>
      </p:sp>
    </p:spTree>
    <p:extLst>
      <p:ext uri="{BB962C8B-B14F-4D97-AF65-F5344CB8AC3E}">
        <p14:creationId xmlns:p14="http://schemas.microsoft.com/office/powerpoint/2010/main" val="114569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boxesandarrows.com/view/taking_the_you_out_of_user_my_experience_using_personas"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a:t>
            </a:r>
            <a:r>
              <a:rPr lang="en-US" sz="1200" b="0" i="0" kern="1200" baseline="0" dirty="0" smtClean="0">
                <a:solidFill>
                  <a:schemeClr val="tx1"/>
                </a:solidFill>
                <a:effectLst/>
                <a:latin typeface="+mn-lt"/>
                <a:ea typeface="+mn-ea"/>
                <a:cs typeface="+mn-cs"/>
              </a:rPr>
              <a:t> rise and fall of waterfall:  Royce Winston</a:t>
            </a:r>
          </a:p>
          <a:p>
            <a:endParaRPr lang="en-US" sz="1200" b="0" i="0" kern="1200" dirty="0" smtClean="0">
              <a:solidFill>
                <a:schemeClr val="tx1"/>
              </a:solidFill>
              <a:effectLst/>
              <a:latin typeface="+mn-lt"/>
              <a:ea typeface="+mn-ea"/>
              <a:cs typeface="+mn-cs"/>
            </a:endParaRPr>
          </a:p>
          <a:p>
            <a:r>
              <a:rPr lang="en-US" sz="1200" b="0" i="1" kern="1200" dirty="0" smtClean="0">
                <a:solidFill>
                  <a:schemeClr val="tx1"/>
                </a:solidFill>
                <a:effectLst/>
                <a:latin typeface="+mn-lt"/>
                <a:ea typeface="+mn-ea"/>
                <a:cs typeface="+mn-cs"/>
              </a:rPr>
              <a:t>www.</a:t>
            </a:r>
            <a:r>
              <a:rPr lang="en-US" sz="1200" b="1" i="1" kern="1200" dirty="0" smtClean="0">
                <a:solidFill>
                  <a:schemeClr val="tx1"/>
                </a:solidFill>
                <a:effectLst/>
                <a:latin typeface="+mn-lt"/>
                <a:ea typeface="+mn-ea"/>
                <a:cs typeface="+mn-cs"/>
              </a:rPr>
              <a:t>youtube</a:t>
            </a:r>
            <a:r>
              <a:rPr lang="en-US" sz="1200" b="0" i="1" kern="1200" dirty="0" smtClean="0">
                <a:solidFill>
                  <a:schemeClr val="tx1"/>
                </a:solidFill>
                <a:effectLst/>
                <a:latin typeface="+mn-lt"/>
                <a:ea typeface="+mn-ea"/>
                <a:cs typeface="+mn-cs"/>
              </a:rPr>
              <a:t>.com/watch?v=X1c2--sP3o0</a:t>
            </a:r>
          </a:p>
          <a:p>
            <a:endParaRPr lang="en-US" sz="1200" b="0" i="1" kern="1200" smtClean="0">
              <a:solidFill>
                <a:schemeClr val="tx1"/>
              </a:solidFill>
              <a:effectLst/>
              <a:latin typeface="+mn-lt"/>
              <a:ea typeface="+mn-ea"/>
              <a:cs typeface="+mn-cs"/>
            </a:endParaRPr>
          </a:p>
          <a:p>
            <a:endParaRPr lang="en-US" sz="1200" b="0" i="1"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CE77197-739D-4B26-AF33-8D06BC2CEE70}" type="slidenum">
              <a:rPr lang="en-US" smtClean="0"/>
              <a:pPr/>
              <a:t>3</a:t>
            </a:fld>
            <a:endParaRPr lang="en-US"/>
          </a:p>
        </p:txBody>
      </p:sp>
    </p:spTree>
    <p:extLst>
      <p:ext uri="{BB962C8B-B14F-4D97-AF65-F5344CB8AC3E}">
        <p14:creationId xmlns:p14="http://schemas.microsoft.com/office/powerpoint/2010/main" val="1123823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E77197-739D-4B26-AF33-8D06BC2CEE70}" type="slidenum">
              <a:rPr lang="en-US" smtClean="0"/>
              <a:pPr/>
              <a:t>5</a:t>
            </a:fld>
            <a:endParaRPr lang="en-US"/>
          </a:p>
        </p:txBody>
      </p:sp>
    </p:spTree>
    <p:extLst>
      <p:ext uri="{BB962C8B-B14F-4D97-AF65-F5344CB8AC3E}">
        <p14:creationId xmlns:p14="http://schemas.microsoft.com/office/powerpoint/2010/main" val="1653504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smtClean="0"/>
              <a:t>What’s the end-result?</a:t>
            </a:r>
            <a:endParaRPr lang="en-US" dirty="0"/>
          </a:p>
        </p:txBody>
      </p:sp>
      <p:sp>
        <p:nvSpPr>
          <p:cNvPr id="4" name="Slide Number Placeholder 3"/>
          <p:cNvSpPr>
            <a:spLocks noGrp="1"/>
          </p:cNvSpPr>
          <p:nvPr>
            <p:ph type="sldNum" sz="quarter" idx="10"/>
          </p:nvPr>
        </p:nvSpPr>
        <p:spPr/>
        <p:txBody>
          <a:bodyPr/>
          <a:lstStyle/>
          <a:p>
            <a:fld id="{7CE77197-739D-4B26-AF33-8D06BC2CEE70}" type="slidenum">
              <a:rPr lang="en-US" smtClean="0"/>
              <a:pPr/>
              <a:t>13</a:t>
            </a:fld>
            <a:endParaRPr lang="en-US"/>
          </a:p>
        </p:txBody>
      </p:sp>
    </p:spTree>
    <p:extLst>
      <p:ext uri="{BB962C8B-B14F-4D97-AF65-F5344CB8AC3E}">
        <p14:creationId xmlns:p14="http://schemas.microsoft.com/office/powerpoint/2010/main" val="380181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http://www.cooper.com/journal/2002/03/reconciling_market_segments_an.html</a:t>
            </a:r>
          </a:p>
          <a:p>
            <a:endParaRPr lang="en-US" dirty="0"/>
          </a:p>
        </p:txBody>
      </p:sp>
      <p:sp>
        <p:nvSpPr>
          <p:cNvPr id="4" name="Slide Number Placeholder 3"/>
          <p:cNvSpPr>
            <a:spLocks noGrp="1"/>
          </p:cNvSpPr>
          <p:nvPr>
            <p:ph type="sldNum" sz="quarter" idx="10"/>
          </p:nvPr>
        </p:nvSpPr>
        <p:spPr/>
        <p:txBody>
          <a:bodyPr/>
          <a:lstStyle/>
          <a:p>
            <a:fld id="{7CE77197-739D-4B26-AF33-8D06BC2CEE70}" type="slidenum">
              <a:rPr lang="en-US" smtClean="0"/>
              <a:pPr/>
              <a:t>20</a:t>
            </a:fld>
            <a:endParaRPr lang="en-US"/>
          </a:p>
        </p:txBody>
      </p:sp>
    </p:spTree>
    <p:extLst>
      <p:ext uri="{BB962C8B-B14F-4D97-AF65-F5344CB8AC3E}">
        <p14:creationId xmlns:p14="http://schemas.microsoft.com/office/powerpoint/2010/main" val="344247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u="sng" kern="1200" dirty="0" smtClean="0">
                <a:solidFill>
                  <a:schemeClr val="tx1"/>
                </a:solidFill>
                <a:latin typeface="+mn-lt"/>
                <a:ea typeface="+mn-ea"/>
                <a:cs typeface="+mn-cs"/>
                <a:hlinkClick r:id="rId3"/>
              </a:rPr>
              <a:t>http://www.boxesandarrows.com/view/taking_the_you_out_of_user_my_experience_using_personas#comments</a:t>
            </a:r>
            <a:endParaRPr lang="en-US" sz="1200" u="sng"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CE77197-739D-4B26-AF33-8D06BC2CEE70}" type="slidenum">
              <a:rPr lang="en-US" smtClean="0"/>
              <a:pPr/>
              <a:t>22</a:t>
            </a:fld>
            <a:endParaRPr lang="en-US"/>
          </a:p>
        </p:txBody>
      </p:sp>
    </p:spTree>
    <p:extLst>
      <p:ext uri="{BB962C8B-B14F-4D97-AF65-F5344CB8AC3E}">
        <p14:creationId xmlns:p14="http://schemas.microsoft.com/office/powerpoint/2010/main" val="415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sz="2000" dirty="0" smtClean="0"/>
              <a:t>Pro:  saves energy; longer life</a:t>
            </a:r>
          </a:p>
          <a:p>
            <a:pPr lvl="1"/>
            <a:r>
              <a:rPr lang="en-US" sz="2000" dirty="0" smtClean="0"/>
              <a:t>Con: Can't Melt </a:t>
            </a:r>
            <a:r>
              <a:rPr lang="en-US" sz="2000" i="1" dirty="0" smtClean="0"/>
              <a:t>Snow</a:t>
            </a:r>
          </a:p>
          <a:p>
            <a:endParaRPr lang="en-US" dirty="0"/>
          </a:p>
        </p:txBody>
      </p:sp>
      <p:sp>
        <p:nvSpPr>
          <p:cNvPr id="4" name="Slide Number Placeholder 3"/>
          <p:cNvSpPr>
            <a:spLocks noGrp="1"/>
          </p:cNvSpPr>
          <p:nvPr>
            <p:ph type="sldNum" sz="quarter" idx="10"/>
          </p:nvPr>
        </p:nvSpPr>
        <p:spPr/>
        <p:txBody>
          <a:bodyPr/>
          <a:lstStyle/>
          <a:p>
            <a:fld id="{7CE77197-739D-4B26-AF33-8D06BC2CEE70}" type="slidenum">
              <a:rPr lang="en-US" smtClean="0"/>
              <a:pPr/>
              <a:t>30</a:t>
            </a:fld>
            <a:endParaRPr lang="en-US"/>
          </a:p>
        </p:txBody>
      </p:sp>
    </p:spTree>
    <p:extLst>
      <p:ext uri="{BB962C8B-B14F-4D97-AF65-F5344CB8AC3E}">
        <p14:creationId xmlns:p14="http://schemas.microsoft.com/office/powerpoint/2010/main" val="40384026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Students</a:t>
            </a:r>
            <a:r>
              <a:rPr lang="en-US" baseline="0" dirty="0" smtClean="0"/>
              <a:t> </a:t>
            </a:r>
            <a:r>
              <a:rPr lang="en-US" dirty="0" err="1" smtClean="0"/>
              <a:t>Todo</a:t>
            </a:r>
            <a:r>
              <a:rPr lang="en-US" dirty="0" smtClean="0"/>
              <a:t>,</a:t>
            </a:r>
            <a:r>
              <a:rPr lang="en-US" baseline="0" dirty="0" smtClean="0"/>
              <a:t> read this:</a:t>
            </a:r>
          </a:p>
          <a:p>
            <a:endParaRPr lang="en-US" baseline="0" dirty="0" smtClean="0"/>
          </a:p>
          <a:p>
            <a:r>
              <a:rPr lang="en-US" dirty="0" smtClean="0"/>
              <a:t>http://www.hybridcars.com/safety/blind-people-hybrid-safety.html</a:t>
            </a:r>
          </a:p>
          <a:p>
            <a:endParaRPr lang="en-US" dirty="0"/>
          </a:p>
        </p:txBody>
      </p:sp>
      <p:sp>
        <p:nvSpPr>
          <p:cNvPr id="4" name="Slide Number Placeholder 3"/>
          <p:cNvSpPr>
            <a:spLocks noGrp="1"/>
          </p:cNvSpPr>
          <p:nvPr>
            <p:ph type="sldNum" sz="quarter" idx="10"/>
          </p:nvPr>
        </p:nvSpPr>
        <p:spPr/>
        <p:txBody>
          <a:bodyPr/>
          <a:lstStyle/>
          <a:p>
            <a:fld id="{7CE77197-739D-4B26-AF33-8D06BC2CEE70}" type="slidenum">
              <a:rPr lang="en-US" smtClean="0"/>
              <a:pPr/>
              <a:t>32</a:t>
            </a:fld>
            <a:endParaRPr lang="en-US"/>
          </a:p>
        </p:txBody>
      </p:sp>
    </p:spTree>
    <p:extLst>
      <p:ext uri="{BB962C8B-B14F-4D97-AF65-F5344CB8AC3E}">
        <p14:creationId xmlns:p14="http://schemas.microsoft.com/office/powerpoint/2010/main" val="826353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http://www.memecenter.com/fun/8608/hair-style</a:t>
            </a:r>
          </a:p>
          <a:p>
            <a:endParaRPr lang="en-US" dirty="0"/>
          </a:p>
        </p:txBody>
      </p:sp>
      <p:sp>
        <p:nvSpPr>
          <p:cNvPr id="4" name="Slide Number Placeholder 3"/>
          <p:cNvSpPr>
            <a:spLocks noGrp="1"/>
          </p:cNvSpPr>
          <p:nvPr>
            <p:ph type="sldNum" sz="quarter" idx="10"/>
          </p:nvPr>
        </p:nvSpPr>
        <p:spPr/>
        <p:txBody>
          <a:bodyPr/>
          <a:lstStyle/>
          <a:p>
            <a:fld id="{7CE77197-739D-4B26-AF33-8D06BC2CEE70}" type="slidenum">
              <a:rPr lang="en-US" smtClean="0"/>
              <a:pPr/>
              <a:t>36</a:t>
            </a:fld>
            <a:endParaRPr lang="en-US"/>
          </a:p>
        </p:txBody>
      </p:sp>
    </p:spTree>
    <p:extLst>
      <p:ext uri="{BB962C8B-B14F-4D97-AF65-F5344CB8AC3E}">
        <p14:creationId xmlns:p14="http://schemas.microsoft.com/office/powerpoint/2010/main" val="20758560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It takes time for people to have new ideas</a:t>
            </a:r>
          </a:p>
          <a:p>
            <a:r>
              <a:rPr lang="en-US" dirty="0" smtClean="0"/>
              <a:t>	</a:t>
            </a:r>
            <a:r>
              <a:rPr lang="en-US" altLang="zh-CN" dirty="0" smtClean="0"/>
              <a:t>sometimes,  </a:t>
            </a:r>
            <a:r>
              <a:rPr lang="en-US" altLang="zh-CN" baseline="0" dirty="0" smtClean="0"/>
              <a:t>people really understand the problem after fully implemented a feature. </a:t>
            </a:r>
            <a:endParaRPr lang="en-US" dirty="0"/>
          </a:p>
        </p:txBody>
      </p:sp>
      <p:sp>
        <p:nvSpPr>
          <p:cNvPr id="4" name="Slide Number Placeholder 3"/>
          <p:cNvSpPr>
            <a:spLocks noGrp="1"/>
          </p:cNvSpPr>
          <p:nvPr>
            <p:ph type="sldNum" sz="quarter" idx="10"/>
          </p:nvPr>
        </p:nvSpPr>
        <p:spPr/>
        <p:txBody>
          <a:bodyPr/>
          <a:lstStyle/>
          <a:p>
            <a:fld id="{7CE77197-739D-4B26-AF33-8D06BC2CEE70}" type="slidenum">
              <a:rPr lang="en-US" smtClean="0"/>
              <a:pPr/>
              <a:t>45</a:t>
            </a:fld>
            <a:endParaRPr lang="en-US"/>
          </a:p>
        </p:txBody>
      </p:sp>
    </p:spTree>
    <p:extLst>
      <p:ext uri="{BB962C8B-B14F-4D97-AF65-F5344CB8AC3E}">
        <p14:creationId xmlns:p14="http://schemas.microsoft.com/office/powerpoint/2010/main" val="3005847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zh-CN" altLang="en-US" smtClean="0"/>
              <a:t>单击此处编辑母版标题样式</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zh-CN" altLang="en-US" smtClean="0"/>
              <a:t>单击以编辑母版副标题样式</a:t>
            </a:r>
            <a:endParaRPr kumimoji="0" lang="en-US"/>
          </a:p>
        </p:txBody>
      </p:sp>
      <p:sp>
        <p:nvSpPr>
          <p:cNvPr id="4" name="Date Placeholder 3"/>
          <p:cNvSpPr>
            <a:spLocks noGrp="1"/>
          </p:cNvSpPr>
          <p:nvPr>
            <p:ph type="dt" sz="half" idx="10"/>
          </p:nvPr>
        </p:nvSpPr>
        <p:spPr/>
        <p:txBody>
          <a:bodyPr/>
          <a:lstStyle/>
          <a:p>
            <a:pPr>
              <a:defRPr/>
            </a:pPr>
            <a:fld id="{CCEBCC3A-C247-4B0B-8627-9A67055B7F19}" type="datetimeFigureOut">
              <a:rPr lang="en-US" altLang="zh-CN" smtClean="0"/>
              <a:pPr>
                <a:defRPr/>
              </a:pPr>
              <a:t>2/19/2016</a:t>
            </a:fld>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pPr>
              <a:defRPr/>
            </a:pPr>
            <a:fld id="{575E8567-9857-485A-AD06-75356133B8F1}" type="slidenum">
              <a:rPr lang="en-US" altLang="zh-CN" smtClean="0"/>
              <a:pPr>
                <a:defRPr/>
              </a:pPr>
              <a:t>‹#›</a:t>
            </a:fld>
            <a:endParaRPr lang="en-US" altLang="zh-CN"/>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extLst>
      <p:ext uri="{BB962C8B-B14F-4D97-AF65-F5344CB8AC3E}">
        <p14:creationId xmlns:p14="http://schemas.microsoft.com/office/powerpoint/2010/main" val="344800455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CN" altLang="en-US" smtClean="0"/>
              <a:t>单击此处编辑母版标题样式</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zh-CN" altLang="en-US" smtClean="0"/>
              <a:t>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Date Placeholder 3"/>
          <p:cNvSpPr>
            <a:spLocks noGrp="1"/>
          </p:cNvSpPr>
          <p:nvPr>
            <p:ph type="dt" sz="half" idx="10"/>
          </p:nvPr>
        </p:nvSpPr>
        <p:spPr/>
        <p:txBody>
          <a:bodyPr/>
          <a:lstStyle/>
          <a:p>
            <a:pPr>
              <a:defRPr/>
            </a:pPr>
            <a:fld id="{CCEBCC3A-C247-4B0B-8627-9A67055B7F19}" type="datetimeFigureOut">
              <a:rPr lang="en-US" altLang="zh-CN" smtClean="0"/>
              <a:pPr>
                <a:defRPr/>
              </a:pPr>
              <a:t>2/19/2016</a:t>
            </a:fld>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pPr>
              <a:defRPr/>
            </a:pPr>
            <a:fld id="{575E8567-9857-485A-AD06-75356133B8F1}" type="slidenum">
              <a:rPr lang="en-US" altLang="zh-CN" smtClean="0"/>
              <a:pPr>
                <a:defRPr/>
              </a:pPr>
              <a:t>‹#›</a:t>
            </a:fld>
            <a:endParaRPr lang="en-US" altLang="zh-CN"/>
          </a:p>
        </p:txBody>
      </p:sp>
    </p:spTree>
    <p:extLst>
      <p:ext uri="{BB962C8B-B14F-4D97-AF65-F5344CB8AC3E}">
        <p14:creationId xmlns:p14="http://schemas.microsoft.com/office/powerpoint/2010/main" val="3051482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zh-CN" altLang="en-US" smtClean="0"/>
              <a:t>单击此处编辑母版标题样式</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zh-CN" altLang="en-US" smtClean="0"/>
              <a:t>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Date Placeholder 3"/>
          <p:cNvSpPr>
            <a:spLocks noGrp="1"/>
          </p:cNvSpPr>
          <p:nvPr>
            <p:ph type="dt" sz="half" idx="10"/>
          </p:nvPr>
        </p:nvSpPr>
        <p:spPr/>
        <p:txBody>
          <a:bodyPr/>
          <a:lstStyle/>
          <a:p>
            <a:pPr>
              <a:defRPr/>
            </a:pPr>
            <a:fld id="{CCEBCC3A-C247-4B0B-8627-9A67055B7F19}" type="datetimeFigureOut">
              <a:rPr lang="en-US" altLang="zh-CN" smtClean="0"/>
              <a:pPr>
                <a:defRPr/>
              </a:pPr>
              <a:t>2/19/2016</a:t>
            </a:fld>
            <a:endParaRPr lang="en-US" altLang="zh-CN"/>
          </a:p>
        </p:txBody>
      </p:sp>
      <p:sp>
        <p:nvSpPr>
          <p:cNvPr id="5" name="Footer Placeholder 4"/>
          <p:cNvSpPr>
            <a:spLocks noGrp="1"/>
          </p:cNvSpPr>
          <p:nvPr>
            <p:ph type="ftr" sz="quarter" idx="11"/>
          </p:nvPr>
        </p:nvSpPr>
        <p:spPr>
          <a:xfrm>
            <a:off x="2640597" y="6377459"/>
            <a:ext cx="3836404" cy="365125"/>
          </a:xfrm>
        </p:spPr>
        <p:txBody>
          <a:bodyPr/>
          <a:lstStyle/>
          <a:p>
            <a:endParaRPr lang="en-US" altLang="zh-CN"/>
          </a:p>
        </p:txBody>
      </p:sp>
      <p:sp>
        <p:nvSpPr>
          <p:cNvPr id="6" name="Slide Number Placeholder 5"/>
          <p:cNvSpPr>
            <a:spLocks noGrp="1"/>
          </p:cNvSpPr>
          <p:nvPr>
            <p:ph type="sldNum" sz="quarter" idx="12"/>
          </p:nvPr>
        </p:nvSpPr>
        <p:spPr/>
        <p:txBody>
          <a:bodyPr/>
          <a:lstStyle/>
          <a:p>
            <a:pPr>
              <a:defRPr/>
            </a:pPr>
            <a:fld id="{575E8567-9857-485A-AD06-75356133B8F1}" type="slidenum">
              <a:rPr lang="en-US" altLang="zh-CN" smtClean="0"/>
              <a:pPr>
                <a:defRPr/>
              </a:pPr>
              <a:t>‹#›</a:t>
            </a:fld>
            <a:endParaRPr lang="en-US" altLang="zh-CN"/>
          </a:p>
        </p:txBody>
      </p:sp>
    </p:spTree>
    <p:extLst>
      <p:ext uri="{BB962C8B-B14F-4D97-AF65-F5344CB8AC3E}">
        <p14:creationId xmlns:p14="http://schemas.microsoft.com/office/powerpoint/2010/main" val="2915924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zh-CN" altLang="en-US" smtClean="0"/>
              <a:t>单击此处编辑母版标题样式</a:t>
            </a:r>
            <a:endParaRPr kumimoji="0" lang="en-US"/>
          </a:p>
        </p:txBody>
      </p:sp>
      <p:sp>
        <p:nvSpPr>
          <p:cNvPr id="3" name="Content Placeholder 2"/>
          <p:cNvSpPr>
            <a:spLocks noGrp="1"/>
          </p:cNvSpPr>
          <p:nvPr>
            <p:ph idx="1"/>
          </p:nvPr>
        </p:nvSpPr>
        <p:spPr/>
        <p:txBody>
          <a:bodyPr/>
          <a:lstStyle/>
          <a:p>
            <a:pPr lvl="0" eaLnBrk="1" latinLnBrk="0" hangingPunct="1"/>
            <a:r>
              <a:rPr lang="zh-CN" altLang="en-US" smtClean="0"/>
              <a:t>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Date Placeholder 3"/>
          <p:cNvSpPr>
            <a:spLocks noGrp="1"/>
          </p:cNvSpPr>
          <p:nvPr>
            <p:ph type="dt" sz="half" idx="10"/>
          </p:nvPr>
        </p:nvSpPr>
        <p:spPr/>
        <p:txBody>
          <a:bodyPr/>
          <a:lstStyle/>
          <a:p>
            <a:pPr>
              <a:defRPr/>
            </a:pPr>
            <a:fld id="{CCEBCC3A-C247-4B0B-8627-9A67055B7F19}" type="datetimeFigureOut">
              <a:rPr lang="en-US" altLang="zh-CN" smtClean="0"/>
              <a:pPr>
                <a:defRPr/>
              </a:pPr>
              <a:t>2/19/2016</a:t>
            </a:fld>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pPr>
              <a:defRPr/>
            </a:pPr>
            <a:fld id="{575E8567-9857-485A-AD06-75356133B8F1}" type="slidenum">
              <a:rPr lang="en-US" altLang="zh-CN" smtClean="0"/>
              <a:pPr>
                <a:defRPr/>
              </a:pPr>
              <a:t>‹#›</a:t>
            </a:fld>
            <a:endParaRPr lang="en-US" altLang="zh-CN"/>
          </a:p>
        </p:txBody>
      </p:sp>
    </p:spTree>
    <p:extLst>
      <p:ext uri="{BB962C8B-B14F-4D97-AF65-F5344CB8AC3E}">
        <p14:creationId xmlns:p14="http://schemas.microsoft.com/office/powerpoint/2010/main" val="277957374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zh-CN" altLang="en-US" smtClean="0"/>
              <a:t>单击此处编辑母版标题样式</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zh-CN" altLang="en-US" smtClean="0"/>
              <a:t>编辑母版文本样式</a:t>
            </a:r>
          </a:p>
        </p:txBody>
      </p:sp>
      <p:sp>
        <p:nvSpPr>
          <p:cNvPr id="4" name="Date Placeholder 3"/>
          <p:cNvSpPr>
            <a:spLocks noGrp="1"/>
          </p:cNvSpPr>
          <p:nvPr>
            <p:ph type="dt" sz="half" idx="10"/>
          </p:nvPr>
        </p:nvSpPr>
        <p:spPr/>
        <p:txBody>
          <a:bodyPr/>
          <a:lstStyle/>
          <a:p>
            <a:pPr>
              <a:defRPr/>
            </a:pPr>
            <a:fld id="{CCEBCC3A-C247-4B0B-8627-9A67055B7F19}" type="datetimeFigureOut">
              <a:rPr lang="en-US" altLang="zh-CN" smtClean="0"/>
              <a:pPr>
                <a:defRPr/>
              </a:pPr>
              <a:t>2/19/2016</a:t>
            </a:fld>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pPr>
              <a:defRPr/>
            </a:pPr>
            <a:fld id="{575E8567-9857-485A-AD06-75356133B8F1}" type="slidenum">
              <a:rPr lang="en-US" altLang="zh-CN" smtClean="0"/>
              <a:pPr>
                <a:defRPr/>
              </a:pPr>
              <a:t>‹#›</a:t>
            </a:fld>
            <a:endParaRPr lang="en-US" altLang="zh-CN"/>
          </a:p>
        </p:txBody>
      </p:sp>
    </p:spTree>
    <p:extLst>
      <p:ext uri="{BB962C8B-B14F-4D97-AF65-F5344CB8AC3E}">
        <p14:creationId xmlns:p14="http://schemas.microsoft.com/office/powerpoint/2010/main" val="291930326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CN" altLang="en-US" smtClean="0"/>
              <a:t>单击此处编辑母版标题样式</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zh-CN" altLang="en-US" smtClean="0"/>
              <a:t>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zh-CN" altLang="en-US" smtClean="0"/>
              <a:t>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Date Placeholder 4"/>
          <p:cNvSpPr>
            <a:spLocks noGrp="1"/>
          </p:cNvSpPr>
          <p:nvPr>
            <p:ph type="dt" sz="half" idx="10"/>
          </p:nvPr>
        </p:nvSpPr>
        <p:spPr/>
        <p:txBody>
          <a:bodyPr/>
          <a:lstStyle/>
          <a:p>
            <a:pPr>
              <a:defRPr/>
            </a:pPr>
            <a:fld id="{CCEBCC3A-C247-4B0B-8627-9A67055B7F19}" type="datetimeFigureOut">
              <a:rPr lang="en-US" altLang="zh-CN" smtClean="0"/>
              <a:pPr>
                <a:defRPr/>
              </a:pPr>
              <a:t>2/19/2016</a:t>
            </a:fld>
            <a:endParaRPr lang="en-US" altLang="zh-CN"/>
          </a:p>
        </p:txBody>
      </p:sp>
      <p:sp>
        <p:nvSpPr>
          <p:cNvPr id="6" name="Footer Placeholder 5"/>
          <p:cNvSpPr>
            <a:spLocks noGrp="1"/>
          </p:cNvSpPr>
          <p:nvPr>
            <p:ph type="ftr" sz="quarter" idx="11"/>
          </p:nvPr>
        </p:nvSpPr>
        <p:spPr/>
        <p:txBody>
          <a:bodyPr/>
          <a:lstStyle/>
          <a:p>
            <a:endParaRPr lang="en-US" altLang="zh-CN"/>
          </a:p>
        </p:txBody>
      </p:sp>
      <p:sp>
        <p:nvSpPr>
          <p:cNvPr id="7" name="Slide Number Placeholder 6"/>
          <p:cNvSpPr>
            <a:spLocks noGrp="1"/>
          </p:cNvSpPr>
          <p:nvPr>
            <p:ph type="sldNum" sz="quarter" idx="12"/>
          </p:nvPr>
        </p:nvSpPr>
        <p:spPr/>
        <p:txBody>
          <a:bodyPr/>
          <a:lstStyle/>
          <a:p>
            <a:pPr>
              <a:defRPr/>
            </a:pPr>
            <a:fld id="{575E8567-9857-485A-AD06-75356133B8F1}" type="slidenum">
              <a:rPr lang="en-US" altLang="zh-CN" smtClean="0"/>
              <a:pPr>
                <a:defRPr/>
              </a:pPr>
              <a:t>‹#›</a:t>
            </a:fld>
            <a:endParaRPr lang="en-US" altLang="zh-CN"/>
          </a:p>
        </p:txBody>
      </p:sp>
    </p:spTree>
    <p:extLst>
      <p:ext uri="{BB962C8B-B14F-4D97-AF65-F5344CB8AC3E}">
        <p14:creationId xmlns:p14="http://schemas.microsoft.com/office/powerpoint/2010/main" val="185789304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zh-CN" altLang="en-US" smtClean="0"/>
              <a:t>单击此处编辑母版标题样式</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zh-CN" altLang="en-US" smtClean="0"/>
              <a:t>编辑母版文本样式</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zh-CN" altLang="en-US" smtClean="0"/>
              <a:t>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zh-CN" altLang="en-US" smtClean="0"/>
              <a:t>编辑母版文本样式</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zh-CN" altLang="en-US" smtClean="0"/>
              <a:t>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Date Placeholder 6"/>
          <p:cNvSpPr>
            <a:spLocks noGrp="1"/>
          </p:cNvSpPr>
          <p:nvPr>
            <p:ph type="dt" sz="half" idx="10"/>
          </p:nvPr>
        </p:nvSpPr>
        <p:spPr/>
        <p:txBody>
          <a:bodyPr/>
          <a:lstStyle/>
          <a:p>
            <a:pPr>
              <a:defRPr/>
            </a:pPr>
            <a:fld id="{CCEBCC3A-C247-4B0B-8627-9A67055B7F19}" type="datetimeFigureOut">
              <a:rPr lang="en-US" altLang="zh-CN" smtClean="0"/>
              <a:pPr>
                <a:defRPr/>
              </a:pPr>
              <a:t>2/19/2016</a:t>
            </a:fld>
            <a:endParaRPr lang="en-US" altLang="zh-CN"/>
          </a:p>
        </p:txBody>
      </p:sp>
      <p:sp>
        <p:nvSpPr>
          <p:cNvPr id="8" name="Footer Placeholder 7"/>
          <p:cNvSpPr>
            <a:spLocks noGrp="1"/>
          </p:cNvSpPr>
          <p:nvPr>
            <p:ph type="ftr" sz="quarter" idx="11"/>
          </p:nvPr>
        </p:nvSpPr>
        <p:spPr/>
        <p:txBody>
          <a:bodyPr/>
          <a:lstStyle/>
          <a:p>
            <a:endParaRPr lang="en-US" altLang="zh-CN"/>
          </a:p>
        </p:txBody>
      </p:sp>
      <p:sp>
        <p:nvSpPr>
          <p:cNvPr id="9" name="Slide Number Placeholder 8"/>
          <p:cNvSpPr>
            <a:spLocks noGrp="1"/>
          </p:cNvSpPr>
          <p:nvPr>
            <p:ph type="sldNum" sz="quarter" idx="12"/>
          </p:nvPr>
        </p:nvSpPr>
        <p:spPr/>
        <p:txBody>
          <a:bodyPr/>
          <a:lstStyle/>
          <a:p>
            <a:pPr>
              <a:defRPr/>
            </a:pPr>
            <a:fld id="{575E8567-9857-485A-AD06-75356133B8F1}" type="slidenum">
              <a:rPr lang="en-US" altLang="zh-CN" smtClean="0"/>
              <a:pPr>
                <a:defRPr/>
              </a:pPr>
              <a:t>‹#›</a:t>
            </a:fld>
            <a:endParaRPr lang="en-US" altLang="zh-CN"/>
          </a:p>
        </p:txBody>
      </p:sp>
    </p:spTree>
    <p:extLst>
      <p:ext uri="{BB962C8B-B14F-4D97-AF65-F5344CB8AC3E}">
        <p14:creationId xmlns:p14="http://schemas.microsoft.com/office/powerpoint/2010/main" val="282381185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CN" altLang="en-US" smtClean="0"/>
              <a:t>单击此处编辑母版标题样式</a:t>
            </a:r>
            <a:endParaRPr kumimoji="0" lang="en-US"/>
          </a:p>
        </p:txBody>
      </p:sp>
      <p:sp>
        <p:nvSpPr>
          <p:cNvPr id="3" name="Date Placeholder 2"/>
          <p:cNvSpPr>
            <a:spLocks noGrp="1"/>
          </p:cNvSpPr>
          <p:nvPr>
            <p:ph type="dt" sz="half" idx="10"/>
          </p:nvPr>
        </p:nvSpPr>
        <p:spPr/>
        <p:txBody>
          <a:bodyPr/>
          <a:lstStyle/>
          <a:p>
            <a:pPr>
              <a:defRPr/>
            </a:pPr>
            <a:fld id="{CCEBCC3A-C247-4B0B-8627-9A67055B7F19}" type="datetimeFigureOut">
              <a:rPr lang="en-US" altLang="zh-CN" smtClean="0"/>
              <a:pPr>
                <a:defRPr/>
              </a:pPr>
              <a:t>2/19/2016</a:t>
            </a:fld>
            <a:endParaRPr lang="en-US" altLang="zh-CN"/>
          </a:p>
        </p:txBody>
      </p:sp>
      <p:sp>
        <p:nvSpPr>
          <p:cNvPr id="4" name="Footer Placeholder 3"/>
          <p:cNvSpPr>
            <a:spLocks noGrp="1"/>
          </p:cNvSpPr>
          <p:nvPr>
            <p:ph type="ftr" sz="quarter" idx="11"/>
          </p:nvPr>
        </p:nvSpPr>
        <p:spPr/>
        <p:txBody>
          <a:bodyPr/>
          <a:lstStyle/>
          <a:p>
            <a:endParaRPr lang="en-US" altLang="zh-CN"/>
          </a:p>
        </p:txBody>
      </p:sp>
      <p:sp>
        <p:nvSpPr>
          <p:cNvPr id="5" name="Slide Number Placeholder 4"/>
          <p:cNvSpPr>
            <a:spLocks noGrp="1"/>
          </p:cNvSpPr>
          <p:nvPr>
            <p:ph type="sldNum" sz="quarter" idx="12"/>
          </p:nvPr>
        </p:nvSpPr>
        <p:spPr/>
        <p:txBody>
          <a:bodyPr/>
          <a:lstStyle/>
          <a:p>
            <a:pPr>
              <a:defRPr/>
            </a:pPr>
            <a:fld id="{575E8567-9857-485A-AD06-75356133B8F1}" type="slidenum">
              <a:rPr lang="en-US" altLang="zh-CN" smtClean="0"/>
              <a:pPr>
                <a:defRPr/>
              </a:pPr>
              <a:t>‹#›</a:t>
            </a:fld>
            <a:endParaRPr lang="en-US" altLang="zh-CN"/>
          </a:p>
        </p:txBody>
      </p:sp>
    </p:spTree>
    <p:extLst>
      <p:ext uri="{BB962C8B-B14F-4D97-AF65-F5344CB8AC3E}">
        <p14:creationId xmlns:p14="http://schemas.microsoft.com/office/powerpoint/2010/main" val="204963460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CCEBCC3A-C247-4B0B-8627-9A67055B7F19}" type="datetimeFigureOut">
              <a:rPr lang="en-US" altLang="zh-CN" smtClean="0"/>
              <a:pPr>
                <a:defRPr/>
              </a:pPr>
              <a:t>2/19/2016</a:t>
            </a:fld>
            <a:endParaRPr lang="en-US" altLang="zh-CN"/>
          </a:p>
        </p:txBody>
      </p:sp>
      <p:sp>
        <p:nvSpPr>
          <p:cNvPr id="3" name="Footer Placeholder 2"/>
          <p:cNvSpPr>
            <a:spLocks noGrp="1"/>
          </p:cNvSpPr>
          <p:nvPr>
            <p:ph type="ftr" sz="quarter" idx="11"/>
          </p:nvPr>
        </p:nvSpPr>
        <p:spPr/>
        <p:txBody>
          <a:bodyPr/>
          <a:lstStyle/>
          <a:p>
            <a:endParaRPr lang="en-US" altLang="zh-CN"/>
          </a:p>
        </p:txBody>
      </p:sp>
      <p:sp>
        <p:nvSpPr>
          <p:cNvPr id="4" name="Slide Number Placeholder 3"/>
          <p:cNvSpPr>
            <a:spLocks noGrp="1"/>
          </p:cNvSpPr>
          <p:nvPr>
            <p:ph type="sldNum" sz="quarter" idx="12"/>
          </p:nvPr>
        </p:nvSpPr>
        <p:spPr/>
        <p:txBody>
          <a:bodyPr/>
          <a:lstStyle/>
          <a:p>
            <a:pPr>
              <a:defRPr/>
            </a:pPr>
            <a:fld id="{575E8567-9857-485A-AD06-75356133B8F1}" type="slidenum">
              <a:rPr lang="en-US" altLang="zh-CN" smtClean="0"/>
              <a:pPr>
                <a:defRPr/>
              </a:pPr>
              <a:t>‹#›</a:t>
            </a:fld>
            <a:endParaRPr lang="en-US" altLang="zh-CN"/>
          </a:p>
        </p:txBody>
      </p:sp>
    </p:spTree>
    <p:extLst>
      <p:ext uri="{BB962C8B-B14F-4D97-AF65-F5344CB8AC3E}">
        <p14:creationId xmlns:p14="http://schemas.microsoft.com/office/powerpoint/2010/main" val="1762802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zh-CN" altLang="en-US" smtClean="0"/>
              <a:t>单击此处编辑母版标题样式</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zh-CN" altLang="en-US" smtClean="0"/>
              <a:t>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zh-CN" altLang="en-US" smtClean="0"/>
              <a:t>编辑母版文本样式</a:t>
            </a:r>
          </a:p>
        </p:txBody>
      </p:sp>
      <p:sp>
        <p:nvSpPr>
          <p:cNvPr id="5" name="Date Placeholder 4"/>
          <p:cNvSpPr>
            <a:spLocks noGrp="1"/>
          </p:cNvSpPr>
          <p:nvPr>
            <p:ph type="dt" sz="half" idx="10"/>
          </p:nvPr>
        </p:nvSpPr>
        <p:spPr/>
        <p:txBody>
          <a:bodyPr/>
          <a:lstStyle/>
          <a:p>
            <a:pPr>
              <a:defRPr/>
            </a:pPr>
            <a:fld id="{CCEBCC3A-C247-4B0B-8627-9A67055B7F19}" type="datetimeFigureOut">
              <a:rPr lang="en-US" altLang="zh-CN" smtClean="0"/>
              <a:pPr>
                <a:defRPr/>
              </a:pPr>
              <a:t>2/19/2016</a:t>
            </a:fld>
            <a:endParaRPr lang="en-US" altLang="zh-CN"/>
          </a:p>
        </p:txBody>
      </p:sp>
      <p:sp>
        <p:nvSpPr>
          <p:cNvPr id="6" name="Footer Placeholder 5"/>
          <p:cNvSpPr>
            <a:spLocks noGrp="1"/>
          </p:cNvSpPr>
          <p:nvPr>
            <p:ph type="ftr" sz="quarter" idx="11"/>
          </p:nvPr>
        </p:nvSpPr>
        <p:spPr/>
        <p:txBody>
          <a:bodyPr/>
          <a:lstStyle/>
          <a:p>
            <a:endParaRPr lang="en-US" altLang="zh-CN"/>
          </a:p>
        </p:txBody>
      </p:sp>
      <p:sp>
        <p:nvSpPr>
          <p:cNvPr id="7" name="Slide Number Placeholder 6"/>
          <p:cNvSpPr>
            <a:spLocks noGrp="1"/>
          </p:cNvSpPr>
          <p:nvPr>
            <p:ph type="sldNum" sz="quarter" idx="12"/>
          </p:nvPr>
        </p:nvSpPr>
        <p:spPr/>
        <p:txBody>
          <a:bodyPr/>
          <a:lstStyle/>
          <a:p>
            <a:pPr>
              <a:defRPr/>
            </a:pPr>
            <a:fld id="{575E8567-9857-485A-AD06-75356133B8F1}" type="slidenum">
              <a:rPr lang="en-US" altLang="zh-CN" smtClean="0"/>
              <a:pPr>
                <a:defRPr/>
              </a:pPr>
              <a:t>‹#›</a:t>
            </a:fld>
            <a:endParaRPr lang="en-US" altLang="zh-CN"/>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extLst>
      <p:ext uri="{BB962C8B-B14F-4D97-AF65-F5344CB8AC3E}">
        <p14:creationId xmlns:p14="http://schemas.microsoft.com/office/powerpoint/2010/main" val="3930387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zh-CN" altLang="en-US" smtClean="0"/>
              <a:t>单击此处编辑母版标题样式</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zh-CN" altLang="en-US" smtClean="0"/>
              <a:t>单击图标添加图片</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zh-CN" altLang="en-US" smtClean="0"/>
              <a:t>编辑母版文本样式</a:t>
            </a:r>
          </a:p>
        </p:txBody>
      </p:sp>
      <p:sp>
        <p:nvSpPr>
          <p:cNvPr id="5" name="Date Placeholder 4"/>
          <p:cNvSpPr>
            <a:spLocks noGrp="1"/>
          </p:cNvSpPr>
          <p:nvPr>
            <p:ph type="dt" sz="half" idx="10"/>
          </p:nvPr>
        </p:nvSpPr>
        <p:spPr>
          <a:xfrm>
            <a:off x="164592" y="1170432"/>
            <a:ext cx="2523744" cy="201168"/>
          </a:xfrm>
        </p:spPr>
        <p:txBody>
          <a:bodyPr/>
          <a:lstStyle/>
          <a:p>
            <a:pPr>
              <a:defRPr/>
            </a:pPr>
            <a:fld id="{CCEBCC3A-C247-4B0B-8627-9A67055B7F19}" type="datetimeFigureOut">
              <a:rPr lang="en-US" altLang="zh-CN" smtClean="0"/>
              <a:pPr>
                <a:defRPr/>
              </a:pPr>
              <a:t>2/19/2016</a:t>
            </a:fld>
            <a:endParaRPr lang="en-US" altLang="zh-CN"/>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ltLang="zh-CN"/>
          </a:p>
        </p:txBody>
      </p:sp>
      <p:sp>
        <p:nvSpPr>
          <p:cNvPr id="7" name="Slide Number Placeholder 6"/>
          <p:cNvSpPr>
            <a:spLocks noGrp="1"/>
          </p:cNvSpPr>
          <p:nvPr>
            <p:ph type="sldNum" sz="quarter" idx="12"/>
          </p:nvPr>
        </p:nvSpPr>
        <p:spPr>
          <a:xfrm>
            <a:off x="8339328" y="1170432"/>
            <a:ext cx="733864" cy="201168"/>
          </a:xfrm>
        </p:spPr>
        <p:txBody>
          <a:bodyPr/>
          <a:lstStyle/>
          <a:p>
            <a:pPr>
              <a:defRPr/>
            </a:pPr>
            <a:fld id="{575E8567-9857-485A-AD06-75356133B8F1}" type="slidenum">
              <a:rPr lang="en-US" altLang="zh-CN" smtClean="0"/>
              <a:pPr>
                <a:defRPr/>
              </a:pPr>
              <a:t>‹#›</a:t>
            </a:fld>
            <a:endParaRPr lang="en-US" altLang="zh-CN"/>
          </a:p>
        </p:txBody>
      </p:sp>
    </p:spTree>
    <p:extLst>
      <p:ext uri="{BB962C8B-B14F-4D97-AF65-F5344CB8AC3E}">
        <p14:creationId xmlns:p14="http://schemas.microsoft.com/office/powerpoint/2010/main" val="152945692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zh-CN" altLang="en-US" smtClean="0"/>
              <a:t>单击此处编辑母版标题样式</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zh-CN" altLang="en-US" smtClean="0"/>
              <a:t>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pPr>
              <a:defRPr/>
            </a:pPr>
            <a:fld id="{CCEBCC3A-C247-4B0B-8627-9A67055B7F19}" type="datetimeFigureOut">
              <a:rPr lang="en-US" altLang="zh-CN" smtClean="0"/>
              <a:pPr>
                <a:defRPr/>
              </a:pPr>
              <a:t>2/19/2016</a:t>
            </a:fld>
            <a:endParaRPr lang="en-US" altLang="zh-CN"/>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ltLang="zh-CN"/>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pPr>
              <a:defRPr/>
            </a:pPr>
            <a:fld id="{575E8567-9857-485A-AD06-75356133B8F1}" type="slidenum">
              <a:rPr lang="en-US" altLang="zh-CN" smtClean="0"/>
              <a:pPr>
                <a:defRPr/>
              </a:pPr>
              <a:t>‹#›</a:t>
            </a:fld>
            <a:endParaRPr lang="en-US" altLang="zh-CN"/>
          </a:p>
        </p:txBody>
      </p:sp>
    </p:spTree>
    <p:extLst>
      <p:ext uri="{BB962C8B-B14F-4D97-AF65-F5344CB8AC3E}">
        <p14:creationId xmlns:p14="http://schemas.microsoft.com/office/powerpoint/2010/main" val="3996813226"/>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iming>
    <p:tnLst>
      <p:par>
        <p:cTn id="1" dur="indefinite" restart="never" nodeType="tmRoot"/>
      </p:par>
    </p:tnLst>
  </p:timing>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cn.bing.com/images/search?q=shoe+laces+tie+your+sho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cn.bing.com/images/search?q=shoe+laces+tie+your+sho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www.thegreencarwebsite.co.uk/blog/index.php/2010/05/04/eu-considers-whether-electric-cars-need-noise/"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weibo.com/k/%E8%BD%AF%E4%BB%B6%E5%B7%A5%E7%A8%8B&amp;refer=miniblog_jing"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BUSINESS_ACTIVITY"/><Relationship Id="rId2" Type="http://schemas.openxmlformats.org/officeDocument/2006/relationships/hyperlink" Target="http://en.wikipedia.org/wiki/Walkthrough"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le 1"/>
          <p:cNvSpPr>
            <a:spLocks noGrp="1"/>
          </p:cNvSpPr>
          <p:nvPr>
            <p:ph type="ctrTitle"/>
          </p:nvPr>
        </p:nvSpPr>
        <p:spPr/>
        <p:txBody>
          <a:bodyPr/>
          <a:lstStyle/>
          <a:p>
            <a:pPr eaLnBrk="1" hangingPunct="1"/>
            <a:r>
              <a:rPr lang="en-US" altLang="zh-CN" dirty="0" smtClean="0">
                <a:ea typeface="宋体" pitchFamily="2" charset="-122"/>
              </a:rPr>
              <a:t>Specification</a:t>
            </a:r>
            <a:endParaRPr altLang="zh-CN" dirty="0" smtClean="0">
              <a:ea typeface="宋体" pitchFamily="2" charset="-122"/>
            </a:endParaRPr>
          </a:p>
        </p:txBody>
      </p:sp>
      <p:sp>
        <p:nvSpPr>
          <p:cNvPr id="6146" name="Subtitle 2"/>
          <p:cNvSpPr>
            <a:spLocks noGrp="1"/>
          </p:cNvSpPr>
          <p:nvPr>
            <p:ph type="subTitle" idx="1"/>
          </p:nvPr>
        </p:nvSpPr>
        <p:spPr/>
        <p:txBody>
          <a:bodyPr/>
          <a:lstStyle/>
          <a:p>
            <a:pPr eaLnBrk="1" hangingPunct="1"/>
            <a:r>
              <a:rPr lang="zh-CN" altLang="en-US" dirty="0"/>
              <a:t>邹</a:t>
            </a:r>
            <a:r>
              <a:rPr lang="zh-CN" altLang="en-US" dirty="0" smtClean="0"/>
              <a:t>欣</a:t>
            </a:r>
            <a:endParaRPr lang="en-US" altLang="zh-CN" dirty="0" smtClean="0"/>
          </a:p>
          <a:p>
            <a:pPr eaLnBrk="1" hangingPunct="1"/>
            <a:r>
              <a:rPr lang="zh-CN" altLang="en-US" dirty="0"/>
              <a:t>构建之</a:t>
            </a:r>
            <a:r>
              <a:rPr lang="zh-CN" altLang="en-US" dirty="0" smtClean="0"/>
              <a:t>法 </a:t>
            </a:r>
            <a:r>
              <a:rPr lang="en-US" altLang="zh-CN" dirty="0" smtClean="0"/>
              <a:t>– </a:t>
            </a:r>
            <a:r>
              <a:rPr lang="zh-CN" altLang="en-US" dirty="0" smtClean="0"/>
              <a:t>现代软件工程</a:t>
            </a:r>
            <a:endParaRPr lang="en-US" altLang="zh-CN" dirty="0" smtClean="0"/>
          </a:p>
          <a:p>
            <a:pPr eaLnBrk="1" hangingPunct="1"/>
            <a:r>
              <a:rPr lang="en-US" altLang="zh-CN" dirty="0" smtClean="0"/>
              <a:t>2014</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 </a:t>
            </a:r>
            <a:r>
              <a:rPr lang="en-US" altLang="zh-CN" dirty="0" smtClean="0"/>
              <a:t>Exercise – round 1</a:t>
            </a:r>
            <a:endParaRPr lang="en-US" dirty="0"/>
          </a:p>
        </p:txBody>
      </p:sp>
      <p:sp>
        <p:nvSpPr>
          <p:cNvPr id="3" name="Content Placeholder 2"/>
          <p:cNvSpPr>
            <a:spLocks noGrp="1"/>
          </p:cNvSpPr>
          <p:nvPr>
            <p:ph idx="1"/>
          </p:nvPr>
        </p:nvSpPr>
        <p:spPr/>
        <p:txBody>
          <a:bodyPr>
            <a:normAutofit fontScale="92500" lnSpcReduction="20000"/>
          </a:bodyPr>
          <a:lstStyle/>
          <a:p>
            <a:r>
              <a:rPr lang="en-US" altLang="zh-CN" dirty="0" smtClean="0"/>
              <a:t>How long does it take for you to “tie your shoe laces”? </a:t>
            </a:r>
            <a:endParaRPr lang="en-US" dirty="0" smtClean="0"/>
          </a:p>
          <a:p>
            <a:r>
              <a:rPr lang="en-US" dirty="0" smtClean="0"/>
              <a:t>Write a spec so that an alien (</a:t>
            </a:r>
            <a:r>
              <a:rPr lang="zh-CN" altLang="en-US" dirty="0" smtClean="0"/>
              <a:t>外星人</a:t>
            </a:r>
            <a:r>
              <a:rPr lang="en-US" dirty="0" smtClean="0"/>
              <a:t>) </a:t>
            </a:r>
            <a:r>
              <a:rPr lang="en-US" altLang="zh-CN" dirty="0" smtClean="0"/>
              <a:t>can understand and execute how to “tie your shoe laces” (</a:t>
            </a:r>
            <a:r>
              <a:rPr lang="zh-CN" altLang="en-US" dirty="0" smtClean="0"/>
              <a:t>系鞋带</a:t>
            </a:r>
            <a:r>
              <a:rPr lang="en-US" altLang="zh-CN" dirty="0" smtClean="0"/>
              <a:t>)</a:t>
            </a:r>
          </a:p>
          <a:p>
            <a:r>
              <a:rPr lang="en-US" altLang="zh-CN" dirty="0" smtClean="0"/>
              <a:t>Each pair come up with one spec (10 minutes)</a:t>
            </a:r>
          </a:p>
          <a:p>
            <a:r>
              <a:rPr lang="en-US" altLang="zh-CN" dirty="0" smtClean="0"/>
              <a:t>Compare with your neighboring pair,  pick the winner</a:t>
            </a:r>
          </a:p>
          <a:p>
            <a:r>
              <a:rPr lang="en-US" altLang="zh-CN" dirty="0" smtClean="0"/>
              <a:t>Tell us the reason for win/lose</a:t>
            </a:r>
          </a:p>
          <a:p>
            <a:pPr lvl="1"/>
            <a:r>
              <a:rPr lang="en-US" altLang="zh-CN" dirty="0" smtClean="0"/>
              <a:t>Good points of the winner</a:t>
            </a:r>
          </a:p>
          <a:p>
            <a:pPr lvl="1"/>
            <a:r>
              <a:rPr lang="en-US" altLang="zh-CN" dirty="0" smtClean="0"/>
              <a:t>Weak areas for the loser</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2000"/>
                                        <p:tgtEl>
                                          <p:spTgt spid="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Spec Exercise – Round 2</a:t>
            </a:r>
            <a:endParaRPr lang="en-US" dirty="0"/>
          </a:p>
        </p:txBody>
      </p:sp>
      <p:sp>
        <p:nvSpPr>
          <p:cNvPr id="3" name="Content Placeholder 2"/>
          <p:cNvSpPr>
            <a:spLocks noGrp="1"/>
          </p:cNvSpPr>
          <p:nvPr>
            <p:ph idx="1"/>
          </p:nvPr>
        </p:nvSpPr>
        <p:spPr/>
        <p:txBody>
          <a:bodyPr>
            <a:normAutofit fontScale="92500" lnSpcReduction="20000"/>
          </a:bodyPr>
          <a:lstStyle/>
          <a:p>
            <a:r>
              <a:rPr lang="en-US" altLang="zh-CN" dirty="0" smtClean="0"/>
              <a:t>Definition: </a:t>
            </a:r>
          </a:p>
          <a:p>
            <a:pPr lvl="1"/>
            <a:r>
              <a:rPr lang="en-US" altLang="zh-CN" dirty="0" smtClean="0"/>
              <a:t>what is “shoe”, “shoe laces”,  “tied shoe laces”, and “untied shoe laces”</a:t>
            </a:r>
          </a:p>
          <a:p>
            <a:r>
              <a:rPr lang="en-US" altLang="zh-CN" dirty="0" smtClean="0"/>
              <a:t>Benefit of  this feature “tie your shoe laces”</a:t>
            </a:r>
          </a:p>
          <a:p>
            <a:r>
              <a:rPr lang="en-US" altLang="zh-CN" dirty="0" smtClean="0"/>
              <a:t>The goal of the feature?  </a:t>
            </a:r>
          </a:p>
          <a:p>
            <a:pPr lvl="1"/>
            <a:r>
              <a:rPr lang="en-US" altLang="zh-CN" dirty="0" smtClean="0"/>
              <a:t>What does “success” look like?</a:t>
            </a:r>
          </a:p>
          <a:p>
            <a:r>
              <a:rPr lang="en-US" altLang="zh-CN" dirty="0" smtClean="0"/>
              <a:t>Unambiguous steps to achieve from “untied” to “tied”</a:t>
            </a:r>
          </a:p>
          <a:p>
            <a:r>
              <a:rPr lang="en-US" altLang="zh-CN" dirty="0" smtClean="0"/>
              <a:t>Written in English,  Graph (UML) is optional. </a:t>
            </a:r>
          </a:p>
          <a:p>
            <a:pPr lvl="1"/>
            <a:r>
              <a:rPr lang="en-US" altLang="zh-CN" dirty="0" smtClean="0"/>
              <a:t>2 pairs work together for a new spec</a:t>
            </a:r>
          </a:p>
          <a:p>
            <a:pPr lvl="1"/>
            <a:r>
              <a:rPr lang="en-US" altLang="zh-CN" dirty="0" smtClean="0"/>
              <a:t>10 minutes to improve the spec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20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20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2000"/>
                                        <p:tgtEl>
                                          <p:spTgt spid="3">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2000"/>
                                        <p:tgtEl>
                                          <p:spTgt spid="3">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Assumptions</a:t>
            </a:r>
            <a:endParaRPr lang="en-US" dirty="0"/>
          </a:p>
        </p:txBody>
      </p:sp>
      <p:sp>
        <p:nvSpPr>
          <p:cNvPr id="3" name="Content Placeholder 2"/>
          <p:cNvSpPr>
            <a:spLocks noGrp="1"/>
          </p:cNvSpPr>
          <p:nvPr>
            <p:ph idx="1"/>
          </p:nvPr>
        </p:nvSpPr>
        <p:spPr/>
        <p:txBody>
          <a:bodyPr/>
          <a:lstStyle/>
          <a:p>
            <a:r>
              <a:rPr lang="en-US" altLang="zh-CN" dirty="0" smtClean="0"/>
              <a:t>start from empty eyelets?</a:t>
            </a:r>
          </a:p>
          <a:p>
            <a:r>
              <a:rPr lang="en-US" altLang="zh-CN" dirty="0" smtClean="0"/>
              <a:t>Or assume user can do that already?</a:t>
            </a:r>
            <a:endParaRPr lang="en-US" dirty="0"/>
          </a:p>
        </p:txBody>
      </p:sp>
      <p:pic>
        <p:nvPicPr>
          <p:cNvPr id="27650" name="Picture 2"/>
          <p:cNvPicPr>
            <a:picLocks noChangeAspect="1" noChangeArrowheads="1"/>
          </p:cNvPicPr>
          <p:nvPr/>
        </p:nvPicPr>
        <p:blipFill>
          <a:blip r:embed="rId2" cstate="print"/>
          <a:srcRect/>
          <a:stretch>
            <a:fillRect/>
          </a:stretch>
        </p:blipFill>
        <p:spPr bwMode="auto">
          <a:xfrm>
            <a:off x="2743200" y="2514600"/>
            <a:ext cx="6172200" cy="4029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If user follows your spec… </a:t>
            </a:r>
            <a:endParaRPr lang="en-US" dirty="0"/>
          </a:p>
        </p:txBody>
      </p:sp>
      <p:pic>
        <p:nvPicPr>
          <p:cNvPr id="4" name="Content Placeholder 3" descr="ace your laces how you tie your laces ... ">
            <a:hlinkClick r:id="rId3" tooltip="&quot;ace your laces how you tie your laces ... &quot;"/>
          </p:cNvPr>
          <p:cNvPicPr>
            <a:picLocks noGrp="1"/>
          </p:cNvPicPr>
          <p:nvPr>
            <p:ph idx="1"/>
          </p:nvPr>
        </p:nvPicPr>
        <p:blipFill>
          <a:blip r:embed="rId4" cstate="print"/>
          <a:srcRect/>
          <a:stretch>
            <a:fillRect/>
          </a:stretch>
        </p:blipFill>
        <p:spPr bwMode="auto">
          <a:xfrm>
            <a:off x="1447800" y="1447800"/>
            <a:ext cx="6324600" cy="510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Does it have to be so complicated?</a:t>
            </a:r>
            <a:endParaRPr lang="en-US" dirty="0"/>
          </a:p>
        </p:txBody>
      </p:sp>
      <p:pic>
        <p:nvPicPr>
          <p:cNvPr id="4" name="Content Placeholder 3" descr="Send stuffs you have to udhayamoorthi ... ">
            <a:hlinkClick r:id="rId2" tooltip="&quot;Send stuffs you have to udhayamoorthi ... &quot;"/>
          </p:cNvPr>
          <p:cNvPicPr>
            <a:picLocks noGrp="1"/>
          </p:cNvPicPr>
          <p:nvPr>
            <p:ph idx="1"/>
          </p:nvPr>
        </p:nvPicPr>
        <p:blipFill>
          <a:blip r:embed="rId3" cstate="print"/>
          <a:srcRect/>
          <a:stretch>
            <a:fillRect/>
          </a:stretch>
        </p:blipFill>
        <p:spPr bwMode="auto">
          <a:xfrm>
            <a:off x="1828800" y="1600200"/>
            <a:ext cx="5486400" cy="502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Does your spec cover this?</a:t>
            </a:r>
            <a:endParaRPr lang="en-US" dirty="0"/>
          </a:p>
        </p:txBody>
      </p:sp>
      <p:pic>
        <p:nvPicPr>
          <p:cNvPr id="24578" name="Picture 2"/>
          <p:cNvPicPr>
            <a:picLocks noGrp="1" noChangeAspect="1" noChangeArrowheads="1"/>
          </p:cNvPicPr>
          <p:nvPr>
            <p:ph idx="1"/>
          </p:nvPr>
        </p:nvPicPr>
        <p:blipFill>
          <a:blip r:embed="rId2" cstate="print"/>
          <a:srcRect/>
          <a:stretch>
            <a:fillRect/>
          </a:stretch>
        </p:blipFill>
        <p:spPr bwMode="auto">
          <a:xfrm>
            <a:off x="1219200" y="1676400"/>
            <a:ext cx="7004202" cy="4514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Is this ok?</a:t>
            </a:r>
            <a:endParaRPr lang="en-US" dirty="0"/>
          </a:p>
        </p:txBody>
      </p:sp>
      <p:pic>
        <p:nvPicPr>
          <p:cNvPr id="25602" name="Picture 2"/>
          <p:cNvPicPr>
            <a:picLocks noGrp="1" noChangeAspect="1" noChangeArrowheads="1"/>
          </p:cNvPicPr>
          <p:nvPr>
            <p:ph idx="1"/>
          </p:nvPr>
        </p:nvPicPr>
        <p:blipFill>
          <a:blip r:embed="rId2" cstate="print"/>
          <a:srcRect/>
          <a:stretch>
            <a:fillRect/>
          </a:stretch>
        </p:blipFill>
        <p:spPr bwMode="auto">
          <a:xfrm>
            <a:off x="2514600" y="1295400"/>
            <a:ext cx="4038600" cy="5384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Final round</a:t>
            </a:r>
            <a:endParaRPr lang="en-US" dirty="0"/>
          </a:p>
        </p:txBody>
      </p:sp>
      <p:sp>
        <p:nvSpPr>
          <p:cNvPr id="3" name="Content Placeholder 2"/>
          <p:cNvSpPr>
            <a:spLocks noGrp="1"/>
          </p:cNvSpPr>
          <p:nvPr>
            <p:ph idx="1"/>
          </p:nvPr>
        </p:nvSpPr>
        <p:spPr/>
        <p:txBody>
          <a:bodyPr/>
          <a:lstStyle/>
          <a:p>
            <a:r>
              <a:rPr lang="en-US" altLang="zh-CN" dirty="0" smtClean="0"/>
              <a:t>What does “success” look like?</a:t>
            </a:r>
          </a:p>
          <a:p>
            <a:pPr lvl="1"/>
            <a:r>
              <a:rPr lang="en-US" altLang="zh-CN" dirty="0" smtClean="0"/>
              <a:t>Can you use unambiguous words to describe it?</a:t>
            </a:r>
          </a:p>
          <a:p>
            <a:pPr lvl="1"/>
            <a:r>
              <a:rPr lang="en-US" altLang="zh-CN" dirty="0" smtClean="0"/>
              <a:t>Final Two candidates competing for the winner</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Spec as clear as this?</a:t>
            </a:r>
            <a:endParaRPr lang="en-US" dirty="0"/>
          </a:p>
        </p:txBody>
      </p:sp>
      <p:pic>
        <p:nvPicPr>
          <p:cNvPr id="26626" name="Picture 2"/>
          <p:cNvPicPr>
            <a:picLocks noGrp="1" noChangeAspect="1" noChangeArrowheads="1"/>
          </p:cNvPicPr>
          <p:nvPr>
            <p:ph idx="1"/>
          </p:nvPr>
        </p:nvPicPr>
        <p:blipFill>
          <a:blip r:embed="rId2" cstate="print"/>
          <a:srcRect/>
          <a:stretch>
            <a:fillRect/>
          </a:stretch>
        </p:blipFill>
        <p:spPr bwMode="auto">
          <a:xfrm>
            <a:off x="2895600" y="1513417"/>
            <a:ext cx="3657600" cy="508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Functional Spec</a:t>
            </a:r>
            <a:endParaRPr lang="en-US" dirty="0"/>
          </a:p>
        </p:txBody>
      </p:sp>
      <p:sp>
        <p:nvSpPr>
          <p:cNvPr id="3" name="Content Placeholder 2"/>
          <p:cNvSpPr>
            <a:spLocks noGrp="1"/>
          </p:cNvSpPr>
          <p:nvPr>
            <p:ph idx="1"/>
          </p:nvPr>
        </p:nvSpPr>
        <p:spPr/>
        <p:txBody>
          <a:bodyPr/>
          <a:lstStyle/>
          <a:p>
            <a:r>
              <a:rPr lang="en-US" altLang="zh-CN" sz="2400" dirty="0" smtClean="0"/>
              <a:t>Title</a:t>
            </a:r>
          </a:p>
          <a:p>
            <a:r>
              <a:rPr lang="en-US" altLang="zh-CN" sz="2400" dirty="0" smtClean="0"/>
              <a:t>Status</a:t>
            </a:r>
          </a:p>
          <a:p>
            <a:pPr lvl="1"/>
            <a:r>
              <a:rPr lang="en-US" altLang="zh-CN" sz="2000" dirty="0" smtClean="0"/>
              <a:t>Incomplete / complete</a:t>
            </a:r>
          </a:p>
          <a:p>
            <a:r>
              <a:rPr lang="en-US" altLang="zh-CN" sz="2400" dirty="0" smtClean="0"/>
              <a:t>Contact person (1 person)</a:t>
            </a:r>
          </a:p>
          <a:p>
            <a:pPr lvl="1"/>
            <a:r>
              <a:rPr lang="en-US" altLang="zh-CN" sz="2000" dirty="0" smtClean="0"/>
              <a:t>Responsibility and accountability,  still based on team input</a:t>
            </a:r>
          </a:p>
          <a:p>
            <a:r>
              <a:rPr lang="en-US" altLang="zh-CN" sz="2400" dirty="0" smtClean="0"/>
              <a:t>Overview</a:t>
            </a:r>
          </a:p>
          <a:p>
            <a:r>
              <a:rPr lang="en-US" altLang="zh-CN" sz="2400" dirty="0" smtClean="0"/>
              <a:t>Scenarios</a:t>
            </a:r>
          </a:p>
          <a:p>
            <a:pPr lvl="1"/>
            <a:r>
              <a:rPr lang="en-US" altLang="zh-CN" sz="2000" dirty="0" smtClean="0"/>
              <a:t>How people benefit from the feature you describe</a:t>
            </a:r>
          </a:p>
          <a:p>
            <a:pPr lvl="1"/>
            <a:r>
              <a:rPr lang="en-US" altLang="zh-CN" sz="2000" dirty="0" smtClean="0"/>
              <a:t>Go as detail as you can</a:t>
            </a:r>
          </a:p>
          <a:p>
            <a:r>
              <a:rPr lang="en-US" altLang="zh-CN" sz="2400" dirty="0" smtClean="0"/>
              <a:t>Non-goals</a:t>
            </a:r>
          </a:p>
          <a:p>
            <a:r>
              <a:rPr lang="en-US" altLang="zh-CN" sz="2400" dirty="0" smtClean="0"/>
              <a:t>Open issues</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20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20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2000"/>
                                        <p:tgtEl>
                                          <p:spTgt spid="3">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2000"/>
                                        <p:tgtEl>
                                          <p:spTgt spid="3">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2000"/>
                                        <p:tgtEl>
                                          <p:spTgt spid="3">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2000"/>
                                        <p:tgtEl>
                                          <p:spTgt spid="3">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fade">
                                      <p:cBhvr>
                                        <p:cTn id="49" dur="2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altLang="zh-CN" smtClean="0">
                <a:ea typeface="宋体" pitchFamily="2" charset="-122"/>
              </a:rPr>
              <a:t>agenda</a:t>
            </a:r>
          </a:p>
        </p:txBody>
      </p:sp>
      <p:sp>
        <p:nvSpPr>
          <p:cNvPr id="7171" name="Content Placeholder 2"/>
          <p:cNvSpPr>
            <a:spLocks noGrp="1"/>
          </p:cNvSpPr>
          <p:nvPr>
            <p:ph idx="1"/>
          </p:nvPr>
        </p:nvSpPr>
        <p:spPr/>
        <p:txBody>
          <a:bodyPr/>
          <a:lstStyle/>
          <a:p>
            <a:pPr eaLnBrk="1" hangingPunct="1"/>
            <a:r>
              <a:rPr lang="en-US" altLang="zh-CN" dirty="0" smtClean="0"/>
              <a:t>Functional Spec exercise</a:t>
            </a:r>
          </a:p>
          <a:p>
            <a:pPr lvl="1" eaLnBrk="1" hangingPunct="1"/>
            <a:r>
              <a:rPr lang="en-US" altLang="zh-CN" dirty="0" smtClean="0"/>
              <a:t>Tie your shoes</a:t>
            </a:r>
          </a:p>
          <a:p>
            <a:pPr eaLnBrk="1" hangingPunct="1"/>
            <a:r>
              <a:rPr lang="en-US" altLang="zh-CN" dirty="0" smtClean="0"/>
              <a:t>Technical Spec Exercise</a:t>
            </a:r>
          </a:p>
          <a:p>
            <a:pPr lvl="1" eaLnBrk="1" hangingPunct="1"/>
            <a:r>
              <a:rPr lang="en-US" altLang="zh-CN" smtClean="0"/>
              <a:t>Elevator exercise (done)</a:t>
            </a:r>
            <a:endParaRPr lang="en-US" altLang="zh-CN" dirty="0" smtClean="0"/>
          </a:p>
          <a:p>
            <a:pPr eaLnBrk="1" hangingPunct="1"/>
            <a:r>
              <a:rPr lang="en-US" altLang="zh-CN" dirty="0" smtClean="0"/>
              <a:t>Value of spec in the big picture</a:t>
            </a:r>
          </a:p>
          <a:p>
            <a:pPr eaLnBrk="1" hangingPunct="1"/>
            <a:r>
              <a:rPr lang="en-US" altLang="zh-CN" dirty="0" smtClean="0"/>
              <a:t>Make spec worthwhile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a:t>
            </a:r>
            <a:endParaRPr lang="en-US" dirty="0"/>
          </a:p>
        </p:txBody>
      </p:sp>
      <p:sp>
        <p:nvSpPr>
          <p:cNvPr id="3" name="Content Placeholder 2"/>
          <p:cNvSpPr>
            <a:spLocks noGrp="1"/>
          </p:cNvSpPr>
          <p:nvPr>
            <p:ph idx="1"/>
          </p:nvPr>
        </p:nvSpPr>
        <p:spPr/>
        <p:txBody>
          <a:bodyPr/>
          <a:lstStyle/>
          <a:p>
            <a:r>
              <a:rPr lang="en-US" altLang="zh-CN" dirty="0" smtClean="0"/>
              <a:t>Scenario (</a:t>
            </a:r>
            <a:r>
              <a:rPr lang="zh-CN" altLang="en-US" dirty="0" smtClean="0"/>
              <a:t>场景</a:t>
            </a:r>
            <a:r>
              <a:rPr lang="en-US" altLang="zh-CN" dirty="0" smtClean="0"/>
              <a:t>), user case (</a:t>
            </a:r>
            <a:r>
              <a:rPr lang="zh-CN" altLang="en-US" dirty="0" smtClean="0"/>
              <a:t>用例</a:t>
            </a:r>
            <a:r>
              <a:rPr lang="en-US" altLang="zh-CN" dirty="0" smtClean="0"/>
              <a:t>)</a:t>
            </a:r>
            <a:r>
              <a:rPr lang="zh-CN" altLang="en-US" dirty="0" smtClean="0"/>
              <a:t>，</a:t>
            </a:r>
            <a:r>
              <a:rPr lang="en-US" altLang="zh-CN" dirty="0" smtClean="0"/>
              <a:t>Story (</a:t>
            </a:r>
            <a:r>
              <a:rPr lang="zh-CN" altLang="en-US" dirty="0" smtClean="0"/>
              <a:t>故事</a:t>
            </a:r>
            <a:r>
              <a:rPr lang="en-US" altLang="zh-CN" dirty="0" smtClean="0"/>
              <a:t>)</a:t>
            </a:r>
          </a:p>
          <a:p>
            <a:r>
              <a:rPr lang="en-US" altLang="zh-CN" dirty="0" smtClean="0"/>
              <a:t>Focus on the user, how user is benefited from software/service</a:t>
            </a:r>
          </a:p>
          <a:p>
            <a:r>
              <a:rPr lang="en-US" altLang="zh-CN" dirty="0" smtClean="0"/>
              <a:t>A Scenario contains several features</a:t>
            </a:r>
          </a:p>
          <a:p>
            <a:r>
              <a:rPr lang="en-US" altLang="zh-CN" dirty="0" smtClean="0"/>
              <a:t>Having disconnected features doesn’t guarantee user’s need is satisfied. </a:t>
            </a:r>
          </a:p>
          <a:p>
            <a:r>
              <a:rPr lang="en-US" altLang="zh-CN" dirty="0" smtClean="0"/>
              <a:t>The </a:t>
            </a:r>
            <a:r>
              <a:rPr lang="en-US" altLang="zh-CN" sz="2800" b="1" dirty="0" smtClean="0"/>
              <a:t>teapot</a:t>
            </a:r>
            <a:r>
              <a:rPr lang="en-US" altLang="zh-CN" sz="2800" dirty="0" smtClean="0"/>
              <a:t> </a:t>
            </a:r>
            <a:r>
              <a:rPr lang="en-US" altLang="zh-CN" dirty="0" smtClean="0"/>
              <a:t>example</a:t>
            </a:r>
          </a:p>
          <a:p>
            <a:pPr lvl="1"/>
            <a:r>
              <a:rPr lang="zh-CN" altLang="en-US" dirty="0" smtClean="0"/>
              <a:t>茶壶嘴，茶壶把，茶壶盖，茶壶体</a:t>
            </a:r>
            <a:endParaRPr lang="en-US" altLang="zh-CN"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1066800" y="0"/>
            <a:ext cx="68580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example</a:t>
            </a:r>
            <a:endParaRPr lang="en-US" dirty="0"/>
          </a:p>
        </p:txBody>
      </p:sp>
      <p:sp>
        <p:nvSpPr>
          <p:cNvPr id="3" name="Content Placeholder 2"/>
          <p:cNvSpPr>
            <a:spLocks noGrp="1"/>
          </p:cNvSpPr>
          <p:nvPr>
            <p:ph idx="1"/>
          </p:nvPr>
        </p:nvSpPr>
        <p:spPr/>
        <p:txBody>
          <a:bodyPr>
            <a:normAutofit fontScale="92500" lnSpcReduction="10000"/>
          </a:bodyPr>
          <a:lstStyle/>
          <a:p>
            <a:r>
              <a:rPr lang="en-US" altLang="zh-CN" dirty="0" smtClean="0"/>
              <a:t>Assumption </a:t>
            </a:r>
          </a:p>
          <a:p>
            <a:pPr lvl="1"/>
            <a:r>
              <a:rPr lang="zh-CN" altLang="en-US" dirty="0" smtClean="0"/>
              <a:t>地铁自动售票机</a:t>
            </a:r>
            <a:endParaRPr lang="en-US" altLang="zh-CN" dirty="0" smtClean="0"/>
          </a:p>
          <a:p>
            <a:pPr lvl="1"/>
            <a:r>
              <a:rPr lang="zh-CN" altLang="en-US" dirty="0" smtClean="0"/>
              <a:t>目的：实现自动售票</a:t>
            </a:r>
            <a:endParaRPr lang="en-US" altLang="zh-CN" dirty="0" smtClean="0"/>
          </a:p>
          <a:p>
            <a:pPr lvl="1"/>
            <a:r>
              <a:rPr lang="zh-CN" altLang="en-US" dirty="0" smtClean="0"/>
              <a:t>现实：总有售票员在售票机前面站着</a:t>
            </a:r>
            <a:endParaRPr lang="en-US" altLang="zh-CN" dirty="0" smtClean="0"/>
          </a:p>
          <a:p>
            <a:pPr lvl="1"/>
            <a:r>
              <a:rPr lang="zh-CN" altLang="en-US" dirty="0" smtClean="0"/>
              <a:t>原因</a:t>
            </a:r>
            <a:r>
              <a:rPr lang="en-US" altLang="zh-CN" dirty="0" smtClean="0"/>
              <a:t>:   …</a:t>
            </a:r>
          </a:p>
          <a:p>
            <a:pPr lvl="1"/>
            <a:endParaRPr lang="en-US" altLang="zh-CN" dirty="0" smtClean="0"/>
          </a:p>
          <a:p>
            <a:pPr lvl="1"/>
            <a:endParaRPr lang="en-US" altLang="zh-CN" dirty="0" smtClean="0"/>
          </a:p>
          <a:p>
            <a:r>
              <a:rPr lang="zh-CN" altLang="en-US" dirty="0" smtClean="0"/>
              <a:t>假设</a:t>
            </a:r>
            <a:endParaRPr lang="en-US" altLang="zh-CN" dirty="0" smtClean="0"/>
          </a:p>
          <a:p>
            <a:pPr lvl="1"/>
            <a:r>
              <a:rPr lang="zh-CN" altLang="en-US" dirty="0" smtClean="0"/>
              <a:t>每个人都有两个</a:t>
            </a:r>
            <a:r>
              <a:rPr lang="en-US" altLang="zh-CN" dirty="0" smtClean="0"/>
              <a:t> </a:t>
            </a:r>
            <a:r>
              <a:rPr lang="zh-CN" altLang="en-US" dirty="0" smtClean="0"/>
              <a:t>一元的硬币在兜里</a:t>
            </a:r>
            <a:endParaRPr lang="en-US" altLang="zh-CN" dirty="0" smtClean="0"/>
          </a:p>
          <a:p>
            <a:r>
              <a:rPr lang="en-US" altLang="zh-CN" dirty="0" smtClean="0"/>
              <a:t>ASSUME  = ASS  in front of  U  and ME</a:t>
            </a:r>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0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2000"/>
                                        <p:tgtEl>
                                          <p:spTgt spid="3">
                                            <p:txEl>
                                              <p:pRg st="7" end="7"/>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20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for the user</a:t>
            </a:r>
            <a:endParaRPr lang="en-US" dirty="0"/>
          </a:p>
        </p:txBody>
      </p:sp>
      <p:sp>
        <p:nvSpPr>
          <p:cNvPr id="3" name="Content Placeholder 2"/>
          <p:cNvSpPr>
            <a:spLocks noGrp="1"/>
          </p:cNvSpPr>
          <p:nvPr>
            <p:ph idx="1"/>
          </p:nvPr>
        </p:nvSpPr>
        <p:spPr/>
        <p:txBody>
          <a:bodyPr/>
          <a:lstStyle/>
          <a:p>
            <a:r>
              <a:rPr lang="en-US" dirty="0" smtClean="0"/>
              <a:t>We’re not the target user!</a:t>
            </a:r>
          </a:p>
          <a:p>
            <a:r>
              <a:rPr lang="en-US" altLang="zh-CN" dirty="0" smtClean="0"/>
              <a:t>More about this in “persona” and “scenario” in </a:t>
            </a:r>
          </a:p>
          <a:p>
            <a:pPr>
              <a:buNone/>
            </a:pP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How to get the real “requirement”</a:t>
            </a:r>
            <a:endParaRPr lang="en-US" dirty="0"/>
          </a:p>
        </p:txBody>
      </p:sp>
      <p:sp>
        <p:nvSpPr>
          <p:cNvPr id="3" name="Content Placeholder 2"/>
          <p:cNvSpPr>
            <a:spLocks noGrp="1"/>
          </p:cNvSpPr>
          <p:nvPr>
            <p:ph idx="1"/>
          </p:nvPr>
        </p:nvSpPr>
        <p:spPr/>
        <p:txBody>
          <a:bodyPr/>
          <a:lstStyle/>
          <a:p>
            <a:r>
              <a:rPr lang="en-US" altLang="zh-CN" dirty="0" smtClean="0"/>
              <a:t>What kind of users do we have?</a:t>
            </a:r>
          </a:p>
          <a:p>
            <a:r>
              <a:rPr lang="en-US" altLang="zh-CN" dirty="0" smtClean="0"/>
              <a:t>Exercise: </a:t>
            </a:r>
          </a:p>
          <a:p>
            <a:r>
              <a:rPr lang="en-US" altLang="zh-CN" dirty="0" smtClean="0"/>
              <a:t>How many different kinds of users for ATM (</a:t>
            </a:r>
            <a:r>
              <a:rPr lang="zh-CN" altLang="en-US" dirty="0" smtClean="0"/>
              <a:t>自动取款机</a:t>
            </a:r>
            <a:r>
              <a:rPr lang="en-US" altLang="zh-CN" dirty="0" smtClean="0"/>
              <a:t>) and its supporting system?</a:t>
            </a:r>
          </a:p>
          <a:p>
            <a:r>
              <a:rPr lang="en-US" altLang="zh-CN" sz="3200" b="1" dirty="0" smtClean="0"/>
              <a:t>5 minutes to list all different kinds of customers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At least 10 types of users</a:t>
            </a:r>
            <a:endParaRPr lang="en-US" dirty="0"/>
          </a:p>
        </p:txBody>
      </p:sp>
      <p:sp>
        <p:nvSpPr>
          <p:cNvPr id="3" name="Content Placeholder 2"/>
          <p:cNvSpPr>
            <a:spLocks noGrp="1"/>
          </p:cNvSpPr>
          <p:nvPr>
            <p:ph idx="1"/>
          </p:nvPr>
        </p:nvSpPr>
        <p:spPr/>
        <p:txBody>
          <a:bodyPr/>
          <a:lstStyle/>
          <a:p>
            <a:r>
              <a:rPr lang="en-US" altLang="zh-CN" sz="2000" dirty="0" smtClean="0"/>
              <a:t>Current bank customer</a:t>
            </a:r>
          </a:p>
          <a:p>
            <a:r>
              <a:rPr lang="en-US" altLang="zh-CN" sz="2000" dirty="0" smtClean="0"/>
              <a:t>Customer from a different bank  (</a:t>
            </a:r>
            <a:r>
              <a:rPr lang="zh-CN" altLang="en-US" sz="2000" dirty="0" smtClean="0"/>
              <a:t>跨行查询</a:t>
            </a:r>
            <a:r>
              <a:rPr lang="en-US" altLang="zh-CN" sz="2000" dirty="0" smtClean="0"/>
              <a:t>/</a:t>
            </a:r>
            <a:r>
              <a:rPr lang="zh-CN" altLang="en-US" sz="2000" dirty="0" smtClean="0"/>
              <a:t>取款可收手续费</a:t>
            </a:r>
            <a:r>
              <a:rPr lang="en-US" altLang="zh-CN" sz="2000" dirty="0" smtClean="0"/>
              <a:t>)</a:t>
            </a:r>
          </a:p>
          <a:p>
            <a:r>
              <a:rPr lang="en-US" altLang="zh-CN" sz="2000" dirty="0" smtClean="0"/>
              <a:t>Bank branch manager</a:t>
            </a:r>
          </a:p>
          <a:p>
            <a:r>
              <a:rPr lang="en-US" altLang="zh-CN" sz="2000" dirty="0" smtClean="0"/>
              <a:t>Bank teller (</a:t>
            </a:r>
            <a:r>
              <a:rPr lang="zh-CN" altLang="en-US" sz="2000" dirty="0" smtClean="0"/>
              <a:t>柜员</a:t>
            </a:r>
            <a:r>
              <a:rPr lang="en-US" altLang="zh-CN" sz="2000" dirty="0" smtClean="0"/>
              <a:t>)</a:t>
            </a:r>
          </a:p>
          <a:p>
            <a:r>
              <a:rPr lang="en-US" altLang="zh-CN" sz="2000" dirty="0" smtClean="0"/>
              <a:t>Bank Database administrator </a:t>
            </a:r>
          </a:p>
          <a:p>
            <a:r>
              <a:rPr lang="en-US" altLang="zh-CN" sz="2000" dirty="0" smtClean="0"/>
              <a:t>Bank security officer</a:t>
            </a:r>
          </a:p>
          <a:p>
            <a:r>
              <a:rPr lang="en-US" altLang="zh-CN" sz="2000" dirty="0" smtClean="0"/>
              <a:t>Bank marketing team (to understand user behavior, or display ads)</a:t>
            </a:r>
          </a:p>
          <a:p>
            <a:r>
              <a:rPr lang="en-US" altLang="zh-CN" sz="2000" dirty="0" smtClean="0"/>
              <a:t>Hardware and software maintenance engineers</a:t>
            </a:r>
          </a:p>
          <a:p>
            <a:r>
              <a:rPr lang="en-US" altLang="zh-CN" sz="2000" dirty="0" smtClean="0"/>
              <a:t>Auditor (</a:t>
            </a:r>
            <a:r>
              <a:rPr lang="zh-CN" altLang="en-US" sz="2000" dirty="0" smtClean="0"/>
              <a:t>银行业监管者</a:t>
            </a:r>
            <a:r>
              <a:rPr lang="en-US" altLang="zh-CN" sz="2000" dirty="0" smtClean="0"/>
              <a:t>)</a:t>
            </a:r>
          </a:p>
          <a:p>
            <a:r>
              <a:rPr lang="en-US" altLang="zh-CN" sz="2000" dirty="0" smtClean="0"/>
              <a:t>And… </a:t>
            </a:r>
          </a:p>
          <a:p>
            <a:r>
              <a:rPr lang="en-US" altLang="zh-CN" sz="2000" dirty="0" smtClean="0"/>
              <a:t>Hacker!  </a:t>
            </a:r>
            <a:endParaRPr lang="en-US" sz="2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20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20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2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Get requirements</a:t>
            </a:r>
            <a:endParaRPr lang="en-US" dirty="0"/>
          </a:p>
        </p:txBody>
      </p:sp>
      <p:sp>
        <p:nvSpPr>
          <p:cNvPr id="3" name="Content Placeholder 2"/>
          <p:cNvSpPr>
            <a:spLocks noGrp="1"/>
          </p:cNvSpPr>
          <p:nvPr>
            <p:ph idx="1"/>
          </p:nvPr>
        </p:nvSpPr>
        <p:spPr/>
        <p:txBody>
          <a:bodyPr/>
          <a:lstStyle/>
          <a:p>
            <a:r>
              <a:rPr lang="en-US" altLang="zh-CN" dirty="0" smtClean="0"/>
              <a:t>How to get different requirements from 10 different kinds of users?</a:t>
            </a:r>
          </a:p>
          <a:p>
            <a:r>
              <a:rPr lang="en-US" altLang="zh-CN" dirty="0" smtClean="0"/>
              <a:t>Organize different kinds of users by viewpoints</a:t>
            </a:r>
          </a:p>
          <a:p>
            <a:r>
              <a:rPr lang="en-US" altLang="zh-CN" dirty="0" smtClean="0"/>
              <a:t>Exercise: </a:t>
            </a:r>
          </a:p>
          <a:p>
            <a:pPr lvl="1"/>
            <a:r>
              <a:rPr lang="en-US" altLang="zh-CN" dirty="0" smtClean="0"/>
              <a:t>Organize ATM users to different view points</a:t>
            </a:r>
          </a:p>
          <a:p>
            <a:pPr lvl="1"/>
            <a:r>
              <a:rPr lang="en-US" altLang="zh-CN" dirty="0" smtClean="0"/>
              <a:t>20 minutes</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So many viewpoints… </a:t>
            </a:r>
            <a:endParaRPr lang="en-US" dirty="0"/>
          </a:p>
        </p:txBody>
      </p:sp>
      <p:sp>
        <p:nvSpPr>
          <p:cNvPr id="3" name="Content Placeholder 2"/>
          <p:cNvSpPr>
            <a:spLocks noGrp="1"/>
          </p:cNvSpPr>
          <p:nvPr>
            <p:ph idx="1"/>
          </p:nvPr>
        </p:nvSpPr>
        <p:spPr/>
        <p:txBody>
          <a:bodyPr/>
          <a:lstStyle/>
          <a:p>
            <a:r>
              <a:rPr lang="en-US" altLang="zh-CN" sz="2400" dirty="0" smtClean="0"/>
              <a:t>How to get concrete requirement</a:t>
            </a:r>
          </a:p>
          <a:p>
            <a:r>
              <a:rPr lang="en-US" altLang="zh-CN" sz="2400" dirty="0" smtClean="0"/>
              <a:t>Interview</a:t>
            </a:r>
          </a:p>
          <a:p>
            <a:pPr lvl="1"/>
            <a:r>
              <a:rPr lang="en-US" altLang="zh-CN" sz="2000" dirty="0" smtClean="0"/>
              <a:t>Closed interview</a:t>
            </a:r>
          </a:p>
          <a:p>
            <a:pPr lvl="2"/>
            <a:r>
              <a:rPr lang="en-US" altLang="zh-CN" sz="1800" dirty="0" smtClean="0"/>
              <a:t>Interviewee return a pre-defined questions </a:t>
            </a:r>
          </a:p>
          <a:p>
            <a:pPr lvl="1"/>
            <a:r>
              <a:rPr lang="en-US" altLang="zh-CN" sz="2000" dirty="0" smtClean="0"/>
              <a:t>Open interview </a:t>
            </a:r>
          </a:p>
          <a:p>
            <a:pPr lvl="2"/>
            <a:r>
              <a:rPr lang="en-US" altLang="zh-CN" sz="1800" dirty="0" smtClean="0"/>
              <a:t>Ad hoc discussion </a:t>
            </a:r>
          </a:p>
          <a:p>
            <a:pPr lvl="1"/>
            <a:r>
              <a:rPr lang="en-US" altLang="zh-CN" sz="2000" dirty="0" smtClean="0"/>
              <a:t>Focus group (loosely defined)</a:t>
            </a:r>
          </a:p>
          <a:p>
            <a:pPr lvl="2"/>
            <a:r>
              <a:rPr lang="en-US" altLang="zh-CN" sz="1800" dirty="0" smtClean="0"/>
              <a:t>Conduct discussion in a group setting</a:t>
            </a:r>
          </a:p>
          <a:p>
            <a:r>
              <a:rPr lang="en-US" altLang="zh-CN" sz="2400" dirty="0" smtClean="0"/>
              <a:t>Ethnography (</a:t>
            </a:r>
            <a:r>
              <a:rPr lang="zh-CN" altLang="en-US" sz="2400" dirty="0" smtClean="0"/>
              <a:t>深入实际</a:t>
            </a:r>
            <a:r>
              <a:rPr lang="en-US" altLang="zh-CN" sz="2400" dirty="0" smtClean="0"/>
              <a:t>/</a:t>
            </a:r>
            <a:r>
              <a:rPr lang="zh-CN" altLang="en-US" sz="2400" dirty="0" smtClean="0"/>
              <a:t>体验生活</a:t>
            </a:r>
            <a:r>
              <a:rPr lang="en-US" altLang="zh-CN" sz="2400" dirty="0" smtClean="0"/>
              <a:t>)</a:t>
            </a:r>
          </a:p>
          <a:p>
            <a:pPr lvl="1"/>
            <a:r>
              <a:rPr lang="en-US" altLang="zh-CN" sz="2000" dirty="0" smtClean="0"/>
              <a:t>Immerse yourself into customers real environment and work flow</a:t>
            </a:r>
          </a:p>
          <a:p>
            <a:pPr lvl="1"/>
            <a:r>
              <a:rPr lang="en-US" altLang="zh-CN" sz="2000" dirty="0" smtClean="0"/>
              <a:t>&lt;</a:t>
            </a:r>
            <a:r>
              <a:rPr lang="zh-CN" altLang="en-US" sz="2000" dirty="0" smtClean="0"/>
              <a:t>三国杀</a:t>
            </a:r>
            <a:r>
              <a:rPr lang="en-US" altLang="zh-CN" sz="2000" dirty="0" smtClean="0"/>
              <a:t>&gt; </a:t>
            </a:r>
            <a:r>
              <a:rPr lang="zh-CN" altLang="en-US" sz="2000" dirty="0" smtClean="0"/>
              <a:t>软件</a:t>
            </a:r>
            <a:r>
              <a:rPr lang="en-US" altLang="zh-CN" sz="2000" dirty="0" smtClean="0"/>
              <a:t>, </a:t>
            </a:r>
            <a:r>
              <a:rPr lang="zh-CN" altLang="en-US" sz="2000" dirty="0" smtClean="0"/>
              <a:t>也许要玩几个通宵的三国杀</a:t>
            </a:r>
            <a:r>
              <a:rPr lang="en-US" altLang="zh-CN" sz="2000" dirty="0" smtClean="0"/>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Finish an end-to-end story</a:t>
            </a:r>
            <a:endParaRPr lang="en-US" dirty="0"/>
          </a:p>
        </p:txBody>
      </p:sp>
      <p:sp>
        <p:nvSpPr>
          <p:cNvPr id="3" name="Content Placeholder 2"/>
          <p:cNvSpPr>
            <a:spLocks noGrp="1"/>
          </p:cNvSpPr>
          <p:nvPr>
            <p:ph idx="1"/>
          </p:nvPr>
        </p:nvSpPr>
        <p:spPr/>
        <p:txBody>
          <a:bodyPr/>
          <a:lstStyle/>
          <a:p>
            <a:r>
              <a:rPr lang="en-US" altLang="zh-CN" dirty="0" smtClean="0"/>
              <a:t>Scenario/</a:t>
            </a:r>
            <a:r>
              <a:rPr lang="zh-CN" altLang="en-US" dirty="0" smtClean="0"/>
              <a:t>场景</a:t>
            </a:r>
            <a:endParaRPr lang="en-US" altLang="zh-CN" dirty="0" smtClean="0"/>
          </a:p>
          <a:p>
            <a:pPr marL="514350" indent="-514350">
              <a:buFont typeface="+mj-lt"/>
              <a:buAutoNum type="arabicPeriod"/>
            </a:pPr>
            <a:r>
              <a:rPr lang="zh-CN" altLang="en-US" dirty="0" smtClean="0"/>
              <a:t>场景的开始部分的系统状态描述</a:t>
            </a:r>
            <a:endParaRPr lang="en-US" altLang="zh-CN" dirty="0" smtClean="0"/>
          </a:p>
          <a:p>
            <a:pPr marL="514350" indent="-514350">
              <a:buFont typeface="+mj-lt"/>
              <a:buAutoNum type="arabicPeriod"/>
            </a:pPr>
            <a:r>
              <a:rPr lang="zh-CN" altLang="en-US" dirty="0" smtClean="0"/>
              <a:t>关于“成功的事件”的描述</a:t>
            </a:r>
            <a:endParaRPr lang="en-US" altLang="zh-CN" dirty="0" smtClean="0"/>
          </a:p>
          <a:p>
            <a:pPr marL="514350" indent="-514350">
              <a:buFont typeface="+mj-lt"/>
              <a:buAutoNum type="arabicPeriod"/>
            </a:pPr>
            <a:r>
              <a:rPr lang="zh-CN" altLang="en-US" dirty="0" smtClean="0"/>
              <a:t>关于可能的错误和错误处理的描述</a:t>
            </a:r>
            <a:endParaRPr lang="en-US" altLang="zh-CN" dirty="0" smtClean="0"/>
          </a:p>
          <a:p>
            <a:pPr marL="514350" indent="-514350">
              <a:buFont typeface="+mj-lt"/>
              <a:buAutoNum type="arabicPeriod"/>
            </a:pPr>
            <a:r>
              <a:rPr lang="zh-CN" altLang="en-US" dirty="0" smtClean="0"/>
              <a:t>其他可能在同一时间进行的活动的描述</a:t>
            </a:r>
            <a:endParaRPr lang="en-US" altLang="zh-CN" dirty="0" smtClean="0"/>
          </a:p>
          <a:p>
            <a:pPr marL="514350" indent="-514350">
              <a:buFont typeface="+mj-lt"/>
              <a:buAutoNum type="arabicPeriod"/>
            </a:pPr>
            <a:r>
              <a:rPr lang="zh-CN" altLang="en-US" dirty="0" smtClean="0"/>
              <a:t>场景完成之后的系统状态的描述</a:t>
            </a:r>
            <a:endParaRPr lang="en-US" altLang="zh-CN" dirty="0" smtClean="0"/>
          </a:p>
          <a:p>
            <a:pPr marL="514350" indent="-514350">
              <a:buFont typeface="+mj-lt"/>
              <a:buAutoNum type="arabicPeriod"/>
            </a:pPr>
            <a:endParaRPr lang="en-US" dirty="0" smtClean="0"/>
          </a:p>
          <a:p>
            <a:pPr marL="514350" indent="-514350"/>
            <a:r>
              <a:rPr lang="en-US" altLang="zh-CN" dirty="0" smtClean="0"/>
              <a:t>Exercise </a:t>
            </a:r>
          </a:p>
          <a:p>
            <a:pPr marL="788988" lvl="1" indent="-514350"/>
            <a:r>
              <a:rPr lang="en-US" altLang="zh-CN" dirty="0" smtClean="0"/>
              <a:t>Describe a typical scenario in your team project</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Accurately describe the requirement</a:t>
            </a:r>
            <a:endParaRPr lang="en-US" dirty="0"/>
          </a:p>
        </p:txBody>
      </p:sp>
      <p:sp>
        <p:nvSpPr>
          <p:cNvPr id="3" name="Content Placeholder 2"/>
          <p:cNvSpPr>
            <a:spLocks noGrp="1"/>
          </p:cNvSpPr>
          <p:nvPr>
            <p:ph idx="1"/>
          </p:nvPr>
        </p:nvSpPr>
        <p:spPr/>
        <p:txBody>
          <a:bodyPr/>
          <a:lstStyle/>
          <a:p>
            <a:r>
              <a:rPr lang="en-US" altLang="zh-CN" dirty="0" smtClean="0"/>
              <a:t>Use Case (</a:t>
            </a:r>
            <a:r>
              <a:rPr lang="zh-CN" altLang="en-US" dirty="0" smtClean="0"/>
              <a:t>用例</a:t>
            </a:r>
            <a:r>
              <a:rPr lang="en-US" altLang="zh-CN" dirty="0" smtClean="0"/>
              <a:t>) described in UML</a:t>
            </a:r>
          </a:p>
          <a:p>
            <a:r>
              <a:rPr lang="en-US" altLang="zh-CN" dirty="0" smtClean="0"/>
              <a:t> see our previous exercises (elevator)</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Waterfall</a:t>
            </a:r>
            <a:endParaRPr lang="en-US" dirty="0"/>
          </a:p>
        </p:txBody>
      </p:sp>
      <p:graphicFrame>
        <p:nvGraphicFramePr>
          <p:cNvPr id="5" name="Diagram 4"/>
          <p:cNvGraphicFramePr/>
          <p:nvPr/>
        </p:nvGraphicFramePr>
        <p:xfrm>
          <a:off x="228600" y="1295400"/>
          <a:ext cx="6096000" cy="2971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p:cNvGraphicFramePr/>
          <p:nvPr/>
        </p:nvGraphicFramePr>
        <p:xfrm>
          <a:off x="2057400" y="4495800"/>
          <a:ext cx="5486400" cy="13716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FF710CF8-0908-4828-92CB-A1E97B8BB65B}"/>
                                            </p:graphicEl>
                                          </p:spTgt>
                                        </p:tgtEl>
                                        <p:attrNameLst>
                                          <p:attrName>style.visibility</p:attrName>
                                        </p:attrNameLst>
                                      </p:cBhvr>
                                      <p:to>
                                        <p:strVal val="visible"/>
                                      </p:to>
                                    </p:set>
                                    <p:animEffect transition="in" filter="fade">
                                      <p:cBhvr>
                                        <p:cTn id="7" dur="2000"/>
                                        <p:tgtEl>
                                          <p:spTgt spid="5">
                                            <p:graphicEl>
                                              <a:dgm id="{FF710CF8-0908-4828-92CB-A1E97B8BB65B}"/>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016C67F4-B815-49F2-8948-4E5FE818F669}"/>
                                            </p:graphicEl>
                                          </p:spTgt>
                                        </p:tgtEl>
                                        <p:attrNameLst>
                                          <p:attrName>style.visibility</p:attrName>
                                        </p:attrNameLst>
                                      </p:cBhvr>
                                      <p:to>
                                        <p:strVal val="visible"/>
                                      </p:to>
                                    </p:set>
                                    <p:animEffect transition="in" filter="fade">
                                      <p:cBhvr>
                                        <p:cTn id="12" dur="2000"/>
                                        <p:tgtEl>
                                          <p:spTgt spid="5">
                                            <p:graphicEl>
                                              <a:dgm id="{016C67F4-B815-49F2-8948-4E5FE818F669}"/>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graphicEl>
                                              <a:dgm id="{8E3BA9B8-FB60-46A6-B970-E2C921F0CD9E}"/>
                                            </p:graphicEl>
                                          </p:spTgt>
                                        </p:tgtEl>
                                        <p:attrNameLst>
                                          <p:attrName>style.visibility</p:attrName>
                                        </p:attrNameLst>
                                      </p:cBhvr>
                                      <p:to>
                                        <p:strVal val="visible"/>
                                      </p:to>
                                    </p:set>
                                    <p:animEffect transition="in" filter="fade">
                                      <p:cBhvr>
                                        <p:cTn id="15" dur="2000"/>
                                        <p:tgtEl>
                                          <p:spTgt spid="5">
                                            <p:graphicEl>
                                              <a:dgm id="{8E3BA9B8-FB60-46A6-B970-E2C921F0CD9E}"/>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graphicEl>
                                              <a:dgm id="{8381B63D-5AEA-468F-943F-FF9DB25750EF}"/>
                                            </p:graphicEl>
                                          </p:spTgt>
                                        </p:tgtEl>
                                        <p:attrNameLst>
                                          <p:attrName>style.visibility</p:attrName>
                                        </p:attrNameLst>
                                      </p:cBhvr>
                                      <p:to>
                                        <p:strVal val="visible"/>
                                      </p:to>
                                    </p:set>
                                    <p:animEffect transition="in" filter="fade">
                                      <p:cBhvr>
                                        <p:cTn id="20" dur="2000"/>
                                        <p:tgtEl>
                                          <p:spTgt spid="5">
                                            <p:graphicEl>
                                              <a:dgm id="{8381B63D-5AEA-468F-943F-FF9DB25750EF}"/>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graphicEl>
                                              <a:dgm id="{231CD074-39B4-4DFD-9FE9-6591FAE925B0}"/>
                                            </p:graphicEl>
                                          </p:spTgt>
                                        </p:tgtEl>
                                        <p:attrNameLst>
                                          <p:attrName>style.visibility</p:attrName>
                                        </p:attrNameLst>
                                      </p:cBhvr>
                                      <p:to>
                                        <p:strVal val="visible"/>
                                      </p:to>
                                    </p:set>
                                    <p:animEffect transition="in" filter="fade">
                                      <p:cBhvr>
                                        <p:cTn id="23" dur="2000"/>
                                        <p:tgtEl>
                                          <p:spTgt spid="5">
                                            <p:graphicEl>
                                              <a:dgm id="{231CD074-39B4-4DFD-9FE9-6591FAE925B0}"/>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graphicEl>
                                              <a:dgm id="{2BE1EA49-6D10-4004-B15D-B2CCBF342D54}"/>
                                            </p:graphicEl>
                                          </p:spTgt>
                                        </p:tgtEl>
                                        <p:attrNameLst>
                                          <p:attrName>style.visibility</p:attrName>
                                        </p:attrNameLst>
                                      </p:cBhvr>
                                      <p:to>
                                        <p:strVal val="visible"/>
                                      </p:to>
                                    </p:set>
                                    <p:animEffect transition="in" filter="fade">
                                      <p:cBhvr>
                                        <p:cTn id="28" dur="2000"/>
                                        <p:tgtEl>
                                          <p:spTgt spid="5">
                                            <p:graphicEl>
                                              <a:dgm id="{2BE1EA49-6D10-4004-B15D-B2CCBF342D54}"/>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graphicEl>
                                              <a:dgm id="{6D4C28F5-3255-4EB7-86D2-DCE9633F4B10}"/>
                                            </p:graphicEl>
                                          </p:spTgt>
                                        </p:tgtEl>
                                        <p:attrNameLst>
                                          <p:attrName>style.visibility</p:attrName>
                                        </p:attrNameLst>
                                      </p:cBhvr>
                                      <p:to>
                                        <p:strVal val="visible"/>
                                      </p:to>
                                    </p:set>
                                    <p:animEffect transition="in" filter="fade">
                                      <p:cBhvr>
                                        <p:cTn id="31" dur="2000"/>
                                        <p:tgtEl>
                                          <p:spTgt spid="5">
                                            <p:graphicEl>
                                              <a:dgm id="{6D4C28F5-3255-4EB7-86D2-DCE9633F4B10}"/>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
                                            <p:graphicEl>
                                              <a:dgm id="{A80324F2-1C0C-4988-AF90-3219563C45EC}"/>
                                            </p:graphicEl>
                                          </p:spTgt>
                                        </p:tgtEl>
                                        <p:attrNameLst>
                                          <p:attrName>style.visibility</p:attrName>
                                        </p:attrNameLst>
                                      </p:cBhvr>
                                      <p:to>
                                        <p:strVal val="visible"/>
                                      </p:to>
                                    </p:set>
                                    <p:animEffect transition="in" filter="fade">
                                      <p:cBhvr>
                                        <p:cTn id="36" dur="2000"/>
                                        <p:tgtEl>
                                          <p:spTgt spid="5">
                                            <p:graphicEl>
                                              <a:dgm id="{A80324F2-1C0C-4988-AF90-3219563C45EC}"/>
                                            </p:graphic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
                                            <p:graphicEl>
                                              <a:dgm id="{29F8CE61-FD3A-4123-8DE1-C98CAF08E4AA}"/>
                                            </p:graphicEl>
                                          </p:spTgt>
                                        </p:tgtEl>
                                        <p:attrNameLst>
                                          <p:attrName>style.visibility</p:attrName>
                                        </p:attrNameLst>
                                      </p:cBhvr>
                                      <p:to>
                                        <p:strVal val="visible"/>
                                      </p:to>
                                    </p:set>
                                    <p:animEffect transition="in" filter="fade">
                                      <p:cBhvr>
                                        <p:cTn id="39" dur="2000"/>
                                        <p:tgtEl>
                                          <p:spTgt spid="5">
                                            <p:graphicEl>
                                              <a:dgm id="{29F8CE61-FD3A-4123-8DE1-C98CAF08E4AA}"/>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7">
                                            <p:graphicEl>
                                              <a:dgm id="{0F0BCDDC-4318-49C9-BB03-1BE6B723230A}"/>
                                            </p:graphicEl>
                                          </p:spTgt>
                                        </p:tgtEl>
                                        <p:attrNameLst>
                                          <p:attrName>style.visibility</p:attrName>
                                        </p:attrNameLst>
                                      </p:cBhvr>
                                      <p:to>
                                        <p:strVal val="visible"/>
                                      </p:to>
                                    </p:set>
                                    <p:animEffect transition="in" filter="fade">
                                      <p:cBhvr>
                                        <p:cTn id="44" dur="2000"/>
                                        <p:tgtEl>
                                          <p:spTgt spid="7">
                                            <p:graphicEl>
                                              <a:dgm id="{0F0BCDDC-4318-49C9-BB03-1BE6B723230A}"/>
                                            </p:graphic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7">
                                            <p:graphicEl>
                                              <a:dgm id="{7D0F6DC0-FACD-458F-B4D5-B259526BA6E3}"/>
                                            </p:graphicEl>
                                          </p:spTgt>
                                        </p:tgtEl>
                                        <p:attrNameLst>
                                          <p:attrName>style.visibility</p:attrName>
                                        </p:attrNameLst>
                                      </p:cBhvr>
                                      <p:to>
                                        <p:strVal val="visible"/>
                                      </p:to>
                                    </p:set>
                                    <p:animEffect transition="in" filter="fade">
                                      <p:cBhvr>
                                        <p:cTn id="49" dur="2000"/>
                                        <p:tgtEl>
                                          <p:spTgt spid="7">
                                            <p:graphicEl>
                                              <a:dgm id="{7D0F6DC0-FACD-458F-B4D5-B259526BA6E3}"/>
                                            </p:graphic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7">
                                            <p:graphicEl>
                                              <a:dgm id="{0C8AC67C-45D5-4560-BF40-6841F3385DF5}"/>
                                            </p:graphicEl>
                                          </p:spTgt>
                                        </p:tgtEl>
                                        <p:attrNameLst>
                                          <p:attrName>style.visibility</p:attrName>
                                        </p:attrNameLst>
                                      </p:cBhvr>
                                      <p:to>
                                        <p:strVal val="visible"/>
                                      </p:to>
                                    </p:set>
                                    <p:animEffect transition="in" filter="fade">
                                      <p:cBhvr>
                                        <p:cTn id="52" dur="2000"/>
                                        <p:tgtEl>
                                          <p:spTgt spid="7">
                                            <p:graphicEl>
                                              <a:dgm id="{0C8AC67C-45D5-4560-BF40-6841F3385DF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Graphic spid="7" grpId="0">
        <p:bldSub>
          <a:bldDgm bld="one"/>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has side effects</a:t>
            </a:r>
            <a:endParaRPr lang="en-US" dirty="0"/>
          </a:p>
        </p:txBody>
      </p:sp>
      <p:sp>
        <p:nvSpPr>
          <p:cNvPr id="3" name="Content Placeholder 2"/>
          <p:cNvSpPr>
            <a:spLocks noGrp="1"/>
          </p:cNvSpPr>
          <p:nvPr>
            <p:ph idx="1"/>
          </p:nvPr>
        </p:nvSpPr>
        <p:spPr/>
        <p:txBody>
          <a:bodyPr numCol="2"/>
          <a:lstStyle/>
          <a:p>
            <a:r>
              <a:rPr lang="en-US" sz="1800" dirty="0" smtClean="0">
                <a:latin typeface="Arial" pitchFamily="34" charset="0"/>
                <a:cs typeface="Arial" pitchFamily="34" charset="0"/>
              </a:rPr>
              <a:t>LED traffic light</a:t>
            </a:r>
          </a:p>
          <a:p>
            <a:pPr lvl="1"/>
            <a:r>
              <a:rPr lang="en-US" sz="1600" dirty="0" smtClean="0">
                <a:latin typeface="Arial" pitchFamily="34" charset="0"/>
                <a:cs typeface="Arial" pitchFamily="34" charset="0"/>
              </a:rPr>
              <a:t>The bulbs don't burn hot enough to melt snow and can become crusted over in a storm — a problem blamed for dozens of accidents and at least one death.</a:t>
            </a:r>
          </a:p>
          <a:p>
            <a:pPr lvl="1"/>
            <a:r>
              <a:rPr lang="en-US" sz="1600" dirty="0" smtClean="0">
                <a:latin typeface="Arial" pitchFamily="34" charset="0"/>
                <a:cs typeface="Arial" pitchFamily="34" charset="0"/>
              </a:rPr>
              <a:t>"If you put in the heating elements that would then remove the occasional snow situation, then you start to get rid of the power advantage of LED signals compared to incandescent signals."</a:t>
            </a:r>
          </a:p>
          <a:p>
            <a:pPr lvl="1"/>
            <a:endParaRPr lang="en-US" sz="1600" dirty="0" smtClean="0">
              <a:latin typeface="Arial" pitchFamily="34" charset="0"/>
              <a:cs typeface="Arial" pitchFamily="34" charset="0"/>
            </a:endParaRPr>
          </a:p>
        </p:txBody>
      </p:sp>
      <p:pic>
        <p:nvPicPr>
          <p:cNvPr id="1026" name="Picture 2"/>
          <p:cNvPicPr>
            <a:picLocks noChangeAspect="1" noChangeArrowheads="1"/>
          </p:cNvPicPr>
          <p:nvPr/>
        </p:nvPicPr>
        <p:blipFill>
          <a:blip r:embed="rId3" cstate="print"/>
          <a:srcRect/>
          <a:stretch>
            <a:fillRect/>
          </a:stretch>
        </p:blipFill>
        <p:spPr bwMode="auto">
          <a:xfrm>
            <a:off x="4800600" y="1371600"/>
            <a:ext cx="4149668" cy="487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examples</a:t>
            </a:r>
            <a:endParaRPr lang="en-US" dirty="0"/>
          </a:p>
        </p:txBody>
      </p:sp>
      <p:pic>
        <p:nvPicPr>
          <p:cNvPr id="2050" name="Picture 2" descr="Snow Covered Stoplights"/>
          <p:cNvPicPr>
            <a:picLocks noChangeAspect="1" noChangeArrowheads="1"/>
          </p:cNvPicPr>
          <p:nvPr/>
        </p:nvPicPr>
        <p:blipFill>
          <a:blip r:embed="rId2" cstate="print"/>
          <a:srcRect/>
          <a:stretch>
            <a:fillRect/>
          </a:stretch>
        </p:blipFill>
        <p:spPr bwMode="auto">
          <a:xfrm>
            <a:off x="71856" y="1447800"/>
            <a:ext cx="4728744" cy="5114926"/>
          </a:xfrm>
          <a:prstGeom prst="rect">
            <a:avLst/>
          </a:prstGeom>
          <a:noFill/>
        </p:spPr>
      </p:pic>
      <p:pic>
        <p:nvPicPr>
          <p:cNvPr id="2052" name="Picture 4" descr="http://www.ecnmag.com/uploadedImages/ECN/News/2009/12/snow%20LED%20traffic%20light%20thumb.jpg"/>
          <p:cNvPicPr>
            <a:picLocks noChangeAspect="1" noChangeArrowheads="1"/>
          </p:cNvPicPr>
          <p:nvPr/>
        </p:nvPicPr>
        <p:blipFill>
          <a:blip r:embed="rId3" cstate="print"/>
          <a:srcRect/>
          <a:stretch>
            <a:fillRect/>
          </a:stretch>
        </p:blipFill>
        <p:spPr bwMode="auto">
          <a:xfrm>
            <a:off x="4857750" y="1885950"/>
            <a:ext cx="4286250" cy="4286250"/>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Side effect of new features</a:t>
            </a:r>
            <a:endParaRPr lang="en-US" dirty="0"/>
          </a:p>
        </p:txBody>
      </p:sp>
      <p:sp>
        <p:nvSpPr>
          <p:cNvPr id="3" name="Content Placeholder 2"/>
          <p:cNvSpPr>
            <a:spLocks noGrp="1"/>
          </p:cNvSpPr>
          <p:nvPr>
            <p:ph idx="1"/>
          </p:nvPr>
        </p:nvSpPr>
        <p:spPr/>
        <p:txBody>
          <a:bodyPr/>
          <a:lstStyle/>
          <a:p>
            <a:r>
              <a:rPr lang="en-US" dirty="0" smtClean="0"/>
              <a:t>Hybrid Car</a:t>
            </a:r>
          </a:p>
          <a:p>
            <a:pPr lvl="1"/>
            <a:r>
              <a:rPr lang="en-US" dirty="0" smtClean="0"/>
              <a:t>The engine becomes so quiet,  that government request they add some noise while driving</a:t>
            </a:r>
          </a:p>
          <a:p>
            <a:pPr lvl="1"/>
            <a:r>
              <a:rPr lang="en-US" b="1" dirty="0" smtClean="0">
                <a:hlinkClick r:id="rId3"/>
              </a:rPr>
              <a:t>EU considers whether electric cars need noise</a:t>
            </a:r>
            <a:endParaRPr lang="en-US" b="1" dirty="0" smtClean="0"/>
          </a:p>
          <a:p>
            <a:pPr lvl="1"/>
            <a:r>
              <a:rPr lang="en-US" dirty="0" smtClean="0"/>
              <a:t>Too quiet for </a:t>
            </a:r>
            <a:r>
              <a:rPr lang="en-US" smtClean="0"/>
              <a:t>blind people… </a:t>
            </a:r>
            <a:endParaRPr lang="en-US" dirty="0" smtClean="0"/>
          </a:p>
          <a:p>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875" y="3510321"/>
            <a:ext cx="7998725" cy="3271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Spec</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Also knows as Design Document (</a:t>
            </a:r>
            <a:r>
              <a:rPr lang="zh-CN" altLang="en-US" dirty="0" smtClean="0"/>
              <a:t>设计文档</a:t>
            </a:r>
            <a:r>
              <a:rPr lang="en-US" dirty="0" smtClean="0"/>
              <a:t>)</a:t>
            </a:r>
          </a:p>
          <a:p>
            <a:r>
              <a:rPr lang="en-US" altLang="zh-CN" dirty="0" smtClean="0"/>
              <a:t>Requirement</a:t>
            </a:r>
          </a:p>
          <a:p>
            <a:pPr lvl="1"/>
            <a:r>
              <a:rPr lang="en-US" altLang="zh-CN" dirty="0" smtClean="0"/>
              <a:t>Focus on “what user want” </a:t>
            </a:r>
          </a:p>
          <a:p>
            <a:pPr lvl="1"/>
            <a:r>
              <a:rPr lang="en-US" altLang="zh-CN" dirty="0" smtClean="0"/>
              <a:t>from user’s perspective</a:t>
            </a:r>
          </a:p>
          <a:p>
            <a:r>
              <a:rPr lang="en-US" altLang="zh-CN" dirty="0" smtClean="0"/>
              <a:t>Functional spec</a:t>
            </a:r>
          </a:p>
          <a:p>
            <a:pPr lvl="1"/>
            <a:r>
              <a:rPr lang="en-US" altLang="zh-CN" dirty="0" smtClean="0"/>
              <a:t>Focus on “what user will get” </a:t>
            </a:r>
          </a:p>
          <a:p>
            <a:pPr lvl="1"/>
            <a:r>
              <a:rPr lang="en-US" altLang="zh-CN" dirty="0" smtClean="0"/>
              <a:t>from SW team perspective</a:t>
            </a:r>
          </a:p>
          <a:p>
            <a:r>
              <a:rPr lang="en-US" altLang="zh-CN" b="1" dirty="0" smtClean="0"/>
              <a:t>Technical spec</a:t>
            </a:r>
          </a:p>
          <a:p>
            <a:pPr lvl="1"/>
            <a:r>
              <a:rPr lang="en-US" altLang="zh-CN" b="1" dirty="0" smtClean="0"/>
              <a:t>Focus on “how to achieve the end result”. </a:t>
            </a:r>
          </a:p>
          <a:p>
            <a:pPr lvl="1"/>
            <a:r>
              <a:rPr lang="en-US" altLang="zh-CN" b="1" dirty="0" smtClean="0"/>
              <a:t>Internal communication </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20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20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20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20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25" name="Up Arrow 24"/>
          <p:cNvSpPr/>
          <p:nvPr/>
        </p:nvSpPr>
        <p:spPr>
          <a:xfrm>
            <a:off x="7581900" y="3733800"/>
            <a:ext cx="228600" cy="6096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Up Arrow 27"/>
          <p:cNvSpPr/>
          <p:nvPr/>
        </p:nvSpPr>
        <p:spPr>
          <a:xfrm>
            <a:off x="7581900" y="2209800"/>
            <a:ext cx="228600" cy="457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Up Arrow 31"/>
          <p:cNvSpPr/>
          <p:nvPr/>
        </p:nvSpPr>
        <p:spPr>
          <a:xfrm>
            <a:off x="7620000" y="990600"/>
            <a:ext cx="152400" cy="381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ltLang="zh-CN" dirty="0"/>
              <a:t>T</a:t>
            </a:r>
            <a:r>
              <a:rPr lang="en-US" altLang="zh-CN" dirty="0" smtClean="0"/>
              <a:t>he </a:t>
            </a:r>
            <a:r>
              <a:rPr lang="en-US" altLang="zh-CN" dirty="0"/>
              <a:t>B</a:t>
            </a:r>
            <a:r>
              <a:rPr lang="en-US" altLang="zh-CN" dirty="0" smtClean="0"/>
              <a:t>ig </a:t>
            </a:r>
            <a:r>
              <a:rPr lang="en-US" altLang="zh-CN" dirty="0"/>
              <a:t>P</a:t>
            </a:r>
            <a:r>
              <a:rPr lang="en-US" altLang="zh-CN" dirty="0" smtClean="0"/>
              <a:t>icture</a:t>
            </a:r>
            <a:endParaRPr lang="en-US" dirty="0"/>
          </a:p>
        </p:txBody>
      </p:sp>
      <p:sp>
        <p:nvSpPr>
          <p:cNvPr id="4" name="Flowchart: Predefined Process 3"/>
          <p:cNvSpPr/>
          <p:nvPr/>
        </p:nvSpPr>
        <p:spPr>
          <a:xfrm>
            <a:off x="152400" y="1676400"/>
            <a:ext cx="2743200" cy="762000"/>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User Requirement</a:t>
            </a:r>
            <a:endParaRPr lang="en-US" dirty="0"/>
          </a:p>
        </p:txBody>
      </p:sp>
      <p:sp>
        <p:nvSpPr>
          <p:cNvPr id="11" name="Down Arrow 10"/>
          <p:cNvSpPr/>
          <p:nvPr/>
        </p:nvSpPr>
        <p:spPr>
          <a:xfrm>
            <a:off x="2438400" y="2438400"/>
            <a:ext cx="2286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Predefined Process 11"/>
          <p:cNvSpPr/>
          <p:nvPr/>
        </p:nvSpPr>
        <p:spPr>
          <a:xfrm>
            <a:off x="457200" y="2895600"/>
            <a:ext cx="2743200" cy="685800"/>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Scenario/Spec</a:t>
            </a:r>
            <a:endParaRPr lang="en-US" dirty="0"/>
          </a:p>
        </p:txBody>
      </p:sp>
      <p:sp>
        <p:nvSpPr>
          <p:cNvPr id="13" name="Flowchart: Predefined Process 12"/>
          <p:cNvSpPr/>
          <p:nvPr/>
        </p:nvSpPr>
        <p:spPr>
          <a:xfrm>
            <a:off x="838200" y="4038600"/>
            <a:ext cx="2743200" cy="685800"/>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Design Document</a:t>
            </a:r>
            <a:endParaRPr lang="en-US" dirty="0"/>
          </a:p>
        </p:txBody>
      </p:sp>
      <p:sp>
        <p:nvSpPr>
          <p:cNvPr id="14" name="Down Arrow 13"/>
          <p:cNvSpPr/>
          <p:nvPr/>
        </p:nvSpPr>
        <p:spPr>
          <a:xfrm>
            <a:off x="2743200" y="3581400"/>
            <a:ext cx="2286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p:cNvSpPr/>
          <p:nvPr/>
        </p:nvSpPr>
        <p:spPr>
          <a:xfrm>
            <a:off x="3124200" y="4724400"/>
            <a:ext cx="2286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Magnetic Disk 16"/>
          <p:cNvSpPr/>
          <p:nvPr/>
        </p:nvSpPr>
        <p:spPr>
          <a:xfrm>
            <a:off x="2590800" y="5334000"/>
            <a:ext cx="2895600" cy="9144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Source Code</a:t>
            </a:r>
            <a:endParaRPr lang="en-US" dirty="0"/>
          </a:p>
        </p:txBody>
      </p:sp>
      <p:sp>
        <p:nvSpPr>
          <p:cNvPr id="18" name="Right Arrow 17"/>
          <p:cNvSpPr/>
          <p:nvPr/>
        </p:nvSpPr>
        <p:spPr>
          <a:xfrm>
            <a:off x="3581400" y="4267200"/>
            <a:ext cx="457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3200400" y="3124200"/>
            <a:ext cx="457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Multidocument 19"/>
          <p:cNvSpPr/>
          <p:nvPr/>
        </p:nvSpPr>
        <p:spPr>
          <a:xfrm>
            <a:off x="4038600" y="4114800"/>
            <a:ext cx="1752600" cy="9906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Unit Test</a:t>
            </a:r>
          </a:p>
          <a:p>
            <a:pPr algn="ctr"/>
            <a:r>
              <a:rPr lang="en-US" altLang="zh-CN" dirty="0" err="1" smtClean="0"/>
              <a:t>Whitebox</a:t>
            </a:r>
            <a:r>
              <a:rPr lang="en-US" altLang="zh-CN" dirty="0" smtClean="0"/>
              <a:t> test</a:t>
            </a:r>
            <a:endParaRPr lang="en-US" dirty="0"/>
          </a:p>
        </p:txBody>
      </p:sp>
      <p:sp>
        <p:nvSpPr>
          <p:cNvPr id="21" name="Flowchart: Multidocument 20"/>
          <p:cNvSpPr/>
          <p:nvPr/>
        </p:nvSpPr>
        <p:spPr>
          <a:xfrm>
            <a:off x="3657600" y="2667000"/>
            <a:ext cx="1752600" cy="9906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Functional test</a:t>
            </a:r>
          </a:p>
          <a:p>
            <a:pPr algn="ctr"/>
            <a:r>
              <a:rPr lang="en-US" altLang="zh-CN" dirty="0" err="1" smtClean="0"/>
              <a:t>Blackbox</a:t>
            </a:r>
            <a:r>
              <a:rPr lang="en-US" altLang="zh-CN" dirty="0" smtClean="0"/>
              <a:t> test</a:t>
            </a:r>
            <a:endParaRPr lang="en-US" dirty="0"/>
          </a:p>
        </p:txBody>
      </p:sp>
      <p:sp>
        <p:nvSpPr>
          <p:cNvPr id="22" name="Bent-Up Arrow 21"/>
          <p:cNvSpPr/>
          <p:nvPr/>
        </p:nvSpPr>
        <p:spPr>
          <a:xfrm>
            <a:off x="5486400" y="5181600"/>
            <a:ext cx="2438400" cy="685800"/>
          </a:xfrm>
          <a:prstGeom prst="bentUpArrow">
            <a:avLst>
              <a:gd name="adj1" fmla="val 25000"/>
              <a:gd name="adj2" fmla="val 34122"/>
              <a:gd name="adj3" fmla="val 270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Decision 22"/>
          <p:cNvSpPr/>
          <p:nvPr/>
        </p:nvSpPr>
        <p:spPr>
          <a:xfrm>
            <a:off x="6438900" y="4114800"/>
            <a:ext cx="2514600" cy="10668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Component</a:t>
            </a:r>
          </a:p>
          <a:p>
            <a:pPr algn="ctr"/>
            <a:r>
              <a:rPr lang="en-US" altLang="zh-CN" sz="1600" dirty="0" smtClean="0"/>
              <a:t>Test</a:t>
            </a:r>
            <a:endParaRPr lang="en-US" sz="1600" dirty="0"/>
          </a:p>
        </p:txBody>
      </p:sp>
      <p:sp>
        <p:nvSpPr>
          <p:cNvPr id="24" name="Flowchart: Decision 23"/>
          <p:cNvSpPr/>
          <p:nvPr/>
        </p:nvSpPr>
        <p:spPr>
          <a:xfrm>
            <a:off x="6400800" y="2590800"/>
            <a:ext cx="2590800" cy="1143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Integration</a:t>
            </a:r>
          </a:p>
          <a:p>
            <a:pPr algn="ctr"/>
            <a:r>
              <a:rPr lang="en-US" altLang="zh-CN" dirty="0" smtClean="0"/>
              <a:t>Test</a:t>
            </a:r>
            <a:endParaRPr lang="en-US" dirty="0"/>
          </a:p>
        </p:txBody>
      </p:sp>
      <p:sp>
        <p:nvSpPr>
          <p:cNvPr id="26" name="Right Arrow 25"/>
          <p:cNvSpPr/>
          <p:nvPr/>
        </p:nvSpPr>
        <p:spPr>
          <a:xfrm>
            <a:off x="5410200" y="3086100"/>
            <a:ext cx="990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p:cNvSpPr/>
          <p:nvPr/>
        </p:nvSpPr>
        <p:spPr>
          <a:xfrm>
            <a:off x="5638800" y="4572000"/>
            <a:ext cx="838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p:cNvSpPr/>
          <p:nvPr/>
        </p:nvSpPr>
        <p:spPr>
          <a:xfrm>
            <a:off x="2895600" y="1676400"/>
            <a:ext cx="3505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lowchart: Decision 30"/>
          <p:cNvSpPr/>
          <p:nvPr/>
        </p:nvSpPr>
        <p:spPr>
          <a:xfrm>
            <a:off x="6400800" y="1295400"/>
            <a:ext cx="2590800" cy="914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Beta Test</a:t>
            </a:r>
            <a:endParaRPr lang="en-US" dirty="0"/>
          </a:p>
        </p:txBody>
      </p:sp>
      <p:pic>
        <p:nvPicPr>
          <p:cNvPr id="1027" name="Picture 3" descr="C:\Users\xinz.000\AppData\Local\Microsoft\Windows\Temporary Internet Files\Content.IE5\BFL0F3CE\MCj04420260000[1].wmf"/>
          <p:cNvPicPr>
            <a:picLocks noChangeAspect="1" noChangeArrowheads="1"/>
          </p:cNvPicPr>
          <p:nvPr/>
        </p:nvPicPr>
        <p:blipFill>
          <a:blip r:embed="rId2" cstate="print"/>
          <a:srcRect/>
          <a:stretch>
            <a:fillRect/>
          </a:stretch>
        </p:blipFill>
        <p:spPr bwMode="auto">
          <a:xfrm>
            <a:off x="7239000" y="115888"/>
            <a:ext cx="869950" cy="95091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20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20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20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20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20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20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20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2000"/>
                                        <p:tgtEl>
                                          <p:spTgt spid="2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fade">
                                      <p:cBhvr>
                                        <p:cTn id="57" dur="2000"/>
                                        <p:tgtEl>
                                          <p:spTgt spid="2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2000"/>
                                        <p:tgtEl>
                                          <p:spTgt spid="23"/>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fade">
                                      <p:cBhvr>
                                        <p:cTn id="67" dur="2000"/>
                                        <p:tgtEl>
                                          <p:spTgt spid="25"/>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fade">
                                      <p:cBhvr>
                                        <p:cTn id="72" dur="2000"/>
                                        <p:tgtEl>
                                          <p:spTgt spid="19"/>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fade">
                                      <p:cBhvr>
                                        <p:cTn id="77" dur="2000"/>
                                        <p:tgtEl>
                                          <p:spTgt spid="21"/>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6"/>
                                        </p:tgtEl>
                                        <p:attrNameLst>
                                          <p:attrName>style.visibility</p:attrName>
                                        </p:attrNameLst>
                                      </p:cBhvr>
                                      <p:to>
                                        <p:strVal val="visible"/>
                                      </p:to>
                                    </p:set>
                                    <p:animEffect transition="in" filter="fade">
                                      <p:cBhvr>
                                        <p:cTn id="82" dur="2000"/>
                                        <p:tgtEl>
                                          <p:spTgt spid="26"/>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24"/>
                                        </p:tgtEl>
                                        <p:attrNameLst>
                                          <p:attrName>style.visibility</p:attrName>
                                        </p:attrNameLst>
                                      </p:cBhvr>
                                      <p:to>
                                        <p:strVal val="visible"/>
                                      </p:to>
                                    </p:set>
                                    <p:animEffect transition="in" filter="fade">
                                      <p:cBhvr>
                                        <p:cTn id="87" dur="2000"/>
                                        <p:tgtEl>
                                          <p:spTgt spid="24"/>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28"/>
                                        </p:tgtEl>
                                        <p:attrNameLst>
                                          <p:attrName>style.visibility</p:attrName>
                                        </p:attrNameLst>
                                      </p:cBhvr>
                                      <p:to>
                                        <p:strVal val="visible"/>
                                      </p:to>
                                    </p:set>
                                    <p:animEffect transition="in" filter="fade">
                                      <p:cBhvr>
                                        <p:cTn id="92" dur="2000"/>
                                        <p:tgtEl>
                                          <p:spTgt spid="28"/>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30"/>
                                        </p:tgtEl>
                                        <p:attrNameLst>
                                          <p:attrName>style.visibility</p:attrName>
                                        </p:attrNameLst>
                                      </p:cBhvr>
                                      <p:to>
                                        <p:strVal val="visible"/>
                                      </p:to>
                                    </p:set>
                                    <p:animEffect transition="in" filter="fade">
                                      <p:cBhvr>
                                        <p:cTn id="97" dur="2000"/>
                                        <p:tgtEl>
                                          <p:spTgt spid="30"/>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31"/>
                                        </p:tgtEl>
                                        <p:attrNameLst>
                                          <p:attrName>style.visibility</p:attrName>
                                        </p:attrNameLst>
                                      </p:cBhvr>
                                      <p:to>
                                        <p:strVal val="visible"/>
                                      </p:to>
                                    </p:set>
                                    <p:animEffect transition="in" filter="fade">
                                      <p:cBhvr>
                                        <p:cTn id="102" dur="2000"/>
                                        <p:tgtEl>
                                          <p:spTgt spid="31"/>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32"/>
                                        </p:tgtEl>
                                        <p:attrNameLst>
                                          <p:attrName>style.visibility</p:attrName>
                                        </p:attrNameLst>
                                      </p:cBhvr>
                                      <p:to>
                                        <p:strVal val="visible"/>
                                      </p:to>
                                    </p:set>
                                    <p:animEffect transition="in" filter="fade">
                                      <p:cBhvr>
                                        <p:cTn id="107" dur="2000"/>
                                        <p:tgtEl>
                                          <p:spTgt spid="32"/>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1027"/>
                                        </p:tgtEl>
                                        <p:attrNameLst>
                                          <p:attrName>style.visibility</p:attrName>
                                        </p:attrNameLst>
                                      </p:cBhvr>
                                      <p:to>
                                        <p:strVal val="visible"/>
                                      </p:to>
                                    </p:set>
                                    <p:animEffect transition="in" filter="fade">
                                      <p:cBhvr>
                                        <p:cTn id="112" dur="2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8" grpId="0" animBg="1"/>
      <p:bldP spid="32" grpId="0" animBg="1"/>
      <p:bldP spid="4" grpId="0" animBg="1"/>
      <p:bldP spid="11" grpId="0" animBg="1"/>
      <p:bldP spid="12" grpId="0" animBg="1"/>
      <p:bldP spid="13" grpId="0" animBg="1"/>
      <p:bldP spid="14" grpId="0" animBg="1"/>
      <p:bldP spid="15" grpId="0" animBg="1"/>
      <p:bldP spid="17" grpId="0" animBg="1"/>
      <p:bldP spid="18" grpId="0" animBg="1"/>
      <p:bldP spid="19" grpId="0" animBg="1"/>
      <p:bldP spid="20" grpId="0" animBg="1"/>
      <p:bldP spid="21" grpId="0" animBg="1"/>
      <p:bldP spid="22" grpId="0" animBg="1"/>
      <p:bldP spid="23" grpId="0" animBg="1"/>
      <p:bldP spid="24" grpId="0" animBg="1"/>
      <p:bldP spid="26" grpId="0" animBg="1"/>
      <p:bldP spid="27" grpId="0" animBg="1"/>
      <p:bldP spid="30" grpId="0" animBg="1"/>
      <p:bldP spid="3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做得和顾客要求的一模一样</a:t>
            </a:r>
            <a:r>
              <a:rPr lang="en-US" altLang="zh-CN" dirty="0" smtClean="0"/>
              <a:t>?</a:t>
            </a:r>
            <a:endParaRPr lang="en-US" dirty="0"/>
          </a:p>
        </p:txBody>
      </p:sp>
      <p:sp>
        <p:nvSpPr>
          <p:cNvPr id="3" name="Content Placeholder 2"/>
          <p:cNvSpPr>
            <a:spLocks noGrp="1"/>
          </p:cNvSpPr>
          <p:nvPr>
            <p:ph idx="1"/>
          </p:nvPr>
        </p:nvSpPr>
        <p:spPr/>
        <p:txBody>
          <a:bodyPr/>
          <a:lstStyle/>
          <a:p>
            <a:r>
              <a:rPr lang="en-US" dirty="0" smtClean="0"/>
              <a:t>Make it 100% like customer wants, Would it make customer 100% happy? </a:t>
            </a:r>
            <a:endParaRPr lang="en-US" dirty="0" smtClean="0"/>
          </a:p>
          <a:p>
            <a:r>
              <a:rPr lang="zh-CN" altLang="en-US" dirty="0"/>
              <a:t>做</a:t>
            </a:r>
            <a:r>
              <a:rPr lang="zh-CN" altLang="en-US" dirty="0" smtClean="0"/>
              <a:t>得顾客要求的一模一样，就好了么？</a:t>
            </a:r>
            <a:endParaRPr lang="en-US" dirty="0"/>
          </a:p>
        </p:txBody>
      </p:sp>
    </p:spTree>
    <p:extLst>
      <p:ext uri="{BB962C8B-B14F-4D97-AF65-F5344CB8AC3E}">
        <p14:creationId xmlns:p14="http://schemas.microsoft.com/office/powerpoint/2010/main" val="27535668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Hair cut spec</a:t>
            </a:r>
            <a:endParaRPr lang="en-US" dirty="0"/>
          </a:p>
        </p:txBody>
      </p:sp>
      <p:sp>
        <p:nvSpPr>
          <p:cNvPr id="3" name="Content Placeholder 2"/>
          <p:cNvSpPr>
            <a:spLocks noGrp="1"/>
          </p:cNvSpPr>
          <p:nvPr>
            <p:ph idx="1"/>
          </p:nvPr>
        </p:nvSpPr>
        <p:spPr/>
        <p:txBody>
          <a:bodyPr/>
          <a:lstStyle/>
          <a:p>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324029"/>
            <a:ext cx="7620000" cy="5610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36652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 </a:t>
            </a:r>
            <a:endParaRPr lang="en-US" dirty="0"/>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447800"/>
            <a:ext cx="7772400" cy="5334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5593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Long implementation … </a:t>
            </a:r>
            <a:endParaRPr lang="en-US"/>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469199"/>
            <a:ext cx="7828173" cy="4931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4636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用户的表达能力？</a:t>
            </a:r>
            <a:endParaRPr lang="en-US" dirty="0"/>
          </a:p>
        </p:txBody>
      </p:sp>
      <p:sp>
        <p:nvSpPr>
          <p:cNvPr id="3" name="Content Placeholder 2"/>
          <p:cNvSpPr>
            <a:spLocks noGrp="1"/>
          </p:cNvSpPr>
          <p:nvPr>
            <p:ph idx="1"/>
          </p:nvPr>
        </p:nvSpPr>
        <p:spPr/>
        <p:txBody>
          <a:bodyPr/>
          <a:lstStyle/>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447800"/>
            <a:ext cx="7772400" cy="5818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20889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Agile</a:t>
            </a:r>
            <a:endParaRPr lang="en-US"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685800" y="1600200"/>
            <a:ext cx="7854043" cy="2819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The Owner of The </a:t>
            </a:r>
            <a:r>
              <a:rPr lang="en-US" altLang="zh-CN" dirty="0"/>
              <a:t>S</a:t>
            </a:r>
            <a:r>
              <a:rPr lang="en-US" altLang="zh-CN" dirty="0" smtClean="0"/>
              <a:t>pec</a:t>
            </a:r>
            <a:endParaRPr lang="en-US" dirty="0"/>
          </a:p>
        </p:txBody>
      </p:sp>
      <p:sp>
        <p:nvSpPr>
          <p:cNvPr id="3" name="Content Placeholder 2"/>
          <p:cNvSpPr>
            <a:spLocks noGrp="1"/>
          </p:cNvSpPr>
          <p:nvPr>
            <p:ph idx="1"/>
          </p:nvPr>
        </p:nvSpPr>
        <p:spPr/>
        <p:txBody>
          <a:bodyPr/>
          <a:lstStyle/>
          <a:p>
            <a:r>
              <a:rPr lang="en-US" altLang="zh-CN" dirty="0" smtClean="0"/>
              <a:t>PM </a:t>
            </a:r>
            <a:r>
              <a:rPr lang="en-US" altLang="zh-CN" smtClean="0"/>
              <a:t>– program manager</a:t>
            </a:r>
            <a:endParaRPr lang="en-US" altLang="zh-CN" dirty="0" smtClean="0"/>
          </a:p>
          <a:p>
            <a:r>
              <a:rPr lang="en-US" altLang="zh-CN" dirty="0" smtClean="0"/>
              <a:t>Challenges</a:t>
            </a:r>
          </a:p>
          <a:p>
            <a:pPr lvl="1"/>
            <a:r>
              <a:rPr lang="en-US" altLang="zh-CN" dirty="0" smtClean="0"/>
              <a:t>Nobody reads the spec</a:t>
            </a:r>
          </a:p>
          <a:p>
            <a:pPr lvl="1"/>
            <a:r>
              <a:rPr lang="en-US" altLang="zh-CN" dirty="0" smtClean="0"/>
              <a:t>It’s boring to read</a:t>
            </a:r>
          </a:p>
          <a:p>
            <a:pPr lvl="1"/>
            <a:r>
              <a:rPr lang="en-US" altLang="zh-CN" dirty="0" smtClean="0"/>
              <a:t>Spec get out-of-date quickly</a:t>
            </a:r>
          </a:p>
          <a:p>
            <a:pPr lvl="1"/>
            <a:r>
              <a:rPr lang="en-US" altLang="zh-CN" dirty="0" smtClean="0"/>
              <a:t>Verify the spec is fully implemented </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Agile need documents?</a:t>
            </a:r>
            <a:endParaRPr lang="en-US" dirty="0"/>
          </a:p>
        </p:txBody>
      </p:sp>
      <p:sp>
        <p:nvSpPr>
          <p:cNvPr id="3" name="Content Placeholder 2"/>
          <p:cNvSpPr>
            <a:spLocks noGrp="1"/>
          </p:cNvSpPr>
          <p:nvPr>
            <p:ph idx="1"/>
          </p:nvPr>
        </p:nvSpPr>
        <p:spPr/>
        <p:txBody>
          <a:bodyPr>
            <a:normAutofit fontScale="92500"/>
          </a:bodyPr>
          <a:lstStyle/>
          <a:p>
            <a:pPr>
              <a:lnSpc>
                <a:spcPct val="110000"/>
              </a:lnSpc>
            </a:pPr>
            <a:r>
              <a:rPr lang="zh-CN" altLang="en-US" dirty="0" smtClean="0"/>
              <a:t>自习</a:t>
            </a:r>
            <a:r>
              <a:rPr lang="zh-CN" altLang="en-US" dirty="0"/>
              <a:t>课时，教务主任走进来，问班长“帮我找两个人，我要班花”，于是班长就组织全班投票评选起</a:t>
            </a:r>
            <a:r>
              <a:rPr lang="zh-CN" altLang="en-US" b="1" dirty="0"/>
              <a:t>班花</a:t>
            </a:r>
            <a:r>
              <a:rPr lang="zh-CN" altLang="en-US" dirty="0"/>
              <a:t>来，闹了一节课，终于统一了意见，选出了班里最</a:t>
            </a:r>
            <a:r>
              <a:rPr lang="en-US" altLang="zh-CN" dirty="0"/>
              <a:t>PL</a:t>
            </a:r>
            <a:r>
              <a:rPr lang="zh-CN" altLang="en-US" dirty="0"/>
              <a:t>的两</a:t>
            </a:r>
            <a:r>
              <a:rPr lang="en-US" altLang="zh-CN" dirty="0"/>
              <a:t>mm</a:t>
            </a:r>
            <a:r>
              <a:rPr lang="zh-CN" altLang="en-US" dirty="0"/>
              <a:t>，于是两</a:t>
            </a:r>
            <a:r>
              <a:rPr lang="en-US" altLang="zh-CN" dirty="0"/>
              <a:t>mm</a:t>
            </a:r>
            <a:r>
              <a:rPr lang="zh-CN" altLang="en-US" dirty="0"/>
              <a:t>很羞涩的去找主任，主任说</a:t>
            </a:r>
            <a:r>
              <a:rPr lang="zh-CN" altLang="en-US" dirty="0" smtClean="0"/>
              <a:t>：“怎么是你们</a:t>
            </a:r>
            <a:r>
              <a:rPr lang="en-US" altLang="zh-CN" dirty="0" smtClean="0"/>
              <a:t>?  </a:t>
            </a:r>
            <a:r>
              <a:rPr lang="zh-CN" altLang="en-US" dirty="0" smtClean="0"/>
              <a:t>跟</a:t>
            </a:r>
            <a:r>
              <a:rPr lang="zh-CN" altLang="en-US" dirty="0"/>
              <a:t>我去教务处，我要搬花。。。” </a:t>
            </a:r>
          </a:p>
          <a:p>
            <a:pPr>
              <a:lnSpc>
                <a:spcPct val="110000"/>
              </a:lnSpc>
            </a:pPr>
            <a:r>
              <a:rPr lang="zh-CN" altLang="en-US" dirty="0"/>
              <a:t>当面</a:t>
            </a:r>
            <a:r>
              <a:rPr lang="en-US" altLang="zh-CN" dirty="0"/>
              <a:t>, </a:t>
            </a:r>
            <a:r>
              <a:rPr lang="zh-CN" altLang="en-US" dirty="0"/>
              <a:t>直接的交流当然很敏捷</a:t>
            </a:r>
            <a:r>
              <a:rPr lang="en-US" altLang="zh-CN" dirty="0"/>
              <a:t>, </a:t>
            </a:r>
            <a:r>
              <a:rPr lang="zh-CN" altLang="en-US" dirty="0"/>
              <a:t>但是还是要留下文档</a:t>
            </a:r>
            <a:r>
              <a:rPr lang="en-US" altLang="zh-CN" dirty="0"/>
              <a:t>, </a:t>
            </a:r>
            <a:r>
              <a:rPr lang="zh-CN" altLang="en-US" dirty="0"/>
              <a:t>以明确用户的需求。 </a:t>
            </a:r>
            <a:r>
              <a:rPr lang="en-US" altLang="zh-CN" dirty="0">
                <a:hlinkClick r:id="rId2"/>
              </a:rPr>
              <a:t>#</a:t>
            </a:r>
            <a:r>
              <a:rPr lang="zh-CN" altLang="en-US" dirty="0">
                <a:hlinkClick r:id="rId2"/>
              </a:rPr>
              <a:t>软件工程</a:t>
            </a:r>
            <a:r>
              <a:rPr lang="en-US" altLang="zh-CN" dirty="0">
                <a:hlinkClick r:id="rId2"/>
              </a:rPr>
              <a:t>#</a:t>
            </a:r>
            <a:endParaRPr lang="zh-CN" altLang="en-US" dirty="0"/>
          </a:p>
          <a:p>
            <a:pPr>
              <a:lnSpc>
                <a:spcPct val="110000"/>
              </a:lnSpc>
            </a:pPr>
            <a:endParaRPr lang="en-US" dirty="0"/>
          </a:p>
        </p:txBody>
      </p:sp>
    </p:spTree>
    <p:extLst>
      <p:ext uri="{BB962C8B-B14F-4D97-AF65-F5344CB8AC3E}">
        <p14:creationId xmlns:p14="http://schemas.microsoft.com/office/powerpoint/2010/main" val="105319838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Spec – nobody reads it</a:t>
            </a:r>
            <a:endParaRPr lang="en-US" dirty="0"/>
          </a:p>
        </p:txBody>
      </p:sp>
      <p:sp>
        <p:nvSpPr>
          <p:cNvPr id="3" name="Content Placeholder 2"/>
          <p:cNvSpPr>
            <a:spLocks noGrp="1"/>
          </p:cNvSpPr>
          <p:nvPr>
            <p:ph idx="1"/>
          </p:nvPr>
        </p:nvSpPr>
        <p:spPr/>
        <p:txBody>
          <a:bodyPr/>
          <a:lstStyle/>
          <a:p>
            <a:r>
              <a:rPr lang="en-US" altLang="zh-CN" sz="3200" dirty="0" smtClean="0"/>
              <a:t>The writing and discussion process is still helpful.</a:t>
            </a:r>
          </a:p>
          <a:p>
            <a:pPr>
              <a:buNone/>
            </a:pPr>
            <a:endParaRPr lang="en-US" altLang="zh-CN" sz="3200" dirty="0" smtClean="0"/>
          </a:p>
          <a:p>
            <a:endParaRPr lang="en-US" sz="3200" dirty="0" smtClean="0"/>
          </a:p>
          <a:p>
            <a:endParaRPr lang="en-US" sz="3200" dirty="0" smtClean="0"/>
          </a:p>
          <a:p>
            <a:endParaRPr lang="en-US" sz="3200" dirty="0" smtClean="0"/>
          </a:p>
          <a:p>
            <a:endParaRPr lang="en-US" altLang="zh-CN" sz="3200" dirty="0" smtClean="0"/>
          </a:p>
          <a:p>
            <a:r>
              <a:rPr lang="en-US" altLang="zh-CN" sz="3200" dirty="0" smtClean="0"/>
              <a:t>But…  Once it’s done, it’s outdated</a:t>
            </a:r>
          </a:p>
          <a:p>
            <a:r>
              <a:rPr lang="en-US" altLang="zh-CN" sz="3200" dirty="0" smtClean="0"/>
              <a:t>People/project/code all evolve pass the spec</a:t>
            </a:r>
          </a:p>
          <a:p>
            <a:endParaRPr lang="en-US" altLang="zh-CN" sz="2800" dirty="0" smtClean="0"/>
          </a:p>
        </p:txBody>
      </p:sp>
      <p:pic>
        <p:nvPicPr>
          <p:cNvPr id="1032" name="Picture 8" descr="C:\Users\xinz.000\AppData\Local\Microsoft\Windows\Temporary Internet Files\Content.IE5\5HBEIQIU\MCBD20207_0000[1].wmf"/>
          <p:cNvPicPr>
            <a:picLocks noChangeAspect="1" noChangeArrowheads="1"/>
          </p:cNvPicPr>
          <p:nvPr/>
        </p:nvPicPr>
        <p:blipFill>
          <a:blip r:embed="rId2" cstate="print"/>
          <a:srcRect/>
          <a:stretch>
            <a:fillRect/>
          </a:stretch>
        </p:blipFill>
        <p:spPr bwMode="auto">
          <a:xfrm>
            <a:off x="1295400" y="2286000"/>
            <a:ext cx="4025774" cy="220904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32"/>
                                        </p:tgtEl>
                                        <p:attrNameLst>
                                          <p:attrName>style.visibility</p:attrName>
                                        </p:attrNameLst>
                                      </p:cBhvr>
                                      <p:to>
                                        <p:strVal val="visible"/>
                                      </p:to>
                                    </p:set>
                                    <p:animEffect transition="in" filter="fade">
                                      <p:cBhvr>
                                        <p:cTn id="12" dur="2000"/>
                                        <p:tgtEl>
                                          <p:spTgt spid="10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20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Make it worth reading</a:t>
            </a:r>
            <a:endParaRPr lang="en-US" dirty="0"/>
          </a:p>
        </p:txBody>
      </p:sp>
      <p:sp>
        <p:nvSpPr>
          <p:cNvPr id="3" name="Content Placeholder 2"/>
          <p:cNvSpPr>
            <a:spLocks noGrp="1"/>
          </p:cNvSpPr>
          <p:nvPr>
            <p:ph idx="1"/>
          </p:nvPr>
        </p:nvSpPr>
        <p:spPr/>
        <p:txBody>
          <a:bodyPr>
            <a:normAutofit fontScale="92500"/>
          </a:bodyPr>
          <a:lstStyle/>
          <a:p>
            <a:r>
              <a:rPr lang="en-US" altLang="zh-CN" sz="3200" dirty="0" smtClean="0"/>
              <a:t>How to make people read and understand spec?</a:t>
            </a:r>
          </a:p>
          <a:p>
            <a:pPr lvl="1"/>
            <a:r>
              <a:rPr lang="en-US" altLang="zh-CN" sz="2800" dirty="0" smtClean="0"/>
              <a:t>Be funny, have real persona and scenarios</a:t>
            </a:r>
          </a:p>
          <a:p>
            <a:pPr lvl="1"/>
            <a:r>
              <a:rPr lang="en-US" altLang="zh-CN" sz="2800" dirty="0" smtClean="0"/>
              <a:t>Make people easy to execute the spec</a:t>
            </a:r>
          </a:p>
          <a:p>
            <a:pPr lvl="1"/>
            <a:r>
              <a:rPr lang="en-US" altLang="zh-CN" sz="2800" dirty="0" smtClean="0"/>
              <a:t>Write as simple as possible</a:t>
            </a:r>
          </a:p>
          <a:p>
            <a:pPr lvl="2"/>
            <a:r>
              <a:rPr lang="en-US" altLang="zh-CN" dirty="0" smtClean="0"/>
              <a:t>Avoid full text in a page!</a:t>
            </a:r>
          </a:p>
          <a:p>
            <a:pPr lvl="2"/>
            <a:r>
              <a:rPr lang="en-US" altLang="zh-CN" dirty="0" smtClean="0"/>
              <a:t>Picture, tables, bullets, screenshots</a:t>
            </a:r>
          </a:p>
          <a:p>
            <a:pPr lvl="2"/>
            <a:endParaRPr lang="en-US" altLang="zh-CN" dirty="0" smtClean="0"/>
          </a:p>
          <a:p>
            <a:pPr lvl="2"/>
            <a:endParaRPr lang="en-US" altLang="zh-CN" dirty="0" smtClean="0"/>
          </a:p>
          <a:p>
            <a:pPr lvl="1"/>
            <a:r>
              <a:rPr lang="en-US" altLang="zh-CN" sz="2800" dirty="0" smtClean="0"/>
              <a:t>Review and re-read</a:t>
            </a:r>
          </a:p>
          <a:p>
            <a:pPr lvl="1"/>
            <a:r>
              <a:rPr lang="en-US" altLang="zh-CN" sz="2800" dirty="0" smtClean="0"/>
              <a:t>Spec Template (</a:t>
            </a:r>
            <a:r>
              <a:rPr lang="zh-CN" altLang="en-US" sz="2800" dirty="0" smtClean="0"/>
              <a:t>模版</a:t>
            </a:r>
            <a:r>
              <a:rPr lang="en-US" altLang="zh-CN" sz="2800" smtClean="0"/>
              <a:t>) is considered </a:t>
            </a:r>
            <a:r>
              <a:rPr lang="en-US" altLang="zh-CN" sz="2800" dirty="0" smtClean="0"/>
              <a:t>harmful</a:t>
            </a:r>
            <a:endParaRPr lang="en-US" dirty="0"/>
          </a:p>
        </p:txBody>
      </p:sp>
      <p:pic>
        <p:nvPicPr>
          <p:cNvPr id="2050" name="Picture 2" descr="C:\Users\xinz.000\AppData\Local\Microsoft\Windows\Temporary Internet Files\Content.IE5\5HBEIQIU\MCj04404240000[1].wmf"/>
          <p:cNvPicPr>
            <a:picLocks noChangeAspect="1" noChangeArrowheads="1"/>
          </p:cNvPicPr>
          <p:nvPr/>
        </p:nvPicPr>
        <p:blipFill>
          <a:blip r:embed="rId2" cstate="print"/>
          <a:srcRect/>
          <a:stretch>
            <a:fillRect/>
          </a:stretch>
        </p:blipFill>
        <p:spPr bwMode="auto">
          <a:xfrm>
            <a:off x="6629400" y="3505200"/>
            <a:ext cx="1827886" cy="1506017"/>
          </a:xfrm>
          <a:prstGeom prst="rect">
            <a:avLst/>
          </a:prstGeom>
          <a:noFill/>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Spec – keep it up-to-date</a:t>
            </a:r>
            <a:endParaRPr lang="en-US" dirty="0"/>
          </a:p>
        </p:txBody>
      </p:sp>
      <p:sp>
        <p:nvSpPr>
          <p:cNvPr id="3" name="Content Placeholder 2"/>
          <p:cNvSpPr>
            <a:spLocks noGrp="1"/>
          </p:cNvSpPr>
          <p:nvPr>
            <p:ph idx="1"/>
          </p:nvPr>
        </p:nvSpPr>
        <p:spPr/>
        <p:txBody>
          <a:bodyPr>
            <a:normAutofit fontScale="92500" lnSpcReduction="10000"/>
          </a:bodyPr>
          <a:lstStyle/>
          <a:p>
            <a:r>
              <a:rPr lang="en-US" altLang="zh-CN" sz="3200" dirty="0" smtClean="0"/>
              <a:t>How to prevent spec from getting outdated?</a:t>
            </a:r>
          </a:p>
          <a:p>
            <a:pPr lvl="1"/>
            <a:r>
              <a:rPr lang="en-US" altLang="zh-CN" sz="2800" dirty="0" smtClean="0"/>
              <a:t>Say what can be verified,  verify what you said in the spec</a:t>
            </a:r>
          </a:p>
          <a:p>
            <a:pPr lvl="1"/>
            <a:r>
              <a:rPr lang="en-US" altLang="zh-CN" sz="2800" dirty="0" smtClean="0"/>
              <a:t>Check-in spec in the same place as source code</a:t>
            </a:r>
          </a:p>
          <a:p>
            <a:pPr lvl="1"/>
            <a:r>
              <a:rPr lang="en-US" altLang="zh-CN" sz="2800" dirty="0" smtClean="0"/>
              <a:t>Link spec to unit tests, test cases, and have reverse link</a:t>
            </a:r>
          </a:p>
          <a:p>
            <a:r>
              <a:rPr lang="en-US" altLang="zh-CN" sz="2800" dirty="0" smtClean="0"/>
              <a:t>Update it frequently</a:t>
            </a:r>
          </a:p>
          <a:p>
            <a:r>
              <a:rPr lang="en-US" altLang="zh-CN" sz="2800" dirty="0" smtClean="0"/>
              <a:t>Insist on using spec later on</a:t>
            </a:r>
          </a:p>
          <a:p>
            <a:pPr lvl="1"/>
            <a:r>
              <a:rPr lang="en-US" altLang="zh-CN" sz="2800" dirty="0" smtClean="0"/>
              <a:t>Check the spec first. </a:t>
            </a:r>
          </a:p>
          <a:p>
            <a:pPr lvl="1"/>
            <a:r>
              <a:rPr lang="en-US" altLang="zh-CN" sz="2800" dirty="0" smtClean="0"/>
              <a:t>Team leaders should refrain from making new decisions without spec</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Spec – keep it relevant and helpful</a:t>
            </a:r>
            <a:endParaRPr lang="en-US" dirty="0"/>
          </a:p>
        </p:txBody>
      </p:sp>
      <p:sp>
        <p:nvSpPr>
          <p:cNvPr id="3" name="Content Placeholder 2"/>
          <p:cNvSpPr>
            <a:spLocks noGrp="1"/>
          </p:cNvSpPr>
          <p:nvPr>
            <p:ph idx="1"/>
          </p:nvPr>
        </p:nvSpPr>
        <p:spPr/>
        <p:txBody>
          <a:bodyPr>
            <a:normAutofit lnSpcReduction="10000"/>
          </a:bodyPr>
          <a:lstStyle/>
          <a:p>
            <a:pPr marL="273050" lvl="1" indent="-273050">
              <a:spcBef>
                <a:spcPts val="575"/>
              </a:spcBef>
              <a:buClr>
                <a:schemeClr val="accent1"/>
              </a:buClr>
            </a:pPr>
            <a:r>
              <a:rPr lang="en-US" altLang="zh-CN" sz="2800" dirty="0" smtClean="0"/>
              <a:t>Be flexible, respect people’s creativity</a:t>
            </a:r>
          </a:p>
          <a:p>
            <a:r>
              <a:rPr lang="en-US" altLang="zh-CN" dirty="0" smtClean="0"/>
              <a:t>Don’t be overly prescriptive (</a:t>
            </a:r>
            <a:r>
              <a:rPr lang="zh-CN" altLang="en-US" dirty="0" smtClean="0"/>
              <a:t>规定所有细节</a:t>
            </a:r>
            <a:r>
              <a:rPr lang="en-US" altLang="zh-CN" dirty="0" smtClean="0"/>
              <a:t>)</a:t>
            </a:r>
          </a:p>
          <a:p>
            <a:r>
              <a:rPr lang="en-US" altLang="zh-CN" dirty="0" smtClean="0"/>
              <a:t>Team members will have new ideas when implement the spec</a:t>
            </a:r>
          </a:p>
          <a:p>
            <a:r>
              <a:rPr lang="en-US" altLang="zh-CN" dirty="0" smtClean="0"/>
              <a:t>Things will change</a:t>
            </a:r>
          </a:p>
          <a:p>
            <a:r>
              <a:rPr lang="en-US" altLang="zh-CN" dirty="0" smtClean="0"/>
              <a:t>It takes time for people to have new ideas</a:t>
            </a:r>
          </a:p>
          <a:p>
            <a:r>
              <a:rPr lang="en-US" altLang="zh-CN" dirty="0" smtClean="0"/>
              <a:t>XP – since things will definitely going to change,</a:t>
            </a:r>
          </a:p>
          <a:p>
            <a:pPr>
              <a:buNone/>
            </a:pPr>
            <a:r>
              <a:rPr lang="en-US" altLang="zh-CN" dirty="0" smtClean="0"/>
              <a:t>Don’t worry too much about future, </a:t>
            </a:r>
          </a:p>
          <a:p>
            <a:pPr>
              <a:buNone/>
            </a:pPr>
            <a:r>
              <a:rPr lang="en-US" altLang="zh-CN" dirty="0" smtClean="0"/>
              <a:t>Keep it in small incremental improvement</a:t>
            </a:r>
            <a:endParaRPr lang="en-US" dirty="0"/>
          </a:p>
        </p:txBody>
      </p:sp>
      <p:pic>
        <p:nvPicPr>
          <p:cNvPr id="3074" name="Picture 2" descr="C:\Users\xinz.000\AppData\Local\Microsoft\Windows\Temporary Internet Files\Content.IE5\UDC1YFGX\MCj03472090000[1].wmf"/>
          <p:cNvPicPr>
            <a:picLocks noChangeAspect="1" noChangeArrowheads="1"/>
          </p:cNvPicPr>
          <p:nvPr/>
        </p:nvPicPr>
        <p:blipFill>
          <a:blip r:embed="rId3" cstate="print"/>
          <a:srcRect/>
          <a:stretch>
            <a:fillRect/>
          </a:stretch>
        </p:blipFill>
        <p:spPr bwMode="auto">
          <a:xfrm>
            <a:off x="7010400" y="2971800"/>
            <a:ext cx="1749552" cy="3239911"/>
          </a:xfrm>
          <a:prstGeom prst="rect">
            <a:avLst/>
          </a:prstGeom>
          <a:noFill/>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Spec – how to validate it</a:t>
            </a:r>
            <a:endParaRPr lang="en-US" dirty="0"/>
          </a:p>
        </p:txBody>
      </p:sp>
      <p:sp>
        <p:nvSpPr>
          <p:cNvPr id="3" name="Content Placeholder 2"/>
          <p:cNvSpPr>
            <a:spLocks noGrp="1"/>
          </p:cNvSpPr>
          <p:nvPr>
            <p:ph idx="1"/>
          </p:nvPr>
        </p:nvSpPr>
        <p:spPr/>
        <p:txBody>
          <a:bodyPr/>
          <a:lstStyle/>
          <a:p>
            <a:r>
              <a:rPr lang="en-US" altLang="zh-CN" dirty="0" smtClean="0"/>
              <a:t>Turn specs into test cases (</a:t>
            </a:r>
            <a:r>
              <a:rPr lang="zh-CN" altLang="en-US" dirty="0" smtClean="0"/>
              <a:t>测试用例</a:t>
            </a:r>
            <a:r>
              <a:rPr lang="en-US" altLang="zh-CN" dirty="0" smtClean="0"/>
              <a:t>)</a:t>
            </a:r>
          </a:p>
          <a:p>
            <a:r>
              <a:rPr lang="en-US" altLang="zh-CN" dirty="0" smtClean="0"/>
              <a:t>Use unambiguous language to describe it</a:t>
            </a:r>
          </a:p>
          <a:p>
            <a:pPr lvl="1"/>
            <a:r>
              <a:rPr lang="en-US" altLang="zh-CN" dirty="0" smtClean="0"/>
              <a:t>Math, UML, test cases</a:t>
            </a:r>
          </a:p>
          <a:p>
            <a:r>
              <a:rPr lang="en-US" altLang="zh-CN" dirty="0" smtClean="0"/>
              <a:t>Our elevators exercise is one example</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 – How to validate it</a:t>
            </a:r>
            <a:endParaRPr lang="en-US" dirty="0"/>
          </a:p>
        </p:txBody>
      </p:sp>
      <p:sp>
        <p:nvSpPr>
          <p:cNvPr id="3" name="Content Placeholder 2"/>
          <p:cNvSpPr>
            <a:spLocks noGrp="1"/>
          </p:cNvSpPr>
          <p:nvPr>
            <p:ph idx="1"/>
          </p:nvPr>
        </p:nvSpPr>
        <p:spPr>
          <a:xfrm>
            <a:off x="914400" y="1447800"/>
            <a:ext cx="7315200" cy="4572000"/>
          </a:xfrm>
        </p:spPr>
        <p:txBody>
          <a:bodyPr/>
          <a:lstStyle/>
          <a:p>
            <a:r>
              <a:rPr lang="en-US" dirty="0" smtClean="0"/>
              <a:t>Quality of Service (</a:t>
            </a:r>
            <a:r>
              <a:rPr lang="zh-CN" altLang="en-US" dirty="0" smtClean="0"/>
              <a:t>服务质量</a:t>
            </a:r>
            <a:r>
              <a:rPr lang="en-US" dirty="0" smtClean="0"/>
              <a:t>)</a:t>
            </a:r>
          </a:p>
          <a:p>
            <a:r>
              <a:rPr lang="en-US" dirty="0" smtClean="0"/>
              <a:t>Website can provide answers to one query,  but can it provide answers to 10000 queries? </a:t>
            </a:r>
          </a:p>
          <a:p>
            <a:r>
              <a:rPr lang="en-US" altLang="zh-CN" dirty="0" smtClean="0"/>
              <a:t>Example</a:t>
            </a:r>
          </a:p>
          <a:p>
            <a:pPr lvl="1"/>
            <a:r>
              <a:rPr lang="zh-CN" altLang="en-US" dirty="0" smtClean="0"/>
              <a:t>长江三峡 </a:t>
            </a:r>
            <a:r>
              <a:rPr lang="en-US" altLang="zh-CN" dirty="0" smtClean="0"/>
              <a:t>– </a:t>
            </a:r>
            <a:r>
              <a:rPr lang="zh-CN" altLang="en-US" dirty="0" smtClean="0"/>
              <a:t>到底能防多大的洪水</a:t>
            </a:r>
            <a:r>
              <a:rPr lang="en-US" altLang="zh-CN" dirty="0" smtClean="0"/>
              <a:t>?</a:t>
            </a:r>
          </a:p>
          <a:p>
            <a:endParaRPr lang="en-US" dirty="0"/>
          </a:p>
        </p:txBody>
      </p:sp>
    </p:spTree>
    <p:extLst>
      <p:ext uri="{BB962C8B-B14F-4D97-AF65-F5344CB8AC3E}">
        <p14:creationId xmlns:p14="http://schemas.microsoft.com/office/powerpoint/2010/main" val="287290540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 – How to validate it</a:t>
            </a:r>
            <a:endParaRPr lang="en-US" dirty="0"/>
          </a:p>
        </p:txBody>
      </p:sp>
      <p:pic>
        <p:nvPicPr>
          <p:cNvPr id="1026" name="Picture 2" descr="点击浏览下一张"/>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305373"/>
            <a:ext cx="6400800" cy="5104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82622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spec says</a:t>
            </a:r>
            <a:endParaRPr lang="en-US" dirty="0"/>
          </a:p>
        </p:txBody>
      </p:sp>
      <p:sp>
        <p:nvSpPr>
          <p:cNvPr id="3" name="Content Placeholder 2"/>
          <p:cNvSpPr>
            <a:spLocks noGrp="1"/>
          </p:cNvSpPr>
          <p:nvPr>
            <p:ph idx="1"/>
          </p:nvPr>
        </p:nvSpPr>
        <p:spPr/>
        <p:txBody>
          <a:bodyPr/>
          <a:lstStyle/>
          <a:p>
            <a:r>
              <a:rPr lang="zh-CN" altLang="en-US" sz="2000" dirty="0" smtClean="0"/>
              <a:t>三</a:t>
            </a:r>
            <a:r>
              <a:rPr lang="zh-CN" altLang="en-US" sz="2000" dirty="0"/>
              <a:t>峡水利枢纽梯级调度通信中心副总工程师赵云发解释说，万年一遇、千年一遇、百年一遇分别是三峡大坝校核、自身设计以及防洪三个标准，是针对不同的情况而发布的。</a:t>
            </a:r>
          </a:p>
          <a:p>
            <a:r>
              <a:rPr lang="zh-CN" altLang="en-US" sz="2000" dirty="0"/>
              <a:t>　　万年一遇是三峡大坝的校核标准，指的是大坝承受超过流量为</a:t>
            </a:r>
            <a:r>
              <a:rPr lang="en-US" altLang="zh-CN" sz="2000" dirty="0"/>
              <a:t>12.23</a:t>
            </a:r>
            <a:r>
              <a:rPr lang="zh-CN" altLang="en-US" sz="2000" dirty="0"/>
              <a:t>万立方米</a:t>
            </a:r>
            <a:r>
              <a:rPr lang="en-US" altLang="zh-CN" sz="2000" dirty="0"/>
              <a:t>/</a:t>
            </a:r>
            <a:r>
              <a:rPr lang="zh-CN" altLang="en-US" sz="2000" dirty="0"/>
              <a:t>秒的流量下，容许三峡大坝的主体工程不受影响的情况下，其他设施可能出现影响。</a:t>
            </a:r>
          </a:p>
          <a:p>
            <a:r>
              <a:rPr lang="zh-CN" altLang="en-US" sz="2000" dirty="0"/>
              <a:t>　　千年一遇则是三峡大坝的自身设计标准，指三峡大坝在</a:t>
            </a:r>
            <a:r>
              <a:rPr lang="en-US" altLang="zh-CN" sz="2000" dirty="0"/>
              <a:t>9.88</a:t>
            </a:r>
            <a:r>
              <a:rPr lang="zh-CN" altLang="en-US" sz="2000" dirty="0"/>
              <a:t>万立方米</a:t>
            </a:r>
            <a:r>
              <a:rPr lang="en-US" altLang="zh-CN" sz="2000" dirty="0"/>
              <a:t>/</a:t>
            </a:r>
            <a:r>
              <a:rPr lang="zh-CN" altLang="en-US" sz="2000" dirty="0"/>
              <a:t>秒的流量的冲击下，三峡工程各项工程、设施不受影响，可以照常发电。</a:t>
            </a:r>
          </a:p>
          <a:p>
            <a:r>
              <a:rPr lang="zh-CN" altLang="en-US" sz="2000" dirty="0"/>
              <a:t>　　百年一遇的防洪标准主要是针对下游的荆江河道和洞庭湖等保护区域的防洪效果来讲的。事实上，三峡大坝修建之后，已经将荆江大堤的防洪标准从十年一遇提高到百年一遇</a:t>
            </a:r>
            <a:r>
              <a:rPr lang="zh-CN" altLang="en-US" sz="2000" dirty="0" smtClean="0"/>
              <a:t>。</a:t>
            </a:r>
            <a:endParaRPr lang="zh-CN" altLang="en-US" sz="2000" dirty="0"/>
          </a:p>
        </p:txBody>
      </p:sp>
    </p:spTree>
    <p:extLst>
      <p:ext uri="{BB962C8B-B14F-4D97-AF65-F5344CB8AC3E}">
        <p14:creationId xmlns:p14="http://schemas.microsoft.com/office/powerpoint/2010/main" val="6257729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Both need to specify requirement</a:t>
            </a:r>
            <a:endParaRPr lang="en-US" dirty="0"/>
          </a:p>
        </p:txBody>
      </p:sp>
      <p:sp>
        <p:nvSpPr>
          <p:cNvPr id="3" name="Content Placeholder 2"/>
          <p:cNvSpPr>
            <a:spLocks noGrp="1"/>
          </p:cNvSpPr>
          <p:nvPr>
            <p:ph idx="1"/>
          </p:nvPr>
        </p:nvSpPr>
        <p:spPr/>
        <p:txBody>
          <a:bodyPr>
            <a:normAutofit fontScale="92500" lnSpcReduction="20000"/>
          </a:bodyPr>
          <a:lstStyle/>
          <a:p>
            <a:r>
              <a:rPr lang="en-US" altLang="zh-CN" dirty="0" smtClean="0"/>
              <a:t>Waterfall</a:t>
            </a:r>
          </a:p>
          <a:p>
            <a:pPr lvl="1"/>
            <a:r>
              <a:rPr lang="en-US" dirty="0" smtClean="0"/>
              <a:t>Requirements   </a:t>
            </a:r>
            <a:r>
              <a:rPr lang="en-US" altLang="zh-CN" dirty="0" smtClean="0"/>
              <a:t>// collect what users, stake holders want</a:t>
            </a:r>
            <a:endParaRPr lang="en-US" dirty="0" smtClean="0"/>
          </a:p>
          <a:p>
            <a:pPr lvl="1"/>
            <a:r>
              <a:rPr lang="en-US" dirty="0" smtClean="0"/>
              <a:t>Specification  </a:t>
            </a:r>
            <a:r>
              <a:rPr lang="en-US" altLang="zh-CN" dirty="0" smtClean="0"/>
              <a:t>// specify what we build (externally)</a:t>
            </a:r>
            <a:endParaRPr lang="en-US" dirty="0" smtClean="0"/>
          </a:p>
          <a:p>
            <a:pPr lvl="1"/>
            <a:r>
              <a:rPr lang="en-US" dirty="0" smtClean="0"/>
              <a:t>Design           </a:t>
            </a:r>
            <a:r>
              <a:rPr lang="en-US" altLang="zh-CN" dirty="0" smtClean="0"/>
              <a:t>// specify what we build (internally)</a:t>
            </a:r>
            <a:endParaRPr lang="en-US" dirty="0" smtClean="0"/>
          </a:p>
          <a:p>
            <a:r>
              <a:rPr lang="en-US" altLang="zh-CN" dirty="0" smtClean="0"/>
              <a:t>Agile</a:t>
            </a:r>
          </a:p>
          <a:p>
            <a:pPr lvl="1"/>
            <a:r>
              <a:rPr lang="en-US" altLang="zh-CN" dirty="0" smtClean="0"/>
              <a:t>Plan   // combines requirement/specification</a:t>
            </a:r>
          </a:p>
          <a:p>
            <a:pPr lvl="1"/>
            <a:r>
              <a:rPr lang="en-US" altLang="zh-CN" dirty="0" smtClean="0"/>
              <a:t>Development  // part of design</a:t>
            </a:r>
            <a:endParaRPr lang="en-US" dirty="0" smtClean="0"/>
          </a:p>
          <a:p>
            <a:r>
              <a:rPr lang="en-US" altLang="zh-CN" dirty="0" smtClean="0"/>
              <a:t>But input/output are still the same</a:t>
            </a:r>
          </a:p>
          <a:p>
            <a:pPr lvl="1"/>
            <a:r>
              <a:rPr lang="en-US" altLang="zh-CN" dirty="0" smtClean="0"/>
              <a:t>Find out what they want, describe what we deliver</a:t>
            </a:r>
          </a:p>
          <a:p>
            <a:pPr lvl="1"/>
            <a:r>
              <a:rPr lang="en-US" altLang="zh-CN" dirty="0" smtClean="0"/>
              <a:t>We call the end result  - </a:t>
            </a:r>
            <a:r>
              <a:rPr lang="en-US" altLang="zh-CN" sz="2800" b="1" dirty="0" smtClean="0"/>
              <a:t>Specification</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20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20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20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20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20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Secret to good spec</a:t>
            </a:r>
            <a:endParaRPr lang="en-US" dirty="0"/>
          </a:p>
        </p:txBody>
      </p:sp>
      <p:sp>
        <p:nvSpPr>
          <p:cNvPr id="3" name="Content Placeholder 2"/>
          <p:cNvSpPr>
            <a:spLocks noGrp="1"/>
          </p:cNvSpPr>
          <p:nvPr>
            <p:ph idx="1"/>
          </p:nvPr>
        </p:nvSpPr>
        <p:spPr/>
        <p:txBody>
          <a:bodyPr/>
          <a:lstStyle/>
          <a:p>
            <a:r>
              <a:rPr lang="en-US" altLang="zh-CN" dirty="0" smtClean="0"/>
              <a:t>Practice, </a:t>
            </a:r>
          </a:p>
          <a:p>
            <a:r>
              <a:rPr lang="en-US" altLang="zh-CN" dirty="0" smtClean="0"/>
              <a:t>practice, </a:t>
            </a:r>
          </a:p>
          <a:p>
            <a:r>
              <a:rPr lang="en-US" altLang="zh-CN" dirty="0" smtClean="0"/>
              <a:t>practice!</a:t>
            </a:r>
          </a:p>
          <a:p>
            <a:r>
              <a:rPr lang="en-US" altLang="zh-CN" dirty="0" smtClean="0"/>
              <a:t>Let’s practice the elevator technical spec</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a:t>
            </a:r>
            <a:r>
              <a:rPr lang="zh-CN" altLang="en-US" dirty="0" smtClean="0"/>
              <a:t>方法论介绍</a:t>
            </a:r>
            <a:endParaRPr lang="en-US" dirty="0"/>
          </a:p>
        </p:txBody>
      </p:sp>
      <p:sp>
        <p:nvSpPr>
          <p:cNvPr id="3" name="内容占位符 2"/>
          <p:cNvSpPr>
            <a:spLocks noGrp="1"/>
          </p:cNvSpPr>
          <p:nvPr>
            <p:ph idx="1"/>
          </p:nvPr>
        </p:nvSpPr>
        <p:spPr/>
        <p:txBody>
          <a:bodyPr/>
          <a:lstStyle/>
          <a:p>
            <a:r>
              <a:rPr lang="en-US" altLang="zh-CN" dirty="0" smtClean="0"/>
              <a:t>FDD - Feature Driven Development (</a:t>
            </a:r>
            <a:r>
              <a:rPr lang="zh-CN" altLang="en-US" dirty="0" smtClean="0"/>
              <a:t>功能驱动的设计）</a:t>
            </a:r>
            <a:endParaRPr lang="en-US" dirty="0"/>
          </a:p>
        </p:txBody>
      </p:sp>
    </p:spTree>
    <p:extLst>
      <p:ext uri="{BB962C8B-B14F-4D97-AF65-F5344CB8AC3E}">
        <p14:creationId xmlns:p14="http://schemas.microsoft.com/office/powerpoint/2010/main" val="34984692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功能驱动的</a:t>
            </a:r>
            <a:r>
              <a:rPr lang="zh-CN" altLang="en-US" dirty="0" smtClean="0"/>
              <a:t>开发 </a:t>
            </a:r>
            <a:r>
              <a:rPr lang="en-US" b="1" dirty="0" smtClean="0"/>
              <a:t>FDD</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zh-CN" altLang="en-US" b="1" dirty="0" smtClean="0"/>
              <a:t>构造</a:t>
            </a:r>
            <a:r>
              <a:rPr lang="zh-CN" altLang="en-US" b="1" dirty="0"/>
              <a:t>总体</a:t>
            </a:r>
            <a:r>
              <a:rPr lang="zh-CN" altLang="en-US" b="1" dirty="0" smtClean="0"/>
              <a:t>模型 </a:t>
            </a:r>
            <a:r>
              <a:rPr lang="en-US" b="1" dirty="0" smtClean="0"/>
              <a:t>Develop Overall Model</a:t>
            </a:r>
          </a:p>
          <a:p>
            <a:pPr marL="0" indent="0">
              <a:buNone/>
            </a:pPr>
            <a:r>
              <a:rPr lang="en-US" b="0" dirty="0" smtClean="0"/>
              <a:t>The project starts with a high-level </a:t>
            </a:r>
            <a:r>
              <a:rPr lang="en-US" b="0" dirty="0" smtClean="0">
                <a:hlinkClick r:id="rId2" action="ppaction://hlinkfile"/>
              </a:rPr>
              <a:t>walkthrough</a:t>
            </a:r>
            <a:r>
              <a:rPr lang="en-US" b="0" dirty="0" smtClean="0"/>
              <a:t> of the scope of the system and its context. </a:t>
            </a:r>
          </a:p>
          <a:p>
            <a:pPr marL="0" indent="0">
              <a:buNone/>
            </a:pPr>
            <a:endParaRPr lang="en-US" b="1" dirty="0" smtClean="0"/>
          </a:p>
          <a:p>
            <a:pPr marL="0" indent="0">
              <a:buNone/>
            </a:pPr>
            <a:r>
              <a:rPr lang="zh-CN" altLang="en-US" b="1" dirty="0"/>
              <a:t>构造功能列表 </a:t>
            </a:r>
            <a:r>
              <a:rPr lang="zh-CN" altLang="en-US" b="1" dirty="0" smtClean="0"/>
              <a:t> </a:t>
            </a:r>
            <a:r>
              <a:rPr lang="en-US" b="1" dirty="0" smtClean="0"/>
              <a:t>Build Feature List</a:t>
            </a:r>
          </a:p>
          <a:p>
            <a:pPr marL="0" indent="0">
              <a:buNone/>
            </a:pPr>
            <a:r>
              <a:rPr lang="en-US" b="0" dirty="0" smtClean="0"/>
              <a:t>identify a list of features. extract </a:t>
            </a:r>
            <a:r>
              <a:rPr lang="en-US" b="0" dirty="0" smtClean="0">
                <a:hlinkClick r:id="rId3" action="ppaction://hlinkfile"/>
              </a:rPr>
              <a:t>business activities</a:t>
            </a:r>
            <a:r>
              <a:rPr lang="en-US" b="0" dirty="0" smtClean="0"/>
              <a:t>, the steps within each business activity form the categorized feature list. </a:t>
            </a:r>
          </a:p>
          <a:p>
            <a:pPr marL="0" indent="0">
              <a:buNone/>
            </a:pPr>
            <a:r>
              <a:rPr lang="en-US" b="0" dirty="0" smtClean="0"/>
              <a:t>Features in this respect are small pieces of client-valued functions expressed in the form </a:t>
            </a:r>
            <a:r>
              <a:rPr lang="en-US" b="1" dirty="0" smtClean="0"/>
              <a:t>&lt;action&gt; &lt;result&gt; &lt;object&gt;: </a:t>
            </a:r>
          </a:p>
          <a:p>
            <a:pPr marL="0" indent="0">
              <a:buNone/>
            </a:pPr>
            <a:r>
              <a:rPr lang="en-US" b="0" dirty="0"/>
              <a:t>	</a:t>
            </a:r>
            <a:r>
              <a:rPr lang="en-US" b="0" dirty="0" smtClean="0"/>
              <a:t>Calculate the total of a sale  </a:t>
            </a:r>
          </a:p>
          <a:p>
            <a:pPr marL="0" indent="0">
              <a:buNone/>
            </a:pPr>
            <a:r>
              <a:rPr lang="en-US" b="0" dirty="0"/>
              <a:t> </a:t>
            </a:r>
            <a:r>
              <a:rPr lang="en-US" b="0" dirty="0" smtClean="0"/>
              <a:t>              Validate the password of a user</a:t>
            </a:r>
          </a:p>
          <a:p>
            <a:pPr marL="0" indent="0">
              <a:buNone/>
            </a:pPr>
            <a:r>
              <a:rPr lang="en-US" b="0" dirty="0" smtClean="0"/>
              <a:t>	</a:t>
            </a:r>
            <a:r>
              <a:rPr lang="en-US" dirty="0"/>
              <a:t>S</a:t>
            </a:r>
            <a:r>
              <a:rPr lang="en-US" b="0" dirty="0" smtClean="0"/>
              <a:t>hare comments to other users</a:t>
            </a:r>
          </a:p>
          <a:p>
            <a:pPr marL="0" indent="0">
              <a:buNone/>
            </a:pPr>
            <a:endParaRPr lang="en-US" b="1" dirty="0" smtClean="0"/>
          </a:p>
          <a:p>
            <a:pPr marL="0" indent="0">
              <a:buNone/>
            </a:pPr>
            <a:r>
              <a:rPr lang="zh-CN" altLang="en-US" b="1" dirty="0"/>
              <a:t>制定开发</a:t>
            </a:r>
            <a:r>
              <a:rPr lang="zh-CN" altLang="en-US" b="1" dirty="0" smtClean="0"/>
              <a:t>计划</a:t>
            </a:r>
            <a:r>
              <a:rPr lang="zh-CN" altLang="en-US" b="1" dirty="0"/>
              <a:t> </a:t>
            </a:r>
            <a:r>
              <a:rPr lang="en-US" altLang="zh-CN" b="1" dirty="0" smtClean="0"/>
              <a:t>P</a:t>
            </a:r>
            <a:r>
              <a:rPr lang="en-US" b="1" dirty="0" smtClean="0"/>
              <a:t>lan By Feature</a:t>
            </a:r>
          </a:p>
          <a:p>
            <a:pPr marL="0" indent="0">
              <a:buNone/>
            </a:pPr>
            <a:r>
              <a:rPr lang="en-US" b="0" dirty="0" smtClean="0"/>
              <a:t>Produce the development plan – who is going to do it, when?</a:t>
            </a:r>
          </a:p>
        </p:txBody>
      </p:sp>
    </p:spTree>
    <p:extLst>
      <p:ext uri="{BB962C8B-B14F-4D97-AF65-F5344CB8AC3E}">
        <p14:creationId xmlns:p14="http://schemas.microsoft.com/office/powerpoint/2010/main" val="219302459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&amp; Build</a:t>
            </a:r>
            <a:endParaRPr lang="en-US" dirty="0"/>
          </a:p>
        </p:txBody>
      </p:sp>
      <p:sp>
        <p:nvSpPr>
          <p:cNvPr id="3" name="Content Placeholder 2"/>
          <p:cNvSpPr>
            <a:spLocks noGrp="1"/>
          </p:cNvSpPr>
          <p:nvPr>
            <p:ph idx="1"/>
          </p:nvPr>
        </p:nvSpPr>
        <p:spPr/>
        <p:txBody>
          <a:bodyPr>
            <a:normAutofit fontScale="92500" lnSpcReduction="10000"/>
          </a:bodyPr>
          <a:lstStyle/>
          <a:p>
            <a:pPr marL="118872" indent="0">
              <a:buNone/>
            </a:pPr>
            <a:r>
              <a:rPr lang="zh-CN" altLang="en-US" b="1" dirty="0"/>
              <a:t>功能设计</a:t>
            </a:r>
            <a:r>
              <a:rPr lang="zh-CN" altLang="en-US" b="1" dirty="0" smtClean="0"/>
              <a:t>阶段 </a:t>
            </a:r>
            <a:r>
              <a:rPr lang="en-US" b="1" dirty="0" smtClean="0"/>
              <a:t>Design By Feature</a:t>
            </a:r>
          </a:p>
          <a:p>
            <a:pPr marL="457200" indent="-457200"/>
            <a:r>
              <a:rPr lang="zh-CN" altLang="en-US" dirty="0" smtClean="0"/>
              <a:t>团队</a:t>
            </a:r>
            <a:r>
              <a:rPr lang="zh-CN" altLang="en-US" dirty="0"/>
              <a:t>成员在主程序员的带领下，分析一组相关的实体及其功能，通过时序 图（</a:t>
            </a:r>
            <a:r>
              <a:rPr lang="en-US" altLang="zh-CN" dirty="0"/>
              <a:t>Sequence Diagram</a:t>
            </a:r>
            <a:r>
              <a:rPr lang="zh-CN" altLang="en-US" dirty="0"/>
              <a:t>）和其他工具，展示各个实体和函数如何动态地结合起来实现一 个功能。</a:t>
            </a:r>
            <a:r>
              <a:rPr lang="en-US" b="0" dirty="0" smtClean="0"/>
              <a:t>.</a:t>
            </a:r>
          </a:p>
          <a:p>
            <a:endParaRPr lang="en-US" b="1" dirty="0" smtClean="0"/>
          </a:p>
          <a:p>
            <a:pPr marL="118872" indent="0">
              <a:buNone/>
            </a:pPr>
            <a:r>
              <a:rPr lang="zh-CN" altLang="en-US" b="1" dirty="0"/>
              <a:t>实现具体</a:t>
            </a:r>
            <a:r>
              <a:rPr lang="zh-CN" altLang="en-US" b="1" dirty="0" smtClean="0"/>
              <a:t>功能 </a:t>
            </a:r>
            <a:r>
              <a:rPr lang="en-US" b="1" dirty="0" smtClean="0"/>
              <a:t>Build By Feature</a:t>
            </a:r>
          </a:p>
          <a:p>
            <a:r>
              <a:rPr lang="zh-CN" altLang="en-US" dirty="0"/>
              <a:t>具体的团队成员要实现类</a:t>
            </a:r>
            <a:r>
              <a:rPr lang="en-US" altLang="zh-CN" dirty="0"/>
              <a:t>/ </a:t>
            </a:r>
            <a:r>
              <a:rPr lang="zh-CN" altLang="en-US" dirty="0"/>
              <a:t>函数，进行相关的单元测试，并在代码复审之后，把代码集成 到产品构建当中。 </a:t>
            </a:r>
            <a:endParaRPr lang="en-US" dirty="0"/>
          </a:p>
        </p:txBody>
      </p:sp>
    </p:spTree>
    <p:extLst>
      <p:ext uri="{BB962C8B-B14F-4D97-AF65-F5344CB8AC3E}">
        <p14:creationId xmlns:p14="http://schemas.microsoft.com/office/powerpoint/2010/main" val="34288417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FDD – Best Practices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Domain Object Modeling. </a:t>
            </a:r>
          </a:p>
          <a:p>
            <a:pPr marL="400050" lvl="1" indent="0">
              <a:buNone/>
            </a:pPr>
            <a:r>
              <a:rPr lang="zh-CN" altLang="en-US" dirty="0" smtClean="0"/>
              <a:t>领域实体模型 </a:t>
            </a:r>
            <a:r>
              <a:rPr lang="en-US" dirty="0" smtClean="0"/>
              <a:t>Domain Object Modeling </a:t>
            </a:r>
            <a:r>
              <a:rPr lang="zh-CN" altLang="en-US" dirty="0" smtClean="0"/>
              <a:t>现实世界是怎样的，有什么实体，他们的静态和动态关系是怎样的？在这个模型上面，我们才能系统地开发和增加功能</a:t>
            </a:r>
            <a:endParaRPr lang="en-US" dirty="0" smtClean="0"/>
          </a:p>
          <a:p>
            <a:pPr marL="0" indent="0">
              <a:buNone/>
            </a:pPr>
            <a:r>
              <a:rPr lang="en-US" dirty="0" smtClean="0"/>
              <a:t> </a:t>
            </a:r>
          </a:p>
          <a:p>
            <a:r>
              <a:rPr lang="zh-CN" altLang="en-US" dirty="0" smtClean="0"/>
              <a:t>功能驱动地开发 </a:t>
            </a:r>
            <a:r>
              <a:rPr lang="en-US" dirty="0" smtClean="0"/>
              <a:t>Developing by Feature. </a:t>
            </a:r>
          </a:p>
          <a:p>
            <a:pPr marL="400050" lvl="1" indent="0">
              <a:buNone/>
            </a:pPr>
            <a:r>
              <a:rPr lang="zh-CN" altLang="en-US" dirty="0" smtClean="0"/>
              <a:t>如果功能太复杂，我们就把它分解，直到能在较短时间完成（两周）。</a:t>
            </a:r>
            <a:endParaRPr lang="en-US" dirty="0" smtClean="0"/>
          </a:p>
          <a:p>
            <a:endParaRPr lang="en-US" dirty="0" smtClean="0"/>
          </a:p>
          <a:p>
            <a:r>
              <a:rPr lang="zh-CN" altLang="en-US" dirty="0" smtClean="0"/>
              <a:t>模块的负责人</a:t>
            </a:r>
            <a:r>
              <a:rPr lang="en-US" dirty="0" smtClean="0"/>
              <a:t>Individual Class (Code) Ownership. </a:t>
            </a:r>
          </a:p>
          <a:p>
            <a:pPr marL="400050" lvl="1" indent="0">
              <a:buNone/>
            </a:pPr>
            <a:r>
              <a:rPr lang="zh-CN" altLang="en-US" dirty="0" smtClean="0"/>
              <a:t>每个模块都有单一的负责人，此人负责这个模块（类）的语义完整性和一致性。（不能因为实现的方便，胡乱添加功能，导致一个模块的内在逻辑受到破坏）</a:t>
            </a:r>
            <a:endParaRPr lang="en-US" dirty="0" smtClean="0"/>
          </a:p>
          <a:p>
            <a:pPr marL="118872" indent="0">
              <a:buNone/>
            </a:pPr>
            <a:endParaRPr lang="en-US" dirty="0" smtClean="0"/>
          </a:p>
          <a:p>
            <a:r>
              <a:rPr lang="zh-CN" altLang="en-US" dirty="0" smtClean="0"/>
              <a:t>功能小组  </a:t>
            </a:r>
            <a:r>
              <a:rPr lang="en-US" dirty="0" smtClean="0"/>
              <a:t>Feature Teams. </a:t>
            </a:r>
            <a:endParaRPr lang="en-US" dirty="0"/>
          </a:p>
          <a:p>
            <a:pPr marL="400050" lvl="1" indent="0">
              <a:buNone/>
            </a:pPr>
            <a:r>
              <a:rPr lang="zh-CN" altLang="en-US" dirty="0" smtClean="0"/>
              <a:t>小团队，动态组合，平等讨论、合作完成功能。</a:t>
            </a:r>
            <a:endParaRPr lang="en-US" dirty="0" smtClean="0"/>
          </a:p>
        </p:txBody>
      </p:sp>
    </p:spTree>
    <p:extLst>
      <p:ext uri="{BB962C8B-B14F-4D97-AF65-F5344CB8AC3E}">
        <p14:creationId xmlns:p14="http://schemas.microsoft.com/office/powerpoint/2010/main" val="374583480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FDD – Best Practices</a:t>
            </a:r>
            <a:endParaRPr lang="en-US" dirty="0"/>
          </a:p>
        </p:txBody>
      </p:sp>
      <p:sp>
        <p:nvSpPr>
          <p:cNvPr id="3" name="Content Placeholder 2"/>
          <p:cNvSpPr>
            <a:spLocks noGrp="1"/>
          </p:cNvSpPr>
          <p:nvPr>
            <p:ph idx="1"/>
          </p:nvPr>
        </p:nvSpPr>
        <p:spPr/>
        <p:txBody>
          <a:bodyPr>
            <a:normAutofit/>
          </a:bodyPr>
          <a:lstStyle/>
          <a:p>
            <a:r>
              <a:rPr lang="zh-CN" altLang="en-US" dirty="0" smtClean="0"/>
              <a:t>复审 </a:t>
            </a:r>
            <a:r>
              <a:rPr lang="en-US" dirty="0" smtClean="0"/>
              <a:t>Inspections. </a:t>
            </a:r>
          </a:p>
          <a:p>
            <a:pPr marL="400050" lvl="1" indent="0">
              <a:buNone/>
            </a:pPr>
            <a:r>
              <a:rPr lang="zh-CN" altLang="en-US" dirty="0" smtClean="0"/>
              <a:t>设计，代码复审 争取早日发现问题</a:t>
            </a:r>
            <a:endParaRPr lang="en-US" altLang="zh-CN" dirty="0"/>
          </a:p>
          <a:p>
            <a:pPr marL="564642" indent="-457200"/>
            <a:r>
              <a:rPr lang="zh-CN" altLang="en-US" dirty="0" smtClean="0"/>
              <a:t>每日构建  </a:t>
            </a:r>
            <a:r>
              <a:rPr lang="en-US" dirty="0" smtClean="0"/>
              <a:t>Regular Builds. </a:t>
            </a:r>
          </a:p>
          <a:p>
            <a:pPr marL="400050" lvl="1" indent="0">
              <a:buNone/>
            </a:pPr>
            <a:r>
              <a:rPr lang="zh-CN" altLang="en-US" dirty="0" smtClean="0"/>
              <a:t>保证最新的版本总是可用的，早日发现系统集成方面的问题</a:t>
            </a:r>
            <a:r>
              <a:rPr lang="en-US" dirty="0" smtClean="0"/>
              <a:t>.</a:t>
            </a:r>
          </a:p>
          <a:p>
            <a:r>
              <a:rPr lang="zh-CN" altLang="en-US" dirty="0" smtClean="0"/>
              <a:t>经常报告进度和测试结果  </a:t>
            </a:r>
            <a:r>
              <a:rPr lang="en-US" dirty="0" smtClean="0"/>
              <a:t>Visibility of progress and results. </a:t>
            </a:r>
          </a:p>
          <a:p>
            <a:pPr marL="400050" lvl="1" indent="0">
              <a:buNone/>
            </a:pPr>
            <a:r>
              <a:rPr lang="zh-CN" altLang="en-US" smtClean="0"/>
              <a:t>这样相关角色能知道团队的进度，问题，并做好应对，降低风险</a:t>
            </a:r>
            <a:endParaRPr lang="en-US" dirty="0" smtClean="0"/>
          </a:p>
        </p:txBody>
      </p:sp>
    </p:spTree>
    <p:extLst>
      <p:ext uri="{BB962C8B-B14F-4D97-AF65-F5344CB8AC3E}">
        <p14:creationId xmlns:p14="http://schemas.microsoft.com/office/powerpoint/2010/main" val="25581476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slides</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2"/>
          <p:cNvSpPr>
            <a:spLocks noGrp="1"/>
          </p:cNvSpPr>
          <p:nvPr>
            <p:ph type="title"/>
          </p:nvPr>
        </p:nvSpPr>
        <p:spPr/>
        <p:txBody>
          <a:bodyPr/>
          <a:lstStyle/>
          <a:p>
            <a:pPr eaLnBrk="1" hangingPunct="1"/>
            <a:r>
              <a:rPr lang="en-US" altLang="zh-CN" smtClean="0">
                <a:ea typeface="宋体" pitchFamily="2" charset="-122"/>
              </a:rPr>
              <a:t>Exercise</a:t>
            </a:r>
          </a:p>
        </p:txBody>
      </p:sp>
      <p:sp>
        <p:nvSpPr>
          <p:cNvPr id="10243" name="Content Placeholder 1"/>
          <p:cNvSpPr>
            <a:spLocks noGrp="1"/>
          </p:cNvSpPr>
          <p:nvPr>
            <p:ph idx="1"/>
          </p:nvPr>
        </p:nvSpPr>
        <p:spPr/>
        <p:txBody>
          <a:bodyPr/>
          <a:lstStyle/>
          <a:p>
            <a:pPr lvl="1" eaLnBrk="1" hangingPunct="1"/>
            <a:r>
              <a:rPr lang="en-US" altLang="zh-CN" smtClean="0"/>
              <a:t>Number Game</a:t>
            </a:r>
          </a:p>
          <a:p>
            <a:pPr lvl="2" eaLnBrk="1" hangingPunct="1"/>
            <a:r>
              <a:rPr lang="en-US" altLang="zh-CN" smtClean="0"/>
              <a:t>Client/server version</a:t>
            </a:r>
          </a:p>
          <a:p>
            <a:pPr lvl="1" eaLnBrk="1" hangingPunct="1"/>
            <a:r>
              <a:rPr lang="en-US" altLang="zh-CN" smtClean="0"/>
              <a:t>Taximeter</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2"/>
          <p:cNvSpPr>
            <a:spLocks noGrp="1"/>
          </p:cNvSpPr>
          <p:nvPr>
            <p:ph type="title"/>
          </p:nvPr>
        </p:nvSpPr>
        <p:spPr/>
        <p:txBody>
          <a:bodyPr/>
          <a:lstStyle/>
          <a:p>
            <a:pPr eaLnBrk="1" hangingPunct="1"/>
            <a:r>
              <a:rPr lang="en-US" altLang="zh-CN" smtClean="0">
                <a:ea typeface="宋体" pitchFamily="2" charset="-122"/>
              </a:rPr>
              <a:t>rules</a:t>
            </a:r>
          </a:p>
        </p:txBody>
      </p:sp>
      <p:sp>
        <p:nvSpPr>
          <p:cNvPr id="11267" name="Content Placeholder 1"/>
          <p:cNvSpPr>
            <a:spLocks noGrp="1"/>
          </p:cNvSpPr>
          <p:nvPr>
            <p:ph idx="1"/>
          </p:nvPr>
        </p:nvSpPr>
        <p:spPr/>
        <p:txBody>
          <a:bodyPr/>
          <a:lstStyle/>
          <a:p>
            <a:pPr eaLnBrk="1" hangingPunct="1"/>
            <a:r>
              <a:rPr lang="en-US" altLang="zh-CN" smtClean="0"/>
              <a:t>Pick 3 teams, </a:t>
            </a:r>
          </a:p>
          <a:p>
            <a:pPr eaLnBrk="1" hangingPunct="1"/>
            <a:r>
              <a:rPr lang="en-US" altLang="zh-CN" smtClean="0"/>
              <a:t>Understand the spec, then give test</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p:cNvSpPr>
            <a:spLocks noGrp="1"/>
          </p:cNvSpPr>
          <p:nvPr>
            <p:ph type="title"/>
          </p:nvPr>
        </p:nvSpPr>
        <p:spPr/>
        <p:txBody>
          <a:bodyPr/>
          <a:lstStyle/>
          <a:p>
            <a:pPr eaLnBrk="1" hangingPunct="1"/>
            <a:r>
              <a:rPr lang="en-US" altLang="zh-CN" dirty="0" smtClean="0">
                <a:ea typeface="宋体" pitchFamily="2" charset="-122"/>
              </a:rPr>
              <a:t>PM: write a spec for Taxi meter</a:t>
            </a:r>
          </a:p>
        </p:txBody>
      </p:sp>
      <p:sp>
        <p:nvSpPr>
          <p:cNvPr id="12291" name="Content Placeholder 1"/>
          <p:cNvSpPr>
            <a:spLocks noGrp="1"/>
          </p:cNvSpPr>
          <p:nvPr>
            <p:ph idx="1"/>
          </p:nvPr>
        </p:nvSpPr>
        <p:spPr/>
        <p:txBody>
          <a:bodyPr/>
          <a:lstStyle/>
          <a:p>
            <a:pPr eaLnBrk="1" hangingPunct="1"/>
            <a:r>
              <a:rPr lang="en-US" altLang="zh-CN" smtClean="0"/>
              <a:t>Basic Info</a:t>
            </a:r>
          </a:p>
          <a:p>
            <a:pPr lvl="1" eaLnBrk="1" hangingPunct="1"/>
            <a:r>
              <a:rPr lang="en-US" altLang="zh-CN" smtClean="0"/>
              <a:t>Initial rate, initial mileage, rate per kilo. </a:t>
            </a:r>
          </a:p>
          <a:p>
            <a:pPr eaLnBrk="1" hangingPunct="1"/>
            <a:r>
              <a:rPr lang="en-US" altLang="zh-CN" smtClean="0"/>
              <a:t>Input</a:t>
            </a:r>
          </a:p>
          <a:p>
            <a:pPr lvl="1" eaLnBrk="1" hangingPunct="1"/>
            <a:r>
              <a:rPr lang="en-US" altLang="zh-CN" smtClean="0"/>
              <a:t>Route information: a series of </a:t>
            </a:r>
          </a:p>
          <a:p>
            <a:pPr lvl="2" eaLnBrk="1" hangingPunct="1">
              <a:buFont typeface="Wingdings 2" pitchFamily="18" charset="2"/>
              <a:buNone/>
            </a:pPr>
            <a:r>
              <a:rPr lang="en-US" altLang="zh-CN" smtClean="0"/>
              <a:t>(Speed, time)</a:t>
            </a:r>
          </a:p>
          <a:p>
            <a:pPr eaLnBrk="1" hangingPunct="1"/>
            <a:r>
              <a:rPr lang="en-US" altLang="zh-CN" smtClean="0"/>
              <a:t>Output</a:t>
            </a:r>
          </a:p>
          <a:p>
            <a:pPr lvl="1" eaLnBrk="1" hangingPunct="1"/>
            <a:r>
              <a:rPr lang="en-US" altLang="zh-CN" smtClean="0"/>
              <a:t>The total taxi fare</a:t>
            </a:r>
          </a:p>
          <a:p>
            <a:pPr lvl="1" eaLnBrk="1" hangingPunct="1"/>
            <a:r>
              <a:rPr lang="en-US" altLang="zh-CN" smtClean="0"/>
              <a:t>Total travel time</a:t>
            </a:r>
          </a:p>
          <a:p>
            <a:pPr lvl="1" eaLnBrk="1" hangingPunct="1"/>
            <a:r>
              <a:rPr lang="en-US" altLang="zh-CN" smtClean="0"/>
              <a:t>Total stoppage time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Understand requirement</a:t>
            </a:r>
            <a:endParaRPr lang="en-US" dirty="0"/>
          </a:p>
        </p:txBody>
      </p:sp>
      <p:sp>
        <p:nvSpPr>
          <p:cNvPr id="3" name="Content Placeholder 2"/>
          <p:cNvSpPr>
            <a:spLocks noGrp="1"/>
          </p:cNvSpPr>
          <p:nvPr>
            <p:ph idx="1"/>
          </p:nvPr>
        </p:nvSpPr>
        <p:spPr/>
        <p:txBody>
          <a:bodyPr/>
          <a:lstStyle/>
          <a:p>
            <a:r>
              <a:rPr lang="zh-CN" altLang="en-US" dirty="0" smtClean="0"/>
              <a:t>最近转手接了一活儿，完事能挣三十万</a:t>
            </a:r>
            <a:r>
              <a:rPr lang="en-US" altLang="zh-CN" dirty="0" smtClean="0"/>
              <a:t>……</a:t>
            </a:r>
          </a:p>
          <a:p>
            <a:r>
              <a:rPr lang="zh-CN" altLang="en-US" dirty="0" smtClean="0"/>
              <a:t>拿过图纸一看，不就是盖一烟囱吗</a:t>
            </a:r>
            <a:r>
              <a:rPr lang="en-US" altLang="zh-CN" dirty="0" smtClean="0"/>
              <a:t>?</a:t>
            </a:r>
          </a:p>
          <a:p>
            <a:r>
              <a:rPr lang="zh-CN" altLang="en-US" dirty="0" smtClean="0"/>
              <a:t>我们是敏捷 </a:t>
            </a:r>
            <a:r>
              <a:rPr lang="en-US" altLang="zh-CN" dirty="0" smtClean="0"/>
              <a:t>(Agile) </a:t>
            </a:r>
            <a:r>
              <a:rPr lang="zh-CN" altLang="en-US" dirty="0" smtClean="0"/>
              <a:t>的团队，马上开始干活！</a:t>
            </a:r>
            <a:endParaRPr lang="en-US" altLang="zh-CN" dirty="0" smtClean="0"/>
          </a:p>
          <a:p>
            <a:r>
              <a:rPr lang="en-US" altLang="zh-CN" dirty="0" smtClean="0"/>
              <a:t>…</a:t>
            </a:r>
          </a:p>
          <a:p>
            <a:r>
              <a:rPr lang="zh-CN" altLang="en-US" dirty="0" smtClean="0"/>
              <a:t>都快盖好了，</a:t>
            </a:r>
            <a:endParaRPr lang="en-US" altLang="zh-CN" dirty="0" smtClean="0"/>
          </a:p>
          <a:p>
            <a:r>
              <a:rPr lang="zh-CN" altLang="en-US" dirty="0" smtClean="0"/>
              <a:t>客户来检查，把我打了一顿！</a:t>
            </a:r>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2"/>
          <p:cNvSpPr>
            <a:spLocks noGrp="1"/>
          </p:cNvSpPr>
          <p:nvPr>
            <p:ph type="title"/>
          </p:nvPr>
        </p:nvSpPr>
        <p:spPr/>
        <p:txBody>
          <a:bodyPr/>
          <a:lstStyle/>
          <a:p>
            <a:pPr eaLnBrk="1" hangingPunct="1"/>
            <a:r>
              <a:rPr lang="en-US" altLang="zh-CN" dirty="0" smtClean="0">
                <a:ea typeface="宋体" pitchFamily="2" charset="-122"/>
              </a:rPr>
              <a:t>Technical Spec - </a:t>
            </a:r>
            <a:r>
              <a:rPr lang="en-US" altLang="zh-CN" dirty="0" err="1" smtClean="0">
                <a:ea typeface="宋体" pitchFamily="2" charset="-122"/>
              </a:rPr>
              <a:t>GroupThink</a:t>
            </a:r>
            <a:endParaRPr lang="en-US" altLang="zh-CN" dirty="0" smtClean="0">
              <a:ea typeface="宋体" pitchFamily="2" charset="-122"/>
            </a:endParaRPr>
          </a:p>
        </p:txBody>
      </p:sp>
      <p:sp>
        <p:nvSpPr>
          <p:cNvPr id="9219" name="Content Placeholder 1"/>
          <p:cNvSpPr>
            <a:spLocks noGrp="1"/>
          </p:cNvSpPr>
          <p:nvPr>
            <p:ph idx="1"/>
          </p:nvPr>
        </p:nvSpPr>
        <p:spPr/>
        <p:txBody>
          <a:bodyPr/>
          <a:lstStyle/>
          <a:p>
            <a:pPr eaLnBrk="1" hangingPunct="1"/>
            <a:r>
              <a:rPr lang="en-US" altLang="zh-CN" dirty="0" smtClean="0"/>
              <a:t>It’s important to keep all people “in the same page”</a:t>
            </a:r>
          </a:p>
          <a:p>
            <a:pPr eaLnBrk="1" hangingPunct="1"/>
            <a:r>
              <a:rPr lang="en-US" altLang="zh-CN" dirty="0" err="1" smtClean="0"/>
              <a:t>GroupThink</a:t>
            </a:r>
            <a:r>
              <a:rPr lang="en-US" altLang="zh-CN" dirty="0" smtClean="0"/>
              <a:t> is used @ MIT software courses</a:t>
            </a:r>
          </a:p>
          <a:p>
            <a:pPr eaLnBrk="1" hangingPunct="1"/>
            <a:r>
              <a:rPr lang="en-US" altLang="zh-CN" dirty="0" smtClean="0"/>
              <a:t>Paper published by Prof. Michael Ernst</a:t>
            </a:r>
          </a:p>
          <a:p>
            <a:pPr eaLnBrk="1" hangingPunct="1"/>
            <a:endParaRPr lang="en-US" altLang="zh-CN"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990600" y="182977"/>
            <a:ext cx="6781800" cy="6522623"/>
          </a:xfrm>
          <a:prstGeom prst="rect">
            <a:avLst/>
          </a:prstGeom>
          <a:noFill/>
          <a:ln w="9525">
            <a:noFill/>
            <a:miter lim="800000"/>
            <a:headEnd/>
            <a:tailEnd/>
          </a:ln>
        </p:spPr>
      </p:pic>
      <p:sp>
        <p:nvSpPr>
          <p:cNvPr id="3" name="TextBox 2"/>
          <p:cNvSpPr txBox="1"/>
          <p:nvPr/>
        </p:nvSpPr>
        <p:spPr>
          <a:xfrm>
            <a:off x="304800" y="533400"/>
            <a:ext cx="2438400" cy="461665"/>
          </a:xfrm>
          <a:prstGeom prst="rect">
            <a:avLst/>
          </a:prstGeom>
          <a:noFill/>
        </p:spPr>
        <p:txBody>
          <a:bodyPr wrap="square" rtlCol="0">
            <a:spAutoFit/>
          </a:bodyPr>
          <a:lstStyle/>
          <a:p>
            <a:r>
              <a:rPr lang="zh-CN" altLang="en-US" sz="2400" b="1" dirty="0" smtClean="0"/>
              <a:t>烟囱</a:t>
            </a:r>
            <a:endParaRPr lang="en-US"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t>
            </a:r>
            <a:endParaRPr lang="en-US" dirty="0"/>
          </a:p>
        </p:txBody>
      </p:sp>
      <p:sp>
        <p:nvSpPr>
          <p:cNvPr id="3" name="Content Placeholder 2"/>
          <p:cNvSpPr>
            <a:spLocks noGrp="1"/>
          </p:cNvSpPr>
          <p:nvPr>
            <p:ph idx="1"/>
          </p:nvPr>
        </p:nvSpPr>
        <p:spPr/>
        <p:txBody>
          <a:bodyPr/>
          <a:lstStyle/>
          <a:p>
            <a:r>
              <a:rPr lang="en-US" altLang="zh-CN" dirty="0" smtClean="0">
                <a:sym typeface="Wingdings" pitchFamily="2" charset="2"/>
              </a:rPr>
              <a:t>      </a:t>
            </a:r>
            <a:endParaRPr lang="en-US" altLang="zh-CN" dirty="0" smtClean="0"/>
          </a:p>
          <a:p>
            <a:r>
              <a:rPr lang="zh-CN" altLang="en-US" dirty="0" smtClean="0"/>
              <a:t>图纸看倒了，人家让挖口井。　</a:t>
            </a:r>
            <a:endParaRPr lang="en-US" dirty="0" smtClean="0"/>
          </a:p>
          <a:p>
            <a:pPr>
              <a:buNone/>
            </a:pPr>
            <a:endParaRPr lang="en-US" dirty="0" smtClean="0"/>
          </a:p>
        </p:txBody>
      </p:sp>
      <p:pic>
        <p:nvPicPr>
          <p:cNvPr id="4" name="Picture 2"/>
          <p:cNvPicPr>
            <a:picLocks noChangeAspect="1" noChangeArrowheads="1"/>
          </p:cNvPicPr>
          <p:nvPr/>
        </p:nvPicPr>
        <p:blipFill>
          <a:blip r:embed="rId2" cstate="print"/>
          <a:srcRect/>
          <a:stretch>
            <a:fillRect/>
          </a:stretch>
        </p:blipFill>
        <p:spPr bwMode="auto">
          <a:xfrm>
            <a:off x="5054338" y="2873004"/>
            <a:ext cx="4114800" cy="39849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a:t>
            </a:r>
            <a:endParaRPr lang="en-US" dirty="0"/>
          </a:p>
        </p:txBody>
      </p:sp>
      <p:sp>
        <p:nvSpPr>
          <p:cNvPr id="3" name="Content Placeholder 2"/>
          <p:cNvSpPr>
            <a:spLocks noGrp="1"/>
          </p:cNvSpPr>
          <p:nvPr>
            <p:ph idx="1"/>
          </p:nvPr>
        </p:nvSpPr>
        <p:spPr/>
        <p:txBody>
          <a:bodyPr>
            <a:normAutofit fontScale="92500" lnSpcReduction="20000"/>
          </a:bodyPr>
          <a:lstStyle/>
          <a:p>
            <a:r>
              <a:rPr lang="en-US" altLang="zh-CN" dirty="0" smtClean="0"/>
              <a:t>Spec = Specification /</a:t>
            </a:r>
            <a:r>
              <a:rPr lang="zh-CN" altLang="en-US" dirty="0" smtClean="0"/>
              <a:t>规格说明书</a:t>
            </a:r>
            <a:endParaRPr lang="en-US" altLang="zh-CN" dirty="0" smtClean="0"/>
          </a:p>
          <a:p>
            <a:r>
              <a:rPr lang="en-US" altLang="zh-CN" dirty="0" smtClean="0"/>
              <a:t>Functional Spec  </a:t>
            </a:r>
          </a:p>
          <a:p>
            <a:pPr lvl="1"/>
            <a:r>
              <a:rPr lang="en-US" altLang="zh-CN" dirty="0" smtClean="0"/>
              <a:t>Tell people about a feature/function of a product, From user’s perspective</a:t>
            </a:r>
          </a:p>
          <a:p>
            <a:pPr lvl="1"/>
            <a:r>
              <a:rPr lang="en-US" dirty="0" smtClean="0"/>
              <a:t>It doesn't care how the thing is implemented.  It talks about features. It specifies screens, menus, dialogs, and so on. </a:t>
            </a:r>
            <a:endParaRPr lang="en-US" altLang="zh-CN" dirty="0" smtClean="0"/>
          </a:p>
          <a:p>
            <a:r>
              <a:rPr lang="en-US" altLang="zh-CN" dirty="0" smtClean="0"/>
              <a:t>Technical Spec (aka design doc)</a:t>
            </a:r>
          </a:p>
          <a:p>
            <a:pPr lvl="1"/>
            <a:r>
              <a:rPr lang="en-US" altLang="zh-CN" dirty="0" smtClean="0"/>
              <a:t>Tell the software team member or other partners how the function is implemented</a:t>
            </a:r>
          </a:p>
          <a:p>
            <a:pPr lvl="1"/>
            <a:r>
              <a:rPr lang="en-US" dirty="0" smtClean="0"/>
              <a:t>data structures, relational database models, choice of programming languages and tools, algorithms, etc.</a:t>
            </a:r>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20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构建之法">
  <a:themeElements>
    <a:clrScheme name="模块">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构建之法">
      <a:majorFont>
        <a:latin typeface="Corbel"/>
        <a:ea typeface="华文楷体"/>
        <a:cs typeface=""/>
      </a:majorFont>
      <a:minorFont>
        <a:latin typeface="Corbel"/>
        <a:ea typeface="Microsoft YaHei UI"/>
        <a:cs typeface=""/>
      </a:minorFont>
    </a:fontScheme>
    <a:fmtScheme name="模块">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extLst>
    <a:ext uri="{05A4C25C-085E-4340-85A3-A5531E510DB2}">
      <thm15:themeFamily xmlns:thm15="http://schemas.microsoft.com/office/thememl/2012/main" name="构建之法" id="{14280AF9-1F7B-446C-8410-95260A2E42A8}" vid="{AE850DEE-0E92-4FC1-B10C-BA718C2979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371182FA640024E8A2815D490E1EF25" ma:contentTypeVersion="0" ma:contentTypeDescription="Create a new document." ma:contentTypeScope="" ma:versionID="3591aab47f172a2900f307f59d422227">
  <xsd:schema xmlns:xsd="http://www.w3.org/2001/XMLSchema" xmlns:xs="http://www.w3.org/2001/XMLSchema" xmlns:p="http://schemas.microsoft.com/office/2006/metadata/properties" targetNamespace="http://schemas.microsoft.com/office/2006/metadata/properties" ma:root="true" ma:fieldsID="1f28ea01430cdfb20a10736313f817e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CDA1B9E-6B9F-40FB-9892-06EA0B79637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23EBCAF6-AC09-4CBB-AE79-44B6DDF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05DDAA30-69BD-4E17-AC95-0638DE6C39B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构建之法</Template>
  <TotalTime>9505</TotalTime>
  <Words>2248</Words>
  <Application>Microsoft Office PowerPoint</Application>
  <PresentationFormat>全屏显示(4:3)</PresentationFormat>
  <Paragraphs>358</Paragraphs>
  <Slides>60</Slides>
  <Notes>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60</vt:i4>
      </vt:variant>
    </vt:vector>
  </HeadingPairs>
  <TitlesOfParts>
    <vt:vector size="70" baseType="lpstr">
      <vt:lpstr>Microsoft YaHei UI</vt:lpstr>
      <vt:lpstr>华文楷体</vt:lpstr>
      <vt:lpstr>宋体</vt:lpstr>
      <vt:lpstr>Arial</vt:lpstr>
      <vt:lpstr>Calibri</vt:lpstr>
      <vt:lpstr>Corbel</vt:lpstr>
      <vt:lpstr>Wingdings</vt:lpstr>
      <vt:lpstr>Wingdings 2</vt:lpstr>
      <vt:lpstr>Wingdings 3</vt:lpstr>
      <vt:lpstr>构建之法</vt:lpstr>
      <vt:lpstr>Specification</vt:lpstr>
      <vt:lpstr>agenda</vt:lpstr>
      <vt:lpstr>Waterfall</vt:lpstr>
      <vt:lpstr>Agile</vt:lpstr>
      <vt:lpstr>Both need to specify requirement</vt:lpstr>
      <vt:lpstr>Understand requirement</vt:lpstr>
      <vt:lpstr>PowerPoint 演示文稿</vt:lpstr>
      <vt:lpstr>?</vt:lpstr>
      <vt:lpstr>Spec</vt:lpstr>
      <vt:lpstr>Spec Exercise – round 1</vt:lpstr>
      <vt:lpstr>Spec Exercise – Round 2</vt:lpstr>
      <vt:lpstr>Assumptions</vt:lpstr>
      <vt:lpstr>If user follows your spec… </vt:lpstr>
      <vt:lpstr>Does it have to be so complicated?</vt:lpstr>
      <vt:lpstr>Does your spec cover this?</vt:lpstr>
      <vt:lpstr>Is this ok?</vt:lpstr>
      <vt:lpstr>Final round</vt:lpstr>
      <vt:lpstr>Spec as clear as this?</vt:lpstr>
      <vt:lpstr>Functional Spec</vt:lpstr>
      <vt:lpstr>Scenario</vt:lpstr>
      <vt:lpstr>PowerPoint 演示文稿</vt:lpstr>
      <vt:lpstr>example</vt:lpstr>
      <vt:lpstr>Design for the user</vt:lpstr>
      <vt:lpstr>How to get the real “requirement”</vt:lpstr>
      <vt:lpstr>At least 10 types of users</vt:lpstr>
      <vt:lpstr>Get requirements</vt:lpstr>
      <vt:lpstr>So many viewpoints… </vt:lpstr>
      <vt:lpstr>Finish an end-to-end story</vt:lpstr>
      <vt:lpstr>Accurately describe the requirement</vt:lpstr>
      <vt:lpstr>Feature has side effects</vt:lpstr>
      <vt:lpstr>More examples</vt:lpstr>
      <vt:lpstr>Side effect of new features</vt:lpstr>
      <vt:lpstr>Technical Spec</vt:lpstr>
      <vt:lpstr>The Big Picture</vt:lpstr>
      <vt:lpstr>做得和顾客要求的一模一样?</vt:lpstr>
      <vt:lpstr>Hair cut spec</vt:lpstr>
      <vt:lpstr>Spec! </vt:lpstr>
      <vt:lpstr>Long implementation … </vt:lpstr>
      <vt:lpstr>用户的表达能力？</vt:lpstr>
      <vt:lpstr>The Owner of The Spec</vt:lpstr>
      <vt:lpstr>Does Agile need documents?</vt:lpstr>
      <vt:lpstr>Spec – nobody reads it</vt:lpstr>
      <vt:lpstr>Make it worth reading</vt:lpstr>
      <vt:lpstr>Spec – keep it up-to-date</vt:lpstr>
      <vt:lpstr>Spec – keep it relevant and helpful</vt:lpstr>
      <vt:lpstr>Spec – how to validate it</vt:lpstr>
      <vt:lpstr>Spec – How to validate it</vt:lpstr>
      <vt:lpstr>Spec – How to validate it</vt:lpstr>
      <vt:lpstr>What spec says</vt:lpstr>
      <vt:lpstr>Secret to good spec</vt:lpstr>
      <vt:lpstr>设计方法论介绍</vt:lpstr>
      <vt:lpstr>功能驱动的开发 FDD</vt:lpstr>
      <vt:lpstr>Design &amp; Build</vt:lpstr>
      <vt:lpstr>FDD – Best Practices</vt:lpstr>
      <vt:lpstr>FDD – Best Practices</vt:lpstr>
      <vt:lpstr>Backup slides</vt:lpstr>
      <vt:lpstr>Exercise</vt:lpstr>
      <vt:lpstr>rules</vt:lpstr>
      <vt:lpstr>PM: write a spec for Taxi meter</vt:lpstr>
      <vt:lpstr>Technical Spec - GroupThink</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XP, and TDD</dc:title>
  <dc:creator>xin zou</dc:creator>
  <cp:lastModifiedBy>Xin Zou</cp:lastModifiedBy>
  <cp:revision>96</cp:revision>
  <dcterms:created xsi:type="dcterms:W3CDTF">2007-10-15T02:17:14Z</dcterms:created>
  <dcterms:modified xsi:type="dcterms:W3CDTF">2016-02-20T06:59:49Z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0x0101006371182FA640024E8A2815D490E1EF25</vt:lpwstr>
  </property>
  <property fmtid="{D5CDD505-2E9C-101B-9397-08002B2CF9AE}" pid="3" name="IsMyDocuments">
    <vt:bool>true</vt:bool>
  </property>
</Properties>
</file>