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4"/>
  </p:sldMasterIdLst>
  <p:notesMasterIdLst>
    <p:notesMasterId r:id="rId46"/>
  </p:notesMasterIdLst>
  <p:sldIdLst>
    <p:sldId id="265" r:id="rId5"/>
    <p:sldId id="266" r:id="rId6"/>
    <p:sldId id="289" r:id="rId7"/>
    <p:sldId id="290" r:id="rId8"/>
    <p:sldId id="309" r:id="rId9"/>
    <p:sldId id="310" r:id="rId10"/>
    <p:sldId id="291" r:id="rId11"/>
    <p:sldId id="302" r:id="rId12"/>
    <p:sldId id="303" r:id="rId13"/>
    <p:sldId id="304" r:id="rId14"/>
    <p:sldId id="305" r:id="rId15"/>
    <p:sldId id="306" r:id="rId16"/>
    <p:sldId id="307" r:id="rId17"/>
    <p:sldId id="311" r:id="rId18"/>
    <p:sldId id="308" r:id="rId19"/>
    <p:sldId id="325" r:id="rId20"/>
    <p:sldId id="326" r:id="rId21"/>
    <p:sldId id="327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1" r:id="rId31"/>
    <p:sldId id="322" r:id="rId32"/>
    <p:sldId id="323" r:id="rId33"/>
    <p:sldId id="324" r:id="rId34"/>
    <p:sldId id="320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</p:sldIdLst>
  <p:sldSz cx="9144000" cy="6858000" type="screen4x3"/>
  <p:notesSz cx="6858000" cy="99456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69" autoAdjust="0"/>
  </p:normalViewPr>
  <p:slideViewPr>
    <p:cSldViewPr>
      <p:cViewPr varScale="1">
        <p:scale>
          <a:sx n="63" d="100"/>
          <a:sy n="63" d="100"/>
        </p:scale>
        <p:origin x="77" y="4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5661B-2E2A-4413-A8EF-12FE8F14696A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77197-739D-4B26-AF33-8D06BC2CEE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单击以编辑母版副标题样式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12/29/2015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8004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12/29/2015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148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12/29/2015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92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12/29/2015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9573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12/29/2015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303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12/29/2015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7893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12/29/2015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3811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12/29/2015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634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12/29/2015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280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12/29/2015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038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12/29/2015</a:t>
            </a:fld>
            <a:endParaRPr lang="en-US" altLang="zh-C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456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12/29/2015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681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xinz/p/5044037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软件设计与实现</a:t>
            </a:r>
            <a:endParaRPr altLang="zh-CN" dirty="0" smtClean="0">
              <a:ea typeface="宋体" pitchFamily="2" charset="-122"/>
            </a:endParaRPr>
          </a:p>
        </p:txBody>
      </p:sp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邹</a:t>
            </a:r>
            <a:r>
              <a:rPr lang="zh-CN" altLang="en-US" dirty="0" smtClean="0"/>
              <a:t>欣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构建之</a:t>
            </a:r>
            <a:r>
              <a:rPr lang="zh-CN" altLang="en-US" dirty="0" smtClean="0"/>
              <a:t>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现代软件工程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怎么写一个用例</a:t>
            </a:r>
            <a:r>
              <a:rPr lang="en-US" altLang="zh-CN" dirty="0" smtClean="0"/>
              <a:t>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角色要做什么事情？</a:t>
            </a:r>
            <a:endParaRPr lang="en-US" altLang="zh-CN" dirty="0" smtClean="0"/>
          </a:p>
          <a:p>
            <a:r>
              <a:rPr lang="zh-CN" altLang="en-US" dirty="0" smtClean="0"/>
              <a:t>角色要从系统中获取什么信息？产生什么信息？改变什么信息？</a:t>
            </a:r>
            <a:endParaRPr lang="en-US" altLang="zh-CN" dirty="0" smtClean="0"/>
          </a:p>
          <a:p>
            <a:r>
              <a:rPr lang="zh-CN" altLang="en-US" dirty="0" smtClean="0"/>
              <a:t>角色要告诉系统外界的变化么？什么变化？</a:t>
            </a:r>
            <a:endParaRPr lang="en-US" altLang="zh-CN" dirty="0" smtClean="0"/>
          </a:p>
          <a:p>
            <a:r>
              <a:rPr lang="zh-CN" altLang="en-US" dirty="0" smtClean="0"/>
              <a:t>如果出现意外情况， 角色希望听到报告么？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4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名字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描述：一句话把场景说清楚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角色：谁？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前置条件：在场景开始之前，需要发生什么事情？什么条件必须存在？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主要场景：主要的事件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例外：会出什么问题？</a:t>
            </a:r>
            <a:endParaRPr lang="en-US" altLang="zh-CN" dirty="0" smtClean="0"/>
          </a:p>
          <a:p>
            <a:r>
              <a:rPr lang="zh-CN" altLang="en-US" dirty="0"/>
              <a:t>用</a:t>
            </a:r>
            <a:r>
              <a:rPr lang="zh-CN" altLang="en-US" dirty="0" smtClean="0"/>
              <a:t>例图（</a:t>
            </a:r>
            <a:r>
              <a:rPr lang="en-US" altLang="zh-CN" dirty="0" smtClean="0"/>
              <a:t>UCD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用图的形式表现用例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用你们的实际项目做练习，写下用例，画出用例图，马上发布到博客。 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54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zh-CN" altLang="en-US" dirty="0" smtClean="0"/>
              <a:t>复杂的用例，用户和系统的交互比较复杂，可以用类似流程图的方式来展现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55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DFD – Data Flow Diagrams</a:t>
            </a:r>
            <a:endParaRPr 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507062"/>
              </p:ext>
            </p:extLst>
          </p:nvPr>
        </p:nvGraphicFramePr>
        <p:xfrm>
          <a:off x="457200" y="1774825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1167429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926976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结构化的分析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建模工具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192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为 </a:t>
                      </a:r>
                      <a:r>
                        <a:rPr lang="en-US" altLang="zh-CN" dirty="0" smtClean="0"/>
                        <a:t>【</a:t>
                      </a:r>
                      <a:r>
                        <a:rPr lang="zh-CN" altLang="en-US" dirty="0" smtClean="0"/>
                        <a:t>数据元素 （数据的属性，关系）</a:t>
                      </a:r>
                      <a:r>
                        <a:rPr lang="en-US" altLang="zh-CN" dirty="0" smtClean="0"/>
                        <a:t>】</a:t>
                      </a:r>
                      <a:r>
                        <a:rPr lang="zh-CN" altLang="en-US" dirty="0" smtClean="0"/>
                        <a:t>建模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ERD</a:t>
                      </a:r>
                      <a:r>
                        <a:rPr lang="zh-CN" altLang="en-US" dirty="0" smtClean="0"/>
                        <a:t>， </a:t>
                      </a:r>
                      <a:r>
                        <a:rPr lang="en-US" altLang="zh-CN" dirty="0" smtClean="0"/>
                        <a:t>Data Object Diagrams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7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为  </a:t>
                      </a:r>
                      <a:r>
                        <a:rPr lang="en-US" altLang="zh-CN" dirty="0" smtClean="0"/>
                        <a:t>【</a:t>
                      </a:r>
                      <a:r>
                        <a:rPr lang="zh-CN" altLang="en-US" dirty="0" smtClean="0"/>
                        <a:t>处理数据的流程</a:t>
                      </a:r>
                      <a:r>
                        <a:rPr lang="en-US" altLang="zh-CN" dirty="0" smtClean="0"/>
                        <a:t>】 </a:t>
                      </a:r>
                      <a:r>
                        <a:rPr lang="zh-CN" altLang="en-US" dirty="0" smtClean="0"/>
                        <a:t>建模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DFD</a:t>
                      </a:r>
                      <a:r>
                        <a:rPr lang="zh-CN" altLang="en-US" dirty="0" smtClean="0"/>
                        <a:t>，对于流程的描述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49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65946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57200" y="3962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DFD</a:t>
            </a:r>
            <a:r>
              <a:rPr lang="zh-CN" altLang="en-US" dirty="0" smtClean="0"/>
              <a:t>描述了信息在流程和角色之间流动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5723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最上层</a:t>
            </a:r>
            <a:r>
              <a:rPr lang="en-US" dirty="0" smtClean="0"/>
              <a:t>DFD 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2514600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题库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722376" y="3437875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97992" y="4360164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家长</a:t>
            </a:r>
            <a:endParaRPr lang="en-US" dirty="0"/>
          </a:p>
        </p:txBody>
      </p:sp>
      <p:sp>
        <p:nvSpPr>
          <p:cNvPr id="7" name="椭圆 6"/>
          <p:cNvSpPr/>
          <p:nvPr/>
        </p:nvSpPr>
        <p:spPr>
          <a:xfrm>
            <a:off x="3581400" y="2980675"/>
            <a:ext cx="1447800" cy="144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算术</a:t>
            </a:r>
            <a:r>
              <a:rPr lang="en-US" altLang="zh-CN" sz="2400" dirty="0" smtClean="0"/>
              <a:t>App</a:t>
            </a:r>
            <a:endParaRPr 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940552" y="2514600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短信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显示成绩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5974080" y="3437875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短信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提醒作业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5974080" y="4428475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微博</a:t>
            </a:r>
            <a:r>
              <a:rPr lang="en-US" altLang="zh-CN" dirty="0" smtClean="0"/>
              <a:t>/</a:t>
            </a:r>
            <a:r>
              <a:rPr lang="zh-CN" altLang="en-US" dirty="0" smtClean="0"/>
              <a:t>微信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分享进步</a:t>
            </a:r>
            <a:endParaRPr lang="en-US" dirty="0"/>
          </a:p>
        </p:txBody>
      </p:sp>
      <p:cxnSp>
        <p:nvCxnSpPr>
          <p:cNvPr id="12" name="直接箭头连接符 11"/>
          <p:cNvCxnSpPr>
            <a:stCxn id="4" idx="3"/>
            <a:endCxn id="7" idx="1"/>
          </p:cNvCxnSpPr>
          <p:nvPr/>
        </p:nvCxnSpPr>
        <p:spPr>
          <a:xfrm>
            <a:off x="2362200" y="2781300"/>
            <a:ext cx="1431225" cy="41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7" idx="2"/>
          </p:cNvCxnSpPr>
          <p:nvPr/>
        </p:nvCxnSpPr>
        <p:spPr>
          <a:xfrm>
            <a:off x="2398776" y="3704575"/>
            <a:ext cx="118262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7" idx="3"/>
          </p:cNvCxnSpPr>
          <p:nvPr/>
        </p:nvCxnSpPr>
        <p:spPr>
          <a:xfrm flipV="1">
            <a:off x="2398776" y="4216450"/>
            <a:ext cx="1394649" cy="4025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7"/>
            <a:endCxn id="8" idx="1"/>
          </p:cNvCxnSpPr>
          <p:nvPr/>
        </p:nvCxnSpPr>
        <p:spPr>
          <a:xfrm flipV="1">
            <a:off x="4817175" y="2781300"/>
            <a:ext cx="1123377" cy="4114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6"/>
            <a:endCxn id="9" idx="1"/>
          </p:cNvCxnSpPr>
          <p:nvPr/>
        </p:nvCxnSpPr>
        <p:spPr>
          <a:xfrm>
            <a:off x="5029200" y="3704575"/>
            <a:ext cx="9448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5"/>
            <a:endCxn id="10" idx="1"/>
          </p:cNvCxnSpPr>
          <p:nvPr/>
        </p:nvCxnSpPr>
        <p:spPr>
          <a:xfrm>
            <a:off x="4817175" y="4216450"/>
            <a:ext cx="1156905" cy="4787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09600" y="57912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方框：外部的实体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圆圈：流程 （</a:t>
            </a:r>
            <a:r>
              <a:rPr lang="en-US" altLang="zh-CN" dirty="0" smtClean="0"/>
              <a:t>process)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箭头：数据流向</a:t>
            </a:r>
            <a:endParaRPr 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670048" y="2880988"/>
            <a:ext cx="91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题目</a:t>
            </a:r>
            <a:endParaRPr 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667000" y="3602137"/>
            <a:ext cx="91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命令</a:t>
            </a:r>
            <a:endParaRPr 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653284" y="4360164"/>
            <a:ext cx="91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命令 （查看成绩，制定进度）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5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图书管理系统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14239"/>
            <a:ext cx="8229600" cy="434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24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数据流分析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）和管理机构相关的</a:t>
            </a:r>
            <a:r>
              <a:rPr lang="zh-CN" altLang="en-US" dirty="0" smtClean="0"/>
              <a:t>数据流</a:t>
            </a:r>
            <a:endParaRPr lang="en-US" altLang="zh-CN" dirty="0" smtClean="0"/>
          </a:p>
          <a:p>
            <a:r>
              <a:rPr lang="zh-CN" altLang="en-US" dirty="0" smtClean="0"/>
              <a:t>管理</a:t>
            </a:r>
            <a:r>
              <a:rPr lang="zh-CN" altLang="en-US" dirty="0"/>
              <a:t>机构可以发出指令，“改变读者借书数量的上限”，这样的信息会导致图书馆的处理规则发生变化，并且会导致相关信息出现在“公开显示设备”</a:t>
            </a:r>
            <a:r>
              <a:rPr lang="en-US" altLang="zh-CN" dirty="0"/>
              <a:t>——</a:t>
            </a:r>
            <a:r>
              <a:rPr lang="zh-CN" altLang="en-US" dirty="0"/>
              <a:t>例如网页，或者电子公告板上。</a:t>
            </a:r>
          </a:p>
          <a:p>
            <a:r>
              <a:rPr lang="zh-CN" altLang="en-US" dirty="0"/>
              <a:t>管理机构可以查询一定时间内图书借阅情况的明细或统计信息，这些信息或者返回到管理机构（例如</a:t>
            </a:r>
            <a:r>
              <a:rPr lang="en-US" altLang="zh-CN" dirty="0"/>
              <a:t>——</a:t>
            </a:r>
            <a:r>
              <a:rPr lang="zh-CN" altLang="en-US" dirty="0"/>
              <a:t>借书欠款最多的读者），或者出现在“公开显示设备”上（例如</a:t>
            </a:r>
            <a:r>
              <a:rPr lang="en-US" altLang="zh-CN" dirty="0"/>
              <a:t>——</a:t>
            </a:r>
            <a:r>
              <a:rPr lang="zh-CN" altLang="en-US" dirty="0"/>
              <a:t>本月热门人文类书籍前十名）。</a:t>
            </a:r>
          </a:p>
          <a:p>
            <a:pPr marL="118872" indent="0">
              <a:buNone/>
            </a:pPr>
            <a:endParaRPr lang="en-US" altLang="zh-CN" dirty="0" smtClean="0"/>
          </a:p>
          <a:p>
            <a:pPr marL="118872" indent="0"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）和读者相关的数据流</a:t>
            </a:r>
          </a:p>
          <a:p>
            <a:r>
              <a:rPr lang="zh-CN" altLang="en-US" dirty="0"/>
              <a:t>读者可以查询、预定、借出书籍。</a:t>
            </a:r>
          </a:p>
          <a:p>
            <a:pPr marL="118872" indent="0">
              <a:buNone/>
            </a:pPr>
            <a:endParaRPr lang="en-US" altLang="zh-CN" dirty="0" smtClean="0"/>
          </a:p>
          <a:p>
            <a:pPr marL="118872" indent="0">
              <a:buNone/>
            </a:pPr>
            <a:r>
              <a:rPr lang="en-US" altLang="zh-CN" dirty="0" smtClean="0"/>
              <a:t>3</a:t>
            </a:r>
            <a:r>
              <a:rPr lang="zh-CN" altLang="en-US" dirty="0"/>
              <a:t>）和新书入库相关的数据流</a:t>
            </a:r>
          </a:p>
          <a:p>
            <a:r>
              <a:rPr lang="zh-CN" altLang="en-US" dirty="0"/>
              <a:t>新书入库的时候，书的各种属性会被录入到系统内的“图书数据库”，同时内部管理系统能触发流程，让预定某书的读者知道，他关心的书已经到货。</a:t>
            </a:r>
          </a:p>
          <a:p>
            <a:pPr marL="118872" indent="0">
              <a:buNone/>
            </a:pPr>
            <a:endParaRPr lang="en-US" altLang="zh-CN" dirty="0" smtClean="0"/>
          </a:p>
          <a:p>
            <a:pPr marL="118872" indent="0">
              <a:buNone/>
            </a:pPr>
            <a:r>
              <a:rPr lang="en-US" altLang="zh-CN" dirty="0" smtClean="0"/>
              <a:t>4</a:t>
            </a:r>
            <a:r>
              <a:rPr lang="zh-CN" altLang="en-US" dirty="0"/>
              <a:t>）和时间相关的数据流（图上没有表示）</a:t>
            </a:r>
          </a:p>
          <a:p>
            <a:r>
              <a:rPr lang="zh-CN" altLang="en-US" dirty="0"/>
              <a:t>时间也是信息，当某个时间点到达的时候，系统内部的逻辑会触发一系列动作，导致信息的处理和流动，例如每天晚上</a:t>
            </a:r>
            <a:r>
              <a:rPr lang="en-US" altLang="zh-CN" dirty="0"/>
              <a:t>6</a:t>
            </a:r>
            <a:r>
              <a:rPr lang="zh-CN" altLang="en-US" dirty="0"/>
              <a:t>点开始统计第二天图书到期的读者，并给这些读者推送催还消息。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74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DFD </a:t>
            </a:r>
            <a:r>
              <a:rPr lang="zh-CN" altLang="en-US" dirty="0" smtClean="0"/>
              <a:t>和安全分析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altLang="zh-CN" dirty="0"/>
              <a:t>DFD</a:t>
            </a:r>
            <a:r>
              <a:rPr lang="zh-CN" altLang="en-US" dirty="0"/>
              <a:t>还能帮助</a:t>
            </a:r>
            <a:r>
              <a:rPr lang="zh-CN" altLang="en-US" dirty="0" smtClean="0"/>
              <a:t>系统</a:t>
            </a:r>
            <a:r>
              <a:rPr lang="zh-CN" altLang="en-US" dirty="0"/>
              <a:t>的</a:t>
            </a:r>
            <a:r>
              <a:rPr lang="zh-CN" altLang="en-US" dirty="0" smtClean="0"/>
              <a:t>安全设计</a:t>
            </a:r>
            <a:endParaRPr lang="en-US" altLang="zh-CN" dirty="0" smtClean="0"/>
          </a:p>
          <a:p>
            <a:r>
              <a:rPr lang="zh-CN" altLang="en-US" dirty="0" smtClean="0"/>
              <a:t>分析</a:t>
            </a:r>
            <a:r>
              <a:rPr lang="zh-CN" altLang="en-US" dirty="0"/>
              <a:t>能影响本系统的信息都从哪里来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外部</a:t>
            </a:r>
            <a:r>
              <a:rPr lang="zh-CN" altLang="en-US" dirty="0"/>
              <a:t>数据和内部数据的边界在哪里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我们盲目相信信息源发出的数据，是否会造成严重后果</a:t>
            </a:r>
            <a:r>
              <a:rPr lang="zh-CN" altLang="en-US" dirty="0" smtClean="0"/>
              <a:t>？（例如：</a:t>
            </a:r>
            <a:r>
              <a:rPr lang="en-US" altLang="zh-CN" dirty="0" smtClean="0"/>
              <a:t>SQL </a:t>
            </a:r>
            <a:r>
              <a:rPr lang="zh-CN" altLang="en-US" dirty="0" smtClean="0"/>
              <a:t>注入）</a:t>
            </a:r>
            <a:endParaRPr lang="en-US" altLang="zh-CN" dirty="0" smtClean="0"/>
          </a:p>
          <a:p>
            <a:r>
              <a:rPr lang="zh-CN" altLang="en-US" dirty="0" smtClean="0"/>
              <a:t>敏感数据</a:t>
            </a:r>
            <a:r>
              <a:rPr lang="zh-CN" altLang="en-US" dirty="0"/>
              <a:t>都流到哪里去了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数据的目的地没有合适的保护，是否会造成敏感数据的</a:t>
            </a:r>
            <a:r>
              <a:rPr lang="zh-CN" altLang="en-US" dirty="0" smtClean="0"/>
              <a:t>泄露？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53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</a:t>
            </a:r>
            <a:r>
              <a:rPr lang="zh-CN" altLang="en-US" dirty="0"/>
              <a:t>分层递进，逐步深入描述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展现信息（数据）在底层模块中的流动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2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概要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源代码管理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分析和设计方法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图形建模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表达数据的流动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表达控制流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/>
              <a:t>统一</a:t>
            </a:r>
            <a:r>
              <a:rPr lang="zh-CN" altLang="en-US" dirty="0" smtClean="0"/>
              <a:t>的表达方式（</a:t>
            </a:r>
            <a:r>
              <a:rPr lang="en-US" altLang="zh-CN" dirty="0" smtClean="0"/>
              <a:t>UML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其他设计方法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形式化的方法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/>
              <a:t>文学</a:t>
            </a:r>
            <a:r>
              <a:rPr lang="zh-CN" altLang="en-US" dirty="0" smtClean="0"/>
              <a:t>化编程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从</a:t>
            </a:r>
            <a:r>
              <a:rPr lang="en-US" altLang="zh-CN" dirty="0" smtClean="0"/>
              <a:t>Spec </a:t>
            </a:r>
            <a:r>
              <a:rPr lang="zh-CN" altLang="en-US" dirty="0" smtClean="0"/>
              <a:t>到实现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标准工作流程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开发阶段的日常管理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r>
              <a:rPr lang="en-US" altLang="zh-CN" dirty="0" smtClean="0"/>
              <a:t>/</a:t>
            </a:r>
            <a:r>
              <a:rPr lang="zh-CN" altLang="en-US" dirty="0" smtClean="0"/>
              <a:t>结构化的分析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103098"/>
              </p:ext>
            </p:extLst>
          </p:nvPr>
        </p:nvGraphicFramePr>
        <p:xfrm>
          <a:off x="457200" y="1774823"/>
          <a:ext cx="8382000" cy="294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1664504397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412207121"/>
                    </a:ext>
                  </a:extLst>
                </a:gridCol>
              </a:tblGrid>
              <a:tr h="66252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面向对象的分析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建模方法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769217"/>
                  </a:ext>
                </a:extLst>
              </a:tr>
              <a:tr h="114352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 </a:t>
                      </a:r>
                      <a:r>
                        <a:rPr lang="en-US" altLang="zh-CN" dirty="0" smtClean="0"/>
                        <a:t>Class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数据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对数据的处理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 Diagrams</a:t>
                      </a:r>
                    </a:p>
                    <a:p>
                      <a:r>
                        <a:rPr lang="en-US" dirty="0" smtClean="0"/>
                        <a:t>Packages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174639"/>
                  </a:ext>
                </a:extLst>
              </a:tr>
              <a:tr h="114352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类之间的交流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CRC </a:t>
                      </a:r>
                      <a:r>
                        <a:rPr lang="zh-CN" altLang="en-US" dirty="0" smtClean="0"/>
                        <a:t>卡片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Sequence Diagrams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32319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7200" y="52578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描述系统是许多对象（</a:t>
            </a:r>
            <a:r>
              <a:rPr lang="en-US" altLang="zh-CN" dirty="0" smtClean="0"/>
              <a:t>Objects</a:t>
            </a:r>
            <a:r>
              <a:rPr lang="zh-CN" altLang="en-US" dirty="0" smtClean="0"/>
              <a:t>）的相互关系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每一</a:t>
            </a:r>
            <a:r>
              <a:rPr lang="zh-CN" altLang="en-US" dirty="0" smtClean="0"/>
              <a:t>个对象包含了数据和对数据的操作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65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 和 对象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类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， 类图 </a:t>
            </a:r>
            <a:r>
              <a:rPr lang="en-US" altLang="zh-CN" dirty="0" smtClean="0"/>
              <a:t>(class diagram) </a:t>
            </a:r>
            <a:r>
              <a:rPr lang="zh-CN" altLang="en-US" dirty="0" smtClean="0"/>
              <a:t>展现一个类的静态结构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 （数据）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 （对数据的操作）</a:t>
            </a:r>
            <a:endParaRPr lang="en-US" dirty="0"/>
          </a:p>
          <a:p>
            <a:r>
              <a:rPr lang="zh-CN" altLang="en-US" dirty="0" smtClean="0"/>
              <a:t>类 </a:t>
            </a:r>
            <a:r>
              <a:rPr lang="en-US" altLang="zh-CN" dirty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实例化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对象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类之间的关系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继承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/>
              <a:t>包含</a:t>
            </a:r>
            <a:endParaRPr lang="en-US" altLang="zh-CN" dirty="0" smtClean="0"/>
          </a:p>
          <a:p>
            <a:pPr lvl="1"/>
            <a:r>
              <a:rPr lang="zh-CN" altLang="en-US" dirty="0"/>
              <a:t>关联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362200"/>
            <a:ext cx="3733800" cy="142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51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怎么从现实世界中得到类？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用文字描述使用场景</a:t>
            </a:r>
            <a:endParaRPr lang="en-US" altLang="zh-CN" dirty="0" smtClean="0"/>
          </a:p>
          <a:p>
            <a:r>
              <a:rPr lang="zh-CN" altLang="en-US" dirty="0" smtClean="0"/>
              <a:t>从语法出发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名词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 （系统外的实体，事件，地方，结构，物体，等）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类的属性 （描述一个实体的性质，规格，等）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动词</a:t>
            </a:r>
            <a:endParaRPr lang="en-US" altLang="zh-CN" dirty="0" smtClean="0"/>
          </a:p>
          <a:p>
            <a:pPr lvl="2"/>
            <a:r>
              <a:rPr lang="zh-CN" altLang="en-US" dirty="0"/>
              <a:t>对</a:t>
            </a:r>
            <a:r>
              <a:rPr lang="zh-CN" altLang="en-US" dirty="0" smtClean="0"/>
              <a:t>数据进行操作，改变数据（增加，删除，修改，变化）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计算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查询状态，查询事件是否发生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74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</a:t>
            </a:r>
            <a:r>
              <a:rPr lang="en-US" altLang="zh-CN" dirty="0" smtClean="0"/>
              <a:t>OO</a:t>
            </a:r>
            <a:r>
              <a:rPr lang="zh-CN" altLang="en-US" dirty="0" smtClean="0"/>
              <a:t>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反复下面的流程多次，逐步细化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从对系统的描述中抽取出各种类和属性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定义类的目的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它主要是做什么？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各个类之间是什么关系？他们如何交流（数据，控制）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各个类之间有什么共同</a:t>
            </a:r>
            <a:r>
              <a:rPr lang="en-US" altLang="zh-CN" dirty="0" smtClean="0"/>
              <a:t>/</a:t>
            </a:r>
            <a:r>
              <a:rPr lang="zh-CN" altLang="en-US" dirty="0" smtClean="0"/>
              <a:t>不同的地方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29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在分析过程中要注意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把注意力放在要解决的问题上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找到和问题相关的名词（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不要</a:t>
            </a:r>
            <a:r>
              <a:rPr lang="zh-CN" altLang="en-US" dirty="0" smtClean="0"/>
              <a:t>把“</a:t>
            </a:r>
            <a:r>
              <a:rPr lang="en-US" altLang="zh-CN" dirty="0" smtClean="0"/>
              <a:t>how”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类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关注</a:t>
            </a:r>
            <a:r>
              <a:rPr lang="zh-CN" altLang="en-US" dirty="0" smtClean="0">
                <a:sym typeface="Wingdings" panose="05000000000000000000" pitchFamily="2" charset="2"/>
              </a:rPr>
              <a:t>核心的类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控制流程的类可以尽量不要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全部</a:t>
            </a:r>
            <a:r>
              <a:rPr lang="zh-CN" altLang="en-US" dirty="0" smtClean="0">
                <a:sym typeface="Wingdings" panose="05000000000000000000" pitchFamily="2" charset="2"/>
              </a:rPr>
              <a:t>是数据的类尽量不要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/>
              <a:t>一个类只有一个属性？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合并到其他类中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继承关系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把共同点移到基类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把差异点移到派生类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避免过多层次的继承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04868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（继续）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避免把所有的操作都放到一个巨大的类中</a:t>
            </a:r>
            <a:endParaRPr lang="en-US" altLang="zh-CN" dirty="0" smtClean="0"/>
          </a:p>
          <a:p>
            <a:r>
              <a:rPr lang="zh-CN" altLang="en-US" dirty="0" smtClean="0"/>
              <a:t>一个类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把一类事情做好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/>
              <a:t>避免把无关的成员放到一个类中</a:t>
            </a:r>
            <a:endParaRPr lang="en-US" altLang="zh-CN" dirty="0" smtClean="0"/>
          </a:p>
          <a:p>
            <a:r>
              <a:rPr lang="zh-CN" altLang="en-US" dirty="0" smtClean="0"/>
              <a:t>把数据和对这个数据的操作放到一个类中</a:t>
            </a:r>
            <a:endParaRPr lang="en-US" altLang="zh-CN" dirty="0" smtClean="0"/>
          </a:p>
          <a:p>
            <a:r>
              <a:rPr lang="zh-CN" altLang="en-US" dirty="0" smtClean="0"/>
              <a:t>把相关的类放到一个分类 （</a:t>
            </a:r>
            <a:r>
              <a:rPr lang="en-US" altLang="zh-CN" dirty="0" smtClean="0"/>
              <a:t>category) 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Analysis Package</a:t>
            </a:r>
          </a:p>
        </p:txBody>
      </p:sp>
    </p:spTree>
    <p:extLst>
      <p:ext uri="{BB962C8B-B14F-4D97-AF65-F5344CB8AC3E}">
        <p14:creationId xmlns:p14="http://schemas.microsoft.com/office/powerpoint/2010/main" val="3600054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 – </a:t>
            </a:r>
            <a:r>
              <a:rPr lang="zh-CN" altLang="en-US" dirty="0" smtClean="0"/>
              <a:t>统一的建模语言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Unified Modeling Language</a:t>
            </a:r>
          </a:p>
          <a:p>
            <a:r>
              <a:rPr lang="zh-CN" altLang="en-US" dirty="0" smtClean="0"/>
              <a:t>为啥要建模？ （直接写代码不好么？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便于管理</a:t>
            </a:r>
            <a:r>
              <a:rPr lang="zh-CN" altLang="en-US" dirty="0" smtClean="0"/>
              <a:t>复杂系统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Hello World </a:t>
            </a:r>
            <a:r>
              <a:rPr lang="zh-CN" altLang="en-US" dirty="0" smtClean="0"/>
              <a:t>的程序不需要建模</a:t>
            </a:r>
            <a:endParaRPr lang="en-US" dirty="0"/>
          </a:p>
          <a:p>
            <a:pPr lvl="1"/>
            <a:r>
              <a:rPr lang="zh-CN" altLang="en-US" dirty="0" smtClean="0"/>
              <a:t>精确地记录和表达用户需求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例如：银行账户和信用卡账户的对应关系是一对一，一对多，还是多对一？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帮助理解设计和设计的决定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各个模块的关系是怎样的？为何这样设计，而不是那样设计？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组织管理各类设计的元素</a:t>
            </a:r>
            <a:endParaRPr lang="en-US" altLang="zh-CN" dirty="0" smtClean="0"/>
          </a:p>
          <a:p>
            <a:pPr lvl="1"/>
            <a:r>
              <a:rPr lang="zh-CN" altLang="en-US" dirty="0"/>
              <a:t>更</a:t>
            </a:r>
            <a:r>
              <a:rPr lang="zh-CN" altLang="en-US" dirty="0" smtClean="0"/>
              <a:t>方便地探索更多的解决方案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909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 – </a:t>
            </a:r>
            <a:r>
              <a:rPr lang="zh-CN" altLang="en-US" dirty="0" smtClean="0"/>
              <a:t>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zh-CN" altLang="en-US" dirty="0" smtClean="0"/>
              <a:t>模型里面都有啥？</a:t>
            </a:r>
            <a:endParaRPr lang="en-US" altLang="zh-CN" dirty="0" smtClean="0"/>
          </a:p>
          <a:p>
            <a:r>
              <a:rPr lang="zh-CN" altLang="en-US" dirty="0" smtClean="0"/>
              <a:t>语义 </a:t>
            </a:r>
            <a:r>
              <a:rPr lang="en-US" altLang="zh-CN" dirty="0" smtClean="0"/>
              <a:t>(semantics)</a:t>
            </a:r>
          </a:p>
          <a:p>
            <a:pPr lvl="1"/>
            <a:r>
              <a:rPr lang="zh-CN" altLang="en-US" dirty="0" smtClean="0"/>
              <a:t>模型讲的是啥</a:t>
            </a:r>
            <a:endParaRPr lang="en-US" altLang="zh-CN" dirty="0" smtClean="0"/>
          </a:p>
          <a:p>
            <a:r>
              <a:rPr lang="zh-CN" altLang="en-US" dirty="0" smtClean="0"/>
              <a:t>表现 </a:t>
            </a:r>
            <a:r>
              <a:rPr lang="en-US" altLang="zh-CN" dirty="0" smtClean="0"/>
              <a:t>(Presentation)</a:t>
            </a:r>
          </a:p>
          <a:p>
            <a:pPr lvl="1"/>
            <a:r>
              <a:rPr lang="zh-CN" altLang="en-US" dirty="0"/>
              <a:t>用</a:t>
            </a:r>
            <a:r>
              <a:rPr lang="zh-CN" altLang="en-US" dirty="0" smtClean="0"/>
              <a:t>什么方式表达出来的，元素，标记，图素，</a:t>
            </a:r>
            <a:endParaRPr lang="en-US" altLang="zh-CN" dirty="0" smtClean="0"/>
          </a:p>
          <a:p>
            <a:r>
              <a:rPr lang="zh-CN" altLang="en-US" dirty="0" smtClean="0"/>
              <a:t>场景 </a:t>
            </a:r>
            <a:r>
              <a:rPr lang="en-US" altLang="zh-CN" dirty="0" smtClean="0"/>
              <a:t>(context)</a:t>
            </a:r>
          </a:p>
          <a:p>
            <a:pPr lvl="1"/>
            <a:r>
              <a:rPr lang="zh-CN" altLang="en-US" dirty="0" smtClean="0"/>
              <a:t>这个模型是在什么上下文中出现的？</a:t>
            </a:r>
            <a:endParaRPr lang="en-US" altLang="zh-CN" dirty="0" smtClean="0"/>
          </a:p>
          <a:p>
            <a:pPr marL="118872" indent="0">
              <a:buNone/>
            </a:pPr>
            <a:r>
              <a:rPr lang="zh-CN" altLang="en-US" dirty="0" smtClean="0"/>
              <a:t>模型有不同层次</a:t>
            </a:r>
            <a:endParaRPr lang="en-US" altLang="zh-CN" dirty="0" smtClean="0"/>
          </a:p>
          <a:p>
            <a:r>
              <a:rPr lang="zh-CN" altLang="en-US" dirty="0" smtClean="0"/>
              <a:t>以不同的细节描述模块和之间的关系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2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模型都有哪些呢？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086097"/>
              </p:ext>
            </p:extLst>
          </p:nvPr>
        </p:nvGraphicFramePr>
        <p:xfrm>
          <a:off x="457200" y="1774825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9926267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2004312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83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描述结构的模型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描述行为的模型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行为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交互的模型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81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 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 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</a:t>
                      </a:r>
                      <a:r>
                        <a:rPr lang="en-US" baseline="0" dirty="0" smtClean="0"/>
                        <a:t> Diagram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3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 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r>
                        <a:rPr lang="en-US" baseline="0" dirty="0" smtClean="0"/>
                        <a:t> Machine 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Interaction Overview Diagram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9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 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  <a:r>
                        <a:rPr lang="en-US" baseline="0" dirty="0" smtClean="0"/>
                        <a:t> 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 Diagram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501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Deployment 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altLang="zh-CN" baseline="0" dirty="0" smtClean="0"/>
                        <a:t>Diagram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53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Package 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21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6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332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</a:t>
            </a:r>
            <a:r>
              <a:rPr lang="en-US" altLang="zh-CN" dirty="0" smtClean="0"/>
              <a:t>UML</a:t>
            </a:r>
            <a:r>
              <a:rPr lang="zh-CN" altLang="en-US" dirty="0" smtClean="0"/>
              <a:t>的介绍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3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让每一个齿轮转起来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85404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图形化建模工具的优点和局限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zh-CN" altLang="en-US" dirty="0"/>
              <a:t>对于这些图形化的辅助工具的价值，不同的人有不同的看法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“你用过</a:t>
            </a:r>
            <a:r>
              <a:rPr lang="en-US" altLang="zh-CN" dirty="0"/>
              <a:t>UML</a:t>
            </a:r>
            <a:r>
              <a:rPr lang="zh-CN" altLang="en-US" dirty="0"/>
              <a:t>设计工具么？</a:t>
            </a:r>
            <a:r>
              <a:rPr lang="zh-CN" altLang="en-US" dirty="0" smtClean="0"/>
              <a:t>”</a:t>
            </a:r>
            <a:r>
              <a:rPr lang="zh-CN" altLang="en-US" dirty="0"/>
              <a:t> </a:t>
            </a:r>
            <a:r>
              <a:rPr lang="en-US" altLang="zh-CN" dirty="0" smtClean="0"/>
              <a:t>Java</a:t>
            </a:r>
            <a:r>
              <a:rPr lang="zh-CN" altLang="en-US" dirty="0"/>
              <a:t>架构师，畅销书</a:t>
            </a:r>
            <a:r>
              <a:rPr lang="en-US" altLang="zh-CN" dirty="0"/>
              <a:t>Effective Java</a:t>
            </a:r>
            <a:r>
              <a:rPr lang="zh-CN" altLang="en-US" dirty="0"/>
              <a:t>的作者</a:t>
            </a:r>
            <a:r>
              <a:rPr lang="en-US" altLang="zh-CN" dirty="0"/>
              <a:t>Joshua </a:t>
            </a:r>
            <a:r>
              <a:rPr lang="en-US" altLang="zh-CN" dirty="0" smtClean="0"/>
              <a:t>Bloch</a:t>
            </a:r>
            <a:r>
              <a:rPr lang="zh-CN" altLang="en-US" dirty="0"/>
              <a:t> </a:t>
            </a:r>
            <a:r>
              <a:rPr lang="zh-CN" altLang="en-US" dirty="0" smtClean="0"/>
              <a:t>回答：</a:t>
            </a:r>
            <a:endParaRPr lang="en-US" altLang="zh-CN" dirty="0" smtClean="0"/>
          </a:p>
          <a:p>
            <a:pPr marL="411480" lvl="1" indent="0">
              <a:lnSpc>
                <a:spcPct val="120000"/>
              </a:lnSpc>
              <a:buNone/>
            </a:pPr>
            <a:r>
              <a:rPr lang="zh-CN" altLang="en-US" b="1" dirty="0" smtClean="0"/>
              <a:t>“</a:t>
            </a:r>
            <a:r>
              <a:rPr lang="zh-CN" altLang="en-US" b="1" dirty="0"/>
              <a:t>没有。能把设计画成图，让别人理解当然很好。但是说实话我真的记不起来哪些模块应该是圆形，哪些是方形。”</a:t>
            </a:r>
          </a:p>
          <a:p>
            <a:pPr marL="118872" indent="0">
              <a:lnSpc>
                <a:spcPct val="120000"/>
              </a:lnSpc>
              <a:buNone/>
            </a:pP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谷歌研究院的院长</a:t>
            </a:r>
            <a:r>
              <a:rPr lang="en-US" altLang="zh-CN" dirty="0"/>
              <a:t>Peter </a:t>
            </a:r>
            <a:r>
              <a:rPr lang="en-US" altLang="zh-CN" dirty="0" err="1" smtClean="0"/>
              <a:t>Norvig</a:t>
            </a:r>
            <a:r>
              <a:rPr lang="en-US" altLang="zh-CN" dirty="0" smtClean="0"/>
              <a:t> </a:t>
            </a:r>
            <a:r>
              <a:rPr lang="zh-CN" altLang="en-US" dirty="0" smtClean="0"/>
              <a:t>回答：</a:t>
            </a:r>
            <a:endParaRPr lang="zh-CN" altLang="en-US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zh-CN" altLang="en-US" b="1" dirty="0"/>
              <a:t>“我从来不喜欢</a:t>
            </a:r>
            <a:r>
              <a:rPr lang="en-US" altLang="zh-CN" b="1" dirty="0"/>
              <a:t>UML</a:t>
            </a:r>
            <a:r>
              <a:rPr lang="zh-CN" altLang="en-US" b="1" dirty="0"/>
              <a:t>类型的工具，如果你不能通过计算机语言表达（</a:t>
            </a:r>
            <a:r>
              <a:rPr lang="en-US" altLang="zh-CN" b="1" dirty="0"/>
              <a:t>UML</a:t>
            </a:r>
            <a:r>
              <a:rPr lang="zh-CN" altLang="en-US" b="1" dirty="0"/>
              <a:t>要表达的东西），那就是这种语言的弱点。”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像任何新技术一样，以</a:t>
            </a:r>
            <a:r>
              <a:rPr lang="en-US" altLang="zh-CN" dirty="0"/>
              <a:t>UML</a:t>
            </a:r>
            <a:r>
              <a:rPr lang="zh-CN" altLang="en-US" dirty="0"/>
              <a:t>为代表的图形化分析方法的确解决了不少实际问题，但是也引发了一些误解、误用、狂热</a:t>
            </a:r>
            <a:r>
              <a:rPr lang="zh-CN" altLang="en-US" dirty="0" smtClean="0"/>
              <a:t>和 “银弹” 的</a:t>
            </a:r>
            <a:r>
              <a:rPr lang="zh-CN" altLang="en-US" dirty="0"/>
              <a:t>信仰。</a:t>
            </a:r>
            <a:r>
              <a:rPr lang="en-US" altLang="zh-CN" dirty="0"/>
              <a:t>UML</a:t>
            </a:r>
            <a:r>
              <a:rPr lang="zh-CN" altLang="en-US" dirty="0"/>
              <a:t>的设计者和推动者之一</a:t>
            </a:r>
            <a:r>
              <a:rPr lang="en-US" altLang="zh-CN" dirty="0"/>
              <a:t>Grady </a:t>
            </a:r>
            <a:r>
              <a:rPr lang="en-US" altLang="zh-CN" dirty="0" err="1"/>
              <a:t>Booch</a:t>
            </a:r>
            <a:r>
              <a:rPr lang="zh-CN" altLang="en-US" dirty="0"/>
              <a:t>说到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11480" lvl="1" indent="0">
              <a:lnSpc>
                <a:spcPct val="120000"/>
              </a:lnSpc>
              <a:buNone/>
            </a:pPr>
            <a:r>
              <a:rPr lang="zh-CN" altLang="en-US" b="1" dirty="0"/>
              <a:t>在</a:t>
            </a:r>
            <a:r>
              <a:rPr lang="en-US" altLang="zh-CN" b="1" dirty="0"/>
              <a:t>UML</a:t>
            </a:r>
            <a:r>
              <a:rPr lang="zh-CN" altLang="en-US" b="1" dirty="0"/>
              <a:t>出现之前和之后，软件项目成功的关键依然</a:t>
            </a:r>
            <a:r>
              <a:rPr lang="zh-CN" altLang="en-US" b="1" dirty="0" smtClean="0"/>
              <a:t>是 </a:t>
            </a:r>
            <a:r>
              <a:rPr lang="en-US" altLang="zh-CN" b="1" dirty="0" smtClean="0"/>
              <a:t>—— </a:t>
            </a:r>
            <a:r>
              <a:rPr lang="zh-CN" altLang="en-US" b="1" dirty="0" smtClean="0"/>
              <a:t>智慧</a:t>
            </a:r>
            <a:r>
              <a:rPr lang="zh-CN" altLang="en-US" b="1" dirty="0"/>
              <a:t>地使用技术、遵从一个好的软件开发过程、有经验的开发者、和适当的技能组合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8620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其他设计方法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zh-CN" altLang="en-US" b="1" dirty="0"/>
              <a:t>形式化的方法（</a:t>
            </a:r>
            <a:r>
              <a:rPr lang="en-US" altLang="zh-CN" b="1" dirty="0"/>
              <a:t>Formal Method</a:t>
            </a:r>
            <a:r>
              <a:rPr lang="zh-CN" altLang="en-US" b="1" dirty="0"/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很多软件需求（例如计算机语言的编译器）可以抽象为对符号的运算和变换，很多软件的某些核心功能需要严密地验证，保证没有问题。一些科学家一直在努力，希望用无歧义的、形式化的语言描述我们要解决的问题，然后用严密的数学推理和变换一步一步把软件实现出来，或者证明我们的实现的确完整和正确地解决了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这个领域一个比较成熟和经过实践考验的方法是</a:t>
            </a:r>
            <a:r>
              <a:rPr lang="en-US" altLang="zh-CN" dirty="0"/>
              <a:t>Vienna Development Method</a:t>
            </a:r>
            <a:r>
              <a:rPr lang="zh-CN" altLang="en-US" dirty="0"/>
              <a:t>（</a:t>
            </a:r>
            <a:r>
              <a:rPr lang="en-US" altLang="zh-CN" dirty="0"/>
              <a:t>VDM</a:t>
            </a:r>
            <a:r>
              <a:rPr lang="zh-CN" altLang="en-US" dirty="0"/>
              <a:t>）。</a:t>
            </a:r>
          </a:p>
          <a:p>
            <a:pPr>
              <a:lnSpc>
                <a:spcPct val="120000"/>
              </a:lnSpc>
            </a:pPr>
            <a:endParaRPr lang="en-US" altLang="zh-CN" b="1" dirty="0" smtClean="0"/>
          </a:p>
          <a:p>
            <a:pPr marL="118872" indent="0">
              <a:lnSpc>
                <a:spcPct val="120000"/>
              </a:lnSpc>
              <a:buNone/>
            </a:pPr>
            <a:r>
              <a:rPr lang="zh-CN" altLang="en-US" b="1" dirty="0" smtClean="0"/>
              <a:t>文学</a:t>
            </a:r>
            <a:r>
              <a:rPr lang="zh-CN" altLang="en-US" b="1" dirty="0"/>
              <a:t>化编程（</a:t>
            </a:r>
            <a:r>
              <a:rPr lang="en-US" altLang="zh-CN" b="1" dirty="0"/>
              <a:t>Literate Programming</a:t>
            </a:r>
            <a:r>
              <a:rPr lang="zh-CN" altLang="en-US" b="1" dirty="0"/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程序员在写程序的时候，要理解在文档中的需求，同时还要在程序里写相关的注释，这些不同目的的“写作”各有价值，但是一旦需求或程序发生变化，这些不同的文档很难保持同步。更不用说程序员最常见的毛病“我以后会加上注释的</a:t>
            </a:r>
            <a:r>
              <a:rPr lang="en-US" altLang="zh-CN" dirty="0" smtClean="0"/>
              <a:t>……”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Donald </a:t>
            </a:r>
            <a:r>
              <a:rPr lang="en-US" altLang="zh-CN" dirty="0"/>
              <a:t>Knuth</a:t>
            </a:r>
            <a:r>
              <a:rPr lang="zh-CN" altLang="en-US" dirty="0"/>
              <a:t>在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70</a:t>
            </a:r>
            <a:r>
              <a:rPr lang="zh-CN" altLang="en-US" dirty="0"/>
              <a:t>年代末开始尝试并提倡</a:t>
            </a:r>
            <a:r>
              <a:rPr lang="en-US" altLang="zh-CN" dirty="0"/>
              <a:t>Literate Programming</a:t>
            </a:r>
            <a:r>
              <a:rPr lang="zh-CN" altLang="en-US" dirty="0"/>
              <a:t>的思想并在自己的软件项目中身体力行。这一方法和常见的“写程序，时不时加上一些注释”相反，它是“写文档，时不时有些代码”。它使用了宏（</a:t>
            </a:r>
            <a:r>
              <a:rPr lang="en-US" altLang="zh-CN" dirty="0"/>
              <a:t>Macro</a:t>
            </a:r>
            <a:r>
              <a:rPr lang="zh-CN" altLang="en-US" dirty="0"/>
              <a:t>）来进行抽象和信息隐藏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070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设计方法 </a:t>
            </a:r>
            <a:r>
              <a:rPr lang="en-US" altLang="zh-CN" dirty="0" smtClean="0"/>
              <a:t>– </a:t>
            </a:r>
            <a:r>
              <a:rPr lang="zh-CN" altLang="en-US" dirty="0"/>
              <a:t>抽象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今有雉兔同笼，上有三十五头，下有九十四足，问雉兔各几何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程序员</a:t>
            </a:r>
            <a:r>
              <a:rPr lang="zh-CN" altLang="en-US" dirty="0"/>
              <a:t>果冻觉得写程序赚钱不多，他想捞外快。于是他参加了王屋村的搬砖大队， 大队规定搬砖到目的地，没有破损则给运费每块砖四分钱，如果有任何破损或丢 失则倒扣一毛五分钱</a:t>
            </a:r>
            <a:r>
              <a:rPr lang="zh-CN" altLang="en-US" dirty="0" smtClean="0"/>
              <a:t>。最后</a:t>
            </a:r>
            <a:r>
              <a:rPr lang="zh-CN" altLang="en-US" dirty="0"/>
              <a:t>他搬了 一千块砖，共得三十五块两毛五分钱。问果冻搬的砖头没有破损的有多少块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565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抽象为同一问题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25" y="3087687"/>
            <a:ext cx="48577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7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形象地表达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462" y="1858962"/>
            <a:ext cx="63150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61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画出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果冻搬砖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的坐标系解法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91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对于</a:t>
            </a:r>
            <a:r>
              <a:rPr lang="zh-CN" altLang="en-US" dirty="0" smtClean="0"/>
              <a:t>“</a:t>
            </a:r>
            <a:r>
              <a:rPr lang="zh-CN" altLang="en-US" dirty="0"/>
              <a:t>鸡兔同笼”问题，人们还想出了另一解法：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假设笼子里所有的兔子都举起它们的前腿，这样，三十五个动物都有两只腿。那么，这个 笼子里原来的“下有九十四足”就变成了“下有七十足”。兔子一共举起了二十四只前腿， 每只兔子都有两只前腿，那么笼子里就有十二只兔子，有了这个信息，我们就能知道笼子 里有二十三只鸡。</a:t>
            </a:r>
          </a:p>
          <a:p>
            <a:r>
              <a:rPr lang="zh-CN" altLang="en-US" dirty="0"/>
              <a:t>我们怎么用数学公式或图形来表达这一方法呢？这一方法如何能推广到“果冻搬砖”的问题中 呢？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17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考虑下面的软件需求：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手机英语</a:t>
            </a:r>
            <a:r>
              <a:rPr lang="zh-CN" altLang="en-US" dirty="0"/>
              <a:t>背</a:t>
            </a:r>
            <a:r>
              <a:rPr lang="zh-CN" altLang="en-US" dirty="0" smtClean="0"/>
              <a:t>单词软件，用户可以选择单词本的类型（四级，六级，</a:t>
            </a:r>
            <a:r>
              <a:rPr lang="en-US" altLang="zh-CN" dirty="0" smtClean="0"/>
              <a:t>GRE</a:t>
            </a:r>
            <a:r>
              <a:rPr lang="zh-CN" altLang="en-US" dirty="0" smtClean="0"/>
              <a:t>，等），每天背单词的进度。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可以和好友分享自己背单词的进度。还可以挑战好友，挑选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个单词，送给好友，让好友选择正确的解释，并把成绩自动分享回来。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假设有微博</a:t>
            </a:r>
            <a:r>
              <a:rPr lang="en-US" altLang="zh-CN" dirty="0" smtClean="0"/>
              <a:t>/</a:t>
            </a:r>
            <a:r>
              <a:rPr lang="zh-CN" altLang="en-US" dirty="0" smtClean="0"/>
              <a:t>微信</a:t>
            </a:r>
            <a:r>
              <a:rPr lang="en-US" altLang="zh-CN" dirty="0" smtClean="0"/>
              <a:t>/email </a:t>
            </a:r>
            <a:r>
              <a:rPr lang="zh-CN" altLang="en-US" dirty="0" smtClean="0"/>
              <a:t>可以确定用户的身份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假设有服务器可以返回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中文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英语单词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的对应关系</a:t>
            </a:r>
            <a:endParaRPr lang="en-US" altLang="zh-CN" dirty="0" smtClean="0"/>
          </a:p>
          <a:p>
            <a:r>
              <a:rPr lang="zh-CN" altLang="en-US" sz="1700" dirty="0" smtClean="0"/>
              <a:t>用下面的工具进一步分析这些需求</a:t>
            </a:r>
            <a:endParaRPr lang="en-US" altLang="zh-CN" sz="1700" dirty="0" smtClean="0"/>
          </a:p>
          <a:p>
            <a:pPr lvl="1"/>
            <a:r>
              <a:rPr lang="zh-CN" altLang="en-US" sz="1500" dirty="0"/>
              <a:t>思维导</a:t>
            </a:r>
            <a:r>
              <a:rPr lang="zh-CN" altLang="en-US" sz="1500" dirty="0" smtClean="0"/>
              <a:t>图</a:t>
            </a:r>
            <a:endParaRPr lang="en-US" altLang="zh-CN" sz="1500" dirty="0" smtClean="0"/>
          </a:p>
          <a:p>
            <a:pPr lvl="1"/>
            <a:r>
              <a:rPr lang="en-US" altLang="zh-CN" sz="1500" dirty="0" smtClean="0"/>
              <a:t>ER</a:t>
            </a:r>
            <a:r>
              <a:rPr lang="zh-CN" altLang="en-US" sz="1500" dirty="0" smtClean="0"/>
              <a:t>图</a:t>
            </a:r>
            <a:endParaRPr lang="en-US" altLang="zh-CN" sz="1500" dirty="0" smtClean="0"/>
          </a:p>
          <a:p>
            <a:pPr lvl="1"/>
            <a:r>
              <a:rPr lang="en-US" altLang="zh-CN" sz="1500" dirty="0" smtClean="0"/>
              <a:t>Use Case</a:t>
            </a:r>
          </a:p>
          <a:p>
            <a:pPr lvl="1"/>
            <a:r>
              <a:rPr lang="en-US" altLang="zh-CN" sz="1500" dirty="0" smtClean="0"/>
              <a:t>Data Flow Diagram</a:t>
            </a:r>
          </a:p>
          <a:p>
            <a:pPr lvl="1"/>
            <a:r>
              <a:rPr lang="en-US" altLang="zh-CN" sz="1500" dirty="0" smtClean="0"/>
              <a:t>UML</a:t>
            </a:r>
          </a:p>
          <a:p>
            <a:r>
              <a:rPr lang="zh-CN" altLang="en-US" sz="1900" dirty="0" smtClean="0"/>
              <a:t>课堂做出草稿，然后各个小组互相批改，然后小组写成博客发布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440152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Spec </a:t>
            </a:r>
            <a:r>
              <a:rPr lang="zh-CN" altLang="en-US" dirty="0" smtClean="0"/>
              <a:t>到实现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3401" y="-1"/>
            <a:ext cx="4800600" cy="686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97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高质量的开发流程的特点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所有的代码和文档都有源代码管理工具管理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模块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负责人</a:t>
            </a:r>
            <a:r>
              <a:rPr lang="en-US" altLang="zh-CN" dirty="0" smtClean="0"/>
              <a:t>】</a:t>
            </a:r>
            <a:r>
              <a:rPr lang="zh-CN" altLang="en-US" dirty="0" smtClean="0"/>
              <a:t> 关系非常清楚</a:t>
            </a:r>
            <a:endParaRPr lang="en-US" altLang="zh-CN" dirty="0" smtClean="0"/>
          </a:p>
          <a:p>
            <a:r>
              <a:rPr lang="zh-CN" altLang="en-US" dirty="0" smtClean="0"/>
              <a:t>每日构建</a:t>
            </a:r>
            <a:endParaRPr lang="en-US" altLang="zh-CN" dirty="0" smtClean="0"/>
          </a:p>
          <a:p>
            <a:r>
              <a:rPr lang="zh-CN" altLang="en-US" dirty="0" smtClean="0"/>
              <a:t>自动测试关键模块</a:t>
            </a:r>
            <a:endParaRPr lang="en-US" altLang="zh-CN" dirty="0" smtClean="0"/>
          </a:p>
          <a:p>
            <a:r>
              <a:rPr lang="zh-CN" altLang="en-US" dirty="0" smtClean="0"/>
              <a:t>团队能主动平衡开发进度和</a:t>
            </a:r>
            <a:r>
              <a:rPr lang="en-US" altLang="zh-CN" dirty="0" smtClean="0"/>
              <a:t>bug-</a:t>
            </a:r>
            <a:r>
              <a:rPr lang="zh-CN" altLang="en-US" dirty="0" smtClean="0"/>
              <a:t>数量</a:t>
            </a:r>
            <a:endParaRPr lang="en-US" altLang="zh-CN" dirty="0" smtClean="0"/>
          </a:p>
          <a:p>
            <a:pPr lvl="1"/>
            <a:r>
              <a:rPr lang="zh-CN" altLang="en-US" dirty="0"/>
              <a:t>构建</a:t>
            </a:r>
            <a:r>
              <a:rPr lang="zh-CN" altLang="en-US" dirty="0" smtClean="0"/>
              <a:t>大师</a:t>
            </a:r>
            <a:endParaRPr lang="en-US" altLang="zh-CN" dirty="0" smtClean="0"/>
          </a:p>
          <a:p>
            <a:pPr lvl="1"/>
            <a:r>
              <a:rPr lang="en-US" dirty="0" smtClean="0"/>
              <a:t>Bug Hell</a:t>
            </a:r>
          </a:p>
          <a:p>
            <a:r>
              <a:rPr lang="zh-CN" altLang="en-US" dirty="0" smtClean="0"/>
              <a:t>工程师为了软件工具和流程的改进花费适当的时间</a:t>
            </a:r>
            <a:endParaRPr lang="en-US" altLang="zh-CN" dirty="0" smtClean="0"/>
          </a:p>
          <a:p>
            <a:r>
              <a:rPr lang="zh-CN" altLang="en-US" dirty="0" smtClean="0"/>
              <a:t>团队能掌握好  重构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重写  的不同措施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9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源代码管理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www.cnblogs.com/xinz/p/5044037.html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你的团队的源代码控制在哪里？用的是什么系统？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个代码文件被签出之后，另一个人可以签出这个文件，并修改么？</a:t>
            </a:r>
            <a:endParaRPr lang="en-US" altLang="zh-CN" dirty="0" smtClean="0"/>
          </a:p>
          <a:p>
            <a:pPr lvl="1"/>
            <a:r>
              <a:rPr lang="zh-CN" altLang="en-US" dirty="0"/>
              <a:t>有</a:t>
            </a:r>
            <a:r>
              <a:rPr lang="zh-CN" altLang="en-US" dirty="0" smtClean="0"/>
              <a:t>几种设计，各有什么优缺点？</a:t>
            </a:r>
            <a:endParaRPr lang="en-US" altLang="zh-CN" dirty="0" smtClean="0"/>
          </a:p>
          <a:p>
            <a:r>
              <a:rPr lang="zh-CN" altLang="en-US" dirty="0" smtClean="0"/>
              <a:t>如何看到这个文件和之前版本的差异？</a:t>
            </a:r>
            <a:endParaRPr lang="en-US" altLang="zh-CN" dirty="0" smtClean="0"/>
          </a:p>
          <a:p>
            <a:r>
              <a:rPr lang="zh-CN" altLang="en-US" dirty="0" smtClean="0"/>
              <a:t>如果某个文件在你签出之后已经被别人修改，那么你如何合并不同的修改（</a:t>
            </a:r>
            <a:r>
              <a:rPr lang="en-US" altLang="zh-CN" dirty="0" smtClean="0"/>
              <a:t>merge)?</a:t>
            </a:r>
          </a:p>
          <a:p>
            <a:r>
              <a:rPr lang="zh-CN" altLang="en-US" dirty="0" smtClean="0"/>
              <a:t>你有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个文件都是关于同一个功能的修改，你要如何保证这些文件都同时签入成功（修改的原子性）</a:t>
            </a:r>
            <a:endParaRPr lang="en-US" altLang="zh-CN" dirty="0" smtClean="0"/>
          </a:p>
          <a:p>
            <a:r>
              <a:rPr lang="zh-CN" altLang="en-US" dirty="0" smtClean="0"/>
              <a:t>你的</a:t>
            </a:r>
            <a:r>
              <a:rPr lang="en-US" altLang="zh-CN" dirty="0" smtClean="0"/>
              <a:t>PC </a:t>
            </a:r>
            <a:r>
              <a:rPr lang="zh-CN" altLang="en-US" dirty="0" smtClean="0"/>
              <a:t>上有关于三个</a:t>
            </a:r>
            <a:r>
              <a:rPr lang="en-US" altLang="zh-CN" dirty="0" smtClean="0"/>
              <a:t>bug </a:t>
            </a:r>
            <a:r>
              <a:rPr lang="zh-CN" altLang="en-US" dirty="0" smtClean="0"/>
              <a:t>的修改， 但是都没有完成，这时你要紧急修改第四个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，如何把本地修改放一边，保证在</a:t>
            </a:r>
            <a:r>
              <a:rPr lang="zh-CN" altLang="en-US" dirty="0"/>
              <a:t>干净</a:t>
            </a:r>
            <a:r>
              <a:rPr lang="zh-CN" altLang="en-US" dirty="0" smtClean="0"/>
              <a:t>的环境中修改第四个</a:t>
            </a:r>
            <a:r>
              <a:rPr lang="en-US" altLang="zh-CN" dirty="0" smtClean="0"/>
              <a:t>bug, </a:t>
            </a:r>
            <a:r>
              <a:rPr lang="zh-CN" altLang="en-US" dirty="0" smtClean="0"/>
              <a:t>并签入修改？</a:t>
            </a:r>
            <a:endParaRPr lang="en-US" altLang="zh-CN" dirty="0" smtClean="0"/>
          </a:p>
          <a:p>
            <a:r>
              <a:rPr lang="zh-CN" altLang="en-US" dirty="0" smtClean="0"/>
              <a:t>如何给你的源代码建立分支？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个源文件，如何知道它的每一行都是什么时候签入的？</a:t>
            </a:r>
            <a:endParaRPr lang="en-US" altLang="zh-CN" dirty="0" smtClean="0"/>
          </a:p>
          <a:p>
            <a:r>
              <a:rPr lang="zh-CN" altLang="en-US" dirty="0" smtClean="0"/>
              <a:t>如何给一个系统的所有源文件都打上标签，这样别人可以同步所有有这个标签的文件版本？</a:t>
            </a:r>
            <a:endParaRPr lang="en-US" altLang="zh-CN" dirty="0" smtClean="0"/>
          </a:p>
          <a:p>
            <a:r>
              <a:rPr lang="zh-CN" altLang="en-US" dirty="0"/>
              <a:t>你</a:t>
            </a:r>
            <a:r>
              <a:rPr lang="zh-CN" altLang="en-US" dirty="0" smtClean="0"/>
              <a:t>的团队是否能部署自动构建的任务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（自动同步所有文件，自动构建，自动运行单元测试，碰到错误能自动发邮件给团队）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7438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每个小组说明自己团队的开发环境和流程有什么需要改进的地方？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23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backup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9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请每个团队简述一个问题的回答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9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剖析的对象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每个团队挑选一个项目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你自己团队的项目，或者是下面典型项目之一</a:t>
            </a:r>
            <a:endParaRPr lang="en-US" altLang="zh-CN" dirty="0" smtClean="0"/>
          </a:p>
          <a:p>
            <a:pPr lvl="2"/>
            <a:r>
              <a:rPr lang="zh-CN" altLang="en-US" dirty="0"/>
              <a:t>大学</a:t>
            </a:r>
            <a:r>
              <a:rPr lang="zh-CN" altLang="en-US" dirty="0" smtClean="0"/>
              <a:t>图书馆管理系统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简化的微博（社交软件系统）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Cnblogs.com </a:t>
            </a:r>
            <a:r>
              <a:rPr lang="zh-CN" altLang="en-US" dirty="0" smtClean="0"/>
              <a:t>的博客</a:t>
            </a:r>
            <a:r>
              <a:rPr lang="en-US" altLang="zh-CN" dirty="0" smtClean="0"/>
              <a:t>+</a:t>
            </a:r>
            <a:r>
              <a:rPr lang="zh-CN" altLang="en-US" dirty="0" smtClean="0"/>
              <a:t>社交系统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小学生</a:t>
            </a:r>
            <a:r>
              <a:rPr lang="zh-CN" altLang="en-US" dirty="0"/>
              <a:t>算术</a:t>
            </a:r>
            <a:r>
              <a:rPr lang="zh-CN" altLang="en-US" dirty="0" smtClean="0"/>
              <a:t>练习</a:t>
            </a:r>
            <a:r>
              <a:rPr lang="en-US" altLang="zh-CN" dirty="0" smtClean="0"/>
              <a:t>App</a:t>
            </a:r>
            <a:r>
              <a:rPr lang="zh-CN" altLang="en-US" dirty="0" smtClean="0"/>
              <a:t> （四则运算</a:t>
            </a:r>
            <a:r>
              <a:rPr lang="en-US" altLang="zh-CN" dirty="0" smtClean="0"/>
              <a:t>+</a:t>
            </a:r>
            <a:r>
              <a:rPr lang="zh-CN" altLang="en-US" dirty="0" smtClean="0"/>
              <a:t>打分</a:t>
            </a:r>
            <a:r>
              <a:rPr lang="en-US" altLang="zh-CN" dirty="0" smtClean="0"/>
              <a:t>+</a:t>
            </a:r>
            <a:r>
              <a:rPr lang="zh-CN" altLang="en-US" dirty="0" smtClean="0"/>
              <a:t>跟踪成绩</a:t>
            </a:r>
            <a:r>
              <a:rPr lang="en-US" altLang="zh-CN" dirty="0" smtClean="0"/>
              <a:t>+</a:t>
            </a:r>
            <a:r>
              <a:rPr lang="zh-CN" altLang="en-US" dirty="0" smtClean="0"/>
              <a:t>报告家长）</a:t>
            </a:r>
            <a:endParaRPr lang="en-US" altLang="zh-CN" dirty="0" smtClean="0"/>
          </a:p>
          <a:p>
            <a:r>
              <a:rPr lang="zh-CN" altLang="en-US" dirty="0" smtClean="0"/>
              <a:t>列出各种类型的用户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4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设计与实现阶段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在“需求分析”阶段，我们要搞清楚：</a:t>
            </a:r>
          </a:p>
          <a:p>
            <a:pPr lvl="1"/>
            <a:r>
              <a:rPr lang="zh-CN" altLang="en-US" dirty="0" smtClean="0"/>
              <a:t>在问题</a:t>
            </a:r>
            <a:r>
              <a:rPr lang="zh-CN" altLang="en-US" dirty="0"/>
              <a:t>领域中的现实世界里，都有哪些实体，如何抽象出我们真正关心的属性，实体 之间的关系是什么，在这个基础上，用户的需求是什么，软件如何解决用户的需求。</a:t>
            </a:r>
          </a:p>
          <a:p>
            <a:r>
              <a:rPr lang="zh-CN" altLang="en-US" dirty="0"/>
              <a:t>在“设计与实现阶段”，我们要搞清楚：</a:t>
            </a:r>
          </a:p>
          <a:p>
            <a:pPr lvl="1"/>
            <a:r>
              <a:rPr lang="zh-CN" altLang="en-US" dirty="0" smtClean="0"/>
              <a:t>软件</a:t>
            </a:r>
            <a:r>
              <a:rPr lang="zh-CN" altLang="en-US" dirty="0"/>
              <a:t>是怎么解决这些需求的？</a:t>
            </a:r>
          </a:p>
          <a:p>
            <a:r>
              <a:rPr lang="zh-CN" altLang="en-US" dirty="0"/>
              <a:t>在“测试”和“发布”阶段，我们要搞清楚：</a:t>
            </a:r>
          </a:p>
          <a:p>
            <a:pPr lvl="1"/>
            <a:r>
              <a:rPr lang="zh-CN" altLang="en-US" dirty="0" smtClean="0"/>
              <a:t>软件</a:t>
            </a:r>
            <a:r>
              <a:rPr lang="zh-CN" altLang="en-US" dirty="0"/>
              <a:t>真的解决了这些需求了么？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3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抽象方法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分析建模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通用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用例 和 用例图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活动图 </a:t>
            </a:r>
            <a:r>
              <a:rPr lang="en-US" altLang="zh-CN" dirty="0" smtClean="0"/>
              <a:t>(activity diagram)</a:t>
            </a:r>
          </a:p>
          <a:p>
            <a:r>
              <a:rPr lang="zh-CN" altLang="en-US" dirty="0" smtClean="0"/>
              <a:t>结构化分析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ERD 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数据流图</a:t>
            </a:r>
            <a:endParaRPr lang="en-US" dirty="0"/>
          </a:p>
          <a:p>
            <a:r>
              <a:rPr lang="zh-CN" altLang="en-US" dirty="0" smtClean="0"/>
              <a:t>面向对象的分析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类图 </a:t>
            </a:r>
            <a:r>
              <a:rPr lang="en-US" altLang="zh-CN" dirty="0" smtClean="0"/>
              <a:t>(class diagrams)</a:t>
            </a:r>
          </a:p>
          <a:p>
            <a:pPr lvl="1"/>
            <a:r>
              <a:rPr lang="zh-CN" altLang="en-US" dirty="0"/>
              <a:t>顺序</a:t>
            </a:r>
            <a:r>
              <a:rPr lang="zh-CN" altLang="en-US" dirty="0" smtClean="0"/>
              <a:t>图</a:t>
            </a:r>
            <a:r>
              <a:rPr lang="en-US" altLang="zh-CN" dirty="0" smtClean="0"/>
              <a:t>(sequence diagram)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8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 </a:t>
            </a:r>
            <a:r>
              <a:rPr lang="en-US" altLang="zh-CN" dirty="0" smtClean="0"/>
              <a:t>– use case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能够简明地描述了产品系统之外的角色（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）和系统要做的事情（</a:t>
            </a:r>
            <a:r>
              <a:rPr lang="en-US" altLang="zh-CN" dirty="0" smtClean="0"/>
              <a:t>use-cases)</a:t>
            </a:r>
          </a:p>
          <a:p>
            <a:r>
              <a:rPr lang="zh-CN" altLang="en-US" dirty="0" smtClean="0"/>
              <a:t>系统内部的细节被忽略了</a:t>
            </a:r>
            <a:endParaRPr lang="en-US" altLang="zh-CN" dirty="0" smtClean="0"/>
          </a:p>
          <a:p>
            <a:r>
              <a:rPr lang="zh-CN" altLang="en-US" dirty="0" smtClean="0"/>
              <a:t>角色（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）代表了系统之外的人，设备，或者其他系统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个场景</a:t>
            </a:r>
            <a:r>
              <a:rPr lang="en-US" altLang="zh-CN" dirty="0" smtClean="0"/>
              <a:t>(scenario) </a:t>
            </a:r>
            <a:r>
              <a:rPr lang="zh-CN" altLang="en-US" dirty="0" smtClean="0"/>
              <a:t>描述了为实现某个功能需求而发生的一连串系统和角色的交互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95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构建之法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构建之法">
      <a:majorFont>
        <a:latin typeface="Corbel"/>
        <a:ea typeface="华文楷体"/>
        <a:cs typeface=""/>
      </a:majorFont>
      <a:minorFont>
        <a:latin typeface="Corbel"/>
        <a:ea typeface="Microsoft YaHei UI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构建之法" id="{14280AF9-1F7B-446C-8410-95260A2E42A8}" vid="{AE850DEE-0E92-4FC1-B10C-BA718C2979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DDAA30-69BD-4E17-AC95-0638DE6C39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EBCAF6-AC09-4CBB-AE79-44B6DDF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CDA1B9E-6B9F-40FB-9892-06EA0B796379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构建之法</Template>
  <TotalTime>16883</TotalTime>
  <Words>2712</Words>
  <Application>Microsoft Office PowerPoint</Application>
  <PresentationFormat>全屏显示(4:3)</PresentationFormat>
  <Paragraphs>284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Microsoft YaHei UI</vt:lpstr>
      <vt:lpstr>华文楷体</vt:lpstr>
      <vt:lpstr>宋体</vt:lpstr>
      <vt:lpstr>Arial</vt:lpstr>
      <vt:lpstr>Calibri</vt:lpstr>
      <vt:lpstr>Corbel</vt:lpstr>
      <vt:lpstr>Wingdings</vt:lpstr>
      <vt:lpstr>Wingdings 2</vt:lpstr>
      <vt:lpstr>Wingdings 3</vt:lpstr>
      <vt:lpstr>构建之法</vt:lpstr>
      <vt:lpstr>软件设计与实现</vt:lpstr>
      <vt:lpstr>概要</vt:lpstr>
      <vt:lpstr>实现 – 让每一个齿轮转起来</vt:lpstr>
      <vt:lpstr>源代码管理</vt:lpstr>
      <vt:lpstr>请每个团队简述一个问题的回答</vt:lpstr>
      <vt:lpstr>剖析的对象</vt:lpstr>
      <vt:lpstr>设计与实现阶段</vt:lpstr>
      <vt:lpstr>抽象方法 – 分析建模</vt:lpstr>
      <vt:lpstr>用例 – use case</vt:lpstr>
      <vt:lpstr>怎么写一个用例?</vt:lpstr>
      <vt:lpstr>用例的格式</vt:lpstr>
      <vt:lpstr>用例练习</vt:lpstr>
      <vt:lpstr>Activity Diagrams</vt:lpstr>
      <vt:lpstr>DFD – Data Flow Diagrams</vt:lpstr>
      <vt:lpstr>最上层DFD </vt:lpstr>
      <vt:lpstr>图书管理系统</vt:lpstr>
      <vt:lpstr>数据流分析</vt:lpstr>
      <vt:lpstr>DFD 和安全分析</vt:lpstr>
      <vt:lpstr>DFD 分层递进，逐步深入描述</vt:lpstr>
      <vt:lpstr>面向对象/结构化的分析</vt:lpstr>
      <vt:lpstr>类 和 对象</vt:lpstr>
      <vt:lpstr>怎么从现实世界中得到类？</vt:lpstr>
      <vt:lpstr>构建OO模型</vt:lpstr>
      <vt:lpstr>在分析过程中要注意</vt:lpstr>
      <vt:lpstr>（继续）</vt:lpstr>
      <vt:lpstr>UML – 统一的建模语言</vt:lpstr>
      <vt:lpstr>UML – 模型</vt:lpstr>
      <vt:lpstr>模型都有哪些呢？</vt:lpstr>
      <vt:lpstr>各种UML的介绍</vt:lpstr>
      <vt:lpstr>图形化建模工具的优点和局限</vt:lpstr>
      <vt:lpstr>其他设计方法</vt:lpstr>
      <vt:lpstr>设计方法 – 抽象</vt:lpstr>
      <vt:lpstr>抽象为同一问题</vt:lpstr>
      <vt:lpstr>形象地表达</vt:lpstr>
      <vt:lpstr>课堂练习</vt:lpstr>
      <vt:lpstr>课堂练习</vt:lpstr>
      <vt:lpstr>课堂练习</vt:lpstr>
      <vt:lpstr>从Spec 到实现</vt:lpstr>
      <vt:lpstr>高质量的开发流程的特点</vt:lpstr>
      <vt:lpstr>课堂练习</vt:lpstr>
      <vt:lpstr>backup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Agile, XP, and TDD</dc:title>
  <dc:creator>xin zou</dc:creator>
  <cp:lastModifiedBy>Xin Zou</cp:lastModifiedBy>
  <cp:revision>137</cp:revision>
  <cp:lastPrinted>2015-12-31T22:08:59Z</cp:lastPrinted>
  <dcterms:created xsi:type="dcterms:W3CDTF">2007-10-15T02:17:14Z</dcterms:created>
  <dcterms:modified xsi:type="dcterms:W3CDTF">2016-01-03T20:56:50Z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0x0101006371182FA640024E8A2815D490E1EF25</vt:lpwstr>
  </property>
  <property fmtid="{D5CDD505-2E9C-101B-9397-08002B2CF9AE}" pid="3" name="IsMyDocuments">
    <vt:bool>true</vt:bool>
  </property>
</Properties>
</file>