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0" r:id="rId4"/>
  </p:sldMasterIdLst>
  <p:notesMasterIdLst>
    <p:notesMasterId r:id="rId47"/>
  </p:notesMasterIdLst>
  <p:sldIdLst>
    <p:sldId id="256" r:id="rId5"/>
    <p:sldId id="257" r:id="rId6"/>
    <p:sldId id="272" r:id="rId7"/>
    <p:sldId id="260" r:id="rId8"/>
    <p:sldId id="259" r:id="rId9"/>
    <p:sldId id="274" r:id="rId10"/>
    <p:sldId id="277" r:id="rId11"/>
    <p:sldId id="279" r:id="rId12"/>
    <p:sldId id="278" r:id="rId13"/>
    <p:sldId id="275" r:id="rId14"/>
    <p:sldId id="282" r:id="rId15"/>
    <p:sldId id="293" r:id="rId16"/>
    <p:sldId id="294" r:id="rId17"/>
    <p:sldId id="295" r:id="rId18"/>
    <p:sldId id="281" r:id="rId19"/>
    <p:sldId id="283" r:id="rId20"/>
    <p:sldId id="285" r:id="rId21"/>
    <p:sldId id="296" r:id="rId22"/>
    <p:sldId id="305" r:id="rId23"/>
    <p:sldId id="284" r:id="rId24"/>
    <p:sldId id="286" r:id="rId25"/>
    <p:sldId id="268" r:id="rId26"/>
    <p:sldId id="292" r:id="rId27"/>
    <p:sldId id="287" r:id="rId28"/>
    <p:sldId id="288" r:id="rId29"/>
    <p:sldId id="289" r:id="rId30"/>
    <p:sldId id="290" r:id="rId31"/>
    <p:sldId id="307" r:id="rId32"/>
    <p:sldId id="309" r:id="rId33"/>
    <p:sldId id="308" r:id="rId34"/>
    <p:sldId id="298" r:id="rId35"/>
    <p:sldId id="299" r:id="rId36"/>
    <p:sldId id="300" r:id="rId37"/>
    <p:sldId id="301" r:id="rId38"/>
    <p:sldId id="302" r:id="rId39"/>
    <p:sldId id="297" r:id="rId40"/>
    <p:sldId id="271" r:id="rId41"/>
    <p:sldId id="280" r:id="rId42"/>
    <p:sldId id="310" r:id="rId43"/>
    <p:sldId id="304" r:id="rId44"/>
    <p:sldId id="306" r:id="rId45"/>
    <p:sldId id="31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2" autoAdjust="0"/>
  </p:normalViewPr>
  <p:slideViewPr>
    <p:cSldViewPr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50A2-B221-45B7-8BFD-302FFBB7179C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79E1-1FAE-4667-A618-B3C44D7B1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 from Ambrosio Blanco</a:t>
            </a:r>
          </a:p>
          <a:p>
            <a:r>
              <a:rPr lang="en-US" dirty="0" smtClean="0"/>
              <a:t>MSRA</a:t>
            </a:r>
          </a:p>
          <a:p>
            <a:r>
              <a:rPr lang="en-US" dirty="0" smtClean="0"/>
              <a:t>Test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crowded market quality can be used to distinguish yourself from the competition.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</a:t>
            </a:r>
            <a:r>
              <a:rPr lang="en-US" baseline="0" dirty="0" smtClean="0"/>
              <a:t> there a separate discipline for Test? I.e., why don’t the developers do the testing?</a:t>
            </a:r>
          </a:p>
          <a:p>
            <a:r>
              <a:rPr lang="en-US" baseline="0" dirty="0" smtClean="0"/>
              <a:t>Many developers are poor testers,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3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3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2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3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2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2/26/2016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7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#_ftnref1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软件测试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</a:t>
            </a:r>
            <a:r>
              <a:rPr lang="zh-CN" altLang="en-US" dirty="0" smtClean="0"/>
              <a:t>欣</a:t>
            </a:r>
            <a:endParaRPr lang="en-US" altLang="zh-CN" dirty="0" smtClean="0"/>
          </a:p>
          <a:p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dirty="0" smtClean="0"/>
          </a:p>
          <a:p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测试工程师典型的一天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取决于产品处于什么阶段</a:t>
            </a:r>
            <a:endParaRPr lang="en-US" dirty="0" smtClean="0"/>
          </a:p>
          <a:p>
            <a:pPr lvl="1"/>
            <a:r>
              <a:rPr lang="zh-CN" altLang="en-US" dirty="0" smtClean="0"/>
              <a:t>计划阶段</a:t>
            </a:r>
            <a:r>
              <a:rPr lang="en-US" dirty="0" smtClean="0"/>
              <a:t>: </a:t>
            </a:r>
            <a:r>
              <a:rPr lang="zh-CN" altLang="en-US" dirty="0" smtClean="0"/>
              <a:t>复审 </a:t>
            </a:r>
            <a:r>
              <a:rPr lang="en-US" dirty="0" smtClean="0"/>
              <a:t>Spec, </a:t>
            </a:r>
            <a:r>
              <a:rPr lang="zh-CN" altLang="en-US" dirty="0" smtClean="0"/>
              <a:t>改进测试框架</a:t>
            </a:r>
            <a:r>
              <a:rPr lang="en-US" dirty="0" smtClean="0"/>
              <a:t>, </a:t>
            </a:r>
            <a:r>
              <a:rPr lang="zh-CN" altLang="en-US" dirty="0" smtClean="0"/>
              <a:t>把最优实践方法集成到工作环境中， 复审场景设计</a:t>
            </a:r>
            <a:endParaRPr lang="en-US" dirty="0" smtClean="0"/>
          </a:p>
          <a:p>
            <a:pPr lvl="1"/>
            <a:r>
              <a:rPr lang="zh-CN" altLang="en-US" dirty="0" smtClean="0"/>
              <a:t>实现阶段</a:t>
            </a:r>
            <a:r>
              <a:rPr lang="en-US" dirty="0" smtClean="0"/>
              <a:t>: </a:t>
            </a:r>
            <a:r>
              <a:rPr lang="zh-CN" altLang="en-US" dirty="0" smtClean="0"/>
              <a:t>代码复审</a:t>
            </a:r>
            <a:r>
              <a:rPr lang="en-US" dirty="0" smtClean="0"/>
              <a:t>, </a:t>
            </a:r>
            <a:r>
              <a:rPr lang="zh-CN" altLang="en-US" dirty="0" smtClean="0"/>
              <a:t>运行测试，收集质量数据</a:t>
            </a:r>
            <a:endParaRPr lang="en-US" dirty="0" smtClean="0"/>
          </a:p>
          <a:p>
            <a:pPr lvl="1"/>
            <a:r>
              <a:rPr lang="zh-CN" altLang="en-US" dirty="0" smtClean="0"/>
              <a:t>稳定阶段</a:t>
            </a:r>
            <a:r>
              <a:rPr lang="en-US" dirty="0" smtClean="0"/>
              <a:t>: </a:t>
            </a:r>
            <a:r>
              <a:rPr lang="zh-CN" altLang="en-US" dirty="0" smtClean="0"/>
              <a:t>集成测试</a:t>
            </a:r>
            <a:r>
              <a:rPr lang="en-US" dirty="0" smtClean="0"/>
              <a:t>, </a:t>
            </a:r>
            <a:r>
              <a:rPr lang="en-US" altLang="zh-CN" dirty="0" smtClean="0"/>
              <a:t>UI-</a:t>
            </a:r>
            <a:r>
              <a:rPr lang="zh-CN" altLang="en-US" dirty="0" smtClean="0"/>
              <a:t>相关的本地化测试，安全测试</a:t>
            </a:r>
            <a:endParaRPr lang="en-US" dirty="0" smtClean="0"/>
          </a:p>
          <a:p>
            <a:r>
              <a:rPr lang="zh-CN" altLang="en-US" smtClean="0"/>
              <a:t>测试工程师的工作要求</a:t>
            </a:r>
            <a:endParaRPr lang="en-US" dirty="0" smtClean="0"/>
          </a:p>
          <a:p>
            <a:pPr lvl="1"/>
            <a:r>
              <a:rPr lang="en-US" dirty="0" smtClean="0"/>
              <a:t>Reviews of specs (requires PM skills / customer empathy)</a:t>
            </a:r>
          </a:p>
          <a:p>
            <a:pPr lvl="1"/>
            <a:r>
              <a:rPr lang="en-US" dirty="0" smtClean="0"/>
              <a:t>Reviews of Code (requires Dev++ skills)</a:t>
            </a:r>
          </a:p>
          <a:p>
            <a:pPr lvl="1"/>
            <a:r>
              <a:rPr lang="en-US" dirty="0" smtClean="0"/>
              <a:t>Generating Test Cases (requires Creativity, hacker mentality)</a:t>
            </a:r>
          </a:p>
          <a:p>
            <a:pPr lvl="1"/>
            <a:r>
              <a:rPr lang="en-US" dirty="0" smtClean="0"/>
              <a:t>Writing automation / Test Case Generation (requires Engineering skills, creativity)</a:t>
            </a:r>
          </a:p>
          <a:p>
            <a:pPr lvl="1"/>
            <a:r>
              <a:rPr lang="en-US" dirty="0" smtClean="0"/>
              <a:t>Investigating and debugging issues (requires system knowledge, persistence)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zh-CN" altLang="en-US" b="1" dirty="0" smtClean="0"/>
              <a:t>测试在项目的最后进行就可以了。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这是远远不够的。当你在项目后期发现了问题，问题的根源往往是项目的早期的一些决定和设计，这时候，再要对进行修改就比较困难了。这要求测试人员从项目开始就要积极介入，从源头防止问题的发生。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/>
              <a:t>有人会说</a:t>
            </a:r>
            <a:r>
              <a:rPr lang="en-US" b="1" dirty="0" smtClean="0"/>
              <a:t>- </a:t>
            </a:r>
            <a:r>
              <a:rPr lang="zh-CN" altLang="en-US" b="1" dirty="0" smtClean="0"/>
              <a:t>我是一个小小的测试人员，项目开始的时候我能做什么？这就是小小测试人员努力的方向。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一个软件项目的各个功能都可以有自己的测试计划，它们可以在不同的阶段发挥作用。但是针对整个项目的总测试计划（又叫测试总纲）要在计划阶段大致定下来，并指导所有测试工作的进行。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What is “good enough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 要定义这个标准</a:t>
            </a:r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</a:t>
            </a:r>
            <a:r>
              <a:rPr lang="zh-CN" altLang="en-US" dirty="0" smtClean="0"/>
              <a:t>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b="1" dirty="0" smtClean="0"/>
              <a:t>测试就得根据规格说明书（</a:t>
            </a:r>
            <a:r>
              <a:rPr lang="en-US" b="1" dirty="0" smtClean="0"/>
              <a:t>spec</a:t>
            </a:r>
            <a:r>
              <a:rPr lang="zh-CN" altLang="en-US" b="1" dirty="0" smtClean="0"/>
              <a:t>）来测，所以是很机械的。</a:t>
            </a:r>
            <a:endParaRPr lang="en-US" b="1" dirty="0" smtClean="0"/>
          </a:p>
          <a:p>
            <a:r>
              <a:rPr lang="zh-CN" altLang="en-US" dirty="0" smtClean="0"/>
              <a:t>那不一定，即使你的软件产品功能</a:t>
            </a:r>
            <a:r>
              <a:rPr lang="en-US" dirty="0" smtClean="0"/>
              <a:t>100% </a:t>
            </a:r>
            <a:r>
              <a:rPr lang="zh-CN" altLang="en-US" dirty="0" smtClean="0"/>
              <a:t>符合</a:t>
            </a:r>
            <a:r>
              <a:rPr lang="en-US" dirty="0" smtClean="0"/>
              <a:t>spec </a:t>
            </a:r>
            <a:r>
              <a:rPr lang="zh-CN" altLang="en-US" dirty="0" smtClean="0"/>
              <a:t>的要求，但是用户也可能非常恨你的软件。这时，测试人员就没有尽到责任，因为测试人员要从用户的角度出发，测试软件。</a:t>
            </a:r>
            <a:endParaRPr lang="en-US" dirty="0" smtClean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b="1" dirty="0" smtClean="0"/>
              <a:t>测试人员当然也写代码，但是质量不一定要很高</a:t>
            </a:r>
            <a:r>
              <a:rPr lang="zh-CN" altLang="en-US" b="1" dirty="0" smtClean="0"/>
              <a:t>。？</a:t>
            </a:r>
            <a:endParaRPr lang="en-US" b="1" dirty="0" smtClean="0"/>
          </a:p>
          <a:p>
            <a:r>
              <a:rPr lang="zh-CN" altLang="en-US" dirty="0" smtClean="0"/>
              <a:t>开发人员的代码没写好，可以依赖于测试</a:t>
            </a:r>
            <a:r>
              <a:rPr lang="zh-CN" altLang="en-US" dirty="0" smtClean="0"/>
              <a:t>人员来</a:t>
            </a:r>
            <a:r>
              <a:rPr lang="zh-CN" altLang="en-US" dirty="0" smtClean="0"/>
              <a:t>发现问题。但是如果测试人员的代码没写好，我们依赖谁来测试，改错呢？这就要求我们测试人员的代码质量特别高，因为我们是最后一道防线，如果我们的代码和测试工作有漏洞，那么</a:t>
            </a:r>
            <a:r>
              <a:rPr lang="en-US" dirty="0" smtClean="0"/>
              <a:t>bug </a:t>
            </a:r>
            <a:r>
              <a:rPr lang="zh-CN" altLang="en-US" dirty="0" smtClean="0"/>
              <a:t>就会跑到用户那里去。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b="1" dirty="0" smtClean="0"/>
              <a:t>测试的时候尽量用</a:t>
            </a:r>
            <a:r>
              <a:rPr lang="en-US" b="1" dirty="0" smtClean="0"/>
              <a:t>Debug</a:t>
            </a:r>
            <a:r>
              <a:rPr lang="zh-CN" altLang="en-US" b="1" dirty="0" smtClean="0"/>
              <a:t>版本，便于发现 </a:t>
            </a:r>
            <a:r>
              <a:rPr lang="en-US" b="1" dirty="0" smtClean="0"/>
              <a:t>bug</a:t>
            </a:r>
          </a:p>
          <a:p>
            <a:r>
              <a:rPr lang="zh-CN" altLang="en-US" dirty="0" smtClean="0"/>
              <a:t>如果你的目的是尽快让问题显现，尽快找到问题，那我建议用</a:t>
            </a:r>
            <a:r>
              <a:rPr lang="en-US" dirty="0" smtClean="0"/>
              <a:t>Debug</a:t>
            </a:r>
            <a:r>
              <a:rPr lang="zh-CN" altLang="en-US" dirty="0" smtClean="0"/>
              <a:t>版本，“尽快发现问题”在软件开发周期的早期特别重要。</a:t>
            </a:r>
            <a:endParaRPr lang="en-US" altLang="zh-CN" dirty="0" smtClean="0"/>
          </a:p>
          <a:p>
            <a:r>
              <a:rPr lang="zh-CN" altLang="en-US" dirty="0" smtClean="0"/>
              <a:t>如果你的目的是尽可能测试用户所看到的软件，则用</a:t>
            </a:r>
            <a:r>
              <a:rPr lang="en-US" dirty="0" smtClean="0"/>
              <a:t>Release</a:t>
            </a:r>
            <a:r>
              <a:rPr lang="zh-CN" altLang="en-US" dirty="0" smtClean="0"/>
              <a:t>版本，这在软件开发的后期很有价值，特别是在运行效能 </a:t>
            </a:r>
            <a:r>
              <a:rPr lang="en-US" altLang="zh-CN" dirty="0" smtClean="0"/>
              <a:t>(performance) </a:t>
            </a:r>
            <a:r>
              <a:rPr lang="zh-CN" altLang="en-US" dirty="0" smtClean="0"/>
              <a:t>和压力 </a:t>
            </a:r>
            <a:r>
              <a:rPr lang="en-US" altLang="zh-CN" dirty="0" smtClean="0"/>
              <a:t>(stress) </a:t>
            </a:r>
            <a:r>
              <a:rPr lang="zh-CN" altLang="en-US" dirty="0" smtClean="0"/>
              <a:t>测试的时候。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 kind of test</a:t>
            </a:r>
            <a:endParaRPr lang="en-US" dirty="0"/>
          </a:p>
        </p:txBody>
      </p:sp>
      <p:pic>
        <p:nvPicPr>
          <p:cNvPr id="30723" name="Picture 3" descr="十八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286" y="1371665"/>
            <a:ext cx="7061914" cy="5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Bug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：缺陷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Bug  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has 3 aspects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：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sz="1900" dirty="0" smtClean="0">
                <a:latin typeface="Microsoft YaHei" pitchFamily="34" charset="-122"/>
                <a:ea typeface="Microsoft YaHei" pitchFamily="34" charset="-122"/>
              </a:rPr>
              <a:t>症状（</a:t>
            </a:r>
            <a:r>
              <a:rPr lang="en-US" sz="1900" dirty="0" smtClean="0">
                <a:latin typeface="Microsoft YaHei" pitchFamily="34" charset="-122"/>
                <a:ea typeface="Microsoft YaHei" pitchFamily="34" charset="-122"/>
              </a:rPr>
              <a:t>Symptom</a:t>
            </a:r>
            <a:r>
              <a:rPr lang="zh-CN" altLang="en-US" sz="19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1900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sz="1900" dirty="0" smtClean="0">
                <a:latin typeface="Microsoft YaHei" pitchFamily="34" charset="-122"/>
                <a:ea typeface="Microsoft YaHei" pitchFamily="34" charset="-122"/>
              </a:rPr>
              <a:t>程序错误（</a:t>
            </a:r>
            <a:r>
              <a:rPr lang="en-US" sz="1900" dirty="0" smtClean="0">
                <a:latin typeface="Microsoft YaHei" pitchFamily="34" charset="-122"/>
                <a:ea typeface="Microsoft YaHei" pitchFamily="34" charset="-122"/>
              </a:rPr>
              <a:t>Fault</a:t>
            </a:r>
            <a:r>
              <a:rPr lang="zh-CN" altLang="en-US" sz="19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1900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sz="1900" dirty="0" smtClean="0">
                <a:latin typeface="Microsoft YaHei" pitchFamily="34" charset="-122"/>
                <a:ea typeface="Microsoft YaHei" pitchFamily="34" charset="-122"/>
              </a:rPr>
              <a:t>根本原因（</a:t>
            </a:r>
            <a:r>
              <a:rPr lang="en-US" sz="1900" dirty="0" smtClean="0">
                <a:latin typeface="Microsoft YaHei" pitchFamily="34" charset="-122"/>
                <a:ea typeface="Microsoft YaHei" pitchFamily="34" charset="-122"/>
              </a:rPr>
              <a:t>Root cause</a:t>
            </a:r>
            <a:r>
              <a:rPr lang="zh-CN" altLang="en-US" sz="19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sz="19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Symptom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：即从用户的角度看，软件出了什么问题。</a:t>
            </a:r>
            <a:endParaRPr lang="en-US" dirty="0" smtClean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例如，在输入（</a:t>
            </a:r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3 2 1 1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）的时候，程序错误退出。</a:t>
            </a:r>
            <a:endParaRPr lang="en-US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Fault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：从代码的角度看，代码的什么错误导致了软件的问题。</a:t>
            </a:r>
            <a:endParaRPr lang="en-US" dirty="0" smtClean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例如，代码在输入为（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3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2 1 1 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）情况下访问了非法的内存地址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——</a:t>
            </a:r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0X0000000C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Root Cause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：错误根源，即导致代码错误的根本原因。</a:t>
            </a:r>
            <a:endParaRPr lang="en-US" dirty="0" smtClean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例如，代码对于</a:t>
            </a:r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id1==id2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的情况没有做正确判断，从而引用了未赋初值的变量，产生了以上的情况。</a:t>
            </a:r>
            <a:endParaRPr lang="en-US" dirty="0" smtClean="0">
              <a:latin typeface="Microsoft YaHei" pitchFamily="34" charset="-122"/>
              <a:ea typeface="Microsoft YaHei" pitchFamily="34" charset="-122"/>
            </a:endParaRPr>
          </a:p>
          <a:p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Symptom</a:t>
            </a:r>
            <a:r>
              <a:rPr lang="zh-CN" altLang="en-US" dirty="0" smtClean="0"/>
              <a:t>：用户报告，一个</a:t>
            </a:r>
            <a:r>
              <a:rPr lang="en-US" dirty="0" smtClean="0"/>
              <a:t>Windows</a:t>
            </a:r>
            <a:r>
              <a:rPr lang="zh-CN" altLang="en-US" dirty="0" smtClean="0"/>
              <a:t>应用程序有时在启动时报错，程序不能运行。</a:t>
            </a:r>
            <a:endParaRPr lang="en-US" dirty="0" smtClean="0"/>
          </a:p>
          <a:p>
            <a:r>
              <a:rPr lang="en-US" dirty="0" smtClean="0"/>
              <a:t>Fault</a:t>
            </a:r>
            <a:r>
              <a:rPr lang="zh-CN" altLang="en-US" dirty="0" smtClean="0"/>
              <a:t>：有时候一个子窗口的</a:t>
            </a:r>
            <a:r>
              <a:rPr lang="en-US" dirty="0" smtClean="0"/>
              <a:t>handle</a:t>
            </a:r>
            <a:r>
              <a:rPr lang="zh-CN" altLang="en-US" dirty="0" smtClean="0"/>
              <a:t>为空，导致程序访问了非法内存地址，此为代码错误。</a:t>
            </a:r>
            <a:endParaRPr lang="en-US" dirty="0" smtClean="0"/>
          </a:p>
          <a:p>
            <a:r>
              <a:rPr lang="en-US" dirty="0" smtClean="0"/>
              <a:t>Root Cause：</a:t>
            </a:r>
            <a:r>
              <a:rPr lang="zh-CN" altLang="en-US" dirty="0" smtClean="0"/>
              <a:t>代码并没有确保创建子窗口</a:t>
            </a:r>
            <a:r>
              <a:rPr lang="en-US" dirty="0" smtClean="0"/>
              <a:t>（</a:t>
            </a:r>
            <a:r>
              <a:rPr lang="en-US" dirty="0" err="1" smtClean="0"/>
              <a:t>在CreateSubWindow</a:t>
            </a:r>
            <a:r>
              <a:rPr lang="en-US" dirty="0" smtClean="0"/>
              <a:t>()</a:t>
            </a:r>
            <a:r>
              <a:rPr lang="en-US" dirty="0" err="1" smtClean="0"/>
              <a:t>内部才做）发生在调用子窗口之前（在OnDraw</a:t>
            </a:r>
            <a:r>
              <a:rPr lang="en-US" dirty="0" smtClean="0"/>
              <a:t>()</a:t>
            </a:r>
            <a:r>
              <a:rPr lang="en-US" dirty="0" err="1" smtClean="0"/>
              <a:t>时调用</a:t>
            </a:r>
            <a:r>
              <a:rPr lang="en-US" dirty="0" smtClean="0"/>
              <a:t>），</a:t>
            </a:r>
            <a:r>
              <a:rPr lang="en-US" dirty="0" err="1" smtClean="0"/>
              <a:t>因此子窗口的变量有时在访问时为空，导致上面提到的错误</a:t>
            </a:r>
            <a:r>
              <a:rPr lang="en-US" dirty="0" smtClean="0"/>
              <a:t>。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good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bug</a:t>
            </a:r>
            <a:r>
              <a:rPr lang="zh-CN" altLang="en-US" dirty="0" smtClean="0"/>
              <a:t>的标题，要简明地说明问题。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bug </a:t>
            </a:r>
            <a:r>
              <a:rPr lang="zh-CN" altLang="en-US" dirty="0" smtClean="0"/>
              <a:t>的内容要写在</a:t>
            </a:r>
            <a:r>
              <a:rPr lang="en-US" dirty="0" smtClean="0"/>
              <a:t>Description</a:t>
            </a:r>
            <a:r>
              <a:rPr lang="zh-CN" altLang="en-US" dirty="0" smtClean="0"/>
              <a:t>中，包括：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 smtClean="0"/>
              <a:t>测试的环境和准备工作；</a:t>
            </a:r>
            <a:endParaRPr lang="en-US" altLang="zh-CN" dirty="0" smtClean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 smtClean="0"/>
              <a:t>测试的步骤，清楚地列出每一步做了什么；</a:t>
            </a:r>
            <a:endParaRPr lang="en-US" altLang="zh-CN" dirty="0" smtClean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 smtClean="0"/>
              <a:t>实际发生的结果；</a:t>
            </a:r>
            <a:endParaRPr lang="en-US" altLang="zh-CN" dirty="0" smtClean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 smtClean="0"/>
              <a:t>（根据</a:t>
            </a:r>
            <a:r>
              <a:rPr lang="en-US" dirty="0" smtClean="0"/>
              <a:t>spec</a:t>
            </a:r>
            <a:r>
              <a:rPr lang="zh-CN" altLang="en-US" dirty="0" smtClean="0"/>
              <a:t>和用户的期望）应该发生的结果。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如果需要其他补充材料，例如相关联的</a:t>
            </a:r>
            <a:r>
              <a:rPr lang="en-US" dirty="0" smtClean="0"/>
              <a:t>bug</a:t>
            </a:r>
            <a:r>
              <a:rPr lang="zh-CN" altLang="en-US" dirty="0" smtClean="0"/>
              <a:t>、输出文件、日志文件、调用堆栈的列表、截屏等，都要保存在</a:t>
            </a:r>
            <a:r>
              <a:rPr lang="en-US" dirty="0" smtClean="0"/>
              <a:t>bug </a:t>
            </a:r>
            <a:r>
              <a:rPr lang="zh-CN" altLang="en-US" dirty="0" smtClean="0"/>
              <a:t>相应的附件或链接中。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还可以设置</a:t>
            </a:r>
            <a:r>
              <a:rPr lang="en-US" dirty="0" smtClean="0"/>
              <a:t>bug </a:t>
            </a:r>
            <a:r>
              <a:rPr lang="zh-CN" altLang="en-US" dirty="0" smtClean="0"/>
              <a:t>的严重程度 （</a:t>
            </a:r>
            <a:r>
              <a:rPr lang="en-US" dirty="0" smtClean="0"/>
              <a:t>Severity</a:t>
            </a:r>
            <a:r>
              <a:rPr lang="zh-CN" altLang="en-US" dirty="0" smtClean="0"/>
              <a:t>）、功能区域等，这些都可在不同的字段中记录。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Sev</a:t>
            </a:r>
            <a:r>
              <a:rPr lang="en-US" dirty="0" smtClean="0"/>
              <a:t> = 1</a:t>
            </a:r>
          </a:p>
          <a:p>
            <a:pPr lvl="1"/>
            <a:r>
              <a:rPr lang="en-US" dirty="0" smtClean="0"/>
              <a:t>Data loss</a:t>
            </a:r>
          </a:p>
          <a:p>
            <a:pPr lvl="1"/>
            <a:r>
              <a:rPr lang="en-US" dirty="0" smtClean="0"/>
              <a:t>Crash, UI hang without workaround</a:t>
            </a:r>
          </a:p>
          <a:p>
            <a:pPr lvl="1"/>
            <a:r>
              <a:rPr lang="en-US" dirty="0" smtClean="0"/>
              <a:t>Security Issue</a:t>
            </a:r>
          </a:p>
          <a:p>
            <a:pPr lvl="1"/>
            <a:r>
              <a:rPr lang="en-US" dirty="0" smtClean="0"/>
              <a:t>Blocking major functionality</a:t>
            </a:r>
          </a:p>
          <a:p>
            <a:r>
              <a:rPr lang="en-US" dirty="0" err="1" smtClean="0"/>
              <a:t>Sev</a:t>
            </a:r>
            <a:r>
              <a:rPr lang="en-US" dirty="0" smtClean="0"/>
              <a:t> =2 </a:t>
            </a:r>
          </a:p>
          <a:p>
            <a:pPr lvl="1"/>
            <a:r>
              <a:rPr lang="en-US" dirty="0" smtClean="0"/>
              <a:t>Blocking partial functionality</a:t>
            </a:r>
          </a:p>
          <a:p>
            <a:pPr lvl="1"/>
            <a:r>
              <a:rPr lang="en-US" dirty="0" smtClean="0"/>
              <a:t>UI is NOT WYSIWYG</a:t>
            </a:r>
          </a:p>
          <a:p>
            <a:pPr lvl="1"/>
            <a:r>
              <a:rPr lang="en-US" dirty="0" smtClean="0"/>
              <a:t>Scalability </a:t>
            </a:r>
          </a:p>
          <a:p>
            <a:pPr lvl="1"/>
            <a:r>
              <a:rPr lang="en-US" dirty="0" smtClean="0"/>
              <a:t>Scenario incomplete</a:t>
            </a:r>
          </a:p>
          <a:p>
            <a:r>
              <a:rPr lang="en-US" dirty="0" err="1" smtClean="0"/>
              <a:t>Sev</a:t>
            </a:r>
            <a:r>
              <a:rPr lang="en-US" dirty="0" smtClean="0"/>
              <a:t> = 3</a:t>
            </a:r>
          </a:p>
          <a:p>
            <a:pPr lvl="1"/>
            <a:r>
              <a:rPr lang="en-US" dirty="0" smtClean="0"/>
              <a:t>Minor Usability issues</a:t>
            </a:r>
          </a:p>
          <a:p>
            <a:pPr lvl="1"/>
            <a:r>
              <a:rPr lang="en-US" dirty="0" smtClean="0"/>
              <a:t>Performance,  occasional hiccup,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Testing (</a:t>
            </a:r>
            <a:r>
              <a:rPr lang="zh-CN" altLang="en-US" dirty="0" smtClean="0"/>
              <a:t>测试</a:t>
            </a:r>
            <a:r>
              <a:rPr lang="en-US" dirty="0" smtClean="0"/>
              <a:t>) – provide input, measure </a:t>
            </a:r>
            <a:r>
              <a:rPr lang="en-US" dirty="0" smtClean="0"/>
              <a:t>output against expectation. </a:t>
            </a:r>
            <a:endParaRPr lang="en-US" dirty="0" smtClean="0"/>
          </a:p>
          <a:p>
            <a:pPr lvl="1"/>
            <a:r>
              <a:rPr lang="en-US" dirty="0" smtClean="0"/>
              <a:t>The planning happens around the same time as design</a:t>
            </a:r>
          </a:p>
          <a:p>
            <a:pPr lvl="1"/>
            <a:r>
              <a:rPr lang="en-US" dirty="0" smtClean="0"/>
              <a:t>The action happens post-implementation.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Black Box Testing</a:t>
            </a:r>
          </a:p>
          <a:p>
            <a:pPr lvl="2"/>
            <a:r>
              <a:rPr lang="en-US" dirty="0" smtClean="0"/>
              <a:t>White Box Testing</a:t>
            </a:r>
          </a:p>
          <a:p>
            <a:r>
              <a:rPr lang="en-US" dirty="0" smtClean="0"/>
              <a:t>Quality Assurance </a:t>
            </a:r>
            <a:r>
              <a:rPr lang="en-US" altLang="zh-CN" dirty="0" smtClean="0"/>
              <a:t>(</a:t>
            </a:r>
            <a:r>
              <a:rPr lang="zh-CN" altLang="en-US" dirty="0" smtClean="0"/>
              <a:t>质量保障</a:t>
            </a:r>
            <a:r>
              <a:rPr lang="en-US" altLang="zh-CN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– all activities that increase confidence in quality</a:t>
            </a:r>
          </a:p>
          <a:p>
            <a:pPr lvl="1"/>
            <a:r>
              <a:rPr lang="en-US" dirty="0" smtClean="0"/>
              <a:t>Testing is only one activity of Quality </a:t>
            </a:r>
            <a:r>
              <a:rPr lang="en-US" dirty="0" smtClean="0"/>
              <a:t>Assurance </a:t>
            </a:r>
            <a:r>
              <a:rPr lang="zh-CN" altLang="en-US" dirty="0" smtClean="0"/>
              <a:t>（测试只是质量保障</a:t>
            </a:r>
            <a:r>
              <a:rPr lang="zh-CN" altLang="en-US" dirty="0" smtClean="0"/>
              <a:t>的一部分）</a:t>
            </a:r>
            <a:endParaRPr lang="en-US" dirty="0" smtClean="0"/>
          </a:p>
          <a:p>
            <a:pPr lvl="1"/>
            <a:r>
              <a:rPr lang="en-US" dirty="0" smtClean="0"/>
              <a:t>Quality Assurance encompasses all phases, including planning, and support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you can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can fix the symptom </a:t>
            </a:r>
            <a:r>
              <a:rPr lang="zh-CN" altLang="en-US" dirty="0" smtClean="0"/>
              <a:t>（症状）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别让程序退出，把</a:t>
            </a:r>
            <a:r>
              <a:rPr lang="en-US" altLang="zh-CN" dirty="0" smtClean="0"/>
              <a:t>exception </a:t>
            </a:r>
            <a:r>
              <a:rPr lang="zh-CN" altLang="en-US" dirty="0" smtClean="0"/>
              <a:t>吃掉</a:t>
            </a:r>
            <a:endParaRPr lang="en-US" altLang="zh-CN" dirty="0" smtClean="0"/>
          </a:p>
          <a:p>
            <a:r>
              <a:rPr lang="en-US" altLang="zh-CN" dirty="0" smtClean="0"/>
              <a:t>You can fix the Fault </a:t>
            </a:r>
            <a:r>
              <a:rPr lang="zh-CN" altLang="en-US" dirty="0" smtClean="0"/>
              <a:t>（程序错误）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修改代码</a:t>
            </a:r>
            <a:endParaRPr lang="en-US" altLang="zh-CN" dirty="0" smtClean="0"/>
          </a:p>
          <a:p>
            <a:r>
              <a:rPr lang="en-US" altLang="zh-CN" dirty="0" smtClean="0"/>
              <a:t>You can fix the root-cause </a:t>
            </a:r>
            <a:r>
              <a:rPr lang="zh-CN" altLang="en-US" dirty="0" smtClean="0"/>
              <a:t>（根本原因）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找到根本原因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Spec </a:t>
            </a:r>
            <a:r>
              <a:rPr lang="zh-CN" altLang="en-US" dirty="0" smtClean="0"/>
              <a:t>对某种情况没有考虑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设计没有考虑支持多语言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把所有受到根本原因影响的设计都改正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bug’s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Tester / User:  Report the Symptom</a:t>
            </a:r>
          </a:p>
          <a:p>
            <a:pPr lvl="1"/>
            <a:r>
              <a:rPr lang="en-US" altLang="zh-CN" dirty="0" smtClean="0"/>
              <a:t>Open a bug</a:t>
            </a:r>
          </a:p>
          <a:p>
            <a:r>
              <a:rPr lang="en-US" altLang="zh-CN" dirty="0" smtClean="0"/>
              <a:t>PM: understand the impact; decide what/when to fix</a:t>
            </a:r>
          </a:p>
          <a:p>
            <a:pPr lvl="1"/>
            <a:r>
              <a:rPr lang="en-US" altLang="zh-CN" dirty="0" smtClean="0"/>
              <a:t>Bug is set with “priority”, “triage” field</a:t>
            </a:r>
          </a:p>
          <a:p>
            <a:r>
              <a:rPr lang="en-US" altLang="zh-CN" dirty="0" smtClean="0"/>
              <a:t>Dev: fix it, fix the </a:t>
            </a:r>
            <a:r>
              <a:rPr lang="en-US" altLang="zh-CN" b="1" dirty="0" smtClean="0"/>
              <a:t>root cause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Bug is in “working” state</a:t>
            </a:r>
          </a:p>
          <a:p>
            <a:r>
              <a:rPr lang="en-US" altLang="zh-CN" dirty="0" smtClean="0"/>
              <a:t>Code-Reviewer: ensure quality</a:t>
            </a:r>
          </a:p>
          <a:p>
            <a:pPr lvl="1"/>
            <a:r>
              <a:rPr lang="en-US" altLang="zh-CN" dirty="0" smtClean="0"/>
              <a:t>Bug fix is check-in, bug is resolved</a:t>
            </a:r>
          </a:p>
          <a:p>
            <a:r>
              <a:rPr lang="en-US" altLang="zh-CN" dirty="0" smtClean="0"/>
              <a:t>Tester: regress-test the bug</a:t>
            </a:r>
          </a:p>
          <a:p>
            <a:pPr lvl="1"/>
            <a:r>
              <a:rPr lang="en-US" altLang="zh-CN" dirty="0" smtClean="0"/>
              <a:t>Bug is closed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does Tester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Compliance with Spec</a:t>
            </a:r>
          </a:p>
          <a:p>
            <a:pPr lvl="1"/>
            <a:r>
              <a:rPr lang="en-US" dirty="0" smtClean="0"/>
              <a:t>(note: most new hires usually stop here)</a:t>
            </a:r>
          </a:p>
          <a:p>
            <a:r>
              <a:rPr lang="en-US" dirty="0" smtClean="0"/>
              <a:t>The Negative Case / Error Handling</a:t>
            </a:r>
          </a:p>
          <a:p>
            <a:pPr lvl="1"/>
            <a:r>
              <a:rPr lang="en-US" dirty="0" smtClean="0"/>
              <a:t>Does it crash? Does it log? Does it recover? Is the error message useful?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network goes down</a:t>
            </a:r>
          </a:p>
          <a:p>
            <a:pPr lvl="2"/>
            <a:r>
              <a:rPr lang="en-US" dirty="0" smtClean="0"/>
              <a:t>an interface times out</a:t>
            </a:r>
          </a:p>
          <a:p>
            <a:pPr lvl="2"/>
            <a:r>
              <a:rPr lang="en-US" dirty="0" smtClean="0"/>
              <a:t>a resource is locked</a:t>
            </a:r>
          </a:p>
          <a:p>
            <a:pPr lvl="2"/>
            <a:r>
              <a:rPr lang="en-US" dirty="0" smtClean="0"/>
              <a:t>a reference to an object that has been destroyed / an object fails to instantiate</a:t>
            </a:r>
          </a:p>
          <a:p>
            <a:pPr lvl="2"/>
            <a:r>
              <a:rPr lang="en-US" dirty="0" smtClean="0"/>
              <a:t>the XML is corrupt / does not comply with the schema</a:t>
            </a:r>
          </a:p>
          <a:p>
            <a:pPr lvl="2"/>
            <a:r>
              <a:rPr lang="en-US" dirty="0" smtClean="0"/>
              <a:t>the user is NOT AN ADMIN</a:t>
            </a:r>
          </a:p>
          <a:p>
            <a:r>
              <a:rPr lang="en-US" altLang="zh-CN" dirty="0" smtClean="0"/>
              <a:t>User Experience</a:t>
            </a:r>
          </a:p>
          <a:p>
            <a:pPr lvl="1"/>
            <a:r>
              <a:rPr lang="en-US" altLang="zh-CN" dirty="0" smtClean="0"/>
              <a:t>Does it deliver good experience to the user (while provide value)?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从测试设计的方法分类</a:t>
            </a:r>
            <a:endParaRPr lang="en-US" dirty="0" smtClean="0"/>
          </a:p>
          <a:p>
            <a:r>
              <a:rPr lang="zh-CN" altLang="en-US" dirty="0" smtClean="0"/>
              <a:t>测试设计有两类方法：</a:t>
            </a:r>
            <a:endParaRPr lang="en-US" altLang="zh-CN" dirty="0" smtClean="0"/>
          </a:p>
          <a:p>
            <a:pPr lvl="1"/>
            <a:r>
              <a:rPr lang="en-US" dirty="0" smtClean="0"/>
              <a:t>Black box</a:t>
            </a:r>
            <a:r>
              <a:rPr lang="zh-CN" altLang="en-US" dirty="0" smtClean="0"/>
              <a:t>（黑箱） </a:t>
            </a:r>
            <a:r>
              <a:rPr lang="en-US" altLang="zh-CN" dirty="0" smtClean="0"/>
              <a:t>vs.  </a:t>
            </a:r>
            <a:r>
              <a:rPr lang="en-US" dirty="0" smtClean="0"/>
              <a:t>White box</a:t>
            </a:r>
            <a:r>
              <a:rPr lang="zh-CN" altLang="en-US" dirty="0" smtClean="0"/>
              <a:t>（白箱）。</a:t>
            </a:r>
            <a:endParaRPr lang="en-US" dirty="0" smtClean="0"/>
          </a:p>
          <a:p>
            <a:r>
              <a:rPr lang="zh-CN" altLang="en-US" dirty="0" smtClean="0"/>
              <a:t>黑箱：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在设计测试的过程中，把软件系统当作一个“黑箱”，无法了解或使用系统的内部结构及知识。一个更准确的说法是“</a:t>
            </a:r>
            <a:r>
              <a:rPr lang="en-US" b="1" dirty="0" smtClean="0"/>
              <a:t>Behavioral Test Design</a:t>
            </a:r>
            <a:r>
              <a:rPr lang="zh-CN" altLang="en-US" dirty="0" smtClean="0"/>
              <a:t>”，从软件的行为，而不是内部结构出发来设计测试。</a:t>
            </a:r>
            <a:endParaRPr lang="en-US" dirty="0" smtClean="0"/>
          </a:p>
          <a:p>
            <a:r>
              <a:rPr lang="zh-CN" altLang="en-US" dirty="0" smtClean="0"/>
              <a:t>白箱：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设计测试的过程中，设计者可以“看到”软件系统的内部结构，并且使用软件的内部知识来指导测试数据及方法的选择。“白箱”并不是一个精确的说法，因为把箱子涂成白色，同样也看不见箱子里的东西。有人建议用“玻璃箱”来表示。</a:t>
            </a:r>
            <a:endParaRPr lang="en-US" dirty="0" smtClean="0"/>
          </a:p>
          <a:p>
            <a:r>
              <a:rPr lang="zh-CN" altLang="en-US" dirty="0" smtClean="0"/>
              <a:t>在实际的测试中，当然是对系统了解得越多越好。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Different type of tests</a:t>
            </a:r>
            <a:br>
              <a:rPr lang="en-US" altLang="zh-CN" dirty="0" smtClean="0"/>
            </a:br>
            <a:r>
              <a:rPr lang="en-US" altLang="zh-CN" dirty="0" smtClean="0"/>
              <a:t>functional test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01675" y="2286000"/>
          <a:ext cx="8153400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Document" r:id="rId3" imgW="4120656" imgH="1932317" progId="Word.Document.12">
                  <p:embed/>
                </p:oleObj>
              </mc:Choice>
              <mc:Fallback>
                <p:oleObj name="Document" r:id="rId3" imgW="4120656" imgH="193231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286000"/>
                        <a:ext cx="8153400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 functional test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3998"/>
          <a:ext cx="7696199" cy="502920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测试名称</a:t>
                      </a:r>
                      <a:endParaRPr lang="en-US" sz="24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/>
                        <a:t>测试内容</a:t>
                      </a:r>
                      <a:endParaRPr lang="en-US" sz="24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Stress/load test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测试软件在负载情况下能否正常工作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Performance test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测试软件的效能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Accessibility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软件辅助功能测试</a:t>
                      </a:r>
                      <a:r>
                        <a:rPr lang="zh-CN" sz="1800" spc="-100" dirty="0"/>
                        <a:t>—</a:t>
                      </a:r>
                      <a:r>
                        <a:rPr lang="zh-CN" sz="1800" dirty="0"/>
                        <a:t>—测试软件是否向残疾用户提供足够的辅助功能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Localization/Globalization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本地化</a:t>
                      </a:r>
                      <a:r>
                        <a:rPr lang="en-US" sz="1800" dirty="0"/>
                        <a:t>/</a:t>
                      </a:r>
                      <a:r>
                        <a:rPr lang="zh-CN" sz="1800" dirty="0"/>
                        <a:t>全球化测试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Compatibility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兼容性测试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Configuration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配置测试</a:t>
                      </a:r>
                      <a:r>
                        <a:rPr lang="zh-CN" sz="1800" spc="-100"/>
                        <a:t>—</a:t>
                      </a:r>
                      <a:r>
                        <a:rPr lang="zh-CN" sz="1800"/>
                        <a:t>—测试软件在各种配置下能否正常工作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Usability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可用性测试</a:t>
                      </a:r>
                      <a:r>
                        <a:rPr lang="zh-CN" sz="1800" spc="-100"/>
                        <a:t>—</a:t>
                      </a:r>
                      <a:r>
                        <a:rPr lang="zh-CN" sz="1800"/>
                        <a:t>—测试软件是否好用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Security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软件安全性测试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Purpose of test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397000"/>
          <a:ext cx="71628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SimHei"/>
                          <a:cs typeface="Times New Roman"/>
                        </a:rPr>
                        <a:t>测试名称</a:t>
                      </a:r>
                      <a:endParaRPr lang="en-US" sz="2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Arial"/>
                          <a:ea typeface="SimHei"/>
                          <a:cs typeface="Times New Roman"/>
                        </a:rPr>
                        <a:t>测试内容</a:t>
                      </a:r>
                      <a:endParaRPr lang="en-US" sz="28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Smoke Test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“冒烟”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SimHei"/>
                          <a:cs typeface="Times New Roman"/>
                        </a:rPr>
                        <a:t>——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如果测试不通过，则不能进行下一步工作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Build Verification Test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验证构建是否通过基本测试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Acceptance Test 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验收测试，为了全面考核某方面功能</a:t>
                      </a:r>
                      <a:r>
                        <a:rPr lang="en-US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/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特性而做的测试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of 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397000"/>
          <a:ext cx="7543800" cy="50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3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SimHei"/>
                          <a:cs typeface="Times New Roman"/>
                        </a:rPr>
                        <a:t>测试名称</a:t>
                      </a:r>
                      <a:endParaRPr lang="en-US" sz="2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Arial"/>
                          <a:ea typeface="SimHei"/>
                          <a:cs typeface="Times New Roman"/>
                        </a:rPr>
                        <a:t>测试内容</a:t>
                      </a:r>
                      <a:endParaRPr lang="en-US" sz="28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6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Regression Test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“回归”测试</a:t>
                      </a:r>
                      <a:r>
                        <a:rPr lang="zh-CN" sz="2000" spc="-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—对一个新的版本，重新运行以往的测试用例，看看新版本和已知的版本相比是否有“退化”（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regression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）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Ad hoc (Exploratory) Test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随机进行的、探索性的测试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Bug Bash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Bug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大扫荡</a:t>
                      </a:r>
                      <a:r>
                        <a:rPr lang="zh-CN" sz="2000" spc="-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—全体成员参加的找“小强”活动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Buddy Test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伙伴测试</a:t>
                      </a:r>
                      <a:r>
                        <a:rPr lang="zh-CN" sz="2000" spc="-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</a:t>
                      </a:r>
                      <a:r>
                        <a:rPr lang="zh-CN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—测试人员为开发人员（伙伴）的特定模块作的测试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移山之道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13-4</a:t>
            </a:r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27207"/>
              </p:ext>
            </p:extLst>
          </p:nvPr>
        </p:nvGraphicFramePr>
        <p:xfrm>
          <a:off x="609601" y="1904998"/>
          <a:ext cx="8305798" cy="4762467"/>
        </p:xfrm>
        <a:graphic>
          <a:graphicData uri="http://schemas.openxmlformats.org/drawingml/2006/table">
            <a:tbl>
              <a:tblPr/>
              <a:tblGrid>
                <a:gridCol w="40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4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0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65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0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2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用户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类型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屏幕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分辨率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屏幕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DPI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STKaiti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缺省语言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网络速度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浏览器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Flash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JavaScript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Cookie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组合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总数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变量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数目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6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6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5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184320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商户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800x600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正常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WindowME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中文（简体）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拨号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IE6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用户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1024x768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高级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DPI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WinXP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中文（繁体）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ADSL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IE8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不支持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不支持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不支持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浏览者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1280x1024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WinVista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英语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局域网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Opera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管理员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手机屏幕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 Server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2003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日语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无线网络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Safari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Linux/Unix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阿拉伯语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Firefox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Mac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西班牙语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IE10</a:t>
                      </a: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3017838" cy="95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9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KaiTi_GB2312"/>
                <a:cs typeface="Times New Roman" pitchFamily="18" charset="0"/>
                <a:hlinkClick r:id="rId2"/>
              </a:rPr>
              <a:t>[</a:t>
            </a:r>
            <a:r>
              <a:rPr kumimoji="0" lang="en-US" altLang="zh-CN" sz="900" b="0" i="0" u="none" strike="noStrike" cap="none" normalizeH="0" baseline="3000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KaiTi_GB2312"/>
                <a:cs typeface="Times New Roman" pitchFamily="18" charset="0"/>
                <a:hlinkClick r:id="rId2"/>
              </a:rPr>
              <a:t>1]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KaiTi_GB2312"/>
                <a:cs typeface="Times New Roman" pitchFamily="18" charset="0"/>
              </a:rPr>
              <a:t> 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KaiTi_GB2312"/>
                <a:cs typeface="Times New Roman" pitchFamily="18" charset="0"/>
              </a:rPr>
              <a:t>这个表还没有考虑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KaiTi_GB2312"/>
                <a:cs typeface="Times New Roman" pitchFamily="18" charset="0"/>
              </a:rPr>
              <a:t>IE8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KaiTi_GB2312"/>
                <a:cs typeface="Times New Roman" pitchFamily="18" charset="0"/>
              </a:rPr>
              <a:t>。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Simplified Test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58427"/>
              </p:ext>
            </p:extLst>
          </p:nvPr>
        </p:nvGraphicFramePr>
        <p:xfrm>
          <a:off x="990600" y="1600202"/>
          <a:ext cx="7772399" cy="4800599"/>
        </p:xfrm>
        <a:graphic>
          <a:graphicData uri="http://schemas.openxmlformats.org/drawingml/2006/table">
            <a:tbl>
              <a:tblPr/>
              <a:tblGrid>
                <a:gridCol w="99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77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用户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类型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屏幕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分辨率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缺省语言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网络速度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浏览器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组合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总数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变量数目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648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商户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800x600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WinXP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中文（简体）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拨号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IE6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用户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1024x768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WinVista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中文（繁体）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ADSL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IE10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浏览者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Linux/Unix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英语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局域网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Firefox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管理员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Quality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低质量的软件更难于维护和支持</a:t>
            </a:r>
            <a:endParaRPr lang="en-US" dirty="0" smtClean="0"/>
          </a:p>
          <a:p>
            <a:pPr lvl="1"/>
            <a:r>
              <a:rPr lang="zh-CN" altLang="en-US" dirty="0" smtClean="0"/>
              <a:t>用户抱怨更多，需要更多人手来做客服</a:t>
            </a:r>
            <a:endParaRPr lang="en-US" dirty="0" smtClean="0"/>
          </a:p>
          <a:p>
            <a:pPr lvl="1"/>
            <a:r>
              <a:rPr lang="zh-CN" altLang="en-US" dirty="0" smtClean="0"/>
              <a:t>不断给软件打补丁</a:t>
            </a:r>
            <a:endParaRPr lang="en-US" dirty="0" smtClean="0"/>
          </a:p>
          <a:p>
            <a:pPr lvl="1"/>
            <a:r>
              <a:rPr lang="zh-CN" altLang="en-US" dirty="0" smtClean="0"/>
              <a:t>安排额外的发布 </a:t>
            </a:r>
            <a:r>
              <a:rPr lang="en-US" dirty="0" smtClean="0"/>
              <a:t> </a:t>
            </a:r>
            <a:r>
              <a:rPr lang="en-US" dirty="0" smtClean="0"/>
              <a:t>(Vx.1)</a:t>
            </a:r>
          </a:p>
          <a:p>
            <a:r>
              <a:rPr lang="zh-CN" altLang="en-US" dirty="0" smtClean="0"/>
              <a:t>低质量的软件导致法律问题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用户会告你</a:t>
            </a:r>
            <a:endParaRPr lang="en-US" dirty="0" smtClean="0"/>
          </a:p>
          <a:p>
            <a:r>
              <a:rPr lang="zh-CN" altLang="en-US" dirty="0" smtClean="0"/>
              <a:t>低质量的软件会降低公司声誉，很难挽回</a:t>
            </a:r>
            <a:endParaRPr lang="en-US" dirty="0" smtClean="0"/>
          </a:p>
          <a:p>
            <a:r>
              <a:rPr lang="zh-CN" altLang="en-US" dirty="0" smtClean="0"/>
              <a:t>因果关系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低质量的产品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zh-CN" altLang="en-US" dirty="0" smtClean="0"/>
              <a:t>公司的市场</a:t>
            </a:r>
            <a:r>
              <a:rPr lang="zh-CN" altLang="en-US" dirty="0" smtClean="0"/>
              <a:t>份额降低，声誉降低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股票掉价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员工薪资福利降低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simplify the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Pair-wise Test Case Generation</a:t>
            </a:r>
          </a:p>
          <a:p>
            <a:pPr lvl="1"/>
            <a:r>
              <a:rPr lang="en-US" altLang="zh-CN" dirty="0" smtClean="0"/>
              <a:t>Only need to make sure every possible combination of 2 factors (a pair) appears once in the Test Case List</a:t>
            </a:r>
          </a:p>
          <a:p>
            <a:pPr lvl="1"/>
            <a:r>
              <a:rPr lang="en-US" altLang="zh-CN" dirty="0" smtClean="0"/>
              <a:t>How many test cases for the previous test matrix?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 -</a:t>
            </a:r>
            <a:r>
              <a:rPr lang="zh-CN" altLang="en-US" dirty="0" smtClean="0"/>
              <a:t>如何测试效能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效能测试：在</a:t>
            </a:r>
            <a:r>
              <a:rPr lang="en-US" dirty="0" smtClean="0"/>
              <a:t>100</a:t>
            </a:r>
            <a:r>
              <a:rPr lang="zh-CN" altLang="en-US" dirty="0" smtClean="0"/>
              <a:t>个用户的情况下，产品搜索必须在</a:t>
            </a:r>
            <a:r>
              <a:rPr lang="en-US" dirty="0" smtClean="0"/>
              <a:t>3</a:t>
            </a:r>
            <a:r>
              <a:rPr lang="zh-CN" altLang="en-US" dirty="0" smtClean="0"/>
              <a:t>秒钟内返回结果。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负载测试：在</a:t>
            </a:r>
            <a:r>
              <a:rPr lang="en-US" dirty="0" smtClean="0"/>
              <a:t>2 000 </a:t>
            </a:r>
            <a:r>
              <a:rPr lang="zh-CN" altLang="en-US" dirty="0" smtClean="0"/>
              <a:t>用户的情况下，产品搜索必须在</a:t>
            </a:r>
            <a:r>
              <a:rPr lang="en-US" dirty="0" smtClean="0"/>
              <a:t>5</a:t>
            </a:r>
            <a:r>
              <a:rPr lang="zh-CN" altLang="en-US" dirty="0" smtClean="0"/>
              <a:t>秒钟内返回结果。</a:t>
            </a:r>
            <a:endParaRPr lang="en-US" dirty="0" smtClean="0"/>
          </a:p>
          <a:p>
            <a:r>
              <a:rPr lang="zh-CN" altLang="en-US" dirty="0" smtClean="0"/>
              <a:t>压力测试：在高峰压力（</a:t>
            </a:r>
            <a:r>
              <a:rPr lang="en-US" dirty="0" smtClean="0"/>
              <a:t>4 000 </a:t>
            </a:r>
            <a:r>
              <a:rPr lang="zh-CN" altLang="en-US" dirty="0" smtClean="0"/>
              <a:t>用户）持续</a:t>
            </a:r>
            <a:r>
              <a:rPr lang="en-US" dirty="0" smtClean="0"/>
              <a:t>48</a:t>
            </a:r>
            <a:r>
              <a:rPr lang="zh-CN" altLang="en-US" dirty="0" smtClean="0"/>
              <a:t>小时的情况下，产品搜索的返回时间必须保持稳定。系统不至于崩溃。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 - </a:t>
            </a:r>
            <a:r>
              <a:rPr lang="zh-CN" altLang="en-US" dirty="0" smtClean="0"/>
              <a:t>旅客列车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效能测试：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80%</a:t>
            </a:r>
            <a:r>
              <a:rPr lang="zh-CN" altLang="en-US" dirty="0" smtClean="0"/>
              <a:t>上座率的情况下，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期望：列车按时到达，并且乘客享受到优质服务 （每小时清洁，保障水，食物，卫生）。乘务员不要太累。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负载测试：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100%</a:t>
            </a:r>
            <a:r>
              <a:rPr lang="zh-CN" altLang="en-US" dirty="0" smtClean="0"/>
              <a:t>上座率的情况下，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期望：列车大部分按时到达，乘客享受到基本服务。乘务员的疲劳在可恢复范围内。</a:t>
            </a:r>
            <a:endParaRPr lang="en-US" dirty="0" smtClean="0"/>
          </a:p>
          <a:p>
            <a:r>
              <a:rPr lang="zh-CN" altLang="en-US" dirty="0" smtClean="0"/>
              <a:t>压力测试：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在高峰压力是</a:t>
            </a:r>
            <a:r>
              <a:rPr lang="en-US" dirty="0" smtClean="0"/>
              <a:t>200%</a:t>
            </a:r>
            <a:r>
              <a:rPr lang="zh-CN" altLang="en-US" dirty="0" smtClean="0"/>
              <a:t>上座率，全国铁路系统增加</a:t>
            </a:r>
            <a:r>
              <a:rPr lang="en-US" dirty="0" smtClean="0"/>
              <a:t>20%</a:t>
            </a:r>
            <a:r>
              <a:rPr lang="zh-CN" altLang="en-US" dirty="0" smtClean="0"/>
              <a:t>列车，持续</a:t>
            </a:r>
            <a:r>
              <a:rPr lang="en-US" dirty="0" smtClean="0"/>
              <a:t>15</a:t>
            </a:r>
            <a:r>
              <a:rPr lang="zh-CN" altLang="en-US" dirty="0" smtClean="0"/>
              <a:t>天的情况下 （春运）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期望：列车能到站，无出轨；乘客能活着下车，系统不至于崩溃。乘务员也能活着下车。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TFS example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6127982" cy="50587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Test (cont.)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38666" y="2506860"/>
            <a:ext cx="3866667" cy="31619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Test Result</a:t>
            </a:r>
            <a:endParaRPr lang="en-US" dirty="0"/>
          </a:p>
        </p:txBody>
      </p:sp>
      <p:pic>
        <p:nvPicPr>
          <p:cNvPr id="61442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96200" cy="524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Discuss your test plan</a:t>
            </a:r>
          </a:p>
          <a:p>
            <a:r>
              <a:rPr lang="en-US" altLang="zh-CN" dirty="0" smtClean="0"/>
              <a:t>Do we need to test until our software is PERFECT?</a:t>
            </a:r>
          </a:p>
          <a:p>
            <a:r>
              <a:rPr lang="en-US" altLang="zh-CN" dirty="0" smtClean="0"/>
              <a:t>What is “good enough” for testing?</a:t>
            </a:r>
          </a:p>
          <a:p>
            <a:pPr lvl="1"/>
            <a:r>
              <a:rPr lang="en-US" altLang="zh-CN" dirty="0" smtClean="0"/>
              <a:t>“exit criteria”</a:t>
            </a:r>
          </a:p>
          <a:p>
            <a:endParaRPr lang="en-US" dirty="0" smtClean="0"/>
          </a:p>
          <a:p>
            <a:r>
              <a:rPr lang="en-US" altLang="zh-CN" dirty="0" smtClean="0"/>
              <a:t>Each project team define what’s “good enough” for your beta release</a:t>
            </a:r>
          </a:p>
          <a:p>
            <a:pPr lvl="1"/>
            <a:r>
              <a:rPr lang="en-US" altLang="zh-CN" dirty="0" smtClean="0"/>
              <a:t>And post it to the blog. </a:t>
            </a:r>
          </a:p>
          <a:p>
            <a:r>
              <a:rPr lang="en-US" altLang="zh-CN" dirty="0" smtClean="0"/>
              <a:t>What’s your Test Matrix</a:t>
            </a:r>
          </a:p>
          <a:p>
            <a:pPr lvl="1"/>
            <a:r>
              <a:rPr lang="en-US" altLang="zh-CN" dirty="0" smtClean="0"/>
              <a:t>Post it to the blog.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QA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 </a:t>
            </a:r>
            <a:r>
              <a:rPr lang="en-US" altLang="zh-CN" dirty="0" smtClean="0"/>
              <a:t>(only)</a:t>
            </a:r>
            <a:r>
              <a:rPr lang="en-US" dirty="0" smtClean="0"/>
              <a:t> at the end does not ensure quality</a:t>
            </a:r>
          </a:p>
          <a:p>
            <a:r>
              <a:rPr lang="en-US" dirty="0" smtClean="0"/>
              <a:t>Testing to spec is not enough</a:t>
            </a:r>
          </a:p>
          <a:p>
            <a:r>
              <a:rPr lang="en-US" dirty="0" smtClean="0"/>
              <a:t>Testers (alone) do not own quality. Everyone does.</a:t>
            </a:r>
          </a:p>
          <a:p>
            <a:r>
              <a:rPr lang="en-US" altLang="zh-CN" dirty="0" smtClean="0"/>
              <a:t>It takes a get set of knowledge and tools to do testing well</a:t>
            </a:r>
            <a:endParaRPr lang="en-US" dirty="0" smtClean="0"/>
          </a:p>
          <a:p>
            <a:r>
              <a:rPr lang="en-US" altLang="zh-CN" dirty="0" smtClean="0"/>
              <a:t>Testing is a great discipline in Software Engineering</a:t>
            </a:r>
          </a:p>
          <a:p>
            <a:r>
              <a:rPr lang="en-US" dirty="0" smtClean="0"/>
              <a:t>QA covers the whole Software Life Cycle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Home Work – Bug Bash</a:t>
            </a:r>
            <a:endParaRPr lang="en-US" dirty="0"/>
          </a:p>
        </p:txBody>
      </p:sp>
      <p:pic>
        <p:nvPicPr>
          <p:cNvPr id="73730" name="Picture 2" descr="C:\Users\xinz\work\Yishan\Yishan\jpg\捉虫大扫荡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311635" cy="47720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altLang="zh-CN" dirty="0"/>
              <a:t>User Experience</a:t>
            </a:r>
          </a:p>
          <a:p>
            <a:pPr lvl="2"/>
            <a:r>
              <a:rPr lang="en-US" altLang="zh-CN" dirty="0"/>
              <a:t>Does it deliver good experience to the user (while provide value)?</a:t>
            </a:r>
            <a:endParaRPr lang="en-US" dirty="0"/>
          </a:p>
          <a:p>
            <a:pPr lvl="1"/>
            <a:r>
              <a:rPr lang="en-US" dirty="0" smtClean="0"/>
              <a:t>Evaluate the UX of cnblogs.com</a:t>
            </a:r>
          </a:p>
          <a:p>
            <a:pPr lvl="2"/>
            <a:r>
              <a:rPr lang="zh-CN" altLang="en-US" dirty="0" smtClean="0"/>
              <a:t>你是什么样的用户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有什么样的心理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cnblogs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的期望值是什么</a:t>
            </a:r>
            <a:r>
              <a:rPr lang="en-US" altLang="zh-CN" dirty="0" smtClean="0"/>
              <a:t>?</a:t>
            </a:r>
          </a:p>
          <a:p>
            <a:pPr lvl="2"/>
            <a:r>
              <a:rPr lang="zh-CN" altLang="en-US" dirty="0"/>
              <a:t>当你第一</a:t>
            </a:r>
            <a:r>
              <a:rPr lang="zh-CN" altLang="en-US" dirty="0" smtClean="0"/>
              <a:t>次使用</a:t>
            </a:r>
            <a:r>
              <a:rPr lang="en-US" altLang="zh-CN" dirty="0" err="1" smtClean="0"/>
              <a:t>cnblogs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的功能的时候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碰到了哪些问题</a:t>
            </a:r>
            <a:r>
              <a:rPr lang="en-US" altLang="zh-CN" dirty="0" smtClean="0"/>
              <a:t>? </a:t>
            </a:r>
            <a:r>
              <a:rPr lang="zh-CN" altLang="en-US" dirty="0"/>
              <a:t>后来</a:t>
            </a:r>
            <a:r>
              <a:rPr lang="zh-CN" altLang="en-US" dirty="0" smtClean="0"/>
              <a:t>是如</a:t>
            </a:r>
            <a:r>
              <a:rPr lang="zh-CN" altLang="en-US" dirty="0"/>
              <a:t>何</a:t>
            </a:r>
            <a:r>
              <a:rPr lang="zh-CN" altLang="en-US" dirty="0" smtClean="0"/>
              <a:t>解决的</a:t>
            </a:r>
            <a:r>
              <a:rPr lang="en-US" altLang="zh-CN" dirty="0" smtClean="0"/>
              <a:t>?</a:t>
            </a:r>
          </a:p>
          <a:p>
            <a:pPr lvl="3"/>
            <a:r>
              <a:rPr lang="zh-CN" altLang="en-US" dirty="0"/>
              <a:t>例</a:t>
            </a:r>
            <a:r>
              <a:rPr lang="zh-CN" altLang="en-US" dirty="0" smtClean="0"/>
              <a:t>如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你想成为某个用户的粉丝</a:t>
            </a:r>
            <a:r>
              <a:rPr lang="en-US" altLang="zh-CN" dirty="0" smtClean="0"/>
              <a:t>, </a:t>
            </a:r>
            <a:r>
              <a:rPr lang="zh-CN" altLang="en-US" dirty="0"/>
              <a:t>怎</a:t>
            </a:r>
            <a:r>
              <a:rPr lang="zh-CN" altLang="en-US" dirty="0" smtClean="0"/>
              <a:t>么才能做到</a:t>
            </a:r>
            <a:r>
              <a:rPr lang="en-US" altLang="zh-CN" dirty="0" smtClean="0"/>
              <a:t>? </a:t>
            </a:r>
          </a:p>
          <a:p>
            <a:pPr lvl="2"/>
            <a:r>
              <a:rPr lang="zh-CN" altLang="en-US" dirty="0"/>
              <a:t>你</a:t>
            </a:r>
            <a:r>
              <a:rPr lang="zh-CN" altLang="en-US" dirty="0" smtClean="0"/>
              <a:t>对 </a:t>
            </a:r>
            <a:r>
              <a:rPr lang="en-US" altLang="zh-CN" dirty="0" err="1" smtClean="0"/>
              <a:t>cnblogs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UX </a:t>
            </a:r>
            <a:r>
              <a:rPr lang="zh-CN" altLang="en-US" dirty="0" smtClean="0"/>
              <a:t>有什么建议</a:t>
            </a:r>
            <a:r>
              <a:rPr lang="en-US" altLang="zh-CN" dirty="0" smtClean="0"/>
              <a:t>?  </a:t>
            </a:r>
            <a:r>
              <a:rPr lang="zh-CN" altLang="en-US" dirty="0" smtClean="0"/>
              <a:t>你自己小组的软件设计应该吸取什么教训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各个组员合作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列出几个需要改进的地方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发表为一个博客。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 </a:t>
            </a:r>
            <a:r>
              <a:rPr lang="en-US" dirty="0" smtClean="0"/>
              <a:t> </a:t>
            </a:r>
            <a:r>
              <a:rPr lang="zh-CN" altLang="en-US" dirty="0" smtClean="0"/>
              <a:t>根据</a:t>
            </a:r>
            <a:r>
              <a:rPr lang="zh-CN" altLang="en-US" dirty="0"/>
              <a:t>实际</a:t>
            </a:r>
            <a:r>
              <a:rPr lang="zh-CN" altLang="en-US" dirty="0" smtClean="0"/>
              <a:t>博客的质量给出 </a:t>
            </a:r>
            <a:r>
              <a:rPr lang="en-US" altLang="zh-CN" dirty="0" smtClean="0"/>
              <a:t>1/n </a:t>
            </a:r>
            <a:r>
              <a:rPr lang="zh-CN" altLang="en-US" dirty="0" smtClean="0"/>
              <a:t>系列的分数</a:t>
            </a:r>
            <a:r>
              <a:rPr lang="en-US" altLang="zh-CN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r>
              <a:rPr lang="en-US" altLang="zh-CN" dirty="0" smtClean="0"/>
              <a:t>/</a:t>
            </a:r>
            <a:r>
              <a:rPr lang="zh-CN" altLang="en-US" dirty="0" smtClean="0"/>
              <a:t>质量是啥？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aspects of Quality are </a:t>
            </a:r>
            <a:r>
              <a:rPr lang="en-US" i="1" dirty="0" smtClean="0"/>
              <a:t>objective </a:t>
            </a:r>
            <a:r>
              <a:rPr lang="en-US" altLang="zh-CN" i="1" dirty="0" smtClean="0"/>
              <a:t>(</a:t>
            </a:r>
            <a:r>
              <a:rPr lang="zh-CN" altLang="en-US" i="1" dirty="0" smtClean="0"/>
              <a:t>客观</a:t>
            </a:r>
            <a:r>
              <a:rPr lang="en-US" altLang="zh-CN" i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Stability / bug-free</a:t>
            </a:r>
          </a:p>
          <a:p>
            <a:pPr lvl="1"/>
            <a:r>
              <a:rPr lang="en-US" dirty="0" smtClean="0"/>
              <a:t>Complies with the specification</a:t>
            </a:r>
          </a:p>
          <a:p>
            <a:r>
              <a:rPr lang="en-US" dirty="0" smtClean="0"/>
              <a:t>Some aspects of Quality is </a:t>
            </a:r>
            <a:r>
              <a:rPr lang="en-US" i="1" dirty="0" smtClean="0"/>
              <a:t>subjective </a:t>
            </a:r>
            <a:r>
              <a:rPr lang="en-US" altLang="zh-CN" i="1" dirty="0" smtClean="0"/>
              <a:t>(</a:t>
            </a:r>
            <a:r>
              <a:rPr lang="zh-CN" altLang="en-US" i="1" dirty="0" smtClean="0"/>
              <a:t>主观</a:t>
            </a:r>
            <a:r>
              <a:rPr lang="en-US" altLang="zh-CN" i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Overall value to the customer  / satisfies the customer’s needs</a:t>
            </a:r>
          </a:p>
          <a:p>
            <a:pPr lvl="1"/>
            <a:r>
              <a:rPr lang="en-US" dirty="0" smtClean="0"/>
              <a:t>Enjoyable end-user experience</a:t>
            </a:r>
            <a:r>
              <a:rPr lang="en-US" altLang="zh-CN" dirty="0" smtClean="0"/>
              <a:t>, emotional value</a:t>
            </a:r>
            <a:endParaRPr lang="en-US" dirty="0" smtClean="0"/>
          </a:p>
          <a:p>
            <a:pPr lvl="1"/>
            <a:r>
              <a:rPr lang="en-US" dirty="0" smtClean="0"/>
              <a:t>Makes the customer want more</a:t>
            </a:r>
          </a:p>
          <a:p>
            <a:r>
              <a:rPr lang="en-US" dirty="0" smtClean="0"/>
              <a:t>So Bug-free != High Quality</a:t>
            </a:r>
          </a:p>
          <a:p>
            <a:pPr lvl="1"/>
            <a:r>
              <a:rPr lang="en-US" dirty="0" smtClean="0"/>
              <a:t>Why is BMW better than Hyundai</a:t>
            </a:r>
            <a:r>
              <a:rPr lang="en-US" dirty="0" smtClean="0"/>
              <a:t>? </a:t>
            </a:r>
            <a:r>
              <a:rPr lang="zh-CN" altLang="en-US" dirty="0" smtClean="0"/>
              <a:t>（宝马车和</a:t>
            </a:r>
            <a:r>
              <a:rPr lang="en-US" altLang="zh-CN" dirty="0" smtClean="0"/>
              <a:t>QQ</a:t>
            </a:r>
            <a:r>
              <a:rPr lang="zh-CN" altLang="en-US" dirty="0" smtClean="0"/>
              <a:t>车都通过质量标准，都能在路上跑， 谁的质量高</a:t>
            </a:r>
            <a:r>
              <a:rPr lang="en-US" altLang="zh-CN" dirty="0" smtClean="0"/>
              <a:t>?)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PM (of product team)</a:t>
            </a:r>
          </a:p>
          <a:p>
            <a:pPr lvl="1"/>
            <a:r>
              <a:rPr lang="en-US" altLang="zh-CN" dirty="0" smtClean="0"/>
              <a:t>What’s ready for testing</a:t>
            </a:r>
          </a:p>
          <a:p>
            <a:pPr lvl="1"/>
            <a:r>
              <a:rPr lang="en-US" altLang="zh-CN" dirty="0" smtClean="0"/>
              <a:t>What’s not ready (incomplete feature)</a:t>
            </a:r>
          </a:p>
          <a:p>
            <a:pPr lvl="1"/>
            <a:r>
              <a:rPr lang="en-US" altLang="zh-CN" dirty="0" smtClean="0"/>
              <a:t>If your software is not ready,  share with them your spec, and test plan, UI design</a:t>
            </a:r>
            <a:endParaRPr lang="en-US" dirty="0" smtClean="0"/>
          </a:p>
          <a:p>
            <a:r>
              <a:rPr lang="en-US" altLang="zh-CN" dirty="0" smtClean="0"/>
              <a:t>Tester (from testing team)</a:t>
            </a:r>
          </a:p>
          <a:p>
            <a:pPr lvl="1"/>
            <a:r>
              <a:rPr lang="en-US" altLang="zh-CN" dirty="0" smtClean="0"/>
              <a:t>Focus on the “testable areas”</a:t>
            </a:r>
          </a:p>
          <a:p>
            <a:pPr lvl="1"/>
            <a:r>
              <a:rPr lang="en-US" altLang="zh-CN" dirty="0" smtClean="0"/>
              <a:t>Open bugs from user’s perspective</a:t>
            </a:r>
          </a:p>
          <a:p>
            <a:pPr lvl="1"/>
            <a:r>
              <a:rPr lang="en-US" altLang="zh-CN" dirty="0" smtClean="0"/>
              <a:t>If software is not ready, open bugs against spec, UI design, etc.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Homework #9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blog to </a:t>
            </a:r>
            <a:r>
              <a:rPr lang="en-US" altLang="zh-CN" dirty="0" smtClean="0"/>
              <a:t>talk about your scenario testing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(link to your test plan,  this was last week’s homework)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(link to your persona)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How do you expect different personas (some teams have 3 personas) to use your software?  What’s their need and their goals,  how your features works together to solve their needs?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Your test matrix (</a:t>
            </a:r>
            <a:r>
              <a:rPr lang="zh-CN" altLang="en-US" dirty="0" smtClean="0"/>
              <a:t>测试矩阵</a:t>
            </a:r>
            <a:r>
              <a:rPr lang="en-US" altLang="zh-CN" dirty="0" smtClean="0"/>
              <a:t>)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altLang="zh-CN" dirty="0" smtClean="0"/>
              <a:t>On what platform, what language, what type of machines, what type of browser, etc. to test your software?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What is “exit criteria”  (good enough) for your software for Alpha release?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altLang="zh-CN" dirty="0" smtClean="0"/>
              <a:t>Hint: focus on the first 5-15 minutes.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blog to </a:t>
            </a:r>
            <a:r>
              <a:rPr lang="en-US" altLang="zh-CN" dirty="0" smtClean="0"/>
              <a:t>talk about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(link to your test plan,  this was last homework)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Your test matrix (</a:t>
            </a:r>
            <a:r>
              <a:rPr lang="zh-CN" altLang="en-US" dirty="0" smtClean="0"/>
              <a:t>测试矩阵</a:t>
            </a:r>
            <a:r>
              <a:rPr lang="en-US" altLang="zh-CN" dirty="0" smtClean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Calculate how many test cases under pair-wise test case,  vs. full combination of all test cases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What is “exit criteria”  (good enough) for your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Bug bash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Open bugs for other team (the team you’re supposed to test)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Each bug has good format (title, description, etc)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The more,  the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Testing Sufficient to ensure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000" dirty="0" smtClean="0"/>
              <a:t>Classic Test Techniques only measure objective quality, e.g. stability &amp; spec compliance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000" dirty="0" smtClean="0"/>
              <a:t>Testing is usually done long after the design is complete, so design issues are likely to be punted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200" dirty="0" smtClean="0"/>
              <a:t>Test Case generation is an Art, so coverage reliability varies greatly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000" dirty="0" smtClean="0"/>
              <a:t>Testing time is frequently ‘sacrificed’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</a:t>
            </a:r>
            <a:r>
              <a:rPr lang="en-US" dirty="0" smtClean="0"/>
              <a:t>in </a:t>
            </a:r>
            <a:r>
              <a:rPr lang="en-US" dirty="0" smtClean="0"/>
              <a:t>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QA roles and titles (pardon the use of the word ‘Test’)</a:t>
            </a:r>
          </a:p>
          <a:p>
            <a:pPr lvl="1"/>
            <a:r>
              <a:rPr lang="en-US" dirty="0" smtClean="0"/>
              <a:t>Software Test Engineer / STE (retired)</a:t>
            </a:r>
          </a:p>
          <a:p>
            <a:pPr lvl="1"/>
            <a:r>
              <a:rPr lang="en-US" dirty="0" smtClean="0"/>
              <a:t>Software Design Engineer in Test / SDE/T</a:t>
            </a:r>
          </a:p>
          <a:p>
            <a:pPr lvl="1"/>
            <a:r>
              <a:rPr lang="en-US" dirty="0" smtClean="0"/>
              <a:t>Tech Lead</a:t>
            </a:r>
          </a:p>
          <a:p>
            <a:pPr lvl="1"/>
            <a:r>
              <a:rPr lang="en-US" dirty="0" smtClean="0"/>
              <a:t>Test Lead</a:t>
            </a:r>
          </a:p>
          <a:p>
            <a:pPr lvl="1"/>
            <a:r>
              <a:rPr lang="en-US" dirty="0" smtClean="0"/>
              <a:t>Test Manager</a:t>
            </a:r>
          </a:p>
          <a:p>
            <a:pPr lvl="1"/>
            <a:r>
              <a:rPr lang="en-US" dirty="0" smtClean="0"/>
              <a:t>Group Test Manager</a:t>
            </a:r>
          </a:p>
          <a:p>
            <a:pPr lvl="1"/>
            <a:r>
              <a:rPr lang="en-US" dirty="0" smtClean="0"/>
              <a:t>Director of Test</a:t>
            </a:r>
          </a:p>
          <a:p>
            <a:pPr lvl="1"/>
            <a:r>
              <a:rPr lang="en-US" dirty="0" smtClean="0"/>
              <a:t>Test Architect</a:t>
            </a:r>
          </a:p>
          <a:p>
            <a:pPr lvl="1"/>
            <a:r>
              <a:rPr lang="en-US" dirty="0" smtClean="0"/>
              <a:t>Engineering Excellence Guru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in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Dev/Test Ratio target: 1:1</a:t>
            </a:r>
          </a:p>
          <a:p>
            <a:pPr marL="82296"/>
            <a:r>
              <a:rPr lang="en-US" dirty="0" smtClean="0"/>
              <a:t>Scheduling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1:1 ratio between implementation and stabilization.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Have QC milestones 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Code Complete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Visual Freeze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Code Freeze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Zero Bug Bounce / ZBB.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Escrow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Release Candidate 1… / RC1…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Release to Manufacturing/Web / RTM/RTW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产品周期中的质量保障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Cycle Model incorporates Quality Control activities</a:t>
            </a:r>
          </a:p>
          <a:p>
            <a:pPr lvl="1"/>
            <a:r>
              <a:rPr lang="zh-CN" altLang="en-US" dirty="0" smtClean="0"/>
              <a:t>计划阶段</a:t>
            </a:r>
            <a:r>
              <a:rPr lang="en-US" dirty="0" smtClean="0"/>
              <a:t>: </a:t>
            </a:r>
            <a:r>
              <a:rPr lang="zh-CN" altLang="en-US" dirty="0" smtClean="0"/>
              <a:t>吸收上个版本的质量方面的教训，</a:t>
            </a:r>
            <a:r>
              <a:rPr lang="zh-CN" altLang="en-US" dirty="0" smtClean="0"/>
              <a:t>考虑如何找到</a:t>
            </a:r>
            <a:r>
              <a:rPr lang="en-US" altLang="zh-CN" dirty="0" smtClean="0"/>
              <a:t>bug </a:t>
            </a:r>
            <a:r>
              <a:rPr lang="zh-CN" altLang="en-US" dirty="0" smtClean="0"/>
              <a:t>的根源</a:t>
            </a:r>
            <a:endParaRPr lang="en-US" dirty="0" smtClean="0"/>
          </a:p>
          <a:p>
            <a:pPr lvl="1"/>
            <a:r>
              <a:rPr lang="zh-CN" altLang="en-US" dirty="0" smtClean="0"/>
              <a:t>设计文档：</a:t>
            </a:r>
            <a:r>
              <a:rPr lang="en-US" altLang="zh-CN" dirty="0" smtClean="0"/>
              <a:t>spec modeling</a:t>
            </a:r>
            <a:endParaRPr lang="en-US" altLang="zh-CN" dirty="0"/>
          </a:p>
          <a:p>
            <a:pPr lvl="2"/>
            <a:r>
              <a:rPr lang="zh-CN" altLang="en-US" dirty="0" smtClean="0"/>
              <a:t>把技术文档转化为有限状态自动机并坚持</a:t>
            </a:r>
            <a:endParaRPr lang="en-US" dirty="0" smtClean="0"/>
          </a:p>
          <a:p>
            <a:pPr lvl="1"/>
            <a:r>
              <a:rPr lang="zh-CN" altLang="en-US" dirty="0" smtClean="0"/>
              <a:t>实现阶段</a:t>
            </a:r>
            <a:r>
              <a:rPr lang="en-US" dirty="0" smtClean="0"/>
              <a:t>: </a:t>
            </a:r>
            <a:r>
              <a:rPr lang="zh-CN" altLang="en-US" dirty="0" smtClean="0"/>
              <a:t>代码复审</a:t>
            </a:r>
            <a:r>
              <a:rPr lang="en-US" dirty="0" smtClean="0"/>
              <a:t>, </a:t>
            </a:r>
            <a:r>
              <a:rPr lang="en-US" altLang="zh-CN" dirty="0" smtClean="0"/>
              <a:t>bug </a:t>
            </a:r>
            <a:r>
              <a:rPr lang="zh-CN" altLang="en-US" dirty="0" smtClean="0"/>
              <a:t>诊断</a:t>
            </a:r>
            <a:r>
              <a:rPr lang="en-US" dirty="0" smtClean="0"/>
              <a:t>, </a:t>
            </a:r>
            <a:r>
              <a:rPr lang="zh-CN" altLang="en-US" dirty="0" smtClean="0"/>
              <a:t>签入测试 （</a:t>
            </a:r>
            <a:r>
              <a:rPr lang="en-US" dirty="0" smtClean="0"/>
              <a:t>Check-in Tests</a:t>
            </a:r>
            <a:r>
              <a:rPr lang="zh-CN" altLang="en-US" dirty="0" smtClean="0"/>
              <a:t>）</a:t>
            </a:r>
            <a:r>
              <a:rPr lang="en-US" dirty="0" smtClean="0"/>
              <a:t>, </a:t>
            </a:r>
            <a:r>
              <a:rPr lang="en-US" dirty="0" smtClean="0"/>
              <a:t>BVTs</a:t>
            </a:r>
          </a:p>
          <a:p>
            <a:pPr lvl="1"/>
            <a:r>
              <a:rPr lang="zh-CN" altLang="en-US" dirty="0" smtClean="0"/>
              <a:t>稳定阶段</a:t>
            </a:r>
            <a:r>
              <a:rPr lang="en-US" dirty="0" smtClean="0"/>
              <a:t>: </a:t>
            </a:r>
            <a:r>
              <a:rPr lang="zh-CN" altLang="en-US" dirty="0" smtClean="0"/>
              <a:t>集成测试</a:t>
            </a:r>
            <a:r>
              <a:rPr lang="en-US" dirty="0" smtClean="0"/>
              <a:t>, </a:t>
            </a:r>
            <a:r>
              <a:rPr lang="zh-CN" altLang="en-US" dirty="0" smtClean="0"/>
              <a:t>冻结模块</a:t>
            </a:r>
            <a:r>
              <a:rPr lang="en-US" dirty="0" smtClean="0"/>
              <a:t>, </a:t>
            </a:r>
            <a:r>
              <a:rPr lang="zh-CN" altLang="en-US" dirty="0" smtClean="0"/>
              <a:t>准备发布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in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关于安全性的软件开发周期</a:t>
            </a:r>
            <a:endParaRPr lang="en-US" dirty="0" smtClean="0"/>
          </a:p>
          <a:p>
            <a:pPr lvl="1"/>
            <a:r>
              <a:rPr lang="en-US" dirty="0" smtClean="0"/>
              <a:t>Threat Modeling </a:t>
            </a:r>
          </a:p>
          <a:p>
            <a:pPr lvl="2"/>
            <a:r>
              <a:rPr lang="zh-CN" altLang="en-US" dirty="0" smtClean="0"/>
              <a:t>威胁建模</a:t>
            </a:r>
            <a:endParaRPr lang="en-US" dirty="0" smtClean="0"/>
          </a:p>
          <a:p>
            <a:pPr lvl="1"/>
            <a:r>
              <a:rPr lang="en-US" dirty="0" smtClean="0"/>
              <a:t>Security Push </a:t>
            </a:r>
            <a:r>
              <a:rPr lang="en-US" altLang="zh-CN" dirty="0" smtClean="0"/>
              <a:t>o</a:t>
            </a:r>
            <a:r>
              <a:rPr lang="en-US" dirty="0" smtClean="0"/>
              <a:t>f </a:t>
            </a:r>
            <a:r>
              <a:rPr lang="en-US" dirty="0" smtClean="0"/>
              <a:t>legacy </a:t>
            </a:r>
            <a:r>
              <a:rPr lang="en-US" dirty="0" smtClean="0"/>
              <a:t>code </a:t>
            </a:r>
          </a:p>
          <a:p>
            <a:pPr lvl="2"/>
            <a:r>
              <a:rPr lang="zh-CN" altLang="en-US" dirty="0" smtClean="0"/>
              <a:t>对于旧代码，进行全面的安全性检查</a:t>
            </a:r>
            <a:endParaRPr lang="en-US" dirty="0" smtClean="0"/>
          </a:p>
          <a:p>
            <a:pPr lvl="1"/>
            <a:r>
              <a:rPr lang="en-US" dirty="0" smtClean="0"/>
              <a:t>Binary / Static code </a:t>
            </a:r>
            <a:r>
              <a:rPr lang="en-US" dirty="0" smtClean="0"/>
              <a:t>scans</a:t>
            </a:r>
          </a:p>
          <a:p>
            <a:pPr lvl="2"/>
            <a:r>
              <a:rPr lang="zh-CN" altLang="en-US" dirty="0" smtClean="0"/>
              <a:t>代码分析，静态代码扫码和检查</a:t>
            </a:r>
            <a:endParaRPr lang="en-US" dirty="0" smtClean="0"/>
          </a:p>
          <a:p>
            <a:pPr lvl="1"/>
            <a:r>
              <a:rPr lang="en-US" dirty="0" smtClean="0"/>
              <a:t>Reviewed for compliance by Security </a:t>
            </a:r>
            <a:r>
              <a:rPr lang="en-US" dirty="0" smtClean="0"/>
              <a:t>Team</a:t>
            </a:r>
          </a:p>
          <a:p>
            <a:pPr lvl="2"/>
            <a:r>
              <a:rPr lang="zh-CN" altLang="en-US" dirty="0" smtClean="0"/>
              <a:t>由专门的产品安全团队检查代码的安全性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9B624C-3232-4AA7-B231-042BE14D92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132C8A-B094-42C9-8FEB-6C14EB442E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BAD3CE-F083-4C4D-9639-2A686804F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2029</TotalTime>
  <Words>3059</Words>
  <Application>Microsoft Office PowerPoint</Application>
  <PresentationFormat>全屏显示(4:3)</PresentationFormat>
  <Paragraphs>426</Paragraphs>
  <Slides>42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Microsoft YaHei UI</vt:lpstr>
      <vt:lpstr>SimHei</vt:lpstr>
      <vt:lpstr>华文楷体</vt:lpstr>
      <vt:lpstr>华文楷体</vt:lpstr>
      <vt:lpstr>KaiTi_GB2312</vt:lpstr>
      <vt:lpstr>SimSun</vt:lpstr>
      <vt:lpstr>Microsoft YaHei</vt:lpstr>
      <vt:lpstr>Arial</vt:lpstr>
      <vt:lpstr>Calibri</vt:lpstr>
      <vt:lpstr>Corbel</vt:lpstr>
      <vt:lpstr>Times New Roman</vt:lpstr>
      <vt:lpstr>Verdana</vt:lpstr>
      <vt:lpstr>Wingdings</vt:lpstr>
      <vt:lpstr>Wingdings 2</vt:lpstr>
      <vt:lpstr>Wingdings 3</vt:lpstr>
      <vt:lpstr>构建之法</vt:lpstr>
      <vt:lpstr>Document</vt:lpstr>
      <vt:lpstr>软件测试</vt:lpstr>
      <vt:lpstr>Definitions</vt:lpstr>
      <vt:lpstr>Why is Quality important?</vt:lpstr>
      <vt:lpstr>Quality/质量是啥？</vt:lpstr>
      <vt:lpstr>Is Testing Sufficient to ensure Quality?</vt:lpstr>
      <vt:lpstr>QA in Microsoft</vt:lpstr>
      <vt:lpstr>QA in Microsoft</vt:lpstr>
      <vt:lpstr>产品周期中的质量保障</vt:lpstr>
      <vt:lpstr>QA in Microsoft</vt:lpstr>
      <vt:lpstr>测试工程师典型的一天</vt:lpstr>
      <vt:lpstr>有关测试的误解</vt:lpstr>
      <vt:lpstr>有关测试的误解</vt:lpstr>
      <vt:lpstr>有关测试的误解</vt:lpstr>
      <vt:lpstr>有关测试的误解</vt:lpstr>
      <vt:lpstr>Different kind of test</vt:lpstr>
      <vt:lpstr>Bug：缺陷</vt:lpstr>
      <vt:lpstr>Example</vt:lpstr>
      <vt:lpstr>A good bug report</vt:lpstr>
      <vt:lpstr>Severity</vt:lpstr>
      <vt:lpstr>What you can fix</vt:lpstr>
      <vt:lpstr>A bug’s life cycle</vt:lpstr>
      <vt:lpstr>What does Tester do</vt:lpstr>
      <vt:lpstr>Different tests</vt:lpstr>
      <vt:lpstr>Different type of tests functional test</vt:lpstr>
      <vt:lpstr>Non functional test</vt:lpstr>
      <vt:lpstr>Purpose of test</vt:lpstr>
      <vt:lpstr>Method of testing</vt:lpstr>
      <vt:lpstr>Test Matrix</vt:lpstr>
      <vt:lpstr>Simplified Test Matrix</vt:lpstr>
      <vt:lpstr>Further simplify the matrix</vt:lpstr>
      <vt:lpstr>Example -如何测试效能</vt:lpstr>
      <vt:lpstr>Example - 旅客列车</vt:lpstr>
      <vt:lpstr>TFS example</vt:lpstr>
      <vt:lpstr>Load Test (cont.)</vt:lpstr>
      <vt:lpstr>Load Test Result</vt:lpstr>
      <vt:lpstr>Class Exercise</vt:lpstr>
      <vt:lpstr>Testing &amp; QA overview</vt:lpstr>
      <vt:lpstr>Home Work – Bug Bash</vt:lpstr>
      <vt:lpstr>In-class exercise</vt:lpstr>
      <vt:lpstr>What to do</vt:lpstr>
      <vt:lpstr>Team Homework #9</vt:lpstr>
      <vt:lpstr>Summary of homework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Overview</dc:title>
  <dc:creator>Ambrosio Blanco</dc:creator>
  <cp:lastModifiedBy>Xin Zou</cp:lastModifiedBy>
  <cp:revision>240</cp:revision>
  <dcterms:created xsi:type="dcterms:W3CDTF">2007-08-15T06:14:39Z</dcterms:created>
  <dcterms:modified xsi:type="dcterms:W3CDTF">2016-02-27T06:29:53Z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