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sldIdLst>
    <p:sldId id="256" r:id="rId5"/>
    <p:sldId id="274" r:id="rId6"/>
    <p:sldId id="262" r:id="rId7"/>
    <p:sldId id="257" r:id="rId8"/>
    <p:sldId id="258" r:id="rId9"/>
    <p:sldId id="259" r:id="rId10"/>
    <p:sldId id="260" r:id="rId11"/>
    <p:sldId id="261" r:id="rId12"/>
    <p:sldId id="267" r:id="rId13"/>
    <p:sldId id="268" r:id="rId14"/>
    <p:sldId id="272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79" autoAdjust="0"/>
  </p:normalViewPr>
  <p:slideViewPr>
    <p:cSldViewPr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6C36B-0FF0-48C8-A5FE-A8F1A0E43C0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7EF2B-259C-44C7-8293-47B66B2B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Entry - is the standard expected of employees on entry into a role. This is often used when the new entrant must learn or be trained to be able to perform to the standards required within the role / job.</a:t>
            </a:r>
          </a:p>
          <a:p>
            <a:r>
              <a:rPr lang="en-US" dirty="0" smtClean="0"/>
              <a:t>Fully Effective - is level required of employees who are performing at the standard expected for their role / job.</a:t>
            </a:r>
          </a:p>
          <a:p>
            <a:r>
              <a:rPr lang="en-US" dirty="0" smtClean="0"/>
              <a:t>Stretch / Mastery - is typically displayed by employees who have mastered their job / role. These employees are often sought out by other employees and managers / supervisors to provide advice / assistance.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20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产品后期</a:t>
            </a:r>
            <a:r>
              <a:rPr lang="zh-CN" altLang="en-US" baseline="0" dirty="0" smtClean="0"/>
              <a:t> “</a:t>
            </a:r>
            <a:r>
              <a:rPr lang="en-US" altLang="zh-CN" baseline="0" dirty="0" smtClean="0"/>
              <a:t>Resolved</a:t>
            </a:r>
            <a:r>
              <a:rPr lang="zh-CN" altLang="en-US" baseline="0" dirty="0" smtClean="0"/>
              <a:t>” 的工作项太多，来不及转移到 “关闭” 的状态。 </a:t>
            </a:r>
            <a:r>
              <a:rPr lang="en-US" altLang="zh-CN" baseline="0" dirty="0" smtClean="0"/>
              <a:t> </a:t>
            </a:r>
          </a:p>
          <a:p>
            <a:r>
              <a:rPr lang="zh-CN" altLang="en-US" baseline="0" dirty="0" smtClean="0"/>
              <a:t>可能的原因：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测试人员不够？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不能进行测试？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0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任务的总量在减少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– why</a:t>
            </a:r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任务太多，做不完，所以要在这个里程碑把它们砍掉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需求在中途改变，不用做很多事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团队改组，人员离开，砍掉任务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6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5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忽然来了很多计划外的工作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55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这是一个实际的例子</a:t>
            </a:r>
            <a:r>
              <a:rPr lang="zh-CN" altLang="en-US" baseline="0" smtClean="0"/>
              <a:t> （微软亚洲研究院的 学术搜索项目）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0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73B-182D-4242-9692-482FD6D8A58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B07B-D32F-45F9-9731-0932CEB3C2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73B-182D-4242-9692-482FD6D8A58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B07B-D32F-45F9-9731-0932CEB3C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73B-182D-4242-9692-482FD6D8A58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B07B-D32F-45F9-9731-0932CEB3C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73B-182D-4242-9692-482FD6D8A58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B07B-D32F-45F9-9731-0932CEB3C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73B-182D-4242-9692-482FD6D8A58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B07B-D32F-45F9-9731-0932CEB3C2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73B-182D-4242-9692-482FD6D8A58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B07B-D32F-45F9-9731-0932CEB3C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73B-182D-4242-9692-482FD6D8A58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B07B-D32F-45F9-9731-0932CEB3C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73B-182D-4242-9692-482FD6D8A58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B07B-D32F-45F9-9731-0932CEB3C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73B-182D-4242-9692-482FD6D8A58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B07B-D32F-45F9-9731-0932CEB3C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73B-182D-4242-9692-482FD6D8A58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B07B-D32F-45F9-9731-0932CEB3C2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A99F73B-182D-4242-9692-482FD6D8A58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746B07B-D32F-45F9-9731-0932CEB3C2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A99F73B-182D-4242-9692-482FD6D8A58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746B07B-D32F-45F9-9731-0932CEB3C2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软</a:t>
            </a:r>
            <a:r>
              <a:rPr lang="zh-CN" altLang="en-US" dirty="0" smtClean="0"/>
              <a:t>件工程的质量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邹</a:t>
            </a:r>
            <a:r>
              <a:rPr lang="zh-CN" altLang="en-US" dirty="0" smtClean="0"/>
              <a:t>欣</a:t>
            </a:r>
            <a:endParaRPr lang="en-US" altLang="zh-CN" dirty="0" smtClean="0"/>
          </a:p>
          <a:p>
            <a:r>
              <a:rPr lang="zh-CN" altLang="en-US" dirty="0"/>
              <a:t>构建之</a:t>
            </a:r>
            <a:r>
              <a:rPr lang="zh-CN" altLang="en-US" dirty="0" smtClean="0"/>
              <a:t>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现代软件工程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Peopleware</a:t>
            </a:r>
            <a:r>
              <a:rPr lang="en-US" dirty="0" smtClean="0"/>
              <a:t> (</a:t>
            </a:r>
            <a:r>
              <a:rPr lang="zh-CN" altLang="en-US" dirty="0" smtClean="0"/>
              <a:t>人件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Organizational culture</a:t>
            </a:r>
          </a:p>
          <a:p>
            <a:pPr lvl="1"/>
            <a:r>
              <a:rPr lang="en-US" dirty="0" smtClean="0"/>
              <a:t>Decision making, </a:t>
            </a:r>
          </a:p>
          <a:p>
            <a:pPr lvl="1"/>
            <a:r>
              <a:rPr lang="en-US" dirty="0" smtClean="0"/>
              <a:t>Risk Tasking, </a:t>
            </a:r>
          </a:p>
          <a:p>
            <a:pPr lvl="1"/>
            <a:r>
              <a:rPr lang="en-US" altLang="zh-CN" dirty="0" smtClean="0"/>
              <a:t>Value System,</a:t>
            </a:r>
          </a:p>
          <a:p>
            <a:pPr lvl="1"/>
            <a:r>
              <a:rPr lang="en-US" dirty="0" smtClean="0"/>
              <a:t>Process</a:t>
            </a:r>
            <a:endParaRPr lang="en-US" dirty="0"/>
          </a:p>
          <a:p>
            <a:r>
              <a:rPr lang="en-US" dirty="0"/>
              <a:t>Organizational </a:t>
            </a:r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Learning from mistakes</a:t>
            </a:r>
          </a:p>
          <a:p>
            <a:pPr lvl="1"/>
            <a:r>
              <a:rPr lang="en-US" dirty="0" smtClean="0"/>
              <a:t>Learning from changing environment</a:t>
            </a:r>
          </a:p>
          <a:p>
            <a:pPr lvl="1"/>
            <a:r>
              <a:rPr lang="en-US" dirty="0" smtClean="0"/>
              <a:t>Adapt to new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4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Dictation</a:t>
            </a:r>
          </a:p>
          <a:p>
            <a:pPr lvl="1"/>
            <a:r>
              <a:rPr lang="en-US" dirty="0" smtClean="0"/>
              <a:t>Great for the dictator; quick to make quick decisions</a:t>
            </a:r>
          </a:p>
          <a:p>
            <a:r>
              <a:rPr lang="en-US" dirty="0" smtClean="0"/>
              <a:t>Consulting</a:t>
            </a:r>
          </a:p>
          <a:p>
            <a:pPr lvl="1"/>
            <a:r>
              <a:rPr lang="en-US" dirty="0" smtClean="0"/>
              <a:t>Get more info</a:t>
            </a:r>
          </a:p>
          <a:p>
            <a:r>
              <a:rPr lang="en-US" dirty="0" smtClean="0"/>
              <a:t>Democracy</a:t>
            </a:r>
          </a:p>
          <a:p>
            <a:pPr lvl="1"/>
            <a:r>
              <a:rPr lang="en-US" dirty="0" smtClean="0"/>
              <a:t>Follow </a:t>
            </a:r>
            <a:r>
              <a:rPr lang="en-US" smtClean="0"/>
              <a:t>the crowd</a:t>
            </a:r>
          </a:p>
          <a:p>
            <a:pPr lvl="1"/>
            <a:r>
              <a:rPr lang="en-US" smtClean="0"/>
              <a:t>Creating </a:t>
            </a:r>
            <a:r>
              <a:rPr lang="en-US" dirty="0" smtClean="0"/>
              <a:t>winner/losers</a:t>
            </a:r>
          </a:p>
          <a:p>
            <a:r>
              <a:rPr lang="en-US" dirty="0" smtClean="0"/>
              <a:t>Consensus</a:t>
            </a:r>
          </a:p>
          <a:p>
            <a:pPr lvl="1"/>
            <a:r>
              <a:rPr lang="en-US" dirty="0" smtClean="0"/>
              <a:t>Great commitment, if a conclusion can be reached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0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衡量软件工程</a:t>
            </a:r>
            <a:r>
              <a:rPr lang="zh-CN" altLang="en-US" dirty="0" smtClean="0"/>
              <a:t>质量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怎么知道团队在一个软件的生命周期中做的不好？</a:t>
            </a:r>
            <a:endParaRPr lang="en-US" altLang="zh-CN" dirty="0" smtClean="0"/>
          </a:p>
          <a:p>
            <a:r>
              <a:rPr lang="zh-CN" altLang="en-US" dirty="0" smtClean="0"/>
              <a:t>依靠用户的反馈：太晚</a:t>
            </a:r>
            <a:endParaRPr lang="en-US" altLang="zh-CN" dirty="0" smtClean="0"/>
          </a:p>
          <a:p>
            <a:r>
              <a:rPr lang="zh-CN" altLang="en-US" dirty="0" smtClean="0"/>
              <a:t>依靠团队成员：他们太忙</a:t>
            </a:r>
            <a:endParaRPr lang="en-US" altLang="zh-CN" dirty="0" smtClean="0"/>
          </a:p>
          <a:p>
            <a:r>
              <a:rPr lang="zh-CN" altLang="en-US" dirty="0"/>
              <a:t>依</a:t>
            </a:r>
            <a:r>
              <a:rPr lang="zh-CN" altLang="en-US" dirty="0" smtClean="0"/>
              <a:t>靠项目管理软件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60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6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5302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3200" dirty="0" smtClean="0"/>
              <a:t>正常的 未解决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解决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关闭 的比例</a:t>
            </a:r>
            <a:endParaRPr lang="en-US" sz="3200" dirty="0" smtClean="0"/>
          </a:p>
        </p:txBody>
      </p:sp>
      <p:pic>
        <p:nvPicPr>
          <p:cNvPr id="176132" name="Rectangle 19457"/>
          <p:cNvPicPr>
            <a:picLocks noChangeAspect="1" noChangeArrowheads="1"/>
          </p:cNvPicPr>
          <p:nvPr/>
        </p:nvPicPr>
        <p:blipFill>
          <a:blip r:embed="rId3" cstate="print"/>
          <a:srcRect l="645" r="2562" b="7561"/>
          <a:stretch>
            <a:fillRect/>
          </a:stretch>
        </p:blipFill>
        <p:spPr bwMode="auto">
          <a:xfrm>
            <a:off x="698500" y="1433513"/>
            <a:ext cx="7747000" cy="5195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pic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943600" y="2419350"/>
            <a:ext cx="2800350" cy="1390650"/>
            <a:chOff x="3744" y="1524"/>
            <a:chExt cx="1764" cy="876"/>
          </a:xfrm>
        </p:grpSpPr>
        <p:pic>
          <p:nvPicPr>
            <p:cNvPr id="16392" name="Picture 37" descr="3-01666_SampleCallout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44" y="1524"/>
              <a:ext cx="1764" cy="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6140" name="Rectangle 12"/>
            <p:cNvSpPr>
              <a:spLocks noChangeArrowheads="1"/>
            </p:cNvSpPr>
            <p:nvPr/>
          </p:nvSpPr>
          <p:spPr bwMode="auto">
            <a:xfrm>
              <a:off x="4369" y="1776"/>
              <a:ext cx="815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  <a:cs typeface="Arial" pitchFamily="34" charset="0"/>
                </a:rPr>
                <a:t>Work</a:t>
              </a:r>
              <a:b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  <a:cs typeface="Arial" pitchFamily="34" charset="0"/>
                </a:rPr>
              </a:b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  <a:cs typeface="Arial" pitchFamily="34" charset="0"/>
                </a:rPr>
                <a:t>completed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495800" y="1752600"/>
            <a:ext cx="2667000" cy="1066800"/>
            <a:chOff x="2832" y="1104"/>
            <a:chExt cx="1680" cy="672"/>
          </a:xfrm>
        </p:grpSpPr>
        <p:pic>
          <p:nvPicPr>
            <p:cNvPr id="16390" name="Picture 38" descr="3-01666_callout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32" y="1104"/>
              <a:ext cx="1680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6137" name="Rectangle 9"/>
            <p:cNvSpPr>
              <a:spLocks noChangeArrowheads="1"/>
            </p:cNvSpPr>
            <p:nvPr/>
          </p:nvSpPr>
          <p:spPr bwMode="auto">
            <a:xfrm>
              <a:off x="3248" y="1274"/>
              <a:ext cx="102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Work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planned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0935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9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5572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3400" dirty="0"/>
              <a:t>什</a:t>
            </a:r>
            <a:r>
              <a:rPr lang="zh-CN" altLang="en-US" sz="3400" dirty="0" smtClean="0"/>
              <a:t>么地方资源不够</a:t>
            </a:r>
            <a:r>
              <a:rPr lang="en-US" altLang="zh-CN" sz="3400" dirty="0" smtClean="0"/>
              <a:t>?</a:t>
            </a:r>
            <a:endParaRPr lang="en-US" sz="3400" dirty="0" smtClean="0"/>
          </a:p>
        </p:txBody>
      </p:sp>
      <p:pic>
        <p:nvPicPr>
          <p:cNvPr id="177156" name="Rectangle 20481"/>
          <p:cNvPicPr>
            <a:picLocks noChangeAspect="1" noChangeArrowheads="1"/>
          </p:cNvPicPr>
          <p:nvPr/>
        </p:nvPicPr>
        <p:blipFill>
          <a:blip r:embed="rId3" cstate="print"/>
          <a:srcRect l="169" t="552" r="4880" b="10860"/>
          <a:stretch>
            <a:fillRect/>
          </a:stretch>
        </p:blipFill>
        <p:spPr bwMode="auto">
          <a:xfrm>
            <a:off x="655638" y="1419225"/>
            <a:ext cx="7802562" cy="5195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pic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5029200" y="2057400"/>
            <a:ext cx="4495800" cy="1657350"/>
            <a:chOff x="2160" y="864"/>
            <a:chExt cx="2832" cy="1044"/>
          </a:xfrm>
        </p:grpSpPr>
        <p:pic>
          <p:nvPicPr>
            <p:cNvPr id="17413" name="Picture 58" descr="3-01666_callout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0" y="864"/>
              <a:ext cx="2832" cy="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7199" name="Rectangle 47"/>
            <p:cNvSpPr>
              <a:spLocks noChangeArrowheads="1"/>
            </p:cNvSpPr>
            <p:nvPr/>
          </p:nvSpPr>
          <p:spPr bwMode="auto">
            <a:xfrm>
              <a:off x="2208" y="912"/>
              <a:ext cx="2448" cy="5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Bulge in work in process (i.e. in testing) indicates inadequate resources or inadequate incoming quality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7494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9" name="Rectangle 21505"/>
          <p:cNvPicPr>
            <a:picLocks noChangeAspect="1" noChangeArrowheads="1"/>
          </p:cNvPicPr>
          <p:nvPr/>
        </p:nvPicPr>
        <p:blipFill>
          <a:blip r:embed="rId3" cstate="print"/>
          <a:srcRect b="6262"/>
          <a:stretch>
            <a:fillRect/>
          </a:stretch>
        </p:blipFill>
        <p:spPr bwMode="auto">
          <a:xfrm>
            <a:off x="1063625" y="1419225"/>
            <a:ext cx="7013575" cy="5183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78183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6953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4400" dirty="0"/>
              <a:t>低</a:t>
            </a:r>
            <a:r>
              <a:rPr lang="zh-CN" altLang="en-US" sz="4400" dirty="0" smtClean="0"/>
              <a:t>估了项目的难度</a:t>
            </a:r>
            <a:r>
              <a:rPr lang="en-US" altLang="zh-CN" sz="4400" dirty="0" smtClean="0"/>
              <a:t>/</a:t>
            </a:r>
            <a:r>
              <a:rPr lang="en-US" sz="4400" dirty="0" smtClean="0"/>
              <a:t>Underestimating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267200" y="2552700"/>
            <a:ext cx="5486400" cy="4686300"/>
            <a:chOff x="2688" y="1608"/>
            <a:chExt cx="3456" cy="2952"/>
          </a:xfrm>
        </p:grpSpPr>
        <p:pic>
          <p:nvPicPr>
            <p:cNvPr id="18440" name="Picture 31" descr="3-01666_callout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88" y="1608"/>
              <a:ext cx="3456" cy="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3485" y="1762"/>
              <a:ext cx="1954" cy="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Slow progress leading</a:t>
              </a:r>
              <a:b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</a:b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to cuts in planned work,</a:t>
              </a:r>
              <a:b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</a:b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but not enough cuts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791075" y="5562600"/>
            <a:ext cx="4200525" cy="1276350"/>
            <a:chOff x="2922" y="3228"/>
            <a:chExt cx="2646" cy="804"/>
          </a:xfrm>
        </p:grpSpPr>
        <p:pic>
          <p:nvPicPr>
            <p:cNvPr id="18438" name="Picture 32" descr="3-01666_callout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22" y="3228"/>
              <a:ext cx="2646" cy="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39" name="Rectangle 9"/>
            <p:cNvSpPr>
              <a:spLocks noChangeArrowheads="1"/>
            </p:cNvSpPr>
            <p:nvPr/>
          </p:nvSpPr>
          <p:spPr bwMode="auto">
            <a:xfrm>
              <a:off x="3530" y="3456"/>
              <a:ext cx="194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Segoe Semibold"/>
                </a:rPr>
                <a:t>Steady rates of progress, but slope too shallow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932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3" name="Rectangle 22529"/>
          <p:cNvPicPr>
            <a:picLocks noChangeAspect="1" noChangeArrowheads="1"/>
          </p:cNvPicPr>
          <p:nvPr/>
        </p:nvPicPr>
        <p:blipFill>
          <a:blip r:embed="rId3" cstate="print"/>
          <a:srcRect b="2727"/>
          <a:stretch>
            <a:fillRect/>
          </a:stretch>
        </p:blipFill>
        <p:spPr bwMode="auto">
          <a:xfrm>
            <a:off x="1295400" y="1419225"/>
            <a:ext cx="6477000" cy="521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79206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6953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dirty="0" smtClean="0"/>
              <a:t>Inadequate Bug Allotment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105400" y="1905000"/>
            <a:ext cx="3733800" cy="2105025"/>
            <a:chOff x="3216" y="1200"/>
            <a:chExt cx="2352" cy="1326"/>
          </a:xfrm>
        </p:grpSpPr>
        <p:pic>
          <p:nvPicPr>
            <p:cNvPr id="20485" name="Picture 12" descr="3-01666_callout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16" y="1200"/>
              <a:ext cx="2352" cy="1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3504" y="1406"/>
              <a:ext cx="1814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New work not planned</a:t>
              </a:r>
              <a:b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</a:b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at iteration 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7571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7" name="Rectangle 34817"/>
          <p:cNvPicPr>
            <a:picLocks noChangeAspect="1" noChangeArrowheads="1"/>
          </p:cNvPicPr>
          <p:nvPr/>
        </p:nvPicPr>
        <p:blipFill>
          <a:blip r:embed="rId3" cstate="print"/>
          <a:srcRect b="3668"/>
          <a:stretch>
            <a:fillRect/>
          </a:stretch>
        </p:blipFill>
        <p:spPr bwMode="auto">
          <a:xfrm>
            <a:off x="1301750" y="1412875"/>
            <a:ext cx="6521450" cy="5216525"/>
          </a:xfrm>
          <a:prstGeom prst="rect">
            <a:avLst/>
          </a:prstGeom>
          <a:solidFill>
            <a:schemeClr val="accent1">
              <a:alpha val="89999"/>
            </a:schemeClr>
          </a:solidFill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90471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6953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dirty="0" smtClean="0"/>
              <a:t>Scope Creep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334000" y="2505075"/>
            <a:ext cx="3886200" cy="1152525"/>
            <a:chOff x="3360" y="1578"/>
            <a:chExt cx="2448" cy="726"/>
          </a:xfrm>
        </p:grpSpPr>
        <p:pic>
          <p:nvPicPr>
            <p:cNvPr id="19464" name="Picture 16" descr="3-01666_callout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60" y="1578"/>
              <a:ext cx="2448" cy="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0472" name="Rectangle 8"/>
            <p:cNvSpPr>
              <a:spLocks noChangeArrowheads="1"/>
            </p:cNvSpPr>
            <p:nvPr/>
          </p:nvSpPr>
          <p:spPr bwMode="auto">
            <a:xfrm>
              <a:off x="3598" y="1632"/>
              <a:ext cx="192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“Dark matter” emerging during iteration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029200" y="4886325"/>
            <a:ext cx="2895600" cy="1133475"/>
            <a:chOff x="3168" y="3078"/>
            <a:chExt cx="1824" cy="714"/>
          </a:xfrm>
        </p:grpSpPr>
        <p:pic>
          <p:nvPicPr>
            <p:cNvPr id="19462" name="Picture 17" descr="3-01666_callout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68" y="3078"/>
              <a:ext cx="1824" cy="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0473" name="Rectangle 9"/>
            <p:cNvSpPr>
              <a:spLocks noChangeArrowheads="1"/>
            </p:cNvSpPr>
            <p:nvPr/>
          </p:nvSpPr>
          <p:spPr bwMode="auto">
            <a:xfrm>
              <a:off x="3507" y="3218"/>
              <a:ext cx="13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Planned work is squeezed 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0473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 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00200"/>
            <a:ext cx="778033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46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和测试相关的误区？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/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/>
              <a:t>既然</a:t>
            </a:r>
            <a:r>
              <a:rPr lang="zh-CN" altLang="en-US" dirty="0"/>
              <a:t>有专人</a:t>
            </a:r>
            <a:r>
              <a:rPr lang="zh-CN" altLang="en-US" dirty="0" smtClean="0"/>
              <a:t>负责质量，</a:t>
            </a:r>
            <a:r>
              <a:rPr lang="zh-CN" altLang="en-US" dirty="0"/>
              <a:t>那我就不用负责了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/>
              <a:t>盲目信任“专业人士”扮演的</a:t>
            </a:r>
            <a:r>
              <a:rPr lang="zh-CN" altLang="en-US" dirty="0" smtClean="0"/>
              <a:t>角色</a:t>
            </a:r>
            <a:endParaRPr lang="en-US" altLang="zh-CN" dirty="0" smtClean="0"/>
          </a:p>
          <a:p>
            <a:r>
              <a:rPr lang="zh-CN" altLang="en-US" dirty="0"/>
              <a:t>为了自己的角色而做绩效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r>
              <a:rPr lang="zh-CN" altLang="en-US" dirty="0"/>
              <a:t>画地为牢的</a:t>
            </a:r>
            <a:r>
              <a:rPr lang="zh-CN" altLang="en-US" dirty="0" smtClean="0"/>
              <a:t>分工</a:t>
            </a:r>
            <a:endParaRPr lang="en-US" altLang="zh-CN" dirty="0" smtClean="0"/>
          </a:p>
          <a:p>
            <a:r>
              <a:rPr lang="zh-CN" altLang="en-US" dirty="0"/>
              <a:t>无明确责任的</a:t>
            </a:r>
            <a:r>
              <a:rPr lang="zh-CN" altLang="en-US" dirty="0" smtClean="0"/>
              <a:t>分工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9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软件工程也有质量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zh-CN" altLang="en-US" dirty="0" smtClean="0"/>
              <a:t>软件工程的质量体现在</a:t>
            </a:r>
            <a:endParaRPr lang="en-US" altLang="zh-CN" dirty="0" smtClean="0"/>
          </a:p>
          <a:p>
            <a:r>
              <a:rPr lang="zh-CN" altLang="en-US" dirty="0" smtClean="0"/>
              <a:t>开发过程的可见性</a:t>
            </a:r>
            <a:endParaRPr lang="en-US" altLang="zh-CN" dirty="0" smtClean="0"/>
          </a:p>
          <a:p>
            <a:r>
              <a:rPr lang="zh-CN" altLang="en-US" dirty="0" smtClean="0"/>
              <a:t>开发过程的风险控制</a:t>
            </a:r>
            <a:endParaRPr lang="en-US" altLang="zh-CN" dirty="0" smtClean="0"/>
          </a:p>
          <a:p>
            <a:r>
              <a:rPr lang="zh-CN" altLang="en-US" dirty="0"/>
              <a:t>内部</a:t>
            </a:r>
            <a:r>
              <a:rPr lang="zh-CN" altLang="en-US" dirty="0" smtClean="0"/>
              <a:t>模块的交付质量</a:t>
            </a:r>
            <a:endParaRPr lang="en-US" altLang="zh-CN" dirty="0" smtClean="0"/>
          </a:p>
          <a:p>
            <a:r>
              <a:rPr lang="zh-CN" altLang="en-US" dirty="0" smtClean="0"/>
              <a:t>开发成本的控制</a:t>
            </a:r>
            <a:endParaRPr lang="en-US" altLang="zh-CN" dirty="0" smtClean="0"/>
          </a:p>
          <a:p>
            <a:r>
              <a:rPr lang="zh-CN" altLang="en-US" dirty="0"/>
              <a:t>内部</a:t>
            </a:r>
            <a:r>
              <a:rPr lang="zh-CN" altLang="en-US" dirty="0" smtClean="0"/>
              <a:t>质量指标的完成情况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8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CMMI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apacity </a:t>
            </a:r>
            <a:r>
              <a:rPr lang="en-US" b="1" dirty="0"/>
              <a:t>M</a:t>
            </a:r>
            <a:r>
              <a:rPr lang="en-US" dirty="0"/>
              <a:t>aturity </a:t>
            </a:r>
            <a:r>
              <a:rPr lang="en-US" b="1" dirty="0"/>
              <a:t>M</a:t>
            </a:r>
            <a:r>
              <a:rPr lang="en-US" dirty="0"/>
              <a:t>odel </a:t>
            </a:r>
            <a:r>
              <a:rPr lang="en-US" b="1" dirty="0" smtClean="0"/>
              <a:t>I</a:t>
            </a:r>
            <a:r>
              <a:rPr lang="en-US" dirty="0" smtClean="0"/>
              <a:t>ntegrated</a:t>
            </a:r>
          </a:p>
          <a:p>
            <a:r>
              <a:rPr lang="en-US" dirty="0" smtClean="0"/>
              <a:t>Defined by CMU Software Engineering Institute</a:t>
            </a:r>
          </a:p>
          <a:p>
            <a:r>
              <a:rPr lang="en-US" dirty="0"/>
              <a:t>CMMI</a:t>
            </a:r>
            <a:r>
              <a:rPr lang="zh-CN" altLang="en-US" dirty="0"/>
              <a:t>虽然源于美国，但在世界各地得到了广泛的推广与接受。</a:t>
            </a:r>
            <a:r>
              <a:rPr lang="en-US" dirty="0"/>
              <a:t>CMMI</a:t>
            </a:r>
            <a:r>
              <a:rPr lang="zh-CN" altLang="en-US" dirty="0"/>
              <a:t>在印度的应用甚至超过了美国。据</a:t>
            </a:r>
            <a:r>
              <a:rPr lang="en-US" dirty="0"/>
              <a:t>SEI</a:t>
            </a:r>
            <a:r>
              <a:rPr lang="zh-CN" altLang="en-US" dirty="0"/>
              <a:t>统计，世界软件企业评估达到</a:t>
            </a:r>
            <a:r>
              <a:rPr lang="en-US" dirty="0"/>
              <a:t>5</a:t>
            </a:r>
            <a:r>
              <a:rPr lang="zh-CN" altLang="en-US" dirty="0"/>
              <a:t>级的共有</a:t>
            </a:r>
            <a:r>
              <a:rPr lang="en-US" dirty="0"/>
              <a:t>25</a:t>
            </a:r>
            <a:r>
              <a:rPr lang="zh-CN" altLang="en-US" dirty="0"/>
              <a:t>个，印度占了其中的</a:t>
            </a:r>
            <a:r>
              <a:rPr lang="en-US" dirty="0"/>
              <a:t>16</a:t>
            </a:r>
            <a:r>
              <a:rPr lang="zh-CN" altLang="en-US" dirty="0"/>
              <a:t>个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CMMI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CMMI</a:t>
            </a:r>
            <a:r>
              <a:rPr lang="zh-CN" altLang="en-US" dirty="0"/>
              <a:t>一级，完成级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完成级水平上，企业对项目的目标与要做的努力很清晰，项目的目标得以实现。但是由于任务的完成带有很大的偶然性，企业无法保证在实施同类项目的时候仍然能够完成任务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企</a:t>
            </a:r>
            <a:r>
              <a:rPr lang="zh-CN" altLang="en-US" dirty="0"/>
              <a:t>业在一级上的项目实施对实施人员有很大的依赖性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CMMI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CMMI</a:t>
            </a:r>
            <a:r>
              <a:rPr lang="zh-CN" altLang="en-US" dirty="0" smtClean="0"/>
              <a:t>二级，管理级。</a:t>
            </a:r>
            <a:endParaRPr lang="en-US" altLang="zh-CN" dirty="0" smtClean="0"/>
          </a:p>
          <a:p>
            <a:r>
              <a:rPr lang="zh-CN" altLang="en-US" dirty="0" smtClean="0"/>
              <a:t>在管理级水平上，企业在项目实施上能够遵守既定的计划与流程，有资源准备，权责到人，对相关的项目实施人员有相应的培训，对整个流程有监测与控制，并联合上级单位对项目与流程进行审查。</a:t>
            </a:r>
            <a:endParaRPr lang="en-US" altLang="zh-CN" dirty="0" smtClean="0"/>
          </a:p>
          <a:p>
            <a:r>
              <a:rPr lang="zh-CN" altLang="en-US" dirty="0" smtClean="0"/>
              <a:t>企业在二级水平上体现了对项目的一系列管理程序。这一系列的管理手段排除了企业在 </a:t>
            </a:r>
            <a:r>
              <a:rPr lang="en-US" altLang="zh-CN" dirty="0" smtClean="0"/>
              <a:t>CMM1</a:t>
            </a:r>
            <a:r>
              <a:rPr lang="zh-CN" altLang="en-US" dirty="0" smtClean="0"/>
              <a:t>时完成任务的随机性，保证了企业的所有项目实施都会得到成功。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CMMI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CMMI</a:t>
            </a:r>
            <a:r>
              <a:rPr lang="zh-CN" altLang="en-US" dirty="0" smtClean="0"/>
              <a:t>三级，明确（定义）级。</a:t>
            </a:r>
            <a:endParaRPr lang="en-US" altLang="zh-CN" dirty="0" smtClean="0"/>
          </a:p>
          <a:p>
            <a:r>
              <a:rPr lang="zh-CN" altLang="en-US" dirty="0" smtClean="0"/>
              <a:t>在定义级水平上，企业不仅能够对项目的实施有一整套的管理措施，并保障项目的完成；</a:t>
            </a:r>
            <a:endParaRPr lang="en-US" altLang="zh-CN" dirty="0" smtClean="0"/>
          </a:p>
          <a:p>
            <a:r>
              <a:rPr lang="zh-CN" altLang="en-US" dirty="0" smtClean="0"/>
              <a:t>而且，企业能够根据自身的特殊情况以及自己的标准流程，将这套管理体系与流程予以制度化。</a:t>
            </a:r>
            <a:endParaRPr lang="en-US" altLang="zh-CN" dirty="0" smtClean="0"/>
          </a:p>
          <a:p>
            <a:r>
              <a:rPr lang="zh-CN" altLang="en-US" dirty="0" smtClean="0"/>
              <a:t>这样，企业不仅能够在同类的项目上成功地实施</a:t>
            </a:r>
            <a:r>
              <a:rPr lang="en-US" dirty="0" smtClean="0"/>
              <a:t>CMMI</a:t>
            </a:r>
            <a:r>
              <a:rPr lang="zh-CN" altLang="en-US" dirty="0" smtClean="0"/>
              <a:t>，在不同类的项目上一样能够成功地实施。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CMMI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CMMI</a:t>
            </a:r>
            <a:r>
              <a:rPr lang="zh-CN" altLang="en-US" dirty="0" smtClean="0"/>
              <a:t>四级，量化管理级。</a:t>
            </a:r>
            <a:endParaRPr lang="en-US" altLang="zh-CN" dirty="0" smtClean="0"/>
          </a:p>
          <a:p>
            <a:r>
              <a:rPr lang="zh-CN" altLang="en-US" dirty="0" smtClean="0"/>
              <a:t>在量化管理级水平上，企业的项目管理不仅形成了一种制度，而且要实现数字化的管理。</a:t>
            </a:r>
            <a:endParaRPr lang="en-US" altLang="zh-CN" dirty="0" smtClean="0"/>
          </a:p>
          <a:p>
            <a:r>
              <a:rPr lang="zh-CN" altLang="en-US" dirty="0" smtClean="0"/>
              <a:t>通过量化技术来实现流程的稳定性，实现管理的精度，降低项目实施在质量上的波动。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CMMI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CMMI</a:t>
            </a:r>
            <a:r>
              <a:rPr lang="zh-CN" altLang="en-US" dirty="0" smtClean="0"/>
              <a:t>五级，优化级。</a:t>
            </a:r>
            <a:endParaRPr lang="en-US" altLang="zh-CN" dirty="0" smtClean="0"/>
          </a:p>
          <a:p>
            <a:r>
              <a:rPr lang="zh-CN" altLang="en-US" dirty="0" smtClean="0"/>
              <a:t>在优化级水平上，企业的项目管理达到了最高的境界。</a:t>
            </a:r>
            <a:endParaRPr lang="en-US" altLang="zh-CN" dirty="0" smtClean="0"/>
          </a:p>
          <a:p>
            <a:r>
              <a:rPr lang="zh-CN" altLang="en-US" dirty="0" smtClean="0"/>
              <a:t>企业不仅能够通过信息手段与数字化手段来实现对项目的管理，而且能够充分利用信息资料，对企业在项目实施的过程中可能出现的次品予以预防。</a:t>
            </a:r>
            <a:endParaRPr lang="en-US" altLang="zh-CN" smtClean="0"/>
          </a:p>
          <a:p>
            <a:r>
              <a:rPr lang="zh-CN" altLang="en-US" smtClean="0"/>
              <a:t>能</a:t>
            </a:r>
            <a:r>
              <a:rPr lang="zh-CN" altLang="en-US" dirty="0" smtClean="0"/>
              <a:t>够主动地改善流程，运用新技术，实现流程的优化。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Peopleware</a:t>
            </a:r>
            <a:r>
              <a:rPr lang="en-US" dirty="0" smtClean="0"/>
              <a:t> (</a:t>
            </a:r>
            <a:r>
              <a:rPr lang="zh-CN" altLang="en-US" dirty="0" smtClean="0"/>
              <a:t>人件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Development </a:t>
            </a:r>
            <a:r>
              <a:rPr lang="en-US" dirty="0"/>
              <a:t>of productive </a:t>
            </a:r>
            <a:r>
              <a:rPr lang="en-US" dirty="0" smtClean="0"/>
              <a:t>persons</a:t>
            </a:r>
          </a:p>
          <a:p>
            <a:pPr lvl="1"/>
            <a:r>
              <a:rPr lang="en-US" dirty="0" smtClean="0"/>
              <a:t>Personal Software Process</a:t>
            </a:r>
            <a:endParaRPr lang="en-US" dirty="0"/>
          </a:p>
          <a:p>
            <a:r>
              <a:rPr lang="en-US" dirty="0"/>
              <a:t>Development of productive </a:t>
            </a:r>
            <a:r>
              <a:rPr lang="en-US" dirty="0" smtClean="0"/>
              <a:t>teams</a:t>
            </a:r>
          </a:p>
          <a:p>
            <a:pPr lvl="1"/>
            <a:r>
              <a:rPr lang="en-US" dirty="0" smtClean="0"/>
              <a:t>Team Software Process, CMM</a:t>
            </a:r>
          </a:p>
          <a:p>
            <a:pPr lvl="1"/>
            <a:r>
              <a:rPr lang="en-US" dirty="0" smtClean="0"/>
              <a:t>Team organization</a:t>
            </a:r>
            <a:endParaRPr lang="en-US" dirty="0"/>
          </a:p>
          <a:p>
            <a:r>
              <a:rPr lang="en-US" dirty="0" smtClean="0"/>
              <a:t>People management</a:t>
            </a:r>
          </a:p>
          <a:p>
            <a:pPr lvl="1"/>
            <a:r>
              <a:rPr lang="en-US" dirty="0" smtClean="0"/>
              <a:t>Recruiting, training, promoting, </a:t>
            </a:r>
            <a:endParaRPr lang="en-US" dirty="0"/>
          </a:p>
          <a:p>
            <a:r>
              <a:rPr lang="en-US" dirty="0" smtClean="0"/>
              <a:t>Modeling </a:t>
            </a:r>
            <a:r>
              <a:rPr lang="en-US" dirty="0"/>
              <a:t>of human competencies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Define competency (soft skills)</a:t>
            </a:r>
          </a:p>
          <a:p>
            <a:pPr lvl="1"/>
            <a:r>
              <a:rPr lang="en-US" dirty="0" smtClean="0"/>
              <a:t>Link-competency with performance goals</a:t>
            </a:r>
          </a:p>
          <a:p>
            <a:pPr lvl="1"/>
            <a:r>
              <a:rPr lang="en-US" dirty="0" smtClean="0"/>
              <a:t>Achieve the goals and improve the competency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4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C1766B-B3F5-4F42-8D20-7E7B2DE9B78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140E8CF-1284-42B5-AE63-5DAA305DEF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60DA82-F298-4C61-A5B5-247E3F9E5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7082</TotalTime>
  <Words>964</Words>
  <Application>Microsoft Office PowerPoint</Application>
  <PresentationFormat>全屏显示(4:3)</PresentationFormat>
  <Paragraphs>114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Segoe Semibold</vt:lpstr>
      <vt:lpstr>华文楷体</vt:lpstr>
      <vt:lpstr>宋体</vt:lpstr>
      <vt:lpstr>Arial</vt:lpstr>
      <vt:lpstr>Calibri</vt:lpstr>
      <vt:lpstr>Corbel</vt:lpstr>
      <vt:lpstr>Wingdings</vt:lpstr>
      <vt:lpstr>Wingdings 2</vt:lpstr>
      <vt:lpstr>Wingdings 3</vt:lpstr>
      <vt:lpstr>Module</vt:lpstr>
      <vt:lpstr>软件工程的质量</vt:lpstr>
      <vt:lpstr>软件工程也有质量</vt:lpstr>
      <vt:lpstr>CMMI</vt:lpstr>
      <vt:lpstr>CMMI 1</vt:lpstr>
      <vt:lpstr>CMMI 2</vt:lpstr>
      <vt:lpstr>CMMI 3</vt:lpstr>
      <vt:lpstr>CMMI 4</vt:lpstr>
      <vt:lpstr>CMMI 5</vt:lpstr>
      <vt:lpstr>Peopleware (人件)</vt:lpstr>
      <vt:lpstr>Peopleware (人件)</vt:lpstr>
      <vt:lpstr>Decision Making</vt:lpstr>
      <vt:lpstr>衡量软件工程质量</vt:lpstr>
      <vt:lpstr>正常的 未解决/解决/关闭 的比例</vt:lpstr>
      <vt:lpstr>什么地方资源不够?</vt:lpstr>
      <vt:lpstr>低估了项目的难度/Underestimating</vt:lpstr>
      <vt:lpstr>Inadequate Bug Allotment</vt:lpstr>
      <vt:lpstr>Scope Creep</vt:lpstr>
      <vt:lpstr>A real example</vt:lpstr>
      <vt:lpstr>和测试相关的误区？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CMMI</dc:title>
  <dc:creator>xinz</dc:creator>
  <cp:lastModifiedBy>Xin Zou</cp:lastModifiedBy>
  <cp:revision>28</cp:revision>
  <dcterms:created xsi:type="dcterms:W3CDTF">2009-12-14T09:57:50Z</dcterms:created>
  <dcterms:modified xsi:type="dcterms:W3CDTF">2015-11-28T14:43:18Z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</Properties>
</file>