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83"/>
  </p:notesMasterIdLst>
  <p:handoutMasterIdLst>
    <p:handoutMasterId r:id="rId84"/>
  </p:handoutMasterIdLst>
  <p:sldIdLst>
    <p:sldId id="256" r:id="rId5"/>
    <p:sldId id="296" r:id="rId6"/>
    <p:sldId id="340" r:id="rId7"/>
    <p:sldId id="341" r:id="rId8"/>
    <p:sldId id="330" r:id="rId9"/>
    <p:sldId id="257" r:id="rId10"/>
    <p:sldId id="258" r:id="rId11"/>
    <p:sldId id="259" r:id="rId12"/>
    <p:sldId id="261" r:id="rId13"/>
    <p:sldId id="262" r:id="rId14"/>
    <p:sldId id="260" r:id="rId15"/>
    <p:sldId id="339" r:id="rId16"/>
    <p:sldId id="263" r:id="rId17"/>
    <p:sldId id="286" r:id="rId18"/>
    <p:sldId id="264" r:id="rId19"/>
    <p:sldId id="265" r:id="rId20"/>
    <p:sldId id="336" r:id="rId21"/>
    <p:sldId id="291" r:id="rId22"/>
    <p:sldId id="337" r:id="rId23"/>
    <p:sldId id="338" r:id="rId24"/>
    <p:sldId id="293" r:id="rId25"/>
    <p:sldId id="328" r:id="rId26"/>
    <p:sldId id="266" r:id="rId27"/>
    <p:sldId id="321" r:id="rId28"/>
    <p:sldId id="276" r:id="rId29"/>
    <p:sldId id="282" r:id="rId30"/>
    <p:sldId id="283" r:id="rId31"/>
    <p:sldId id="284" r:id="rId32"/>
    <p:sldId id="287" r:id="rId33"/>
    <p:sldId id="308" r:id="rId34"/>
    <p:sldId id="285" r:id="rId35"/>
    <p:sldId id="309" r:id="rId36"/>
    <p:sldId id="344" r:id="rId37"/>
    <p:sldId id="345" r:id="rId38"/>
    <p:sldId id="346" r:id="rId39"/>
    <p:sldId id="334" r:id="rId40"/>
    <p:sldId id="333" r:id="rId41"/>
    <p:sldId id="300" r:id="rId42"/>
    <p:sldId id="301" r:id="rId43"/>
    <p:sldId id="315" r:id="rId44"/>
    <p:sldId id="316" r:id="rId45"/>
    <p:sldId id="302" r:id="rId46"/>
    <p:sldId id="310" r:id="rId47"/>
    <p:sldId id="318" r:id="rId48"/>
    <p:sldId id="303" r:id="rId49"/>
    <p:sldId id="304" r:id="rId50"/>
    <p:sldId id="305" r:id="rId51"/>
    <p:sldId id="319" r:id="rId52"/>
    <p:sldId id="267" r:id="rId53"/>
    <p:sldId id="275" r:id="rId54"/>
    <p:sldId id="322" r:id="rId55"/>
    <p:sldId id="268" r:id="rId56"/>
    <p:sldId id="329" r:id="rId57"/>
    <p:sldId id="331" r:id="rId58"/>
    <p:sldId id="332" r:id="rId59"/>
    <p:sldId id="273" r:id="rId60"/>
    <p:sldId id="269" r:id="rId61"/>
    <p:sldId id="298" r:id="rId62"/>
    <p:sldId id="306" r:id="rId63"/>
    <p:sldId id="270" r:id="rId64"/>
    <p:sldId id="271" r:id="rId65"/>
    <p:sldId id="272" r:id="rId66"/>
    <p:sldId id="311" r:id="rId67"/>
    <p:sldId id="312" r:id="rId68"/>
    <p:sldId id="313" r:id="rId69"/>
    <p:sldId id="314" r:id="rId70"/>
    <p:sldId id="307" r:id="rId71"/>
    <p:sldId id="277" r:id="rId72"/>
    <p:sldId id="289" r:id="rId73"/>
    <p:sldId id="290" r:id="rId74"/>
    <p:sldId id="317" r:id="rId75"/>
    <p:sldId id="320" r:id="rId76"/>
    <p:sldId id="281" r:id="rId77"/>
    <p:sldId id="342" r:id="rId78"/>
    <p:sldId id="274" r:id="rId79"/>
    <p:sldId id="292" r:id="rId80"/>
    <p:sldId id="324" r:id="rId81"/>
    <p:sldId id="343"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60" autoAdjust="0"/>
    <p:restoredTop sz="86050" autoAdjust="0"/>
  </p:normalViewPr>
  <p:slideViewPr>
    <p:cSldViewPr>
      <p:cViewPr varScale="1">
        <p:scale>
          <a:sx n="77" d="100"/>
          <a:sy n="77" d="100"/>
        </p:scale>
        <p:origin x="1214" y="53"/>
      </p:cViewPr>
      <p:guideLst>
        <p:guide orient="horz" pos="2160"/>
        <p:guide pos="2880"/>
      </p:guideLst>
    </p:cSldViewPr>
  </p:slideViewPr>
  <p:outlineViewPr>
    <p:cViewPr>
      <p:scale>
        <a:sx n="33" d="100"/>
        <a:sy n="33" d="100"/>
      </p:scale>
      <p:origin x="0" y="55014"/>
    </p:cViewPr>
  </p:outlineViewPr>
  <p:notesTextViewPr>
    <p:cViewPr>
      <p:scale>
        <a:sx n="100" d="100"/>
        <a:sy n="100" d="100"/>
      </p:scale>
      <p:origin x="0" y="0"/>
    </p:cViewPr>
  </p:notesTextViewPr>
  <p:sorterViewPr>
    <p:cViewPr>
      <p:scale>
        <a:sx n="90" d="100"/>
        <a:sy n="90" d="100"/>
      </p:scale>
      <p:origin x="0" y="10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2652E9-CA2B-4B93-9A4F-55FBF14206F4}"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37CCCC84-6924-4020-AA88-9D8C67CC45ED}">
      <dgm:prSet phldrT="[Text]"/>
      <dgm:spPr/>
      <dgm:t>
        <a:bodyPr/>
        <a:lstStyle/>
        <a:p>
          <a:r>
            <a:rPr lang="en-US" dirty="0" smtClean="0"/>
            <a:t>Focus</a:t>
          </a:r>
          <a:endParaRPr lang="en-US" dirty="0"/>
        </a:p>
      </dgm:t>
    </dgm:pt>
    <dgm:pt modelId="{E19514E1-CE10-459F-BC5B-51D11AEC7AAA}" type="parTrans" cxnId="{7783422E-3CCF-423E-85E8-D2234618637D}">
      <dgm:prSet/>
      <dgm:spPr/>
      <dgm:t>
        <a:bodyPr/>
        <a:lstStyle/>
        <a:p>
          <a:endParaRPr lang="en-US"/>
        </a:p>
      </dgm:t>
    </dgm:pt>
    <dgm:pt modelId="{8F945838-D3FB-4B41-85B6-86067C905F3A}" type="sibTrans" cxnId="{7783422E-3CCF-423E-85E8-D2234618637D}">
      <dgm:prSet/>
      <dgm:spPr/>
      <dgm:t>
        <a:bodyPr/>
        <a:lstStyle/>
        <a:p>
          <a:endParaRPr lang="en-US"/>
        </a:p>
      </dgm:t>
    </dgm:pt>
    <dgm:pt modelId="{EAC44B79-DB83-4E88-8DD7-7FED13B565DE}">
      <dgm:prSet phldrT="[Text]"/>
      <dgm:spPr/>
      <dgm:t>
        <a:bodyPr/>
        <a:lstStyle/>
        <a:p>
          <a:r>
            <a:rPr lang="en-US" dirty="0" smtClean="0"/>
            <a:t>reliability</a:t>
          </a:r>
          <a:endParaRPr lang="en-US" dirty="0"/>
        </a:p>
      </dgm:t>
    </dgm:pt>
    <dgm:pt modelId="{406021AA-BA3D-493E-899E-43C114D2992D}" type="parTrans" cxnId="{F0E4F3A2-2FA7-4E2B-BA2F-EF4E3DA9D628}">
      <dgm:prSet/>
      <dgm:spPr/>
      <dgm:t>
        <a:bodyPr/>
        <a:lstStyle/>
        <a:p>
          <a:endParaRPr lang="en-US"/>
        </a:p>
      </dgm:t>
    </dgm:pt>
    <dgm:pt modelId="{7038DC38-45C7-4EBB-82D7-29639BB2C887}" type="sibTrans" cxnId="{F0E4F3A2-2FA7-4E2B-BA2F-EF4E3DA9D628}">
      <dgm:prSet/>
      <dgm:spPr/>
      <dgm:t>
        <a:bodyPr/>
        <a:lstStyle/>
        <a:p>
          <a:endParaRPr lang="en-US"/>
        </a:p>
      </dgm:t>
    </dgm:pt>
    <dgm:pt modelId="{853B56BE-11E5-4258-A552-BEDB3EC91984}">
      <dgm:prSet phldrT="[Text]"/>
      <dgm:spPr/>
      <dgm:t>
        <a:bodyPr/>
        <a:lstStyle/>
        <a:p>
          <a:r>
            <a:rPr lang="en-US" dirty="0" smtClean="0"/>
            <a:t>Convenience</a:t>
          </a:r>
          <a:endParaRPr lang="en-US" dirty="0"/>
        </a:p>
      </dgm:t>
    </dgm:pt>
    <dgm:pt modelId="{679A108E-A108-450F-91F9-2A3B696D5D22}" type="parTrans" cxnId="{5CE04604-6962-42DB-96B0-2D5901D10362}">
      <dgm:prSet/>
      <dgm:spPr/>
      <dgm:t>
        <a:bodyPr/>
        <a:lstStyle/>
        <a:p>
          <a:endParaRPr lang="en-US"/>
        </a:p>
      </dgm:t>
    </dgm:pt>
    <dgm:pt modelId="{BB9C624F-4E53-4531-AC82-21030EB5B21A}" type="sibTrans" cxnId="{5CE04604-6962-42DB-96B0-2D5901D10362}">
      <dgm:prSet/>
      <dgm:spPr/>
      <dgm:t>
        <a:bodyPr/>
        <a:lstStyle/>
        <a:p>
          <a:endParaRPr lang="en-US"/>
        </a:p>
      </dgm:t>
    </dgm:pt>
    <dgm:pt modelId="{16792F51-7C7B-4CE7-832B-136E87B3C4FC}">
      <dgm:prSet phldrT="[Text]"/>
      <dgm:spPr/>
      <dgm:t>
        <a:bodyPr/>
        <a:lstStyle/>
        <a:p>
          <a:r>
            <a:rPr lang="en-US" dirty="0" smtClean="0"/>
            <a:t>User</a:t>
          </a:r>
          <a:endParaRPr lang="en-US" dirty="0"/>
        </a:p>
      </dgm:t>
    </dgm:pt>
    <dgm:pt modelId="{17E1780E-A673-4627-B61A-AFBB5011CCA3}" type="parTrans" cxnId="{59202147-0A37-420C-9CC0-968736C5A0D3}">
      <dgm:prSet/>
      <dgm:spPr/>
      <dgm:t>
        <a:bodyPr/>
        <a:lstStyle/>
        <a:p>
          <a:endParaRPr lang="en-US"/>
        </a:p>
      </dgm:t>
    </dgm:pt>
    <dgm:pt modelId="{0BF090C6-C7E4-46C8-9851-122D65EFA965}" type="sibTrans" cxnId="{59202147-0A37-420C-9CC0-968736C5A0D3}">
      <dgm:prSet/>
      <dgm:spPr/>
      <dgm:t>
        <a:bodyPr/>
        <a:lstStyle/>
        <a:p>
          <a:endParaRPr lang="en-US"/>
        </a:p>
      </dgm:t>
    </dgm:pt>
    <dgm:pt modelId="{1845DE7C-4F69-4FEF-9030-4F1E9FDF1EE3}">
      <dgm:prSet phldrT="[Text]"/>
      <dgm:spPr/>
      <dgm:t>
        <a:bodyPr/>
        <a:lstStyle/>
        <a:p>
          <a:r>
            <a:rPr lang="en-US" dirty="0" smtClean="0"/>
            <a:t>Early majority</a:t>
          </a:r>
          <a:endParaRPr lang="en-US" dirty="0"/>
        </a:p>
      </dgm:t>
    </dgm:pt>
    <dgm:pt modelId="{BC5A816D-C4A5-4B66-BBDE-45C04076015C}" type="parTrans" cxnId="{F15E4F87-1643-4E8A-B6F9-307B592723EE}">
      <dgm:prSet/>
      <dgm:spPr/>
      <dgm:t>
        <a:bodyPr/>
        <a:lstStyle/>
        <a:p>
          <a:endParaRPr lang="en-US"/>
        </a:p>
      </dgm:t>
    </dgm:pt>
    <dgm:pt modelId="{90D394A7-7B97-49F0-B194-7573D4186B8C}" type="sibTrans" cxnId="{F15E4F87-1643-4E8A-B6F9-307B592723EE}">
      <dgm:prSet/>
      <dgm:spPr/>
      <dgm:t>
        <a:bodyPr/>
        <a:lstStyle/>
        <a:p>
          <a:endParaRPr lang="en-US"/>
        </a:p>
      </dgm:t>
    </dgm:pt>
    <dgm:pt modelId="{02EE0A9D-1F9E-44D2-A8DC-62076B1D5A84}">
      <dgm:prSet phldrT="[Text]"/>
      <dgm:spPr/>
      <dgm:t>
        <a:bodyPr/>
        <a:lstStyle/>
        <a:p>
          <a:r>
            <a:rPr lang="en-US" dirty="0" smtClean="0"/>
            <a:t>Late majority</a:t>
          </a:r>
          <a:endParaRPr lang="en-US" dirty="0"/>
        </a:p>
      </dgm:t>
    </dgm:pt>
    <dgm:pt modelId="{EA19CBA3-DFFA-4B14-A85A-D5553B78B472}" type="parTrans" cxnId="{A05451D5-A31F-4054-B39A-9183C9DCE9EE}">
      <dgm:prSet/>
      <dgm:spPr/>
      <dgm:t>
        <a:bodyPr/>
        <a:lstStyle/>
        <a:p>
          <a:endParaRPr lang="en-US"/>
        </a:p>
      </dgm:t>
    </dgm:pt>
    <dgm:pt modelId="{5470EE0B-AFE3-48FF-955C-4899EFB91FBE}" type="sibTrans" cxnId="{A05451D5-A31F-4054-B39A-9183C9DCE9EE}">
      <dgm:prSet/>
      <dgm:spPr/>
      <dgm:t>
        <a:bodyPr/>
        <a:lstStyle/>
        <a:p>
          <a:endParaRPr lang="en-US"/>
        </a:p>
      </dgm:t>
    </dgm:pt>
    <dgm:pt modelId="{95717424-59C6-4D49-90FB-2D2C378340AC}">
      <dgm:prSet phldrT="[Text]"/>
      <dgm:spPr/>
      <dgm:t>
        <a:bodyPr/>
        <a:lstStyle/>
        <a:p>
          <a:r>
            <a:rPr lang="en-US" dirty="0" smtClean="0"/>
            <a:t>price</a:t>
          </a:r>
          <a:endParaRPr lang="en-US" dirty="0"/>
        </a:p>
      </dgm:t>
    </dgm:pt>
    <dgm:pt modelId="{DB6F42F0-8C4E-4161-9BE7-2AD53C9299BE}" type="parTrans" cxnId="{444FC4BC-D01B-4F71-8078-FC48D3932674}">
      <dgm:prSet/>
      <dgm:spPr/>
      <dgm:t>
        <a:bodyPr/>
        <a:lstStyle/>
        <a:p>
          <a:endParaRPr lang="en-US"/>
        </a:p>
      </dgm:t>
    </dgm:pt>
    <dgm:pt modelId="{C948DCD9-3639-4A8B-A774-1C9B87CB09E5}" type="sibTrans" cxnId="{444FC4BC-D01B-4F71-8078-FC48D3932674}">
      <dgm:prSet/>
      <dgm:spPr/>
      <dgm:t>
        <a:bodyPr/>
        <a:lstStyle/>
        <a:p>
          <a:endParaRPr lang="en-US"/>
        </a:p>
      </dgm:t>
    </dgm:pt>
    <dgm:pt modelId="{F2E1E509-967D-4C12-8110-555AF684EDDA}">
      <dgm:prSet phldrT="[Text]"/>
      <dgm:spPr/>
      <dgm:t>
        <a:bodyPr/>
        <a:lstStyle/>
        <a:p>
          <a:r>
            <a:rPr lang="en-US" dirty="0" smtClean="0"/>
            <a:t>All of us</a:t>
          </a:r>
          <a:endParaRPr lang="en-US" dirty="0"/>
        </a:p>
      </dgm:t>
    </dgm:pt>
    <dgm:pt modelId="{CFD6C84F-713F-463E-A561-89F3E4E19C53}" type="parTrans" cxnId="{B0186C0F-AD1F-43EF-8527-AF4345062B5B}">
      <dgm:prSet/>
      <dgm:spPr/>
      <dgm:t>
        <a:bodyPr/>
        <a:lstStyle/>
        <a:p>
          <a:endParaRPr lang="en-US"/>
        </a:p>
      </dgm:t>
    </dgm:pt>
    <dgm:pt modelId="{89321B1D-BAE0-401C-A76D-9A2E2C1BFEE1}" type="sibTrans" cxnId="{B0186C0F-AD1F-43EF-8527-AF4345062B5B}">
      <dgm:prSet/>
      <dgm:spPr/>
      <dgm:t>
        <a:bodyPr/>
        <a:lstStyle/>
        <a:p>
          <a:endParaRPr lang="en-US"/>
        </a:p>
      </dgm:t>
    </dgm:pt>
    <dgm:pt modelId="{72ECB014-1A26-48E4-8A86-BCC2A51CE93E}">
      <dgm:prSet phldrT="[Text]"/>
      <dgm:spPr/>
      <dgm:t>
        <a:bodyPr/>
        <a:lstStyle/>
        <a:p>
          <a:r>
            <a:rPr lang="en-US" dirty="0" smtClean="0"/>
            <a:t>functionality</a:t>
          </a:r>
          <a:endParaRPr lang="en-US" dirty="0"/>
        </a:p>
      </dgm:t>
    </dgm:pt>
    <dgm:pt modelId="{CE872393-66E1-432F-950A-63B21E5EA120}" type="parTrans" cxnId="{3AA197F5-DC8D-41CD-B79D-B07B676B6247}">
      <dgm:prSet/>
      <dgm:spPr/>
      <dgm:t>
        <a:bodyPr/>
        <a:lstStyle/>
        <a:p>
          <a:endParaRPr lang="en-US"/>
        </a:p>
      </dgm:t>
    </dgm:pt>
    <dgm:pt modelId="{32345C66-0268-4591-A3A2-0EA3BB22E2B6}" type="sibTrans" cxnId="{3AA197F5-DC8D-41CD-B79D-B07B676B6247}">
      <dgm:prSet/>
      <dgm:spPr/>
      <dgm:t>
        <a:bodyPr/>
        <a:lstStyle/>
        <a:p>
          <a:endParaRPr lang="en-US"/>
        </a:p>
      </dgm:t>
    </dgm:pt>
    <dgm:pt modelId="{52EE8A72-1A7A-4066-A4AF-5759B0919E5D}">
      <dgm:prSet phldrT="[Text]"/>
      <dgm:spPr/>
      <dgm:t>
        <a:bodyPr/>
        <a:lstStyle/>
        <a:p>
          <a:r>
            <a:rPr lang="en-US" dirty="0" smtClean="0"/>
            <a:t>Early adopters</a:t>
          </a:r>
          <a:endParaRPr lang="en-US" dirty="0"/>
        </a:p>
      </dgm:t>
    </dgm:pt>
    <dgm:pt modelId="{7DF7B891-C078-4CE7-81AC-7A90CA8F94AA}" type="parTrans" cxnId="{0DB4FCCC-FA12-46D1-AFBD-FD0616FD4E2F}">
      <dgm:prSet/>
      <dgm:spPr/>
      <dgm:t>
        <a:bodyPr/>
        <a:lstStyle/>
        <a:p>
          <a:endParaRPr lang="en-US"/>
        </a:p>
      </dgm:t>
    </dgm:pt>
    <dgm:pt modelId="{B578A9C6-C2CA-44B0-97CE-2C2D0F314C38}" type="sibTrans" cxnId="{0DB4FCCC-FA12-46D1-AFBD-FD0616FD4E2F}">
      <dgm:prSet/>
      <dgm:spPr/>
      <dgm:t>
        <a:bodyPr/>
        <a:lstStyle/>
        <a:p>
          <a:endParaRPr lang="en-US"/>
        </a:p>
      </dgm:t>
    </dgm:pt>
    <dgm:pt modelId="{3F4FAAF8-257C-4413-AEF2-7A9FE838DBF5}">
      <dgm:prSet phldrT="[Text]"/>
      <dgm:spPr/>
      <dgm:t>
        <a:bodyPr/>
        <a:lstStyle/>
        <a:p>
          <a:r>
            <a:rPr lang="en-US" dirty="0" smtClean="0"/>
            <a:t>Stage</a:t>
          </a:r>
          <a:endParaRPr lang="en-US" dirty="0"/>
        </a:p>
      </dgm:t>
    </dgm:pt>
    <dgm:pt modelId="{140DE6ED-6498-4248-8127-809839BD6093}" type="parTrans" cxnId="{21FD55A4-A56A-4290-AD63-335ED7CE7BC7}">
      <dgm:prSet/>
      <dgm:spPr/>
      <dgm:t>
        <a:bodyPr/>
        <a:lstStyle/>
        <a:p>
          <a:endParaRPr lang="en-US"/>
        </a:p>
      </dgm:t>
    </dgm:pt>
    <dgm:pt modelId="{1359AADC-A131-4AE4-9B26-BA00161943E8}" type="sibTrans" cxnId="{21FD55A4-A56A-4290-AD63-335ED7CE7BC7}">
      <dgm:prSet/>
      <dgm:spPr/>
      <dgm:t>
        <a:bodyPr/>
        <a:lstStyle/>
        <a:p>
          <a:endParaRPr lang="en-US"/>
        </a:p>
      </dgm:t>
    </dgm:pt>
    <dgm:pt modelId="{6067B541-36A9-4068-95C7-9EC1415ECEFA}">
      <dgm:prSet phldrT="[Text]"/>
      <dgm:spPr/>
      <dgm:t>
        <a:bodyPr/>
        <a:lstStyle/>
        <a:p>
          <a:r>
            <a:rPr lang="en-US" dirty="0" smtClean="0"/>
            <a:t>Break-out</a:t>
          </a:r>
          <a:endParaRPr lang="en-US" dirty="0"/>
        </a:p>
      </dgm:t>
    </dgm:pt>
    <dgm:pt modelId="{A0D1E5BA-9FA0-4541-A962-C851599D5007}" type="parTrans" cxnId="{0221EBA8-D84C-4EAF-80A3-AC3F082DFBFA}">
      <dgm:prSet/>
      <dgm:spPr/>
      <dgm:t>
        <a:bodyPr/>
        <a:lstStyle/>
        <a:p>
          <a:endParaRPr lang="en-US"/>
        </a:p>
      </dgm:t>
    </dgm:pt>
    <dgm:pt modelId="{61A38002-FED5-44AF-A3D9-CA210025BD8F}" type="sibTrans" cxnId="{0221EBA8-D84C-4EAF-80A3-AC3F082DFBFA}">
      <dgm:prSet/>
      <dgm:spPr/>
      <dgm:t>
        <a:bodyPr/>
        <a:lstStyle/>
        <a:p>
          <a:endParaRPr lang="en-US"/>
        </a:p>
      </dgm:t>
    </dgm:pt>
    <dgm:pt modelId="{6C1F0825-189F-4BCD-A80F-6B3F808C7C72}">
      <dgm:prSet phldrT="[Text]"/>
      <dgm:spPr/>
      <dgm:t>
        <a:bodyPr/>
        <a:lstStyle/>
        <a:p>
          <a:r>
            <a:rPr lang="en-US" dirty="0" smtClean="0"/>
            <a:t>Established</a:t>
          </a:r>
          <a:endParaRPr lang="en-US" dirty="0"/>
        </a:p>
      </dgm:t>
    </dgm:pt>
    <dgm:pt modelId="{D8A87353-4E70-499D-AFFE-52603148D424}" type="parTrans" cxnId="{BE374E3D-BC25-4B2A-84D1-945560FD087D}">
      <dgm:prSet/>
      <dgm:spPr/>
      <dgm:t>
        <a:bodyPr/>
        <a:lstStyle/>
        <a:p>
          <a:endParaRPr lang="en-US"/>
        </a:p>
      </dgm:t>
    </dgm:pt>
    <dgm:pt modelId="{7A870C6B-7477-4AF5-BA9C-268C796FB6AC}" type="sibTrans" cxnId="{BE374E3D-BC25-4B2A-84D1-945560FD087D}">
      <dgm:prSet/>
      <dgm:spPr/>
      <dgm:t>
        <a:bodyPr/>
        <a:lstStyle/>
        <a:p>
          <a:endParaRPr lang="en-US"/>
        </a:p>
      </dgm:t>
    </dgm:pt>
    <dgm:pt modelId="{FBF097C5-B00E-4382-9745-186BC90C5BAE}">
      <dgm:prSet phldrT="[Text]"/>
      <dgm:spPr/>
      <dgm:t>
        <a:bodyPr/>
        <a:lstStyle/>
        <a:p>
          <a:r>
            <a:rPr lang="en-US" dirty="0" smtClean="0"/>
            <a:t>Mainstream</a:t>
          </a:r>
          <a:endParaRPr lang="en-US" dirty="0"/>
        </a:p>
      </dgm:t>
    </dgm:pt>
    <dgm:pt modelId="{ED087F6C-52E9-4FEC-8C65-E8720033F084}" type="parTrans" cxnId="{A9F28FE4-4C59-4AA8-91A2-77A0E1387CE3}">
      <dgm:prSet/>
      <dgm:spPr/>
      <dgm:t>
        <a:bodyPr/>
        <a:lstStyle/>
        <a:p>
          <a:endParaRPr lang="en-US"/>
        </a:p>
      </dgm:t>
    </dgm:pt>
    <dgm:pt modelId="{E73ADDE2-527C-48B4-95C0-9DEF3F45DA16}" type="sibTrans" cxnId="{A9F28FE4-4C59-4AA8-91A2-77A0E1387CE3}">
      <dgm:prSet/>
      <dgm:spPr/>
      <dgm:t>
        <a:bodyPr/>
        <a:lstStyle/>
        <a:p>
          <a:endParaRPr lang="en-US"/>
        </a:p>
      </dgm:t>
    </dgm:pt>
    <dgm:pt modelId="{B4E3C7E5-BF82-4D74-91DA-591959CA9082}">
      <dgm:prSet phldrT="[Text]"/>
      <dgm:spPr/>
      <dgm:t>
        <a:bodyPr/>
        <a:lstStyle/>
        <a:p>
          <a:r>
            <a:rPr lang="en-US" dirty="0" smtClean="0"/>
            <a:t>Saturated </a:t>
          </a:r>
          <a:endParaRPr lang="en-US" dirty="0"/>
        </a:p>
      </dgm:t>
    </dgm:pt>
    <dgm:pt modelId="{7EEC0794-F4B9-40E5-B98A-8EC1A7F8EC99}" type="parTrans" cxnId="{F1868020-810F-4F3B-88FB-8B1BE3E9A8ED}">
      <dgm:prSet/>
      <dgm:spPr/>
      <dgm:t>
        <a:bodyPr/>
        <a:lstStyle/>
        <a:p>
          <a:endParaRPr lang="en-US"/>
        </a:p>
      </dgm:t>
    </dgm:pt>
    <dgm:pt modelId="{5774C955-A8B8-42C4-8120-0A19B0A8A45E}" type="sibTrans" cxnId="{F1868020-810F-4F3B-88FB-8B1BE3E9A8ED}">
      <dgm:prSet/>
      <dgm:spPr/>
      <dgm:t>
        <a:bodyPr/>
        <a:lstStyle/>
        <a:p>
          <a:endParaRPr lang="en-US"/>
        </a:p>
      </dgm:t>
    </dgm:pt>
    <dgm:pt modelId="{9F1F19C9-68FD-4B0B-A731-198458D5021F}" type="pres">
      <dgm:prSet presAssocID="{1D2652E9-CA2B-4B93-9A4F-55FBF14206F4}" presName="Name0" presStyleCnt="0">
        <dgm:presLayoutVars>
          <dgm:chPref val="3"/>
          <dgm:dir/>
          <dgm:animLvl val="lvl"/>
          <dgm:resizeHandles/>
        </dgm:presLayoutVars>
      </dgm:prSet>
      <dgm:spPr/>
      <dgm:t>
        <a:bodyPr/>
        <a:lstStyle/>
        <a:p>
          <a:endParaRPr lang="en-US"/>
        </a:p>
      </dgm:t>
    </dgm:pt>
    <dgm:pt modelId="{CB48A5DB-7580-4406-97CD-F8EB74317A59}" type="pres">
      <dgm:prSet presAssocID="{3F4FAAF8-257C-4413-AEF2-7A9FE838DBF5}" presName="horFlow" presStyleCnt="0"/>
      <dgm:spPr/>
    </dgm:pt>
    <dgm:pt modelId="{C231A2D8-33FB-4394-A26F-0AA241002BBF}" type="pres">
      <dgm:prSet presAssocID="{3F4FAAF8-257C-4413-AEF2-7A9FE838DBF5}" presName="bigChev" presStyleLbl="node1" presStyleIdx="0" presStyleCnt="3" custLinFactNeighborX="-385" custLinFactNeighborY="-99683"/>
      <dgm:spPr/>
      <dgm:t>
        <a:bodyPr/>
        <a:lstStyle/>
        <a:p>
          <a:endParaRPr lang="en-US"/>
        </a:p>
      </dgm:t>
    </dgm:pt>
    <dgm:pt modelId="{3548B90B-A917-4529-B868-06C3ABDBDB89}" type="pres">
      <dgm:prSet presAssocID="{A0D1E5BA-9FA0-4541-A962-C851599D5007}" presName="parTrans" presStyleCnt="0"/>
      <dgm:spPr/>
    </dgm:pt>
    <dgm:pt modelId="{9B8B7EE1-7BCB-45BD-AABB-7ABDEEE924AB}" type="pres">
      <dgm:prSet presAssocID="{6067B541-36A9-4068-95C7-9EC1415ECEFA}" presName="node" presStyleLbl="alignAccFollowNode1" presStyleIdx="0" presStyleCnt="12" custLinFactY="-20100" custLinFactNeighborX="-431" custLinFactNeighborY="-100000">
        <dgm:presLayoutVars>
          <dgm:bulletEnabled val="1"/>
        </dgm:presLayoutVars>
      </dgm:prSet>
      <dgm:spPr/>
      <dgm:t>
        <a:bodyPr/>
        <a:lstStyle/>
        <a:p>
          <a:endParaRPr lang="en-US"/>
        </a:p>
      </dgm:t>
    </dgm:pt>
    <dgm:pt modelId="{511725C2-42A8-4DC9-B436-D7E9C09CF041}" type="pres">
      <dgm:prSet presAssocID="{61A38002-FED5-44AF-A3D9-CA210025BD8F}" presName="sibTrans" presStyleCnt="0"/>
      <dgm:spPr/>
    </dgm:pt>
    <dgm:pt modelId="{0E44FC54-BC72-406D-BE91-ABB7AB972CA9}" type="pres">
      <dgm:prSet presAssocID="{6C1F0825-189F-4BCD-A80F-6B3F808C7C72}" presName="node" presStyleLbl="alignAccFollowNode1" presStyleIdx="1" presStyleCnt="12" custLinFactY="-20100" custLinFactNeighborX="-431" custLinFactNeighborY="-100000">
        <dgm:presLayoutVars>
          <dgm:bulletEnabled val="1"/>
        </dgm:presLayoutVars>
      </dgm:prSet>
      <dgm:spPr/>
      <dgm:t>
        <a:bodyPr/>
        <a:lstStyle/>
        <a:p>
          <a:endParaRPr lang="en-US"/>
        </a:p>
      </dgm:t>
    </dgm:pt>
    <dgm:pt modelId="{654A02AE-268B-48FE-B3A3-F610A3152931}" type="pres">
      <dgm:prSet presAssocID="{7A870C6B-7477-4AF5-BA9C-268C796FB6AC}" presName="sibTrans" presStyleCnt="0"/>
      <dgm:spPr/>
    </dgm:pt>
    <dgm:pt modelId="{F6219F35-974F-45B9-9D49-D7458E478F1B}" type="pres">
      <dgm:prSet presAssocID="{FBF097C5-B00E-4382-9745-186BC90C5BAE}" presName="node" presStyleLbl="alignAccFollowNode1" presStyleIdx="2" presStyleCnt="12" custLinFactY="-20100" custLinFactNeighborX="2363" custLinFactNeighborY="-100000">
        <dgm:presLayoutVars>
          <dgm:bulletEnabled val="1"/>
        </dgm:presLayoutVars>
      </dgm:prSet>
      <dgm:spPr/>
      <dgm:t>
        <a:bodyPr/>
        <a:lstStyle/>
        <a:p>
          <a:endParaRPr lang="en-US"/>
        </a:p>
      </dgm:t>
    </dgm:pt>
    <dgm:pt modelId="{FC7640C7-5BB2-4427-AD85-3B851F834F58}" type="pres">
      <dgm:prSet presAssocID="{E73ADDE2-527C-48B4-95C0-9DEF3F45DA16}" presName="sibTrans" presStyleCnt="0"/>
      <dgm:spPr/>
    </dgm:pt>
    <dgm:pt modelId="{A86113D3-350E-4B1F-90A5-F13292B3B2F1}" type="pres">
      <dgm:prSet presAssocID="{B4E3C7E5-BF82-4D74-91DA-591959CA9082}" presName="node" presStyleLbl="alignAccFollowNode1" presStyleIdx="3" presStyleCnt="12" custLinFactY="-20100" custLinFactNeighborX="431" custLinFactNeighborY="-100000">
        <dgm:presLayoutVars>
          <dgm:bulletEnabled val="1"/>
        </dgm:presLayoutVars>
      </dgm:prSet>
      <dgm:spPr/>
      <dgm:t>
        <a:bodyPr/>
        <a:lstStyle/>
        <a:p>
          <a:endParaRPr lang="en-US"/>
        </a:p>
      </dgm:t>
    </dgm:pt>
    <dgm:pt modelId="{50252DBE-4A02-4B97-A82A-4AB28B162439}" type="pres">
      <dgm:prSet presAssocID="{3F4FAAF8-257C-4413-AEF2-7A9FE838DBF5}" presName="vSp" presStyleCnt="0"/>
      <dgm:spPr/>
    </dgm:pt>
    <dgm:pt modelId="{2AB1A900-801C-45CC-80C3-46BE38D5425A}" type="pres">
      <dgm:prSet presAssocID="{37CCCC84-6924-4020-AA88-9D8C67CC45ED}" presName="horFlow" presStyleCnt="0"/>
      <dgm:spPr/>
    </dgm:pt>
    <dgm:pt modelId="{41AB3360-8406-444A-8553-51D25210DA72}" type="pres">
      <dgm:prSet presAssocID="{37CCCC84-6924-4020-AA88-9D8C67CC45ED}" presName="bigChev" presStyleLbl="node1" presStyleIdx="1" presStyleCnt="3" custLinFactY="-6950" custLinFactNeighborY="-100000"/>
      <dgm:spPr/>
      <dgm:t>
        <a:bodyPr/>
        <a:lstStyle/>
        <a:p>
          <a:endParaRPr lang="en-US"/>
        </a:p>
      </dgm:t>
    </dgm:pt>
    <dgm:pt modelId="{99731BE0-DD46-4886-8A9E-9631D7D492C1}" type="pres">
      <dgm:prSet presAssocID="{CE872393-66E1-432F-950A-63B21E5EA120}" presName="parTrans" presStyleCnt="0"/>
      <dgm:spPr/>
    </dgm:pt>
    <dgm:pt modelId="{E48AE21F-E9A6-47C1-AC6D-D83E176D4309}" type="pres">
      <dgm:prSet presAssocID="{72ECB014-1A26-48E4-8A86-BCC2A51CE93E}" presName="node" presStyleLbl="alignAccFollowNode1" presStyleIdx="4" presStyleCnt="12" custLinFactY="-33240" custLinFactNeighborY="-100000">
        <dgm:presLayoutVars>
          <dgm:bulletEnabled val="1"/>
        </dgm:presLayoutVars>
      </dgm:prSet>
      <dgm:spPr/>
      <dgm:t>
        <a:bodyPr/>
        <a:lstStyle/>
        <a:p>
          <a:endParaRPr lang="en-US"/>
        </a:p>
      </dgm:t>
    </dgm:pt>
    <dgm:pt modelId="{22499A76-CAF8-4339-9097-E21C955E3872}" type="pres">
      <dgm:prSet presAssocID="{32345C66-0268-4591-A3A2-0EA3BB22E2B6}" presName="sibTrans" presStyleCnt="0"/>
      <dgm:spPr/>
    </dgm:pt>
    <dgm:pt modelId="{533B4E42-8F85-4A97-8FC5-0D1AEC6FBDD6}" type="pres">
      <dgm:prSet presAssocID="{EAC44B79-DB83-4E88-8DD7-7FED13B565DE}" presName="node" presStyleLbl="alignAccFollowNode1" presStyleIdx="5" presStyleCnt="12" custLinFactY="-33240" custLinFactNeighborY="-100000">
        <dgm:presLayoutVars>
          <dgm:bulletEnabled val="1"/>
        </dgm:presLayoutVars>
      </dgm:prSet>
      <dgm:spPr/>
      <dgm:t>
        <a:bodyPr/>
        <a:lstStyle/>
        <a:p>
          <a:endParaRPr lang="en-US"/>
        </a:p>
      </dgm:t>
    </dgm:pt>
    <dgm:pt modelId="{C1698188-66EC-473F-BB24-9F308D4A00CF}" type="pres">
      <dgm:prSet presAssocID="{7038DC38-45C7-4EBB-82D7-29639BB2C887}" presName="sibTrans" presStyleCnt="0"/>
      <dgm:spPr/>
    </dgm:pt>
    <dgm:pt modelId="{EF7BABC9-4E33-4DF2-9BB4-D49ED362DC8F}" type="pres">
      <dgm:prSet presAssocID="{853B56BE-11E5-4258-A552-BEDB3EC91984}" presName="node" presStyleLbl="alignAccFollowNode1" presStyleIdx="6" presStyleCnt="12" custLinFactY="-33240" custLinFactNeighborY="-100000">
        <dgm:presLayoutVars>
          <dgm:bulletEnabled val="1"/>
        </dgm:presLayoutVars>
      </dgm:prSet>
      <dgm:spPr/>
      <dgm:t>
        <a:bodyPr/>
        <a:lstStyle/>
        <a:p>
          <a:endParaRPr lang="en-US"/>
        </a:p>
      </dgm:t>
    </dgm:pt>
    <dgm:pt modelId="{A993D986-750B-4394-83C5-D7A513C9FF74}" type="pres">
      <dgm:prSet presAssocID="{BB9C624F-4E53-4531-AC82-21030EB5B21A}" presName="sibTrans" presStyleCnt="0"/>
      <dgm:spPr/>
    </dgm:pt>
    <dgm:pt modelId="{A5C02B67-871A-4D57-BC65-FC315E7C841A}" type="pres">
      <dgm:prSet presAssocID="{95717424-59C6-4D49-90FB-2D2C378340AC}" presName="node" presStyleLbl="alignAccFollowNode1" presStyleIdx="7" presStyleCnt="12" custLinFactY="-33240" custLinFactNeighborY="-100000">
        <dgm:presLayoutVars>
          <dgm:bulletEnabled val="1"/>
        </dgm:presLayoutVars>
      </dgm:prSet>
      <dgm:spPr/>
      <dgm:t>
        <a:bodyPr/>
        <a:lstStyle/>
        <a:p>
          <a:endParaRPr lang="en-US"/>
        </a:p>
      </dgm:t>
    </dgm:pt>
    <dgm:pt modelId="{0D32B4D4-C36E-462D-B6C5-846D1FDAB4D1}" type="pres">
      <dgm:prSet presAssocID="{37CCCC84-6924-4020-AA88-9D8C67CC45ED}" presName="vSp" presStyleCnt="0"/>
      <dgm:spPr/>
    </dgm:pt>
    <dgm:pt modelId="{7D59014A-B16F-42F4-86CF-2C52CCB3FB68}" type="pres">
      <dgm:prSet presAssocID="{16792F51-7C7B-4CE7-832B-136E87B3C4FC}" presName="horFlow" presStyleCnt="0"/>
      <dgm:spPr/>
    </dgm:pt>
    <dgm:pt modelId="{06842107-3B0A-4D64-918B-4512273CBC5F}" type="pres">
      <dgm:prSet presAssocID="{16792F51-7C7B-4CE7-832B-136E87B3C4FC}" presName="bigChev" presStyleLbl="node1" presStyleIdx="2" presStyleCnt="3" custLinFactY="-10583" custLinFactNeighborY="-100000"/>
      <dgm:spPr/>
      <dgm:t>
        <a:bodyPr/>
        <a:lstStyle/>
        <a:p>
          <a:endParaRPr lang="en-US"/>
        </a:p>
      </dgm:t>
    </dgm:pt>
    <dgm:pt modelId="{6D0503B5-BADA-463B-8E4A-5D4F2D175566}" type="pres">
      <dgm:prSet presAssocID="{7DF7B891-C078-4CE7-81AC-7A90CA8F94AA}" presName="parTrans" presStyleCnt="0"/>
      <dgm:spPr/>
    </dgm:pt>
    <dgm:pt modelId="{9D424CCC-162E-458E-B592-62CC822C02BB}" type="pres">
      <dgm:prSet presAssocID="{52EE8A72-1A7A-4066-A4AF-5759B0919E5D}" presName="node" presStyleLbl="alignAccFollowNode1" presStyleIdx="8" presStyleCnt="12" custLinFactY="-33240" custLinFactNeighborY="-100000">
        <dgm:presLayoutVars>
          <dgm:bulletEnabled val="1"/>
        </dgm:presLayoutVars>
      </dgm:prSet>
      <dgm:spPr/>
      <dgm:t>
        <a:bodyPr/>
        <a:lstStyle/>
        <a:p>
          <a:endParaRPr lang="en-US"/>
        </a:p>
      </dgm:t>
    </dgm:pt>
    <dgm:pt modelId="{F5F9F2A5-0A82-43C9-A198-087E697DE2C6}" type="pres">
      <dgm:prSet presAssocID="{B578A9C6-C2CA-44B0-97CE-2C2D0F314C38}" presName="sibTrans" presStyleCnt="0"/>
      <dgm:spPr/>
    </dgm:pt>
    <dgm:pt modelId="{163A3DE1-1D17-4308-8850-AA6A5C9F9BBF}" type="pres">
      <dgm:prSet presAssocID="{1845DE7C-4F69-4FEF-9030-4F1E9FDF1EE3}" presName="node" presStyleLbl="alignAccFollowNode1" presStyleIdx="9" presStyleCnt="12" custLinFactY="-33240" custLinFactNeighborY="-100000">
        <dgm:presLayoutVars>
          <dgm:bulletEnabled val="1"/>
        </dgm:presLayoutVars>
      </dgm:prSet>
      <dgm:spPr/>
      <dgm:t>
        <a:bodyPr/>
        <a:lstStyle/>
        <a:p>
          <a:endParaRPr lang="en-US"/>
        </a:p>
      </dgm:t>
    </dgm:pt>
    <dgm:pt modelId="{32658FF7-CDEA-4543-9798-3EC10A635F5A}" type="pres">
      <dgm:prSet presAssocID="{90D394A7-7B97-49F0-B194-7573D4186B8C}" presName="sibTrans" presStyleCnt="0"/>
      <dgm:spPr/>
    </dgm:pt>
    <dgm:pt modelId="{411FE82A-BD7A-4047-AF13-1D49D1E9F5F5}" type="pres">
      <dgm:prSet presAssocID="{02EE0A9D-1F9E-44D2-A8DC-62076B1D5A84}" presName="node" presStyleLbl="alignAccFollowNode1" presStyleIdx="10" presStyleCnt="12" custLinFactY="-33240" custLinFactNeighborY="-100000">
        <dgm:presLayoutVars>
          <dgm:bulletEnabled val="1"/>
        </dgm:presLayoutVars>
      </dgm:prSet>
      <dgm:spPr/>
      <dgm:t>
        <a:bodyPr/>
        <a:lstStyle/>
        <a:p>
          <a:endParaRPr lang="en-US"/>
        </a:p>
      </dgm:t>
    </dgm:pt>
    <dgm:pt modelId="{0BE2D0EB-D7A4-4798-9FDE-CDF5FC7EE095}" type="pres">
      <dgm:prSet presAssocID="{5470EE0B-AFE3-48FF-955C-4899EFB91FBE}" presName="sibTrans" presStyleCnt="0"/>
      <dgm:spPr/>
    </dgm:pt>
    <dgm:pt modelId="{4888FF0E-6EA2-4D1E-94D1-93D14950A4C5}" type="pres">
      <dgm:prSet presAssocID="{F2E1E509-967D-4C12-8110-555AF684EDDA}" presName="node" presStyleLbl="alignAccFollowNode1" presStyleIdx="11" presStyleCnt="12" custLinFactY="-33240" custLinFactNeighborY="-100000">
        <dgm:presLayoutVars>
          <dgm:bulletEnabled val="1"/>
        </dgm:presLayoutVars>
      </dgm:prSet>
      <dgm:spPr/>
      <dgm:t>
        <a:bodyPr/>
        <a:lstStyle/>
        <a:p>
          <a:endParaRPr lang="en-US"/>
        </a:p>
      </dgm:t>
    </dgm:pt>
  </dgm:ptLst>
  <dgm:cxnLst>
    <dgm:cxn modelId="{7BF7AB51-859B-4835-9970-B8989809234E}" type="presOf" srcId="{52EE8A72-1A7A-4066-A4AF-5759B0919E5D}" destId="{9D424CCC-162E-458E-B592-62CC822C02BB}" srcOrd="0" destOrd="0" presId="urn:microsoft.com/office/officeart/2005/8/layout/lProcess3"/>
    <dgm:cxn modelId="{4F5C94F1-CDF7-4531-8B23-B84B95A906BD}" type="presOf" srcId="{B4E3C7E5-BF82-4D74-91DA-591959CA9082}" destId="{A86113D3-350E-4B1F-90A5-F13292B3B2F1}" srcOrd="0" destOrd="0" presId="urn:microsoft.com/office/officeart/2005/8/layout/lProcess3"/>
    <dgm:cxn modelId="{0221EBA8-D84C-4EAF-80A3-AC3F082DFBFA}" srcId="{3F4FAAF8-257C-4413-AEF2-7A9FE838DBF5}" destId="{6067B541-36A9-4068-95C7-9EC1415ECEFA}" srcOrd="0" destOrd="0" parTransId="{A0D1E5BA-9FA0-4541-A962-C851599D5007}" sibTransId="{61A38002-FED5-44AF-A3D9-CA210025BD8F}"/>
    <dgm:cxn modelId="{5CE04604-6962-42DB-96B0-2D5901D10362}" srcId="{37CCCC84-6924-4020-AA88-9D8C67CC45ED}" destId="{853B56BE-11E5-4258-A552-BEDB3EC91984}" srcOrd="2" destOrd="0" parTransId="{679A108E-A108-450F-91F9-2A3B696D5D22}" sibTransId="{BB9C624F-4E53-4531-AC82-21030EB5B21A}"/>
    <dgm:cxn modelId="{A9F28FE4-4C59-4AA8-91A2-77A0E1387CE3}" srcId="{3F4FAAF8-257C-4413-AEF2-7A9FE838DBF5}" destId="{FBF097C5-B00E-4382-9745-186BC90C5BAE}" srcOrd="2" destOrd="0" parTransId="{ED087F6C-52E9-4FEC-8C65-E8720033F084}" sibTransId="{E73ADDE2-527C-48B4-95C0-9DEF3F45DA16}"/>
    <dgm:cxn modelId="{BE374E3D-BC25-4B2A-84D1-945560FD087D}" srcId="{3F4FAAF8-257C-4413-AEF2-7A9FE838DBF5}" destId="{6C1F0825-189F-4BCD-A80F-6B3F808C7C72}" srcOrd="1" destOrd="0" parTransId="{D8A87353-4E70-499D-AFFE-52603148D424}" sibTransId="{7A870C6B-7477-4AF5-BA9C-268C796FB6AC}"/>
    <dgm:cxn modelId="{C1F44456-52DC-4B8F-8EF3-5539A59CE2A3}" type="presOf" srcId="{3F4FAAF8-257C-4413-AEF2-7A9FE838DBF5}" destId="{C231A2D8-33FB-4394-A26F-0AA241002BBF}" srcOrd="0" destOrd="0" presId="urn:microsoft.com/office/officeart/2005/8/layout/lProcess3"/>
    <dgm:cxn modelId="{59202147-0A37-420C-9CC0-968736C5A0D3}" srcId="{1D2652E9-CA2B-4B93-9A4F-55FBF14206F4}" destId="{16792F51-7C7B-4CE7-832B-136E87B3C4FC}" srcOrd="2" destOrd="0" parTransId="{17E1780E-A673-4627-B61A-AFBB5011CCA3}" sibTransId="{0BF090C6-C7E4-46C8-9851-122D65EFA965}"/>
    <dgm:cxn modelId="{0DB4FCCC-FA12-46D1-AFBD-FD0616FD4E2F}" srcId="{16792F51-7C7B-4CE7-832B-136E87B3C4FC}" destId="{52EE8A72-1A7A-4066-A4AF-5759B0919E5D}" srcOrd="0" destOrd="0" parTransId="{7DF7B891-C078-4CE7-81AC-7A90CA8F94AA}" sibTransId="{B578A9C6-C2CA-44B0-97CE-2C2D0F314C38}"/>
    <dgm:cxn modelId="{DAEE926D-7F87-4E17-9B35-589E6175F042}" type="presOf" srcId="{853B56BE-11E5-4258-A552-BEDB3EC91984}" destId="{EF7BABC9-4E33-4DF2-9BB4-D49ED362DC8F}" srcOrd="0" destOrd="0" presId="urn:microsoft.com/office/officeart/2005/8/layout/lProcess3"/>
    <dgm:cxn modelId="{444FC4BC-D01B-4F71-8078-FC48D3932674}" srcId="{37CCCC84-6924-4020-AA88-9D8C67CC45ED}" destId="{95717424-59C6-4D49-90FB-2D2C378340AC}" srcOrd="3" destOrd="0" parTransId="{DB6F42F0-8C4E-4161-9BE7-2AD53C9299BE}" sibTransId="{C948DCD9-3639-4A8B-A774-1C9B87CB09E5}"/>
    <dgm:cxn modelId="{5EC9D035-12C7-4EB8-BA74-B027B5A4586C}" type="presOf" srcId="{16792F51-7C7B-4CE7-832B-136E87B3C4FC}" destId="{06842107-3B0A-4D64-918B-4512273CBC5F}" srcOrd="0" destOrd="0" presId="urn:microsoft.com/office/officeart/2005/8/layout/lProcess3"/>
    <dgm:cxn modelId="{F15E4F87-1643-4E8A-B6F9-307B592723EE}" srcId="{16792F51-7C7B-4CE7-832B-136E87B3C4FC}" destId="{1845DE7C-4F69-4FEF-9030-4F1E9FDF1EE3}" srcOrd="1" destOrd="0" parTransId="{BC5A816D-C4A5-4B66-BBDE-45C04076015C}" sibTransId="{90D394A7-7B97-49F0-B194-7573D4186B8C}"/>
    <dgm:cxn modelId="{3758EFD9-CF43-4A56-B2C8-6CAC990B85B3}" type="presOf" srcId="{EAC44B79-DB83-4E88-8DD7-7FED13B565DE}" destId="{533B4E42-8F85-4A97-8FC5-0D1AEC6FBDD6}" srcOrd="0" destOrd="0" presId="urn:microsoft.com/office/officeart/2005/8/layout/lProcess3"/>
    <dgm:cxn modelId="{0FAEC314-0802-4782-A6D6-CC58251023D5}" type="presOf" srcId="{1845DE7C-4F69-4FEF-9030-4F1E9FDF1EE3}" destId="{163A3DE1-1D17-4308-8850-AA6A5C9F9BBF}" srcOrd="0" destOrd="0" presId="urn:microsoft.com/office/officeart/2005/8/layout/lProcess3"/>
    <dgm:cxn modelId="{E1F39FDF-DC44-4124-AC8C-CA78DA454042}" type="presOf" srcId="{72ECB014-1A26-48E4-8A86-BCC2A51CE93E}" destId="{E48AE21F-E9A6-47C1-AC6D-D83E176D4309}" srcOrd="0" destOrd="0" presId="urn:microsoft.com/office/officeart/2005/8/layout/lProcess3"/>
    <dgm:cxn modelId="{B0186C0F-AD1F-43EF-8527-AF4345062B5B}" srcId="{16792F51-7C7B-4CE7-832B-136E87B3C4FC}" destId="{F2E1E509-967D-4C12-8110-555AF684EDDA}" srcOrd="3" destOrd="0" parTransId="{CFD6C84F-713F-463E-A561-89F3E4E19C53}" sibTransId="{89321B1D-BAE0-401C-A76D-9A2E2C1BFEE1}"/>
    <dgm:cxn modelId="{A05451D5-A31F-4054-B39A-9183C9DCE9EE}" srcId="{16792F51-7C7B-4CE7-832B-136E87B3C4FC}" destId="{02EE0A9D-1F9E-44D2-A8DC-62076B1D5A84}" srcOrd="2" destOrd="0" parTransId="{EA19CBA3-DFFA-4B14-A85A-D5553B78B472}" sibTransId="{5470EE0B-AFE3-48FF-955C-4899EFB91FBE}"/>
    <dgm:cxn modelId="{5D67702E-BF96-450B-ADA0-8D49AF8ADB8C}" type="presOf" srcId="{FBF097C5-B00E-4382-9745-186BC90C5BAE}" destId="{F6219F35-974F-45B9-9D49-D7458E478F1B}" srcOrd="0" destOrd="0" presId="urn:microsoft.com/office/officeart/2005/8/layout/lProcess3"/>
    <dgm:cxn modelId="{21FD55A4-A56A-4290-AD63-335ED7CE7BC7}" srcId="{1D2652E9-CA2B-4B93-9A4F-55FBF14206F4}" destId="{3F4FAAF8-257C-4413-AEF2-7A9FE838DBF5}" srcOrd="0" destOrd="0" parTransId="{140DE6ED-6498-4248-8127-809839BD6093}" sibTransId="{1359AADC-A131-4AE4-9B26-BA00161943E8}"/>
    <dgm:cxn modelId="{F1868020-810F-4F3B-88FB-8B1BE3E9A8ED}" srcId="{3F4FAAF8-257C-4413-AEF2-7A9FE838DBF5}" destId="{B4E3C7E5-BF82-4D74-91DA-591959CA9082}" srcOrd="3" destOrd="0" parTransId="{7EEC0794-F4B9-40E5-B98A-8EC1A7F8EC99}" sibTransId="{5774C955-A8B8-42C4-8120-0A19B0A8A45E}"/>
    <dgm:cxn modelId="{F0E4F3A2-2FA7-4E2B-BA2F-EF4E3DA9D628}" srcId="{37CCCC84-6924-4020-AA88-9D8C67CC45ED}" destId="{EAC44B79-DB83-4E88-8DD7-7FED13B565DE}" srcOrd="1" destOrd="0" parTransId="{406021AA-BA3D-493E-899E-43C114D2992D}" sibTransId="{7038DC38-45C7-4EBB-82D7-29639BB2C887}"/>
    <dgm:cxn modelId="{3AA197F5-DC8D-41CD-B79D-B07B676B6247}" srcId="{37CCCC84-6924-4020-AA88-9D8C67CC45ED}" destId="{72ECB014-1A26-48E4-8A86-BCC2A51CE93E}" srcOrd="0" destOrd="0" parTransId="{CE872393-66E1-432F-950A-63B21E5EA120}" sibTransId="{32345C66-0268-4591-A3A2-0EA3BB22E2B6}"/>
    <dgm:cxn modelId="{F41687A5-F44C-466E-9DE6-38E37135BD61}" type="presOf" srcId="{37CCCC84-6924-4020-AA88-9D8C67CC45ED}" destId="{41AB3360-8406-444A-8553-51D25210DA72}" srcOrd="0" destOrd="0" presId="urn:microsoft.com/office/officeart/2005/8/layout/lProcess3"/>
    <dgm:cxn modelId="{FF1D0792-9275-41E6-A89D-9CD0F4604B6D}" type="presOf" srcId="{1D2652E9-CA2B-4B93-9A4F-55FBF14206F4}" destId="{9F1F19C9-68FD-4B0B-A731-198458D5021F}" srcOrd="0" destOrd="0" presId="urn:microsoft.com/office/officeart/2005/8/layout/lProcess3"/>
    <dgm:cxn modelId="{83D598FC-486A-4125-BC9C-1332B35C8D9E}" type="presOf" srcId="{6C1F0825-189F-4BCD-A80F-6B3F808C7C72}" destId="{0E44FC54-BC72-406D-BE91-ABB7AB972CA9}" srcOrd="0" destOrd="0" presId="urn:microsoft.com/office/officeart/2005/8/layout/lProcess3"/>
    <dgm:cxn modelId="{DB406811-E951-4762-B60D-177DE2546B64}" type="presOf" srcId="{95717424-59C6-4D49-90FB-2D2C378340AC}" destId="{A5C02B67-871A-4D57-BC65-FC315E7C841A}" srcOrd="0" destOrd="0" presId="urn:microsoft.com/office/officeart/2005/8/layout/lProcess3"/>
    <dgm:cxn modelId="{28B41836-A30F-4F63-B0BC-368FDE9B1F26}" type="presOf" srcId="{02EE0A9D-1F9E-44D2-A8DC-62076B1D5A84}" destId="{411FE82A-BD7A-4047-AF13-1D49D1E9F5F5}" srcOrd="0" destOrd="0" presId="urn:microsoft.com/office/officeart/2005/8/layout/lProcess3"/>
    <dgm:cxn modelId="{84023BA0-1A6F-45ED-820E-E2C836AA9DCE}" type="presOf" srcId="{6067B541-36A9-4068-95C7-9EC1415ECEFA}" destId="{9B8B7EE1-7BCB-45BD-AABB-7ABDEEE924AB}" srcOrd="0" destOrd="0" presId="urn:microsoft.com/office/officeart/2005/8/layout/lProcess3"/>
    <dgm:cxn modelId="{64516CCB-1EBA-4F9F-87AD-D15A8AC8216B}" type="presOf" srcId="{F2E1E509-967D-4C12-8110-555AF684EDDA}" destId="{4888FF0E-6EA2-4D1E-94D1-93D14950A4C5}" srcOrd="0" destOrd="0" presId="urn:microsoft.com/office/officeart/2005/8/layout/lProcess3"/>
    <dgm:cxn modelId="{7783422E-3CCF-423E-85E8-D2234618637D}" srcId="{1D2652E9-CA2B-4B93-9A4F-55FBF14206F4}" destId="{37CCCC84-6924-4020-AA88-9D8C67CC45ED}" srcOrd="1" destOrd="0" parTransId="{E19514E1-CE10-459F-BC5B-51D11AEC7AAA}" sibTransId="{8F945838-D3FB-4B41-85B6-86067C905F3A}"/>
    <dgm:cxn modelId="{2270DE1A-AF0A-4AA6-9AA9-E2655CAD1FCE}" type="presParOf" srcId="{9F1F19C9-68FD-4B0B-A731-198458D5021F}" destId="{CB48A5DB-7580-4406-97CD-F8EB74317A59}" srcOrd="0" destOrd="0" presId="urn:microsoft.com/office/officeart/2005/8/layout/lProcess3"/>
    <dgm:cxn modelId="{E98EE4BB-4FDD-4479-AA06-96186FF8684F}" type="presParOf" srcId="{CB48A5DB-7580-4406-97CD-F8EB74317A59}" destId="{C231A2D8-33FB-4394-A26F-0AA241002BBF}" srcOrd="0" destOrd="0" presId="urn:microsoft.com/office/officeart/2005/8/layout/lProcess3"/>
    <dgm:cxn modelId="{3FBB5E09-651F-4C58-8935-5EBA49166211}" type="presParOf" srcId="{CB48A5DB-7580-4406-97CD-F8EB74317A59}" destId="{3548B90B-A917-4529-B868-06C3ABDBDB89}" srcOrd="1" destOrd="0" presId="urn:microsoft.com/office/officeart/2005/8/layout/lProcess3"/>
    <dgm:cxn modelId="{9C903214-FF60-4E4E-8086-AB958736D22F}" type="presParOf" srcId="{CB48A5DB-7580-4406-97CD-F8EB74317A59}" destId="{9B8B7EE1-7BCB-45BD-AABB-7ABDEEE924AB}" srcOrd="2" destOrd="0" presId="urn:microsoft.com/office/officeart/2005/8/layout/lProcess3"/>
    <dgm:cxn modelId="{FBE95E96-0C4A-4421-BCDA-A6B1427F2B81}" type="presParOf" srcId="{CB48A5DB-7580-4406-97CD-F8EB74317A59}" destId="{511725C2-42A8-4DC9-B436-D7E9C09CF041}" srcOrd="3" destOrd="0" presId="urn:microsoft.com/office/officeart/2005/8/layout/lProcess3"/>
    <dgm:cxn modelId="{A0996A31-2145-44A9-9AE2-799DD74A3BBA}" type="presParOf" srcId="{CB48A5DB-7580-4406-97CD-F8EB74317A59}" destId="{0E44FC54-BC72-406D-BE91-ABB7AB972CA9}" srcOrd="4" destOrd="0" presId="urn:microsoft.com/office/officeart/2005/8/layout/lProcess3"/>
    <dgm:cxn modelId="{5CE39E85-2335-43E4-8FB8-20F8AD1CA9C2}" type="presParOf" srcId="{CB48A5DB-7580-4406-97CD-F8EB74317A59}" destId="{654A02AE-268B-48FE-B3A3-F610A3152931}" srcOrd="5" destOrd="0" presId="urn:microsoft.com/office/officeart/2005/8/layout/lProcess3"/>
    <dgm:cxn modelId="{5079DCB2-F08F-4E9A-B6E3-AE55EBBC504B}" type="presParOf" srcId="{CB48A5DB-7580-4406-97CD-F8EB74317A59}" destId="{F6219F35-974F-45B9-9D49-D7458E478F1B}" srcOrd="6" destOrd="0" presId="urn:microsoft.com/office/officeart/2005/8/layout/lProcess3"/>
    <dgm:cxn modelId="{88BA6ABE-B453-41AE-8C65-C3870FF47944}" type="presParOf" srcId="{CB48A5DB-7580-4406-97CD-F8EB74317A59}" destId="{FC7640C7-5BB2-4427-AD85-3B851F834F58}" srcOrd="7" destOrd="0" presId="urn:microsoft.com/office/officeart/2005/8/layout/lProcess3"/>
    <dgm:cxn modelId="{4C436E3D-CCBB-417D-9BE1-F7ED48677500}" type="presParOf" srcId="{CB48A5DB-7580-4406-97CD-F8EB74317A59}" destId="{A86113D3-350E-4B1F-90A5-F13292B3B2F1}" srcOrd="8" destOrd="0" presId="urn:microsoft.com/office/officeart/2005/8/layout/lProcess3"/>
    <dgm:cxn modelId="{1E6C3E72-A234-4612-9981-976846775164}" type="presParOf" srcId="{9F1F19C9-68FD-4B0B-A731-198458D5021F}" destId="{50252DBE-4A02-4B97-A82A-4AB28B162439}" srcOrd="1" destOrd="0" presId="urn:microsoft.com/office/officeart/2005/8/layout/lProcess3"/>
    <dgm:cxn modelId="{FDA273BB-29A8-4BA3-8955-06DD5222F819}" type="presParOf" srcId="{9F1F19C9-68FD-4B0B-A731-198458D5021F}" destId="{2AB1A900-801C-45CC-80C3-46BE38D5425A}" srcOrd="2" destOrd="0" presId="urn:microsoft.com/office/officeart/2005/8/layout/lProcess3"/>
    <dgm:cxn modelId="{95AD5DE4-4622-4CB6-8B3C-C2AE7AADCB14}" type="presParOf" srcId="{2AB1A900-801C-45CC-80C3-46BE38D5425A}" destId="{41AB3360-8406-444A-8553-51D25210DA72}" srcOrd="0" destOrd="0" presId="urn:microsoft.com/office/officeart/2005/8/layout/lProcess3"/>
    <dgm:cxn modelId="{6BD49C56-C143-40A6-82EC-89E4FC4AED06}" type="presParOf" srcId="{2AB1A900-801C-45CC-80C3-46BE38D5425A}" destId="{99731BE0-DD46-4886-8A9E-9631D7D492C1}" srcOrd="1" destOrd="0" presId="urn:microsoft.com/office/officeart/2005/8/layout/lProcess3"/>
    <dgm:cxn modelId="{661CA5E2-FBEC-43DF-BB5C-B31A2DE781E2}" type="presParOf" srcId="{2AB1A900-801C-45CC-80C3-46BE38D5425A}" destId="{E48AE21F-E9A6-47C1-AC6D-D83E176D4309}" srcOrd="2" destOrd="0" presId="urn:microsoft.com/office/officeart/2005/8/layout/lProcess3"/>
    <dgm:cxn modelId="{E1B97A20-2BC9-4537-960E-9A44384CC610}" type="presParOf" srcId="{2AB1A900-801C-45CC-80C3-46BE38D5425A}" destId="{22499A76-CAF8-4339-9097-E21C955E3872}" srcOrd="3" destOrd="0" presId="urn:microsoft.com/office/officeart/2005/8/layout/lProcess3"/>
    <dgm:cxn modelId="{B9E32F50-9B11-4318-AFB3-44A7F80D5185}" type="presParOf" srcId="{2AB1A900-801C-45CC-80C3-46BE38D5425A}" destId="{533B4E42-8F85-4A97-8FC5-0D1AEC6FBDD6}" srcOrd="4" destOrd="0" presId="urn:microsoft.com/office/officeart/2005/8/layout/lProcess3"/>
    <dgm:cxn modelId="{1B1591CB-66D5-4E06-AD06-450F2C305636}" type="presParOf" srcId="{2AB1A900-801C-45CC-80C3-46BE38D5425A}" destId="{C1698188-66EC-473F-BB24-9F308D4A00CF}" srcOrd="5" destOrd="0" presId="urn:microsoft.com/office/officeart/2005/8/layout/lProcess3"/>
    <dgm:cxn modelId="{F281850A-E3EE-4BEF-96CA-F7A97A9FAE01}" type="presParOf" srcId="{2AB1A900-801C-45CC-80C3-46BE38D5425A}" destId="{EF7BABC9-4E33-4DF2-9BB4-D49ED362DC8F}" srcOrd="6" destOrd="0" presId="urn:microsoft.com/office/officeart/2005/8/layout/lProcess3"/>
    <dgm:cxn modelId="{ED120632-B331-4B10-82D6-9FC34441A2A9}" type="presParOf" srcId="{2AB1A900-801C-45CC-80C3-46BE38D5425A}" destId="{A993D986-750B-4394-83C5-D7A513C9FF74}" srcOrd="7" destOrd="0" presId="urn:microsoft.com/office/officeart/2005/8/layout/lProcess3"/>
    <dgm:cxn modelId="{9D26AC10-4A29-49C7-85A7-9D66C65F2DA2}" type="presParOf" srcId="{2AB1A900-801C-45CC-80C3-46BE38D5425A}" destId="{A5C02B67-871A-4D57-BC65-FC315E7C841A}" srcOrd="8" destOrd="0" presId="urn:microsoft.com/office/officeart/2005/8/layout/lProcess3"/>
    <dgm:cxn modelId="{7FE98DD9-3FF4-4CC5-8353-4AC9037F663B}" type="presParOf" srcId="{9F1F19C9-68FD-4B0B-A731-198458D5021F}" destId="{0D32B4D4-C36E-462D-B6C5-846D1FDAB4D1}" srcOrd="3" destOrd="0" presId="urn:microsoft.com/office/officeart/2005/8/layout/lProcess3"/>
    <dgm:cxn modelId="{0899D387-C705-4FDE-AB79-18E570CBE5BC}" type="presParOf" srcId="{9F1F19C9-68FD-4B0B-A731-198458D5021F}" destId="{7D59014A-B16F-42F4-86CF-2C52CCB3FB68}" srcOrd="4" destOrd="0" presId="urn:microsoft.com/office/officeart/2005/8/layout/lProcess3"/>
    <dgm:cxn modelId="{078F1765-9A83-4F02-A10A-DC25ADF50CF3}" type="presParOf" srcId="{7D59014A-B16F-42F4-86CF-2C52CCB3FB68}" destId="{06842107-3B0A-4D64-918B-4512273CBC5F}" srcOrd="0" destOrd="0" presId="urn:microsoft.com/office/officeart/2005/8/layout/lProcess3"/>
    <dgm:cxn modelId="{D7464B01-CB46-4E12-86C4-D70F93D50B9A}" type="presParOf" srcId="{7D59014A-B16F-42F4-86CF-2C52CCB3FB68}" destId="{6D0503B5-BADA-463B-8E4A-5D4F2D175566}" srcOrd="1" destOrd="0" presId="urn:microsoft.com/office/officeart/2005/8/layout/lProcess3"/>
    <dgm:cxn modelId="{851A8C77-AB13-477E-A5AA-48A572F32A3D}" type="presParOf" srcId="{7D59014A-B16F-42F4-86CF-2C52CCB3FB68}" destId="{9D424CCC-162E-458E-B592-62CC822C02BB}" srcOrd="2" destOrd="0" presId="urn:microsoft.com/office/officeart/2005/8/layout/lProcess3"/>
    <dgm:cxn modelId="{79B15073-56D0-441C-A9B2-838E418561F5}" type="presParOf" srcId="{7D59014A-B16F-42F4-86CF-2C52CCB3FB68}" destId="{F5F9F2A5-0A82-43C9-A198-087E697DE2C6}" srcOrd="3" destOrd="0" presId="urn:microsoft.com/office/officeart/2005/8/layout/lProcess3"/>
    <dgm:cxn modelId="{25DA20EF-DAFC-466C-85EA-C311CB93DC78}" type="presParOf" srcId="{7D59014A-B16F-42F4-86CF-2C52CCB3FB68}" destId="{163A3DE1-1D17-4308-8850-AA6A5C9F9BBF}" srcOrd="4" destOrd="0" presId="urn:microsoft.com/office/officeart/2005/8/layout/lProcess3"/>
    <dgm:cxn modelId="{B57A3907-40BE-4FA6-96E5-AAA1339094DD}" type="presParOf" srcId="{7D59014A-B16F-42F4-86CF-2C52CCB3FB68}" destId="{32658FF7-CDEA-4543-9798-3EC10A635F5A}" srcOrd="5" destOrd="0" presId="urn:microsoft.com/office/officeart/2005/8/layout/lProcess3"/>
    <dgm:cxn modelId="{7B837764-6210-4C84-8554-296CEEFE72F7}" type="presParOf" srcId="{7D59014A-B16F-42F4-86CF-2C52CCB3FB68}" destId="{411FE82A-BD7A-4047-AF13-1D49D1E9F5F5}" srcOrd="6" destOrd="0" presId="urn:microsoft.com/office/officeart/2005/8/layout/lProcess3"/>
    <dgm:cxn modelId="{CE244F59-ED6F-4C74-8F3C-B833CC840188}" type="presParOf" srcId="{7D59014A-B16F-42F4-86CF-2C52CCB3FB68}" destId="{0BE2D0EB-D7A4-4798-9FDE-CDF5FC7EE095}" srcOrd="7" destOrd="0" presId="urn:microsoft.com/office/officeart/2005/8/layout/lProcess3"/>
    <dgm:cxn modelId="{6AC05010-ACCC-4A6A-9827-E8C010D90146}" type="presParOf" srcId="{7D59014A-B16F-42F4-86CF-2C52CCB3FB68}" destId="{4888FF0E-6EA2-4D1E-94D1-93D14950A4C5}"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80D19F-BA2B-46EC-A574-07BBAECA1425}" type="datetimeFigureOut">
              <a:rPr lang="en-US" smtClean="0"/>
              <a:pPr/>
              <a:t>11/12/2014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B6943AC-6570-48A7-94B2-8F70AC2D67C2}" type="slidenum">
              <a:rPr lang="en-US" smtClean="0"/>
              <a:pPr/>
              <a:t>‹#›</a:t>
            </a:fld>
            <a:endParaRPr lang="en-US"/>
          </a:p>
        </p:txBody>
      </p:sp>
    </p:spTree>
    <p:extLst>
      <p:ext uri="{BB962C8B-B14F-4D97-AF65-F5344CB8AC3E}">
        <p14:creationId xmlns:p14="http://schemas.microsoft.com/office/powerpoint/2010/main" val="2959430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5753D-BF70-4304-AAC3-03AEF3FB7A80}" type="datetimeFigureOut">
              <a:rPr lang="en-US" smtClean="0"/>
              <a:pPr/>
              <a:t>11/12/2014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D2C428-55DE-42C6-851D-CB4CC7C211F9}" type="slidenum">
              <a:rPr lang="en-US" smtClean="0"/>
              <a:pPr/>
              <a:t>‹#›</a:t>
            </a:fld>
            <a:endParaRPr lang="en-US"/>
          </a:p>
        </p:txBody>
      </p:sp>
    </p:spTree>
    <p:extLst>
      <p:ext uri="{BB962C8B-B14F-4D97-AF65-F5344CB8AC3E}">
        <p14:creationId xmlns:p14="http://schemas.microsoft.com/office/powerpoint/2010/main" val="1478571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1</a:t>
            </a:fld>
            <a:endParaRPr lang="en-US"/>
          </a:p>
        </p:txBody>
      </p:sp>
    </p:spTree>
    <p:extLst>
      <p:ext uri="{BB962C8B-B14F-4D97-AF65-F5344CB8AC3E}">
        <p14:creationId xmlns:p14="http://schemas.microsoft.com/office/powerpoint/2010/main" val="76998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http://michael.hightechproductmanagement.com/2006/03/the_myth_of_firstmover_advanta.html</a:t>
            </a:r>
          </a:p>
          <a:p>
            <a:endParaRPr lang="en-US" dirty="0" smtClean="0"/>
          </a:p>
          <a:p>
            <a:r>
              <a:rPr lang="en-US" dirty="0" smtClean="0"/>
              <a:t>The class can discuss</a:t>
            </a:r>
            <a:r>
              <a:rPr lang="en-US" baseline="0" dirty="0" smtClean="0"/>
              <a:t> the </a:t>
            </a:r>
            <a:r>
              <a:rPr lang="en-US" baseline="0" dirty="0" err="1" smtClean="0"/>
              <a:t>fma</a:t>
            </a:r>
            <a:r>
              <a:rPr lang="en-US" baseline="0" dirty="0" smtClean="0"/>
              <a:t>/</a:t>
            </a:r>
            <a:r>
              <a:rPr lang="en-US" baseline="0" dirty="0" err="1" smtClean="0"/>
              <a:t>sma</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31</a:t>
            </a:fld>
            <a:endParaRPr lang="en-US"/>
          </a:p>
        </p:txBody>
      </p:sp>
    </p:spTree>
    <p:extLst>
      <p:ext uri="{BB962C8B-B14F-4D97-AF65-F5344CB8AC3E}">
        <p14:creationId xmlns:p14="http://schemas.microsoft.com/office/powerpoint/2010/main" val="3545570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随着一个新技术经历不同的阶段</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公众对它的期望值</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炒作值也有很大的差别</a:t>
            </a:r>
            <a:r>
              <a:rPr lang="en-US" altLang="zh-CN" sz="1200" kern="1200" dirty="0" smtClean="0">
                <a:solidFill>
                  <a:schemeClr val="tx1"/>
                </a:solidFill>
                <a:effectLst/>
                <a:latin typeface="+mn-lt"/>
                <a:ea typeface="+mn-ea"/>
                <a:cs typeface="+mn-cs"/>
              </a:rPr>
              <a:t>. </a:t>
            </a:r>
            <a:endParaRPr lang="zh-CN" altLang="en-US" dirty="0" smtClean="0">
              <a:effectLst/>
            </a:endParaRPr>
          </a:p>
          <a:p>
            <a:pPr lvl="0"/>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）技术触发期 （技术走出实验室</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天使投资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第一轮产品出现</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尝鲜者试用）</a:t>
            </a:r>
            <a:endParaRPr lang="zh-CN" altLang="en-US" dirty="0" smtClean="0">
              <a:effectLst/>
            </a:endParaRPr>
          </a:p>
          <a:p>
            <a:pPr lvl="0"/>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）期望膨胀期 （博客</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微博</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媒体炒作</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泡沫达到最大</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大众开始跟进</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负面报道出现）</a:t>
            </a:r>
            <a:endParaRPr lang="zh-CN" altLang="en-US" dirty="0" smtClean="0">
              <a:effectLst/>
            </a:endParaRPr>
          </a:p>
          <a:p>
            <a:pPr lvl="0"/>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）迷茫期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开始整合</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第二</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三轮融资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但是只有 </a:t>
            </a:r>
            <a:r>
              <a:rPr lang="en-US" altLang="zh-CN" sz="1200" kern="1200" dirty="0" smtClean="0">
                <a:solidFill>
                  <a:schemeClr val="tx1"/>
                </a:solidFill>
                <a:effectLst/>
                <a:latin typeface="+mn-lt"/>
                <a:ea typeface="+mn-ea"/>
                <a:cs typeface="+mn-cs"/>
              </a:rPr>
              <a:t>5% </a:t>
            </a:r>
            <a:r>
              <a:rPr lang="zh-CN" altLang="en-US" sz="1200" kern="1200" dirty="0" smtClean="0">
                <a:solidFill>
                  <a:schemeClr val="tx1"/>
                </a:solidFill>
                <a:effectLst/>
                <a:latin typeface="+mn-lt"/>
                <a:ea typeface="+mn-ea"/>
                <a:cs typeface="+mn-cs"/>
              </a:rPr>
              <a:t>的目标用户正式使用产品，第二版产品出现</a:t>
            </a:r>
            <a:r>
              <a:rPr lang="en-US" altLang="zh-CN" sz="1200" kern="1200" dirty="0" smtClean="0">
                <a:solidFill>
                  <a:schemeClr val="tx1"/>
                </a:solidFill>
                <a:effectLst/>
                <a:latin typeface="+mn-lt"/>
                <a:ea typeface="+mn-ea"/>
                <a:cs typeface="+mn-cs"/>
              </a:rPr>
              <a:t>)</a:t>
            </a:r>
            <a:endParaRPr lang="zh-CN" altLang="en-US" dirty="0" smtClean="0">
              <a:effectLst/>
            </a:endParaRPr>
          </a:p>
          <a:p>
            <a:pPr lvl="0"/>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）低调发展期 （漫长的低调发展</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最佳的方法和实践开始出现</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第三代产品出现</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易用性</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和其他产品的整合更好 ） </a:t>
            </a:r>
            <a:endParaRPr lang="zh-CN" altLang="en-US" dirty="0" smtClean="0">
              <a:effectLst/>
            </a:endParaRPr>
          </a:p>
          <a:p>
            <a:pPr lvl="0"/>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）主流发展期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成为成熟的技术</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市场以</a:t>
            </a:r>
            <a:r>
              <a:rPr lang="en-US" altLang="zh-CN" sz="1200" kern="1200" dirty="0" smtClean="0">
                <a:solidFill>
                  <a:schemeClr val="tx1"/>
                </a:solidFill>
                <a:effectLst/>
                <a:latin typeface="+mn-lt"/>
                <a:ea typeface="+mn-ea"/>
                <a:cs typeface="+mn-cs"/>
              </a:rPr>
              <a:t>20-30% </a:t>
            </a:r>
            <a:r>
              <a:rPr lang="zh-CN" altLang="en-US" sz="1200" kern="1200" dirty="0" smtClean="0">
                <a:solidFill>
                  <a:schemeClr val="tx1"/>
                </a:solidFill>
                <a:effectLst/>
                <a:latin typeface="+mn-lt"/>
                <a:ea typeface="+mn-ea"/>
                <a:cs typeface="+mn-cs"/>
              </a:rPr>
              <a:t>的速度成长</a:t>
            </a:r>
            <a:r>
              <a:rPr lang="en-US" altLang="zh-CN" sz="1200" kern="1200" dirty="0" smtClean="0">
                <a:solidFill>
                  <a:schemeClr val="tx1"/>
                </a:solidFill>
                <a:effectLst/>
                <a:latin typeface="+mn-lt"/>
                <a:ea typeface="+mn-ea"/>
                <a:cs typeface="+mn-cs"/>
              </a:rPr>
              <a:t>)</a:t>
            </a:r>
            <a:endParaRPr lang="zh-CN" altLang="en-US" dirty="0" smtClean="0">
              <a:effectLst/>
            </a:endParaRPr>
          </a:p>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36</a:t>
            </a:fld>
            <a:endParaRPr lang="en-US"/>
          </a:p>
        </p:txBody>
      </p:sp>
    </p:spTree>
    <p:extLst>
      <p:ext uri="{BB962C8B-B14F-4D97-AF65-F5344CB8AC3E}">
        <p14:creationId xmlns:p14="http://schemas.microsoft.com/office/powerpoint/2010/main" val="65920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http://www.kylebean.co.uk/portfolio/#mobileevolution/1</a:t>
            </a:r>
          </a:p>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43</a:t>
            </a:fld>
            <a:endParaRPr lang="en-US"/>
          </a:p>
        </p:txBody>
      </p:sp>
    </p:spTree>
    <p:extLst>
      <p:ext uri="{BB962C8B-B14F-4D97-AF65-F5344CB8AC3E}">
        <p14:creationId xmlns:p14="http://schemas.microsoft.com/office/powerpoint/2010/main" val="3145741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That’s why sustaining tech product teams (office/windows) pay attention to incremental Tech Transfer,  but they shun away from disruptive</a:t>
            </a:r>
            <a:r>
              <a:rPr lang="en-US" baseline="0" dirty="0" smtClean="0"/>
              <a:t> innovation</a:t>
            </a:r>
            <a:r>
              <a:rPr lang="en-US" dirty="0" smtClean="0"/>
              <a:t>. </a:t>
            </a:r>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49</a:t>
            </a:fld>
            <a:endParaRPr lang="en-US"/>
          </a:p>
        </p:txBody>
      </p:sp>
    </p:spTree>
    <p:extLst>
      <p:ext uri="{BB962C8B-B14F-4D97-AF65-F5344CB8AC3E}">
        <p14:creationId xmlns:p14="http://schemas.microsoft.com/office/powerpoint/2010/main" val="2930270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Harry’s</a:t>
            </a:r>
            <a:r>
              <a:rPr lang="en-US" dirty="0" smtClean="0"/>
              <a:t> complaint to Eric</a:t>
            </a:r>
          </a:p>
          <a:p>
            <a:endParaRPr lang="en-US" dirty="0" smtClean="0"/>
          </a:p>
          <a:p>
            <a:r>
              <a:rPr lang="en-US" dirty="0" smtClean="0"/>
              <a:t>Revenue: 68B,    profit:</a:t>
            </a:r>
            <a:r>
              <a:rPr lang="en-US" baseline="0" dirty="0" smtClean="0"/>
              <a:t> 50B</a:t>
            </a:r>
            <a:r>
              <a:rPr lang="en-US" dirty="0" smtClean="0"/>
              <a:t> in profit.  Cash: 48B</a:t>
            </a:r>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52</a:t>
            </a:fld>
            <a:endParaRPr lang="en-US"/>
          </a:p>
        </p:txBody>
      </p:sp>
    </p:spTree>
    <p:extLst>
      <p:ext uri="{BB962C8B-B14F-4D97-AF65-F5344CB8AC3E}">
        <p14:creationId xmlns:p14="http://schemas.microsoft.com/office/powerpoint/2010/main" val="2624807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Harry’s</a:t>
            </a:r>
            <a:r>
              <a:rPr lang="en-US" dirty="0" smtClean="0"/>
              <a:t> complaint to Eric</a:t>
            </a:r>
          </a:p>
          <a:p>
            <a:endParaRPr lang="en-US" dirty="0" smtClean="0"/>
          </a:p>
          <a:p>
            <a:r>
              <a:rPr lang="en-US" dirty="0" smtClean="0"/>
              <a:t>46B in profit. </a:t>
            </a:r>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53</a:t>
            </a:fld>
            <a:endParaRPr lang="en-US"/>
          </a:p>
        </p:txBody>
      </p:sp>
    </p:spTree>
    <p:extLst>
      <p:ext uri="{BB962C8B-B14F-4D97-AF65-F5344CB8AC3E}">
        <p14:creationId xmlns:p14="http://schemas.microsoft.com/office/powerpoint/2010/main" val="96046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president</a:t>
            </a:r>
            <a:r>
              <a:rPr lang="en-US" baseline="0" dirty="0" smtClean="0"/>
              <a:t> of DEC and many other engineers understand the importance of PC. </a:t>
            </a:r>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56</a:t>
            </a:fld>
            <a:endParaRPr lang="en-US"/>
          </a:p>
        </p:txBody>
      </p:sp>
    </p:spTree>
    <p:extLst>
      <p:ext uri="{BB962C8B-B14F-4D97-AF65-F5344CB8AC3E}">
        <p14:creationId xmlns:p14="http://schemas.microsoft.com/office/powerpoint/2010/main" val="1549768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if </a:t>
            </a:r>
            <a:r>
              <a:rPr lang="en-US" dirty="0" err="1" smtClean="0"/>
              <a:t>newton</a:t>
            </a:r>
            <a:r>
              <a:rPr lang="en-US" dirty="0" smtClean="0"/>
              <a:t> comes from another small company?</a:t>
            </a:r>
            <a:r>
              <a:rPr lang="en-US" baseline="0" dirty="0" smtClean="0"/>
              <a:t>  Like Palm. </a:t>
            </a:r>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57</a:t>
            </a:fld>
            <a:endParaRPr lang="en-US"/>
          </a:p>
        </p:txBody>
      </p:sp>
    </p:spTree>
    <p:extLst>
      <p:ext uri="{BB962C8B-B14F-4D97-AF65-F5344CB8AC3E}">
        <p14:creationId xmlns:p14="http://schemas.microsoft.com/office/powerpoint/2010/main" val="3825780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if Newton comes from another small company?</a:t>
            </a:r>
            <a:r>
              <a:rPr lang="en-US" baseline="0" dirty="0" smtClean="0"/>
              <a:t>  Like Palm. </a:t>
            </a:r>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58</a:t>
            </a:fld>
            <a:endParaRPr lang="en-US"/>
          </a:p>
        </p:txBody>
      </p:sp>
    </p:spTree>
    <p:extLst>
      <p:ext uri="{BB962C8B-B14F-4D97-AF65-F5344CB8AC3E}">
        <p14:creationId xmlns:p14="http://schemas.microsoft.com/office/powerpoint/2010/main" val="1685366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65</a:t>
            </a:fld>
            <a:endParaRPr lang="en-US"/>
          </a:p>
        </p:txBody>
      </p:sp>
    </p:spTree>
    <p:extLst>
      <p:ext uri="{BB962C8B-B14F-4D97-AF65-F5344CB8AC3E}">
        <p14:creationId xmlns:p14="http://schemas.microsoft.com/office/powerpoint/2010/main" val="150984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7</a:t>
            </a:fld>
            <a:endParaRPr lang="en-US"/>
          </a:p>
        </p:txBody>
      </p:sp>
    </p:spTree>
    <p:extLst>
      <p:ext uri="{BB962C8B-B14F-4D97-AF65-F5344CB8AC3E}">
        <p14:creationId xmlns:p14="http://schemas.microsoft.com/office/powerpoint/2010/main" val="68431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AT&amp;T, along with everyone else, still underestimated the potential of cellular technology. In 1980 the corporation had commissioned McKinsey &amp; Company to forecast cell-phone use by 2000. The consultant’s prediction: 900,000 subscribers. This was off by a factor of about 120; the actual figure was 109 million. AT&amp;T paid dearly for its mistaken giveaway. In 1993, to rejoin the cellular market, it bought Craig McCaw’s patched-together nationwide network, McCaw Cellular, for $12.6 billion.</a:t>
            </a:r>
          </a:p>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67</a:t>
            </a:fld>
            <a:endParaRPr lang="en-US"/>
          </a:p>
        </p:txBody>
      </p:sp>
    </p:spTree>
    <p:extLst>
      <p:ext uri="{BB962C8B-B14F-4D97-AF65-F5344CB8AC3E}">
        <p14:creationId xmlns:p14="http://schemas.microsoft.com/office/powerpoint/2010/main" val="531436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salesperson’s comment</a:t>
            </a:r>
            <a:r>
              <a:rPr lang="en-US" baseline="0" dirty="0" smtClean="0"/>
              <a:t> – </a:t>
            </a:r>
          </a:p>
          <a:p>
            <a:r>
              <a:rPr lang="en-US" baseline="0" dirty="0" smtClean="0"/>
              <a:t>   those stupid customers are just treating out product like it was a commodity.  Can’t they see how much better out product is than the competition’s? </a:t>
            </a:r>
          </a:p>
          <a:p>
            <a:endParaRPr lang="en-US" baseline="0" dirty="0" smtClean="0"/>
          </a:p>
          <a:p>
            <a:r>
              <a:rPr lang="en-US" baseline="0" dirty="0" smtClean="0"/>
              <a:t>    customers don’t care about your “better” part if it’s in “performance oversupply” category. </a:t>
            </a:r>
          </a:p>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69</a:t>
            </a:fld>
            <a:endParaRPr lang="en-US"/>
          </a:p>
        </p:txBody>
      </p:sp>
    </p:spTree>
    <p:extLst>
      <p:ext uri="{BB962C8B-B14F-4D97-AF65-F5344CB8AC3E}">
        <p14:creationId xmlns:p14="http://schemas.microsoft.com/office/powerpoint/2010/main" val="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15</a:t>
            </a:r>
            <a:r>
              <a:rPr lang="en-US" baseline="0" dirty="0" smtClean="0"/>
              <a:t> years ago,  I was proposing a MIS project to a hotel,  eventually we can do all the features,  but so can all other proposals,  but we have to do it for free! </a:t>
            </a:r>
          </a:p>
          <a:p>
            <a:endParaRPr lang="en-US" dirty="0" smtClean="0"/>
          </a:p>
          <a:p>
            <a:r>
              <a:rPr lang="en-US" dirty="0" smtClean="0"/>
              <a:t>You don’t want to be in such</a:t>
            </a:r>
            <a:r>
              <a:rPr lang="en-US" baseline="0" dirty="0" smtClean="0"/>
              <a:t> industry/area. </a:t>
            </a:r>
          </a:p>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70</a:t>
            </a:fld>
            <a:endParaRPr lang="en-US"/>
          </a:p>
        </p:txBody>
      </p:sp>
    </p:spTree>
    <p:extLst>
      <p:ext uri="{BB962C8B-B14F-4D97-AF65-F5344CB8AC3E}">
        <p14:creationId xmlns:p14="http://schemas.microsoft.com/office/powerpoint/2010/main" val="1137594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Epiphany is the moment when the last piece of work fits into place. However, the last piece isn’t any more magical than the others, and has no magic without its connection to the other pieces</a:t>
            </a:r>
          </a:p>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8</a:t>
            </a:fld>
            <a:endParaRPr lang="en-US"/>
          </a:p>
        </p:txBody>
      </p:sp>
    </p:spTree>
    <p:extLst>
      <p:ext uri="{BB962C8B-B14F-4D97-AF65-F5344CB8AC3E}">
        <p14:creationId xmlns:p14="http://schemas.microsoft.com/office/powerpoint/2010/main" val="4189424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have full record of most</a:t>
            </a:r>
            <a:r>
              <a:rPr lang="en-US" baseline="0" dirty="0" smtClean="0"/>
              <a:t> of our innovation activities, and we know that it’s filled with noise, failure, and second-guesses. </a:t>
            </a:r>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9</a:t>
            </a:fld>
            <a:endParaRPr lang="en-US"/>
          </a:p>
        </p:txBody>
      </p:sp>
    </p:spTree>
    <p:extLst>
      <p:ext uri="{BB962C8B-B14F-4D97-AF65-F5344CB8AC3E}">
        <p14:creationId xmlns:p14="http://schemas.microsoft.com/office/powerpoint/2010/main" val="4165768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Peter </a:t>
            </a:r>
            <a:r>
              <a:rPr lang="en-US" dirty="0" err="1" smtClean="0"/>
              <a:t>Drucker</a:t>
            </a:r>
            <a:r>
              <a:rPr lang="en-US" dirty="0" smtClean="0"/>
              <a:t> – </a:t>
            </a:r>
          </a:p>
          <a:p>
            <a:r>
              <a:rPr lang="en-US" dirty="0" smtClean="0"/>
              <a:t>Those entrepreneurs who start out with the idea that they’ll make it big – and in a hurry – can be guaranteed failure. </a:t>
            </a:r>
          </a:p>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11</a:t>
            </a:fld>
            <a:endParaRPr lang="en-US"/>
          </a:p>
        </p:txBody>
      </p:sp>
    </p:spTree>
    <p:extLst>
      <p:ext uri="{BB962C8B-B14F-4D97-AF65-F5344CB8AC3E}">
        <p14:creationId xmlns:p14="http://schemas.microsoft.com/office/powerpoint/2010/main" val="84669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13</a:t>
            </a:fld>
            <a:endParaRPr lang="en-US"/>
          </a:p>
        </p:txBody>
      </p:sp>
    </p:spTree>
    <p:extLst>
      <p:ext uri="{BB962C8B-B14F-4D97-AF65-F5344CB8AC3E}">
        <p14:creationId xmlns:p14="http://schemas.microsoft.com/office/powerpoint/2010/main" val="87985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It looks ugly,  but it will replace everything you’ve struggled all your life to build. </a:t>
            </a:r>
          </a:p>
          <a:p>
            <a:pPr lvl="2"/>
            <a:r>
              <a:rPr lang="en-US" dirty="0" smtClean="0"/>
              <a:t>This is what we call – disruptive technology</a:t>
            </a:r>
          </a:p>
          <a:p>
            <a:pPr lvl="1"/>
            <a:r>
              <a:rPr lang="en-US" dirty="0" smtClean="0"/>
              <a:t>What’s your reaction?</a:t>
            </a:r>
          </a:p>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16</a:t>
            </a:fld>
            <a:endParaRPr lang="en-US"/>
          </a:p>
        </p:txBody>
      </p:sp>
    </p:spTree>
    <p:extLst>
      <p:ext uri="{BB962C8B-B14F-4D97-AF65-F5344CB8AC3E}">
        <p14:creationId xmlns:p14="http://schemas.microsoft.com/office/powerpoint/2010/main" val="187973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22</a:t>
            </a:fld>
            <a:endParaRPr lang="en-US"/>
          </a:p>
        </p:txBody>
      </p:sp>
    </p:spTree>
    <p:extLst>
      <p:ext uri="{BB962C8B-B14F-4D97-AF65-F5344CB8AC3E}">
        <p14:creationId xmlns:p14="http://schemas.microsoft.com/office/powerpoint/2010/main" val="2637636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http://tech.163.com/09/0811/17/5GF0RKI200093IHH.html</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30</a:t>
            </a:fld>
            <a:endParaRPr lang="en-US"/>
          </a:p>
        </p:txBody>
      </p:sp>
    </p:spTree>
    <p:extLst>
      <p:ext uri="{BB962C8B-B14F-4D97-AF65-F5344CB8AC3E}">
        <p14:creationId xmlns:p14="http://schemas.microsoft.com/office/powerpoint/2010/main" val="40808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8AE3AFFB-022E-4406-917E-42D1CDDBCCC9}"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266C-971D-4C43-B1BC-6D68D6742EB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E3AFFB-022E-4406-917E-42D1CDDBCCC9}"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266C-971D-4C43-B1BC-6D68D6742E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E3AFFB-022E-4406-917E-42D1CDDBCCC9}" type="datetimeFigureOut">
              <a:rPr lang="en-US" smtClean="0"/>
              <a:pPr/>
              <a:t>11/12/2014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B5B266C-971D-4C43-B1BC-6D68D6742E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E3AFFB-022E-4406-917E-42D1CDDBCCC9}"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266C-971D-4C43-B1BC-6D68D6742E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E3AFFB-022E-4406-917E-42D1CDDBCCC9}"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266C-971D-4C43-B1BC-6D68D6742EB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E3AFFB-022E-4406-917E-42D1CDDBCCC9}" type="datetimeFigureOut">
              <a:rPr lang="en-US" smtClean="0"/>
              <a:pPr/>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266C-971D-4C43-B1BC-6D68D6742E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AE3AFFB-022E-4406-917E-42D1CDDBCCC9}" type="datetimeFigureOut">
              <a:rPr lang="en-US" smtClean="0"/>
              <a:pPr/>
              <a:t>11/12/2014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B266C-971D-4C43-B1BC-6D68D6742E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E3AFFB-022E-4406-917E-42D1CDDBCCC9}" type="datetimeFigureOut">
              <a:rPr lang="en-US" smtClean="0"/>
              <a:pPr/>
              <a:t>11/12/2014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B266C-971D-4C43-B1BC-6D68D6742E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3AFFB-022E-4406-917E-42D1CDDBCCC9}" type="datetimeFigureOut">
              <a:rPr lang="en-US" smtClean="0"/>
              <a:pPr/>
              <a:t>11/12/2014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B266C-971D-4C43-B1BC-6D68D6742E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E3AFFB-022E-4406-917E-42D1CDDBCCC9}" type="datetimeFigureOut">
              <a:rPr lang="en-US" smtClean="0"/>
              <a:pPr/>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266C-971D-4C43-B1BC-6D68D6742EB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8AE3AFFB-022E-4406-917E-42D1CDDBCCC9}" type="datetimeFigureOut">
              <a:rPr lang="en-US" smtClean="0"/>
              <a:pPr/>
              <a:t>11/12/2014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B5B266C-971D-4C43-B1BC-6D68D6742EB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AE3AFFB-022E-4406-917E-42D1CDDBCCC9}" type="datetimeFigureOut">
              <a:rPr lang="en-US" smtClean="0"/>
              <a:pPr/>
              <a:t>11/12/2014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B5B266C-971D-4C43-B1BC-6D68D6742E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cnblogs.com/cnblogs_com/xinz/201107/201107092336196411.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images.cnblogs.com/cnblogs_com/xinz/201107/201107092336227161.pn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slsa.sa.gov.au/exhibitions/boland/images/memorabilia/images/typewriter_jpg.jpg"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wimp.com/greatestinven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upload.wikimedia.org/wikipedia/commons/3/32/IPodsales_2008Q3.sv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images.cnblogs.com/cnblogs_com/xinz/201108/201108080702188984.p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en.wikipedia.org/wiki/File:Pocket_slide_rule.jpg" TargetMode="Externa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hyperlink" Target="http://en.wikipedia.org/wiki/File:Slide_rule_cursor.jpg"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en.wikipedia.org/wiki/File:HP_35_Calculator.jp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en.wikipedia.org/wiki/File:TI-30_LED.pn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www.10xfactor.com/colorschemes/colorscheme4/images/static/books/Moore/Moore_Diagram_01.jpg"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dirty="0"/>
              <a:t>创</a:t>
            </a:r>
            <a:r>
              <a:rPr lang="zh-CN" altLang="en-US" dirty="0" smtClean="0"/>
              <a:t>新的迷思</a:t>
            </a:r>
            <a:endParaRPr lang="en-US" dirty="0"/>
          </a:p>
        </p:txBody>
      </p:sp>
      <p:sp>
        <p:nvSpPr>
          <p:cNvPr id="3" name="Subtitle 2"/>
          <p:cNvSpPr>
            <a:spLocks noGrp="1"/>
          </p:cNvSpPr>
          <p:nvPr>
            <p:ph type="subTitle" idx="1"/>
          </p:nvPr>
        </p:nvSpPr>
        <p:spPr/>
        <p:txBody>
          <a:bodyPr/>
          <a:lstStyle/>
          <a:p>
            <a:r>
              <a:rPr lang="zh-CN" altLang="en-US" dirty="0"/>
              <a:t>邹</a:t>
            </a:r>
            <a:r>
              <a:rPr lang="zh-CN" altLang="en-US" dirty="0" smtClean="0"/>
              <a:t>欣</a:t>
            </a:r>
            <a:endParaRPr lang="en-US" altLang="zh-CN" dirty="0" smtClean="0"/>
          </a:p>
          <a:p>
            <a:r>
              <a:rPr lang="zh-CN" altLang="en-US" dirty="0"/>
              <a:t>构建之</a:t>
            </a:r>
            <a:r>
              <a:rPr lang="zh-CN" altLang="en-US" dirty="0" smtClean="0"/>
              <a:t>法 </a:t>
            </a:r>
            <a:r>
              <a:rPr lang="en-US" altLang="zh-CN" dirty="0" smtClean="0"/>
              <a:t>– </a:t>
            </a:r>
            <a:r>
              <a:rPr lang="zh-CN" altLang="en-US" dirty="0" smtClean="0"/>
              <a:t>现代软件工程</a:t>
            </a:r>
            <a:endParaRPr lang="en-US" altLang="zh-CN" dirty="0" smtClean="0"/>
          </a:p>
          <a:p>
            <a:r>
              <a:rPr lang="en-US" dirty="0" smtClean="0"/>
              <a:t>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Anti-Eureka moments</a:t>
            </a:r>
            <a:endParaRPr lang="en-US" dirty="0"/>
          </a:p>
        </p:txBody>
      </p:sp>
      <p:sp>
        <p:nvSpPr>
          <p:cNvPr id="3" name="Content Placeholder 2"/>
          <p:cNvSpPr>
            <a:spLocks noGrp="1"/>
          </p:cNvSpPr>
          <p:nvPr>
            <p:ph idx="1"/>
          </p:nvPr>
        </p:nvSpPr>
        <p:spPr/>
        <p:txBody>
          <a:bodyPr/>
          <a:lstStyle/>
          <a:p>
            <a:r>
              <a:rPr lang="en-US" dirty="0" smtClean="0"/>
              <a:t>Your demo crashes</a:t>
            </a:r>
          </a:p>
          <a:p>
            <a:r>
              <a:rPr lang="en-US" dirty="0" smtClean="0"/>
              <a:t>Your UI looks ugly</a:t>
            </a:r>
          </a:p>
          <a:p>
            <a:r>
              <a:rPr lang="en-US" dirty="0" smtClean="0"/>
              <a:t>Your demo looks great, but doesn’t solve any problem</a:t>
            </a:r>
          </a:p>
          <a:p>
            <a:r>
              <a:rPr lang="en-US" dirty="0" smtClean="0"/>
              <a:t>Your demo can’t scale up</a:t>
            </a:r>
          </a:p>
          <a:p>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Demystify the myth</a:t>
            </a:r>
            <a:endParaRPr lang="en-US" dirty="0"/>
          </a:p>
        </p:txBody>
      </p:sp>
      <p:sp>
        <p:nvSpPr>
          <p:cNvPr id="3" name="Content Placeholder 2"/>
          <p:cNvSpPr>
            <a:spLocks noGrp="1"/>
          </p:cNvSpPr>
          <p:nvPr>
            <p:ph idx="1"/>
          </p:nvPr>
        </p:nvSpPr>
        <p:spPr/>
        <p:txBody>
          <a:bodyPr/>
          <a:lstStyle/>
          <a:p>
            <a:r>
              <a:rPr lang="en-US" altLang="zh-CN" dirty="0" smtClean="0"/>
              <a:t>We shouldn’t wait for the Epiphany, rather, we should focus on each piece of our work</a:t>
            </a:r>
          </a:p>
          <a:p>
            <a:r>
              <a:rPr lang="en-US" altLang="zh-CN" dirty="0" smtClean="0"/>
              <a:t>Lay the foundation for the “last piece” of puzzle</a:t>
            </a:r>
          </a:p>
          <a:p>
            <a:r>
              <a:rPr lang="en-US" altLang="zh-CN" dirty="0" smtClean="0"/>
              <a:t>Don’t look for the “biggie”, working on practical solution, step by step</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相声表演</a:t>
            </a:r>
            <a:endParaRPr lang="en-US" dirty="0"/>
          </a:p>
        </p:txBody>
      </p:sp>
      <p:sp>
        <p:nvSpPr>
          <p:cNvPr id="3" name="Content Placeholder 2"/>
          <p:cNvSpPr>
            <a:spLocks noGrp="1"/>
          </p:cNvSpPr>
          <p:nvPr>
            <p:ph idx="1"/>
          </p:nvPr>
        </p:nvSpPr>
        <p:spPr/>
        <p:txBody>
          <a:bodyPr/>
          <a:lstStyle/>
          <a:p>
            <a:r>
              <a:rPr lang="zh-CN" altLang="en-US" dirty="0" smtClean="0"/>
              <a:t>画扇面</a:t>
            </a:r>
            <a:endParaRPr lang="en-US" altLang="zh-CN" dirty="0" smtClean="0"/>
          </a:p>
          <a:p>
            <a:pPr marL="118872"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1538288"/>
            <a:ext cx="5610225" cy="5228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641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Myth #2:People love innovation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Negative responses to innovators:</a:t>
            </a:r>
          </a:p>
          <a:p>
            <a:r>
              <a:rPr lang="en-US" dirty="0" smtClean="0"/>
              <a:t>This will never work</a:t>
            </a:r>
          </a:p>
          <a:p>
            <a:r>
              <a:rPr lang="en-US" dirty="0" smtClean="0"/>
              <a:t>No one will want this</a:t>
            </a:r>
          </a:p>
          <a:p>
            <a:r>
              <a:rPr lang="en-US" dirty="0" smtClean="0"/>
              <a:t>It can’t work in practice. </a:t>
            </a:r>
          </a:p>
          <a:p>
            <a:r>
              <a:rPr lang="en-US" dirty="0" smtClean="0"/>
              <a:t>People won’t understand it</a:t>
            </a:r>
          </a:p>
          <a:p>
            <a:r>
              <a:rPr lang="en-US" dirty="0" smtClean="0"/>
              <a:t>This isn’t a problem. </a:t>
            </a:r>
          </a:p>
          <a:p>
            <a:r>
              <a:rPr lang="en-US" dirty="0" smtClean="0"/>
              <a:t>This is a problem, but no one cares. </a:t>
            </a:r>
          </a:p>
          <a:p>
            <a:r>
              <a:rPr lang="en-US" dirty="0" smtClean="0"/>
              <a:t>This is a problem, and people care, but it’s already solved. </a:t>
            </a:r>
          </a:p>
          <a:p>
            <a:r>
              <a:rPr lang="en-US" dirty="0" smtClean="0"/>
              <a:t>This is a problem, and people care, but it will never make money. </a:t>
            </a:r>
          </a:p>
          <a:p>
            <a:r>
              <a:rPr lang="en-US" dirty="0" smtClean="0"/>
              <a:t>This is a solution in search of a problem.</a:t>
            </a:r>
          </a:p>
          <a:p>
            <a:r>
              <a:rPr lang="en-US" dirty="0" smtClean="0"/>
              <a:t>Get out of my office now!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ways to reject an idea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tried that already</a:t>
            </a:r>
          </a:p>
          <a:p>
            <a:r>
              <a:rPr lang="en-US" dirty="0" smtClean="0"/>
              <a:t>This will never work</a:t>
            </a:r>
          </a:p>
          <a:p>
            <a:r>
              <a:rPr lang="en-US" dirty="0" smtClean="0"/>
              <a:t>We never done that before</a:t>
            </a:r>
          </a:p>
          <a:p>
            <a:r>
              <a:rPr lang="en-US" dirty="0" smtClean="0"/>
              <a:t>This will never work</a:t>
            </a:r>
          </a:p>
          <a:p>
            <a:r>
              <a:rPr lang="en-US" dirty="0" smtClean="0"/>
              <a:t>We don’t do it that way here</a:t>
            </a:r>
          </a:p>
          <a:p>
            <a:r>
              <a:rPr lang="en-US" dirty="0" smtClean="0"/>
              <a:t>This will never work</a:t>
            </a:r>
          </a:p>
          <a:p>
            <a:r>
              <a:rPr lang="en-US" dirty="0" smtClean="0"/>
              <a:t>Not in our budget</a:t>
            </a:r>
          </a:p>
          <a:p>
            <a:r>
              <a:rPr lang="en-US" dirty="0" smtClean="0"/>
              <a:t>This will never work</a:t>
            </a:r>
          </a:p>
          <a:p>
            <a:r>
              <a:rPr lang="en-US" dirty="0" smtClean="0"/>
              <a:t>We don’t have time</a:t>
            </a:r>
          </a:p>
          <a:p>
            <a:r>
              <a:rPr lang="en-US" dirty="0" smtClean="0"/>
              <a:t>Executives will never go for it</a:t>
            </a:r>
          </a:p>
          <a:p>
            <a:r>
              <a:rPr lang="en-US" dirty="0" smtClean="0"/>
              <a:t>It’s out of scope for this milestone</a:t>
            </a:r>
          </a:p>
          <a:p>
            <a:pPr lvl="1"/>
            <a:r>
              <a:rPr lang="en-US" dirty="0" smtClean="0"/>
              <a:t>And I don’t know about next milestone… </a:t>
            </a:r>
          </a:p>
          <a:p>
            <a:r>
              <a:rPr lang="en-US" dirty="0" smtClean="0"/>
              <a:t>You’re smarter with your mouth shut!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20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Ego/envy: </a:t>
            </a:r>
          </a:p>
          <a:p>
            <a:pPr lvl="1"/>
            <a:r>
              <a:rPr lang="en-US" dirty="0" smtClean="0"/>
              <a:t>I can’t accept this because I didn’t think of it</a:t>
            </a:r>
          </a:p>
          <a:p>
            <a:r>
              <a:rPr lang="en-US" dirty="0" smtClean="0"/>
              <a:t>Pride and politics: </a:t>
            </a:r>
          </a:p>
          <a:p>
            <a:pPr lvl="1"/>
            <a:r>
              <a:rPr lang="en-US" dirty="0" smtClean="0"/>
              <a:t>this makes me look bad. </a:t>
            </a:r>
          </a:p>
          <a:p>
            <a:r>
              <a:rPr lang="en-US" dirty="0" smtClean="0"/>
              <a:t>Priority: </a:t>
            </a:r>
          </a:p>
          <a:p>
            <a:pPr lvl="1"/>
            <a:r>
              <a:rPr lang="en-US" dirty="0" smtClean="0"/>
              <a:t>I have 10 innovative proposals, but no enough resource</a:t>
            </a:r>
          </a:p>
          <a:p>
            <a:r>
              <a:rPr lang="en-US" dirty="0" smtClean="0"/>
              <a:t>Security:</a:t>
            </a:r>
          </a:p>
          <a:p>
            <a:pPr lvl="1"/>
            <a:r>
              <a:rPr lang="en-US" dirty="0" smtClean="0"/>
              <a:t>I may lose something</a:t>
            </a:r>
          </a:p>
          <a:p>
            <a:r>
              <a:rPr lang="en-US" dirty="0" smtClean="0"/>
              <a:t>Consistency</a:t>
            </a:r>
          </a:p>
          <a:p>
            <a:pPr lvl="1"/>
            <a:r>
              <a:rPr lang="en-US" dirty="0" smtClean="0"/>
              <a:t>This violates my deeply held principles (whatever those are)</a:t>
            </a:r>
          </a:p>
          <a:p>
            <a:r>
              <a:rPr lang="en-US" dirty="0" smtClean="0"/>
              <a:t>Motivation</a:t>
            </a:r>
          </a:p>
          <a:p>
            <a:pPr lvl="1"/>
            <a:r>
              <a:rPr lang="en-US" dirty="0" smtClean="0"/>
              <a:t>I don’t care – what’s in it for me?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 innovator hates innovation</a:t>
            </a:r>
            <a:endParaRPr lang="en-US" dirty="0"/>
          </a:p>
        </p:txBody>
      </p:sp>
      <p:sp>
        <p:nvSpPr>
          <p:cNvPr id="3" name="Content Placeholder 2"/>
          <p:cNvSpPr>
            <a:spLocks noGrp="1"/>
          </p:cNvSpPr>
          <p:nvPr>
            <p:ph idx="1"/>
          </p:nvPr>
        </p:nvSpPr>
        <p:spPr>
          <a:xfrm>
            <a:off x="457200" y="1775191"/>
            <a:ext cx="4114800" cy="4625609"/>
          </a:xfrm>
        </p:spPr>
        <p:txBody>
          <a:bodyPr numCol="1">
            <a:normAutofit/>
          </a:bodyPr>
          <a:lstStyle/>
          <a:p>
            <a:r>
              <a:rPr lang="zh-CN" altLang="en-US" dirty="0"/>
              <a:t>想</a:t>
            </a:r>
            <a:r>
              <a:rPr lang="zh-CN" altLang="en-US" dirty="0" smtClean="0"/>
              <a:t>象一下</a:t>
            </a:r>
            <a:r>
              <a:rPr lang="en-US" altLang="zh-CN" dirty="0" smtClean="0"/>
              <a:t>, </a:t>
            </a:r>
            <a:r>
              <a:rPr lang="zh-CN" altLang="en-US" dirty="0" smtClean="0"/>
              <a:t>你发明了电报</a:t>
            </a:r>
            <a:r>
              <a:rPr lang="en-US" altLang="zh-CN" dirty="0" smtClean="0"/>
              <a:t>, </a:t>
            </a:r>
            <a:r>
              <a:rPr lang="zh-CN" altLang="en-US" dirty="0" smtClean="0"/>
              <a:t>用毕生心血打造了电报王国</a:t>
            </a:r>
            <a:r>
              <a:rPr lang="en-US" altLang="zh-CN" dirty="0" smtClean="0"/>
              <a:t>…</a:t>
            </a:r>
          </a:p>
          <a:p>
            <a:r>
              <a:rPr lang="zh-CN" altLang="en-US" dirty="0"/>
              <a:t>有一个年轻</a:t>
            </a:r>
            <a:r>
              <a:rPr lang="zh-CN" altLang="en-US" dirty="0" smtClean="0"/>
              <a:t>人向你报告他的新发明</a:t>
            </a:r>
            <a:r>
              <a:rPr lang="en-US" altLang="zh-CN" dirty="0" smtClean="0"/>
              <a:t>: </a:t>
            </a:r>
            <a:r>
              <a:rPr lang="zh-CN" altLang="en-US" dirty="0" smtClean="0"/>
              <a:t>电话</a:t>
            </a:r>
            <a:endParaRPr lang="en-US" dirty="0" smtClean="0"/>
          </a:p>
        </p:txBody>
      </p:sp>
      <p:pic>
        <p:nvPicPr>
          <p:cNvPr id="1026" name="Picture 2" descr="imag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8738" y="1707417"/>
            <a:ext cx="3852862" cy="49219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innovation</a:t>
            </a:r>
            <a:endParaRPr lang="en-US" dirty="0"/>
          </a:p>
        </p:txBody>
      </p:sp>
      <p:sp>
        <p:nvSpPr>
          <p:cNvPr id="3" name="Content Placeholder 2"/>
          <p:cNvSpPr>
            <a:spLocks noGrp="1"/>
          </p:cNvSpPr>
          <p:nvPr>
            <p:ph idx="1"/>
          </p:nvPr>
        </p:nvSpPr>
        <p:spPr/>
        <p:txBody>
          <a:bodyPr/>
          <a:lstStyle/>
          <a:p>
            <a:r>
              <a:rPr lang="en-US" dirty="0" smtClean="0"/>
              <a:t>Sustaining Innovation </a:t>
            </a:r>
          </a:p>
          <a:p>
            <a:pPr lvl="1"/>
            <a:r>
              <a:rPr lang="zh-CN" altLang="en-US" dirty="0"/>
              <a:t>维</a:t>
            </a:r>
            <a:r>
              <a:rPr lang="zh-CN" altLang="en-US" dirty="0" smtClean="0"/>
              <a:t>持</a:t>
            </a:r>
            <a:r>
              <a:rPr lang="en-US" altLang="zh-CN" dirty="0" smtClean="0"/>
              <a:t>/</a:t>
            </a:r>
            <a:r>
              <a:rPr lang="zh-CN" altLang="en-US" dirty="0" smtClean="0"/>
              <a:t>改良式的创新</a:t>
            </a:r>
            <a:endParaRPr lang="en-US" dirty="0" smtClean="0"/>
          </a:p>
          <a:p>
            <a:r>
              <a:rPr lang="en-US" dirty="0" smtClean="0"/>
              <a:t>Disruptive Innovation</a:t>
            </a:r>
          </a:p>
          <a:p>
            <a:pPr lvl="1"/>
            <a:r>
              <a:rPr lang="zh-CN" altLang="en-US" dirty="0"/>
              <a:t>颠覆式的创</a:t>
            </a:r>
            <a:r>
              <a:rPr lang="zh-CN" altLang="en-US" dirty="0" smtClean="0"/>
              <a:t>新</a:t>
            </a:r>
            <a:endParaRPr lang="en-US" altLang="zh-CN" dirty="0" smtClean="0"/>
          </a:p>
          <a:p>
            <a:endParaRPr lang="en-US" dirty="0"/>
          </a:p>
          <a:p>
            <a:endParaRPr lang="en-US" dirty="0"/>
          </a:p>
        </p:txBody>
      </p:sp>
    </p:spTree>
    <p:extLst>
      <p:ext uri="{BB962C8B-B14F-4D97-AF65-F5344CB8AC3E}">
        <p14:creationId xmlns:p14="http://schemas.microsoft.com/office/powerpoint/2010/main" val="3103797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Myth #3: Better Idea wins?</a:t>
            </a:r>
            <a:endParaRPr lang="en-US" dirty="0"/>
          </a:p>
        </p:txBody>
      </p:sp>
      <p:sp>
        <p:nvSpPr>
          <p:cNvPr id="3" name="Content Placeholder 2"/>
          <p:cNvSpPr>
            <a:spLocks noGrp="1"/>
          </p:cNvSpPr>
          <p:nvPr>
            <p:ph idx="1"/>
          </p:nvPr>
        </p:nvSpPr>
        <p:spPr/>
        <p:txBody>
          <a:bodyPr>
            <a:normAutofit/>
          </a:bodyPr>
          <a:lstStyle/>
          <a:p>
            <a:r>
              <a:rPr lang="en-US" dirty="0" smtClean="0"/>
              <a:t>Better technology = better innovation?</a:t>
            </a:r>
          </a:p>
          <a:p>
            <a:r>
              <a:rPr lang="en-US" dirty="0" smtClean="0"/>
              <a:t>Diamond, human labor, (bloody diamond)</a:t>
            </a:r>
          </a:p>
          <a:p>
            <a:r>
              <a:rPr lang="en-US" dirty="0" smtClean="0"/>
              <a:t>When you invent a new technology to enable mass producing diamonds from cheap materials</a:t>
            </a:r>
          </a:p>
          <a:p>
            <a:pPr lvl="1"/>
            <a:r>
              <a:rPr lang="en-US" dirty="0" smtClean="0"/>
              <a:t>What’s the impact to the current marketplace?</a:t>
            </a:r>
          </a:p>
          <a:p>
            <a:pPr lvl="1"/>
            <a:r>
              <a:rPr lang="en-US" dirty="0" smtClean="0"/>
              <a:t>How are the current industry look at you?</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the better keyboard?</a:t>
            </a:r>
            <a:endParaRPr lang="en-US" dirty="0"/>
          </a:p>
        </p:txBody>
      </p:sp>
      <p:pic>
        <p:nvPicPr>
          <p:cNvPr id="2050" name="Picture 2" descr="imag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7848600" cy="2298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cnblogs.com/cnblogs_com/xinz/201107/201107092336301319.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4051025"/>
            <a:ext cx="7848600" cy="2712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978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lnSpcReduction="10000"/>
          </a:bodyPr>
          <a:lstStyle/>
          <a:p>
            <a:r>
              <a:rPr lang="en-US" b="1" dirty="0" smtClean="0"/>
              <a:t>Invention (</a:t>
            </a:r>
            <a:r>
              <a:rPr lang="zh-CN" altLang="en-US" b="1" dirty="0" smtClean="0"/>
              <a:t>发明</a:t>
            </a:r>
            <a:r>
              <a:rPr lang="en-US" altLang="zh-CN" b="1" dirty="0" smtClean="0"/>
              <a:t>)</a:t>
            </a:r>
            <a:endParaRPr lang="en-US" b="1" dirty="0" smtClean="0"/>
          </a:p>
          <a:p>
            <a:pPr lvl="1"/>
            <a:r>
              <a:rPr lang="en-US" dirty="0" smtClean="0"/>
              <a:t>Introducing new ideas</a:t>
            </a:r>
            <a:r>
              <a:rPr lang="en-US" dirty="0"/>
              <a:t> </a:t>
            </a:r>
            <a:r>
              <a:rPr lang="en-US" dirty="0" smtClean="0"/>
              <a:t>(you can patent an invention)</a:t>
            </a:r>
          </a:p>
          <a:p>
            <a:pPr lvl="1"/>
            <a:r>
              <a:rPr lang="zh-CN" altLang="en-US" dirty="0"/>
              <a:t>科</a:t>
            </a:r>
            <a:r>
              <a:rPr lang="zh-CN" altLang="en-US" dirty="0" smtClean="0"/>
              <a:t>研</a:t>
            </a:r>
            <a:r>
              <a:rPr lang="en-US" altLang="zh-CN" dirty="0" smtClean="0"/>
              <a:t>: </a:t>
            </a:r>
            <a:r>
              <a:rPr lang="zh-CN" altLang="en-US" dirty="0" smtClean="0"/>
              <a:t>是将金钱转化为知识的过程</a:t>
            </a:r>
            <a:endParaRPr lang="en-US" altLang="zh-CN" dirty="0" smtClean="0"/>
          </a:p>
          <a:p>
            <a:pPr lvl="2"/>
            <a:r>
              <a:rPr lang="zh-CN" altLang="en-US" dirty="0"/>
              <a:t>大</a:t>
            </a:r>
            <a:r>
              <a:rPr lang="zh-CN" altLang="en-US" dirty="0" smtClean="0"/>
              <a:t>学</a:t>
            </a:r>
            <a:r>
              <a:rPr lang="en-US" altLang="zh-CN" dirty="0" smtClean="0"/>
              <a:t>/</a:t>
            </a:r>
            <a:r>
              <a:rPr lang="zh-CN" altLang="en-US" dirty="0" smtClean="0"/>
              <a:t>研究所 </a:t>
            </a:r>
            <a:r>
              <a:rPr lang="en-US" altLang="zh-CN" dirty="0" smtClean="0"/>
              <a:t>– </a:t>
            </a:r>
            <a:r>
              <a:rPr lang="zh-CN" altLang="en-US" dirty="0" smtClean="0"/>
              <a:t>探索未知，揭示规律</a:t>
            </a:r>
            <a:endParaRPr lang="en-US" dirty="0" smtClean="0"/>
          </a:p>
          <a:p>
            <a:r>
              <a:rPr lang="en-US" altLang="zh-CN" b="1" dirty="0"/>
              <a:t>I</a:t>
            </a:r>
            <a:r>
              <a:rPr lang="en-US" b="1" smtClean="0"/>
              <a:t>nnovation  </a:t>
            </a:r>
            <a:r>
              <a:rPr lang="en-US" b="1" dirty="0" smtClean="0"/>
              <a:t>(</a:t>
            </a:r>
            <a:r>
              <a:rPr lang="zh-CN" altLang="en-US" b="1" dirty="0" smtClean="0"/>
              <a:t>创新</a:t>
            </a:r>
            <a:r>
              <a:rPr lang="en-US" b="1" dirty="0" smtClean="0"/>
              <a:t>)</a:t>
            </a:r>
            <a:endParaRPr lang="en-US" dirty="0" smtClean="0"/>
          </a:p>
          <a:p>
            <a:pPr lvl="1"/>
            <a:r>
              <a:rPr lang="en-US" dirty="0" smtClean="0"/>
              <a:t>The process of introducing something new to market place or practice </a:t>
            </a:r>
          </a:p>
          <a:p>
            <a:pPr lvl="1"/>
            <a:r>
              <a:rPr lang="zh-CN" altLang="en-US" dirty="0"/>
              <a:t>创</a:t>
            </a:r>
            <a:r>
              <a:rPr lang="zh-CN" altLang="en-US" dirty="0" smtClean="0"/>
              <a:t>新</a:t>
            </a:r>
            <a:r>
              <a:rPr lang="en-US" altLang="zh-CN" dirty="0" smtClean="0"/>
              <a:t>: </a:t>
            </a:r>
            <a:r>
              <a:rPr lang="zh-CN" altLang="en-US" dirty="0" smtClean="0"/>
              <a:t>是将知识转化为金钱的过程</a:t>
            </a:r>
            <a:endParaRPr lang="en-US" altLang="zh-CN" dirty="0" smtClean="0"/>
          </a:p>
          <a:p>
            <a:pPr lvl="2"/>
            <a:r>
              <a:rPr lang="zh-CN" altLang="en-US" dirty="0"/>
              <a:t>企业</a:t>
            </a:r>
            <a:r>
              <a:rPr lang="zh-CN" altLang="en-US" dirty="0" smtClean="0"/>
              <a:t> </a:t>
            </a:r>
            <a:r>
              <a:rPr lang="en-US" altLang="zh-CN" dirty="0" smtClean="0"/>
              <a:t>– </a:t>
            </a:r>
            <a:r>
              <a:rPr lang="zh-CN" altLang="en-US" dirty="0" smtClean="0"/>
              <a:t>用技术的进步解决问题，获得回报</a:t>
            </a:r>
            <a:endParaRPr lang="en-US" dirty="0" smtClean="0"/>
          </a:p>
          <a:p>
            <a:pPr lvl="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typewriter</a:t>
            </a:r>
            <a:endParaRPr lang="en-US" dirty="0"/>
          </a:p>
        </p:txBody>
      </p:sp>
      <p:pic>
        <p:nvPicPr>
          <p:cNvPr id="3074" name="Picture 2" descr="http://upload.wikimedia.org/wikipedia/commons/thumb/f/f8/Typebars.jpg/322px-Typebar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4600" y="1604460"/>
            <a:ext cx="2819400" cy="52535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slsa.sa.gov.au/exhibitions/boland/images/memorabilia/images/typewriter_jpg.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 y="1524000"/>
            <a:ext cx="50292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81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Technology != acceptable innovation</a:t>
            </a:r>
            <a:endParaRPr lang="en-US" dirty="0"/>
          </a:p>
        </p:txBody>
      </p:sp>
      <p:sp>
        <p:nvSpPr>
          <p:cNvPr id="3" name="Content Placeholder 2"/>
          <p:cNvSpPr>
            <a:spLocks noGrp="1"/>
          </p:cNvSpPr>
          <p:nvPr>
            <p:ph idx="1"/>
          </p:nvPr>
        </p:nvSpPr>
        <p:spPr/>
        <p:txBody>
          <a:bodyPr/>
          <a:lstStyle/>
          <a:p>
            <a:r>
              <a:rPr lang="en-US" dirty="0" smtClean="0"/>
              <a:t>Technical advancement doesn’t automatically transfer to acceptable innovation</a:t>
            </a:r>
          </a:p>
          <a:p>
            <a:pPr lvl="1"/>
            <a:r>
              <a:rPr lang="zh-CN" altLang="en-US" dirty="0" smtClean="0"/>
              <a:t>火车票实名制</a:t>
            </a:r>
            <a:endParaRPr lang="en-US" altLang="zh-CN" dirty="0" smtClean="0"/>
          </a:p>
          <a:p>
            <a:pPr lvl="1"/>
            <a:r>
              <a:rPr lang="zh-CN" altLang="en-US" dirty="0" smtClean="0"/>
              <a:t>国际标准衡量制度 </a:t>
            </a:r>
            <a:r>
              <a:rPr lang="en-US" altLang="zh-CN" dirty="0" smtClean="0"/>
              <a:t>(meter)</a:t>
            </a:r>
            <a:r>
              <a:rPr lang="zh-CN" altLang="en-US" dirty="0" smtClean="0"/>
              <a:t>  </a:t>
            </a:r>
            <a:r>
              <a:rPr lang="en-US" altLang="zh-CN" dirty="0" smtClean="0"/>
              <a:t>vs. </a:t>
            </a:r>
            <a:r>
              <a:rPr lang="zh-CN" altLang="en-US" dirty="0" smtClean="0"/>
              <a:t>英制 </a:t>
            </a:r>
            <a:r>
              <a:rPr lang="en-US" altLang="zh-CN" dirty="0" smtClean="0"/>
              <a:t>(inch, feet, yard, mile)</a:t>
            </a:r>
          </a:p>
          <a:p>
            <a:pPr lvl="2"/>
            <a:r>
              <a:rPr lang="en-US" dirty="0" smtClean="0"/>
              <a:t>A proposal was passed in US congress ~ 200 years ago, but no one make it happen</a:t>
            </a:r>
          </a:p>
          <a:p>
            <a:r>
              <a:rPr lang="en-US" dirty="0" smtClean="0"/>
              <a:t>“what’s  in it for 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it for me?</a:t>
            </a:r>
            <a:endParaRPr lang="en-US" dirty="0"/>
          </a:p>
        </p:txBody>
      </p:sp>
      <p:sp>
        <p:nvSpPr>
          <p:cNvPr id="3" name="Content Placeholder 2"/>
          <p:cNvSpPr>
            <a:spLocks noGrp="1"/>
          </p:cNvSpPr>
          <p:nvPr>
            <p:ph idx="1"/>
          </p:nvPr>
        </p:nvSpPr>
        <p:spPr/>
        <p:txBody>
          <a:bodyPr/>
          <a:lstStyle/>
          <a:p>
            <a:r>
              <a:rPr lang="en-US" dirty="0"/>
              <a:t>After </a:t>
            </a:r>
            <a:r>
              <a:rPr lang="en-US" dirty="0" smtClean="0"/>
              <a:t>Faraday (</a:t>
            </a:r>
            <a:r>
              <a:rPr lang="zh-CN" altLang="en-US" dirty="0" smtClean="0"/>
              <a:t>法拉第</a:t>
            </a:r>
            <a:r>
              <a:rPr lang="en-US" dirty="0" smtClean="0"/>
              <a:t>) </a:t>
            </a:r>
            <a:r>
              <a:rPr lang="en-US" dirty="0"/>
              <a:t>discovered the basic principle of electromagnetic induction </a:t>
            </a:r>
            <a:r>
              <a:rPr lang="en-US" dirty="0" smtClean="0"/>
              <a:t>(</a:t>
            </a:r>
            <a:r>
              <a:rPr lang="zh-CN" altLang="en-US" dirty="0" smtClean="0"/>
              <a:t>电磁感应</a:t>
            </a:r>
            <a:r>
              <a:rPr lang="en-US" dirty="0" smtClean="0"/>
              <a:t>) in </a:t>
            </a:r>
            <a:r>
              <a:rPr lang="en-US" dirty="0"/>
              <a:t>1831, a </a:t>
            </a:r>
            <a:r>
              <a:rPr lang="en-US" dirty="0" smtClean="0"/>
              <a:t>skeptical </a:t>
            </a:r>
            <a:r>
              <a:rPr lang="en-US" dirty="0"/>
              <a:t>politician asked him </a:t>
            </a:r>
            <a:r>
              <a:rPr lang="en-US" dirty="0">
                <a:solidFill>
                  <a:srgbClr val="C00000"/>
                </a:solidFill>
              </a:rPr>
              <a:t>what this was good for</a:t>
            </a:r>
            <a:r>
              <a:rPr lang="en-US" dirty="0"/>
              <a:t>. </a:t>
            </a:r>
            <a:endParaRPr lang="en-US" dirty="0" smtClean="0"/>
          </a:p>
          <a:p>
            <a:r>
              <a:rPr lang="en-US" dirty="0" smtClean="0"/>
              <a:t>Faraday </a:t>
            </a:r>
            <a:r>
              <a:rPr lang="en-US" dirty="0"/>
              <a:t>responded: </a:t>
            </a:r>
            <a:r>
              <a:rPr lang="en-US" dirty="0" smtClean="0"/>
              <a:t>“Sir</a:t>
            </a:r>
            <a:r>
              <a:rPr lang="en-US" dirty="0"/>
              <a:t>, I do not know what it is good for. However, of one thing I am quite certain, some day you will tax </a:t>
            </a:r>
            <a:r>
              <a:rPr lang="en-US" dirty="0" smtClean="0"/>
              <a:t>it.  </a:t>
            </a:r>
            <a:endParaRPr lang="en-US" dirty="0"/>
          </a:p>
        </p:txBody>
      </p:sp>
    </p:spTree>
    <p:extLst>
      <p:ext uri="{BB962C8B-B14F-4D97-AF65-F5344CB8AC3E}">
        <p14:creationId xmlns:p14="http://schemas.microsoft.com/office/powerpoint/2010/main" val="94005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convince people …</a:t>
            </a:r>
            <a:endParaRPr lang="en-US" dirty="0"/>
          </a:p>
        </p:txBody>
      </p:sp>
      <p:sp>
        <p:nvSpPr>
          <p:cNvPr id="3" name="Content Placeholder 2"/>
          <p:cNvSpPr>
            <a:spLocks noGrp="1"/>
          </p:cNvSpPr>
          <p:nvPr>
            <p:ph idx="1"/>
          </p:nvPr>
        </p:nvSpPr>
        <p:spPr/>
        <p:txBody>
          <a:bodyPr/>
          <a:lstStyle/>
          <a:p>
            <a:pPr>
              <a:buNone/>
            </a:pPr>
            <a:r>
              <a:rPr lang="en-US" dirty="0" smtClean="0"/>
              <a:t>to like (or at least not hate) your innovation?</a:t>
            </a:r>
          </a:p>
          <a:p>
            <a:pPr lvl="1"/>
            <a:r>
              <a:rPr lang="en-US" dirty="0" smtClean="0"/>
              <a:t>Relative </a:t>
            </a:r>
            <a:r>
              <a:rPr lang="en-US" altLang="zh-CN" dirty="0" smtClean="0"/>
              <a:t>A</a:t>
            </a:r>
            <a:r>
              <a:rPr lang="en-US" dirty="0" smtClean="0"/>
              <a:t>dvantage</a:t>
            </a:r>
          </a:p>
          <a:p>
            <a:pPr lvl="1"/>
            <a:r>
              <a:rPr lang="en-US" dirty="0" smtClean="0"/>
              <a:t>Compatibility</a:t>
            </a:r>
          </a:p>
          <a:p>
            <a:pPr lvl="1"/>
            <a:r>
              <a:rPr lang="en-US" dirty="0" smtClean="0"/>
              <a:t>Complexity (avoid)</a:t>
            </a:r>
          </a:p>
          <a:p>
            <a:pPr lvl="1"/>
            <a:r>
              <a:rPr lang="en-US" dirty="0" err="1" smtClean="0"/>
              <a:t>Trialability</a:t>
            </a:r>
            <a:endParaRPr lang="en-US" dirty="0" smtClean="0"/>
          </a:p>
          <a:p>
            <a:pPr lvl="1"/>
            <a:r>
              <a:rPr lang="en-US" dirty="0" err="1" smtClean="0"/>
              <a:t>Observability</a:t>
            </a:r>
            <a:endParaRPr lang="en-US" dirty="0" smtClean="0"/>
          </a:p>
          <a:p>
            <a:r>
              <a:rPr lang="en-US" dirty="0" smtClean="0"/>
              <a:t>Provide “what’s in it for me?” for stakeholders</a:t>
            </a:r>
          </a:p>
          <a:p>
            <a:r>
              <a:rPr lang="en-US" dirty="0" smtClean="0"/>
              <a:t>Does your innovation have all of the above?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the following convention</a:t>
            </a:r>
            <a:endParaRPr lang="en-US" dirty="0"/>
          </a:p>
        </p:txBody>
      </p:sp>
      <p:sp>
        <p:nvSpPr>
          <p:cNvPr id="3" name="Content Placeholder 2"/>
          <p:cNvSpPr>
            <a:spLocks noGrp="1"/>
          </p:cNvSpPr>
          <p:nvPr>
            <p:ph idx="1"/>
          </p:nvPr>
        </p:nvSpPr>
        <p:spPr/>
        <p:txBody>
          <a:bodyPr/>
          <a:lstStyle/>
          <a:p>
            <a:r>
              <a:rPr lang="en-US" dirty="0">
                <a:hlinkClick r:id="rId2"/>
              </a:rPr>
              <a:t>http://www.wimp.com/greatestinvention</a:t>
            </a:r>
            <a:r>
              <a:rPr lang="en-US" dirty="0" smtClean="0">
                <a:hlinkClick r:id="rId2"/>
              </a:rPr>
              <a:t>/</a:t>
            </a:r>
            <a:endParaRPr lang="en-US" dirty="0" smtClean="0"/>
          </a:p>
          <a:p>
            <a:pPr lvl="1"/>
            <a:r>
              <a:rPr lang="en-US" dirty="0" smtClean="0"/>
              <a:t>Relative advantage?</a:t>
            </a:r>
          </a:p>
          <a:p>
            <a:pPr lvl="1"/>
            <a:r>
              <a:rPr lang="en-US" dirty="0" smtClean="0"/>
              <a:t>Compatibility</a:t>
            </a:r>
          </a:p>
          <a:p>
            <a:pPr lvl="1"/>
            <a:r>
              <a:rPr lang="en-US" dirty="0" smtClean="0"/>
              <a:t>Complexity</a:t>
            </a:r>
          </a:p>
          <a:p>
            <a:pPr lvl="1"/>
            <a:r>
              <a:rPr lang="en-US" dirty="0" smtClean="0"/>
              <a:t>Trial-ability</a:t>
            </a:r>
          </a:p>
          <a:p>
            <a:pPr lvl="1"/>
            <a:r>
              <a:rPr lang="en-US" dirty="0" err="1" smtClean="0"/>
              <a:t>Observability</a:t>
            </a:r>
            <a:r>
              <a:rPr lang="en-US" dirty="0" smtClean="0"/>
              <a:t>?</a:t>
            </a:r>
            <a:endParaRPr lang="en-US" dirty="0"/>
          </a:p>
        </p:txBody>
      </p:sp>
    </p:spTree>
    <p:extLst>
      <p:ext uri="{BB962C8B-B14F-4D97-AF65-F5344CB8AC3E}">
        <p14:creationId xmlns:p14="http://schemas.microsoft.com/office/powerpoint/2010/main" val="335243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crush the myth:</a:t>
            </a:r>
            <a:endParaRPr lang="en-US" dirty="0"/>
          </a:p>
        </p:txBody>
      </p:sp>
      <p:sp>
        <p:nvSpPr>
          <p:cNvPr id="3" name="Content Placeholder 2"/>
          <p:cNvSpPr>
            <a:spLocks noGrp="1"/>
          </p:cNvSpPr>
          <p:nvPr>
            <p:ph idx="1"/>
          </p:nvPr>
        </p:nvSpPr>
        <p:spPr/>
        <p:txBody>
          <a:bodyPr/>
          <a:lstStyle/>
          <a:p>
            <a:r>
              <a:rPr lang="en-US" dirty="0" smtClean="0"/>
              <a:t>Build your innovation to be acceptable</a:t>
            </a:r>
          </a:p>
          <a:p>
            <a:pPr lvl="1"/>
            <a:r>
              <a:rPr lang="en-US" dirty="0" smtClean="0"/>
              <a:t>Compatible</a:t>
            </a:r>
          </a:p>
          <a:p>
            <a:pPr lvl="1"/>
            <a:r>
              <a:rPr lang="en-US" dirty="0" err="1" smtClean="0"/>
              <a:t>Trialability</a:t>
            </a:r>
            <a:endParaRPr lang="en-US" dirty="0" smtClean="0"/>
          </a:p>
          <a:p>
            <a:pPr lvl="1"/>
            <a:r>
              <a:rPr lang="en-US" dirty="0" smtClean="0"/>
              <a:t>Relative advantage</a:t>
            </a:r>
          </a:p>
          <a:p>
            <a:r>
              <a:rPr lang="en-US" dirty="0" smtClean="0"/>
              <a:t>Find friends, sponsors, not enemies</a:t>
            </a:r>
          </a:p>
          <a:p>
            <a:pPr lvl="1"/>
            <a:r>
              <a:rPr lang="en-US" dirty="0" smtClean="0"/>
              <a:t>They will help you when they know you’re helping them</a:t>
            </a:r>
          </a:p>
          <a:p>
            <a:r>
              <a:rPr lang="en-US" dirty="0" smtClean="0"/>
              <a:t>Find users</a:t>
            </a:r>
          </a:p>
          <a:p>
            <a:pPr lvl="1"/>
            <a:r>
              <a:rPr lang="en-US" dirty="0" smtClean="0"/>
              <a:t>Let users be the judge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Myth #4: innovator always leads the way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 great innovators always enter market first and keep the lead?</a:t>
            </a:r>
          </a:p>
          <a:p>
            <a:pPr lvl="1"/>
            <a:r>
              <a:rPr lang="en-US" dirty="0" smtClean="0"/>
              <a:t>No!  Google entered search market very late</a:t>
            </a:r>
          </a:p>
          <a:p>
            <a:r>
              <a:rPr lang="en-US" dirty="0" smtClean="0"/>
              <a:t>iPod</a:t>
            </a:r>
          </a:p>
          <a:p>
            <a:pPr lvl="1"/>
            <a:r>
              <a:rPr lang="en-US" dirty="0" smtClean="0"/>
              <a:t>There existed bigger capacity MP3 players when iPod first released</a:t>
            </a:r>
          </a:p>
          <a:p>
            <a:pPr lvl="1"/>
            <a:r>
              <a:rPr lang="en-US" dirty="0" smtClean="0"/>
              <a:t>Many more appeared after iPod</a:t>
            </a:r>
          </a:p>
          <a:p>
            <a:r>
              <a:rPr lang="en-US" dirty="0" smtClean="0"/>
              <a:t>1997: first PAD released</a:t>
            </a:r>
          </a:p>
          <a:p>
            <a:r>
              <a:rPr lang="en-US" dirty="0" smtClean="0"/>
              <a:t>1998: Rio </a:t>
            </a:r>
          </a:p>
          <a:p>
            <a:r>
              <a:rPr lang="en-US" dirty="0" smtClean="0"/>
              <a:t>1999: PJB-100 has 4.8 G </a:t>
            </a:r>
            <a:r>
              <a:rPr lang="en-US" dirty="0" err="1" smtClean="0"/>
              <a:t>HardDrive</a:t>
            </a:r>
            <a:endParaRPr lang="en-US" dirty="0" smtClean="0"/>
          </a:p>
          <a:p>
            <a:r>
              <a:rPr lang="en-US" dirty="0" smtClean="0"/>
              <a:t>… creative labs… and many more</a:t>
            </a:r>
          </a:p>
          <a:p>
            <a:r>
              <a:rPr lang="en-US" dirty="0" smtClean="0"/>
              <a:t>2001-10-23: Apple released iPod, 5G </a:t>
            </a:r>
          </a:p>
          <a:p>
            <a:r>
              <a:rPr lang="en-US" dirty="0" smtClean="0"/>
              <a:t>2002: </a:t>
            </a:r>
            <a:r>
              <a:rPr lang="en-US" dirty="0" err="1" smtClean="0"/>
              <a:t>Archos</a:t>
            </a:r>
            <a:r>
              <a:rPr lang="en-US" dirty="0" smtClean="0"/>
              <a:t> released audio/</a:t>
            </a:r>
            <a:r>
              <a:rPr lang="en-US" b="1" dirty="0" smtClean="0"/>
              <a:t>video</a:t>
            </a:r>
            <a:r>
              <a:rPr lang="en-US" dirty="0" smtClean="0"/>
              <a:t> player</a:t>
            </a:r>
          </a:p>
          <a:p>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20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20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20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iPod</a:t>
            </a:r>
            <a:endParaRPr lang="en-US" dirty="0"/>
          </a:p>
        </p:txBody>
      </p:sp>
      <p:pic>
        <p:nvPicPr>
          <p:cNvPr id="1026" name="Picture 2" descr="File:IPodsales 2008Q3.svg">
            <a:hlinkClick r:id="rId2"/>
          </p:cNvPr>
          <p:cNvPicPr>
            <a:picLocks noGrp="1" noChangeAspect="1" noChangeArrowheads="1"/>
          </p:cNvPicPr>
          <p:nvPr>
            <p:ph idx="1"/>
          </p:nvPr>
        </p:nvPicPr>
        <p:blipFill>
          <a:blip r:embed="rId3" cstate="print"/>
          <a:srcRect/>
          <a:stretch>
            <a:fillRect/>
          </a:stretch>
        </p:blipFill>
        <p:spPr bwMode="auto">
          <a:xfrm>
            <a:off x="1325702" y="1774825"/>
            <a:ext cx="6492596" cy="462597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calendar</a:t>
            </a:r>
            <a:endParaRPr lang="en-US" dirty="0"/>
          </a:p>
        </p:txBody>
      </p:sp>
      <p:sp>
        <p:nvSpPr>
          <p:cNvPr id="3" name="Content Placeholder 2"/>
          <p:cNvSpPr>
            <a:spLocks noGrp="1"/>
          </p:cNvSpPr>
          <p:nvPr>
            <p:ph idx="1"/>
          </p:nvPr>
        </p:nvSpPr>
        <p:spPr/>
        <p:txBody>
          <a:bodyPr/>
          <a:lstStyle/>
          <a:p>
            <a:r>
              <a:rPr lang="en-US" dirty="0" smtClean="0"/>
              <a:t>Google Calendar/Gmail</a:t>
            </a:r>
          </a:p>
          <a:p>
            <a:pPr lvl="1"/>
            <a:r>
              <a:rPr lang="en-US" dirty="0" smtClean="0"/>
              <a:t>When it entered the market, Yahoo! Mail/Calendar and Hotmail/Calendar are there already, for many years. </a:t>
            </a:r>
          </a:p>
          <a:p>
            <a:pPr lvl="1"/>
            <a:r>
              <a:rPr lang="en-US" dirty="0" smtClean="0"/>
              <a:t>Everybody  has at least 2 email accounts already</a:t>
            </a:r>
          </a:p>
          <a:p>
            <a:r>
              <a:rPr lang="en-US" dirty="0" smtClean="0"/>
              <a:t>Who needs another email/calendar account?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caught up in just 2 years</a:t>
            </a:r>
            <a:endParaRPr lang="en-US" dirty="0"/>
          </a:p>
        </p:txBody>
      </p:sp>
      <p:pic>
        <p:nvPicPr>
          <p:cNvPr id="48130" name="Picture 2" descr="blog010306-1.png"/>
          <p:cNvPicPr>
            <a:picLocks noGrp="1" noChangeAspect="1" noChangeArrowheads="1"/>
          </p:cNvPicPr>
          <p:nvPr>
            <p:ph idx="1"/>
          </p:nvPr>
        </p:nvPicPr>
        <p:blipFill>
          <a:blip r:embed="rId2" cstate="print"/>
          <a:srcRect/>
          <a:stretch>
            <a:fillRect/>
          </a:stretch>
        </p:blipFill>
        <p:spPr bwMode="auto">
          <a:xfrm>
            <a:off x="1219200" y="1737360"/>
            <a:ext cx="6400800" cy="512064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Inventions</a:t>
            </a:r>
            <a:endParaRPr lang="en-US" dirty="0"/>
          </a:p>
        </p:txBody>
      </p:sp>
      <p:pic>
        <p:nvPicPr>
          <p:cNvPr id="1026" name="Picture 2" descr="http://www.leonardodavincisinventions.com/wp-content/uploads/2012/02/leonardo-da-vinci-bird-wing-with-mechanical-connection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47800"/>
            <a:ext cx="7243599" cy="4625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leonardodavincisinventions.com/wp-content/uploads/2012/02/Da-Vinci-glid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46840"/>
            <a:ext cx="6400800" cy="4911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4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of first VCD player</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smtClean="0"/>
              <a:t>1992</a:t>
            </a:r>
            <a:r>
              <a:rPr lang="zh-CN" altLang="en-US" dirty="0" smtClean="0"/>
              <a:t>年，姜万勐 看到</a:t>
            </a:r>
            <a:r>
              <a:rPr lang="en-US" altLang="zh-CN" dirty="0" smtClean="0"/>
              <a:t> MPEG</a:t>
            </a:r>
            <a:r>
              <a:rPr lang="zh-CN" altLang="en-US" dirty="0" smtClean="0"/>
              <a:t>芯片</a:t>
            </a:r>
            <a:endParaRPr lang="en-US" altLang="zh-CN" dirty="0" smtClean="0"/>
          </a:p>
          <a:p>
            <a:r>
              <a:rPr lang="en-US" altLang="zh-CN" dirty="0" smtClean="0"/>
              <a:t>Epiphany – </a:t>
            </a:r>
          </a:p>
          <a:p>
            <a:pPr lvl="1"/>
            <a:r>
              <a:rPr lang="zh-CN" altLang="en-US" dirty="0" smtClean="0"/>
              <a:t>用</a:t>
            </a:r>
            <a:r>
              <a:rPr lang="en-US" altLang="zh-CN" dirty="0" smtClean="0"/>
              <a:t>MPEG1 </a:t>
            </a:r>
            <a:r>
              <a:rPr lang="zh-CN" altLang="en-US" dirty="0" smtClean="0"/>
              <a:t>把图像和声音同时存储在一张小光盘上 </a:t>
            </a:r>
            <a:r>
              <a:rPr lang="en-US" altLang="zh-CN" dirty="0" smtClean="0"/>
              <a:t>VCD</a:t>
            </a:r>
            <a:r>
              <a:rPr lang="zh-CN" altLang="en-US" dirty="0" smtClean="0"/>
              <a:t>（</a:t>
            </a:r>
            <a:r>
              <a:rPr lang="en-US" altLang="zh-CN" dirty="0" smtClean="0"/>
              <a:t>Video Compact Disc</a:t>
            </a:r>
            <a:r>
              <a:rPr lang="zh-CN" altLang="en-US" dirty="0" smtClean="0"/>
              <a:t>）。</a:t>
            </a:r>
            <a:endParaRPr lang="en-US" altLang="zh-CN" dirty="0" smtClean="0"/>
          </a:p>
          <a:p>
            <a:r>
              <a:rPr lang="en-US" altLang="zh-CN" dirty="0" smtClean="0"/>
              <a:t>1993</a:t>
            </a:r>
            <a:r>
              <a:rPr lang="zh-CN" altLang="en-US" dirty="0" smtClean="0"/>
              <a:t>年</a:t>
            </a:r>
            <a:r>
              <a:rPr lang="en-US" altLang="zh-CN" dirty="0" smtClean="0"/>
              <a:t>9</a:t>
            </a:r>
            <a:r>
              <a:rPr lang="zh-CN" altLang="en-US" dirty="0" smtClean="0"/>
              <a:t>月</a:t>
            </a:r>
            <a:endParaRPr lang="en-US" altLang="zh-CN" dirty="0" smtClean="0"/>
          </a:p>
          <a:p>
            <a:pPr lvl="1"/>
            <a:r>
              <a:rPr lang="zh-CN" altLang="en-US" dirty="0" smtClean="0"/>
              <a:t>万燕第一批</a:t>
            </a:r>
            <a:r>
              <a:rPr lang="en-US" altLang="zh-CN" dirty="0" smtClean="0"/>
              <a:t>1000</a:t>
            </a:r>
            <a:r>
              <a:rPr lang="zh-CN" altLang="en-US" dirty="0" smtClean="0"/>
              <a:t>台</a:t>
            </a:r>
            <a:r>
              <a:rPr lang="en-US" altLang="zh-CN" dirty="0" smtClean="0"/>
              <a:t>VCD</a:t>
            </a:r>
            <a:r>
              <a:rPr lang="zh-CN" altLang="en-US" dirty="0" smtClean="0"/>
              <a:t>机下线。</a:t>
            </a:r>
            <a:endParaRPr lang="en-US" altLang="zh-CN" dirty="0" smtClean="0"/>
          </a:p>
          <a:p>
            <a:pPr lvl="1"/>
            <a:r>
              <a:rPr lang="zh-CN" altLang="en-US" dirty="0" smtClean="0"/>
              <a:t>几乎都被国内外家电公司买去解剖做样机</a:t>
            </a:r>
            <a:endParaRPr lang="en-US" altLang="zh-CN" dirty="0" smtClean="0"/>
          </a:p>
          <a:p>
            <a:pPr lvl="1"/>
            <a:r>
              <a:rPr lang="zh-CN" altLang="en-US" dirty="0" smtClean="0"/>
              <a:t>万燕</a:t>
            </a:r>
            <a:r>
              <a:rPr lang="en-US" altLang="zh-CN" dirty="0" smtClean="0"/>
              <a:t>VCD 100%</a:t>
            </a:r>
            <a:r>
              <a:rPr lang="zh-CN" altLang="en-US" dirty="0" smtClean="0"/>
              <a:t> 市场份额</a:t>
            </a:r>
            <a:endParaRPr lang="en-US" altLang="zh-CN" dirty="0" smtClean="0"/>
          </a:p>
          <a:p>
            <a:r>
              <a:rPr lang="en-US" altLang="zh-CN" dirty="0" smtClean="0"/>
              <a:t>1995</a:t>
            </a:r>
            <a:r>
              <a:rPr lang="zh-CN" altLang="en-US" dirty="0" smtClean="0"/>
              <a:t>年</a:t>
            </a:r>
            <a:endParaRPr lang="en-US" altLang="zh-CN" dirty="0" smtClean="0"/>
          </a:p>
          <a:p>
            <a:pPr lvl="1"/>
            <a:r>
              <a:rPr lang="zh-CN" altLang="en-US" dirty="0" smtClean="0"/>
              <a:t>各路仿制的</a:t>
            </a:r>
            <a:r>
              <a:rPr lang="en-US" altLang="zh-CN" dirty="0" smtClean="0"/>
              <a:t>VCD</a:t>
            </a:r>
            <a:r>
              <a:rPr lang="zh-CN" altLang="en-US" dirty="0" smtClean="0"/>
              <a:t>机大举进军市场，竞争激烈。</a:t>
            </a:r>
            <a:endParaRPr lang="en-US" altLang="zh-CN" dirty="0" smtClean="0"/>
          </a:p>
          <a:p>
            <a:r>
              <a:rPr lang="en-US" altLang="zh-CN" dirty="0" smtClean="0"/>
              <a:t>1996</a:t>
            </a:r>
            <a:r>
              <a:rPr lang="zh-CN" altLang="en-US" dirty="0" smtClean="0"/>
              <a:t>年</a:t>
            </a:r>
            <a:endParaRPr lang="en-US" altLang="zh-CN" dirty="0" smtClean="0"/>
          </a:p>
          <a:p>
            <a:pPr lvl="1"/>
            <a:r>
              <a:rPr lang="zh-CN" altLang="en-US" dirty="0" smtClean="0"/>
              <a:t>全国</a:t>
            </a:r>
            <a:r>
              <a:rPr lang="en-US" altLang="zh-CN" dirty="0" smtClean="0"/>
              <a:t>VCD</a:t>
            </a:r>
            <a:r>
              <a:rPr lang="zh-CN" altLang="en-US" dirty="0" smtClean="0"/>
              <a:t>机销量超过</a:t>
            </a:r>
            <a:r>
              <a:rPr lang="en-US" altLang="zh-CN" dirty="0" smtClean="0"/>
              <a:t>600</a:t>
            </a:r>
            <a:r>
              <a:rPr lang="zh-CN" altLang="en-US" dirty="0" smtClean="0"/>
              <a:t>万台，而万燕</a:t>
            </a:r>
            <a:r>
              <a:rPr lang="en-US" altLang="zh-CN" dirty="0" smtClean="0"/>
              <a:t>VCD</a:t>
            </a:r>
            <a:r>
              <a:rPr lang="zh-CN" altLang="en-US" dirty="0" smtClean="0"/>
              <a:t>机市场占有率不足</a:t>
            </a:r>
            <a:r>
              <a:rPr lang="en-US" altLang="zh-CN" dirty="0" smtClean="0"/>
              <a:t>3%</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learn here…</a:t>
            </a:r>
            <a:endParaRPr lang="en-US" dirty="0"/>
          </a:p>
        </p:txBody>
      </p:sp>
      <p:sp>
        <p:nvSpPr>
          <p:cNvPr id="3" name="Content Placeholder 2"/>
          <p:cNvSpPr>
            <a:spLocks noGrp="1"/>
          </p:cNvSpPr>
          <p:nvPr>
            <p:ph idx="1"/>
          </p:nvPr>
        </p:nvSpPr>
        <p:spPr/>
        <p:txBody>
          <a:bodyPr/>
          <a:lstStyle/>
          <a:p>
            <a:r>
              <a:rPr lang="en-US" dirty="0" smtClean="0"/>
              <a:t>FMA – First Mover Advantage</a:t>
            </a:r>
          </a:p>
          <a:p>
            <a:r>
              <a:rPr lang="en-US" dirty="0" smtClean="0"/>
              <a:t>SMA – Second Mover Advantage</a:t>
            </a:r>
          </a:p>
          <a:p>
            <a:pPr lvl="1"/>
            <a:r>
              <a:rPr lang="en-US" dirty="0" smtClean="0"/>
              <a:t>There are always chances for late comers</a:t>
            </a:r>
          </a:p>
          <a:p>
            <a:pPr lvl="1"/>
            <a:r>
              <a:rPr lang="en-US" dirty="0" smtClean="0"/>
              <a:t>Innovator can play catch-up games very well!</a:t>
            </a:r>
          </a:p>
          <a:p>
            <a:pPr lvl="1"/>
            <a:r>
              <a:rPr lang="en-US" altLang="zh-CN" dirty="0" smtClean="0"/>
              <a:t>Current market leaders are not FM. </a:t>
            </a:r>
          </a:p>
          <a:p>
            <a:pPr lvl="1"/>
            <a:r>
              <a:rPr lang="en-US" altLang="zh-CN" dirty="0" smtClean="0"/>
              <a:t>“the second mover gets the cheese”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First Mover vs. Market Leader</a:t>
            </a:r>
            <a:endParaRPr lang="en-US" dirty="0"/>
          </a:p>
        </p:txBody>
      </p:sp>
      <p:sp>
        <p:nvSpPr>
          <p:cNvPr id="3" name="Content Placeholder 2"/>
          <p:cNvSpPr>
            <a:spLocks noGrp="1"/>
          </p:cNvSpPr>
          <p:nvPr>
            <p:ph idx="1"/>
          </p:nvPr>
        </p:nvSpPr>
        <p:spPr/>
        <p:txBody>
          <a:bodyPr numCol="2">
            <a:normAutofit fontScale="77500" lnSpcReduction="20000"/>
          </a:bodyPr>
          <a:lstStyle/>
          <a:p>
            <a:r>
              <a:rPr lang="en-US" dirty="0" smtClean="0"/>
              <a:t>Personal Computer: </a:t>
            </a:r>
          </a:p>
          <a:p>
            <a:pPr lvl="1"/>
            <a:r>
              <a:rPr lang="en-US" i="1" dirty="0" smtClean="0"/>
              <a:t>First Mover:</a:t>
            </a:r>
            <a:r>
              <a:rPr lang="en-US" dirty="0" smtClean="0"/>
              <a:t> Altair (1975) </a:t>
            </a:r>
          </a:p>
          <a:p>
            <a:pPr lvl="1"/>
            <a:r>
              <a:rPr lang="en-US" i="1" dirty="0" smtClean="0"/>
              <a:t>Market Leader:</a:t>
            </a:r>
            <a:r>
              <a:rPr lang="en-US" dirty="0" smtClean="0"/>
              <a:t> Dell (2006)</a:t>
            </a:r>
          </a:p>
          <a:p>
            <a:r>
              <a:rPr lang="en-US" dirty="0" smtClean="0"/>
              <a:t>Word Processing Software: </a:t>
            </a:r>
          </a:p>
          <a:p>
            <a:pPr lvl="1"/>
            <a:r>
              <a:rPr lang="en-US" i="1" dirty="0" smtClean="0"/>
              <a:t>First Mover:</a:t>
            </a:r>
            <a:r>
              <a:rPr lang="en-US" dirty="0" smtClean="0"/>
              <a:t> WordStar (1979) </a:t>
            </a:r>
          </a:p>
          <a:p>
            <a:pPr lvl="1"/>
            <a:r>
              <a:rPr lang="en-US" i="1" dirty="0" smtClean="0"/>
              <a:t>Market Leader:</a:t>
            </a:r>
            <a:r>
              <a:rPr lang="en-US" dirty="0" smtClean="0"/>
              <a:t> Microsoft Word (2006)</a:t>
            </a:r>
          </a:p>
          <a:p>
            <a:r>
              <a:rPr lang="en-US" dirty="0" smtClean="0"/>
              <a:t>Web Browser: </a:t>
            </a:r>
          </a:p>
          <a:p>
            <a:pPr lvl="1"/>
            <a:r>
              <a:rPr lang="en-US" i="1" dirty="0" smtClean="0"/>
              <a:t>First Mover:</a:t>
            </a:r>
            <a:r>
              <a:rPr lang="en-US" dirty="0" smtClean="0"/>
              <a:t> Mosaic (1992) </a:t>
            </a:r>
          </a:p>
          <a:p>
            <a:pPr lvl="1"/>
            <a:r>
              <a:rPr lang="en-US" i="1" dirty="0" smtClean="0"/>
              <a:t>Market Leader:</a:t>
            </a:r>
            <a:r>
              <a:rPr lang="en-US" dirty="0" smtClean="0"/>
              <a:t> Microsoft Internet Explorer (2006)</a:t>
            </a:r>
          </a:p>
          <a:p>
            <a:r>
              <a:rPr lang="en-US" dirty="0" smtClean="0"/>
              <a:t>Internet Search Engine: </a:t>
            </a:r>
          </a:p>
          <a:p>
            <a:pPr lvl="1"/>
            <a:r>
              <a:rPr lang="en-US" i="1" dirty="0" smtClean="0"/>
              <a:t>First Mover:</a:t>
            </a:r>
            <a:r>
              <a:rPr lang="en-US" dirty="0" smtClean="0"/>
              <a:t> Excite (1993) </a:t>
            </a:r>
          </a:p>
          <a:p>
            <a:pPr lvl="1"/>
            <a:r>
              <a:rPr lang="en-US" i="1" dirty="0" smtClean="0"/>
              <a:t>Market Leader:</a:t>
            </a:r>
            <a:r>
              <a:rPr lang="en-US" dirty="0" smtClean="0"/>
              <a:t> Google (2006)</a:t>
            </a:r>
          </a:p>
          <a:p>
            <a:r>
              <a:rPr lang="en-US" altLang="zh-CN" dirty="0" smtClean="0"/>
              <a:t>MP3 player</a:t>
            </a:r>
          </a:p>
          <a:p>
            <a:pPr lvl="1"/>
            <a:r>
              <a:rPr lang="en-US" altLang="zh-CN" dirty="0" smtClean="0"/>
              <a:t>First Mover: Rio</a:t>
            </a:r>
          </a:p>
          <a:p>
            <a:pPr lvl="1"/>
            <a:r>
              <a:rPr lang="en-US" altLang="zh-CN" dirty="0" smtClean="0"/>
              <a:t>Market Leader: iPod</a:t>
            </a:r>
            <a:endParaRPr lang="en-US" dirty="0" smtClean="0"/>
          </a:p>
          <a:p>
            <a:r>
              <a:rPr lang="en-US" altLang="zh-CN" dirty="0" smtClean="0"/>
              <a:t>Online Bookstore</a:t>
            </a:r>
          </a:p>
          <a:p>
            <a:pPr lvl="1"/>
            <a:r>
              <a:rPr lang="en-US" altLang="zh-CN" dirty="0" smtClean="0"/>
              <a:t>First Mover:  Books.com</a:t>
            </a:r>
          </a:p>
          <a:p>
            <a:pPr lvl="1"/>
            <a:r>
              <a:rPr lang="en-US" altLang="zh-CN" dirty="0" smtClean="0"/>
              <a:t>Market Leader:  Amazon.com (2</a:t>
            </a:r>
            <a:r>
              <a:rPr lang="en-US" altLang="zh-CN" baseline="30000" dirty="0" smtClean="0"/>
              <a:t>nd</a:t>
            </a:r>
            <a:r>
              <a:rPr lang="en-US" altLang="zh-CN" dirty="0" smtClean="0"/>
              <a:t> mover)</a:t>
            </a:r>
          </a:p>
          <a:p>
            <a:r>
              <a:rPr lang="en-US" altLang="zh-CN" dirty="0" smtClean="0"/>
              <a:t>Personal Finance Software</a:t>
            </a:r>
          </a:p>
          <a:p>
            <a:pPr lvl="1"/>
            <a:r>
              <a:rPr lang="en-US" altLang="zh-CN" dirty="0" smtClean="0"/>
              <a:t>First Mover (unknown)</a:t>
            </a:r>
          </a:p>
          <a:p>
            <a:pPr lvl="1"/>
            <a:r>
              <a:rPr lang="en-US" altLang="zh-CN" dirty="0" smtClean="0"/>
              <a:t>Market Leader: Intuit (the </a:t>
            </a:r>
            <a:r>
              <a:rPr lang="en-US" altLang="zh-CN" b="1" dirty="0" smtClean="0"/>
              <a:t>47</a:t>
            </a:r>
            <a:r>
              <a:rPr lang="en-US" altLang="zh-CN" b="1" baseline="30000" dirty="0" smtClean="0"/>
              <a:t>th</a:t>
            </a:r>
            <a:r>
              <a:rPr lang="en-US" altLang="zh-CN" dirty="0" smtClean="0"/>
              <a:t> mover)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20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20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2000"/>
                                        <p:tgtEl>
                                          <p:spTgt spid="3">
                                            <p:txEl>
                                              <p:pRg st="12" end="1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20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2000"/>
                                        <p:tgtEl>
                                          <p:spTgt spid="3">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fade">
                                      <p:cBhvr>
                                        <p:cTn id="62" dur="2000"/>
                                        <p:tgtEl>
                                          <p:spTgt spid="3">
                                            <p:txEl>
                                              <p:pRg st="15" end="15"/>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Effect transition="in" filter="fade">
                                      <p:cBhvr>
                                        <p:cTn id="65" dur="2000"/>
                                        <p:tgtEl>
                                          <p:spTgt spid="3">
                                            <p:txEl>
                                              <p:pRg st="16" end="16"/>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xEl>
                                              <p:pRg st="17" end="17"/>
                                            </p:txEl>
                                          </p:spTgt>
                                        </p:tgtEl>
                                        <p:attrNameLst>
                                          <p:attrName>style.visibility</p:attrName>
                                        </p:attrNameLst>
                                      </p:cBhvr>
                                      <p:to>
                                        <p:strVal val="visible"/>
                                      </p:to>
                                    </p:set>
                                    <p:animEffect transition="in" filter="fade">
                                      <p:cBhvr>
                                        <p:cTn id="68" dur="2000"/>
                                        <p:tgtEl>
                                          <p:spTgt spid="3">
                                            <p:txEl>
                                              <p:pRg st="17" end="17"/>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8" end="18"/>
                                            </p:txEl>
                                          </p:spTgt>
                                        </p:tgtEl>
                                        <p:attrNameLst>
                                          <p:attrName>style.visibility</p:attrName>
                                        </p:attrNameLst>
                                      </p:cBhvr>
                                      <p:to>
                                        <p:strVal val="visible"/>
                                      </p:to>
                                    </p:set>
                                    <p:animEffect transition="in" filter="fade">
                                      <p:cBhvr>
                                        <p:cTn id="73" dur="2000"/>
                                        <p:tgtEl>
                                          <p:spTgt spid="3">
                                            <p:txEl>
                                              <p:pRg st="18" end="18"/>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
                                            <p:txEl>
                                              <p:pRg st="19" end="19"/>
                                            </p:txEl>
                                          </p:spTgt>
                                        </p:tgtEl>
                                        <p:attrNameLst>
                                          <p:attrName>style.visibility</p:attrName>
                                        </p:attrNameLst>
                                      </p:cBhvr>
                                      <p:to>
                                        <p:strVal val="visible"/>
                                      </p:to>
                                    </p:set>
                                    <p:animEffect transition="in" filter="fade">
                                      <p:cBhvr>
                                        <p:cTn id="76" dur="2000"/>
                                        <p:tgtEl>
                                          <p:spTgt spid="3">
                                            <p:txEl>
                                              <p:pRg st="19" end="19"/>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
                                            <p:txEl>
                                              <p:pRg st="20" end="20"/>
                                            </p:txEl>
                                          </p:spTgt>
                                        </p:tgtEl>
                                        <p:attrNameLst>
                                          <p:attrName>style.visibility</p:attrName>
                                        </p:attrNameLst>
                                      </p:cBhvr>
                                      <p:to>
                                        <p:strVal val="visible"/>
                                      </p:to>
                                    </p:set>
                                    <p:animEffect transition="in" filter="fade">
                                      <p:cBhvr>
                                        <p:cTn id="79" dur="20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Microsoft as First Mover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0400" y="1524000"/>
            <a:ext cx="2133600" cy="1790700"/>
          </a:xfrm>
        </p:spPr>
      </p:pic>
      <p:sp>
        <p:nvSpPr>
          <p:cNvPr id="5" name="TextBox 4"/>
          <p:cNvSpPr txBox="1"/>
          <p:nvPr/>
        </p:nvSpPr>
        <p:spPr>
          <a:xfrm>
            <a:off x="457200" y="1828800"/>
            <a:ext cx="4953000" cy="1200329"/>
          </a:xfrm>
          <a:prstGeom prst="rect">
            <a:avLst/>
          </a:prstGeom>
          <a:noFill/>
        </p:spPr>
        <p:txBody>
          <a:bodyPr wrap="square" rtlCol="0">
            <a:spAutoFit/>
          </a:bodyPr>
          <a:lstStyle/>
          <a:p>
            <a:r>
              <a:rPr lang="en-US" sz="2400" dirty="0" smtClean="0"/>
              <a:t>2001: MS Tablet PC</a:t>
            </a:r>
          </a:p>
          <a:p>
            <a:r>
              <a:rPr lang="en-US" sz="2400" dirty="0" smtClean="0"/>
              <a:t>2010: Apple’s iPad</a:t>
            </a:r>
          </a:p>
          <a:p>
            <a:r>
              <a:rPr lang="en-US" sz="2400" dirty="0" smtClean="0"/>
              <a:t>2012: MS  Surface</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3276600"/>
            <a:ext cx="5334000" cy="2895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343401"/>
            <a:ext cx="5228095" cy="2514600"/>
          </a:xfrm>
          <a:prstGeom prst="rect">
            <a:avLst/>
          </a:prstGeom>
        </p:spPr>
      </p:pic>
    </p:spTree>
    <p:extLst>
      <p:ext uri="{BB962C8B-B14F-4D97-AF65-F5344CB8AC3E}">
        <p14:creationId xmlns:p14="http://schemas.microsoft.com/office/powerpoint/2010/main" val="107301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Microsoft as First Mover</a:t>
            </a:r>
            <a:endParaRPr lang="en-US" dirty="0"/>
          </a:p>
        </p:txBody>
      </p:sp>
      <p:sp>
        <p:nvSpPr>
          <p:cNvPr id="5" name="TextBox 4"/>
          <p:cNvSpPr txBox="1"/>
          <p:nvPr/>
        </p:nvSpPr>
        <p:spPr>
          <a:xfrm>
            <a:off x="76200" y="1752600"/>
            <a:ext cx="5334000" cy="1200329"/>
          </a:xfrm>
          <a:prstGeom prst="rect">
            <a:avLst/>
          </a:prstGeom>
          <a:noFill/>
        </p:spPr>
        <p:txBody>
          <a:bodyPr wrap="square" rtlCol="0">
            <a:spAutoFit/>
          </a:bodyPr>
          <a:lstStyle/>
          <a:p>
            <a:r>
              <a:rPr lang="en-US" sz="2400" dirty="0" smtClean="0"/>
              <a:t>2003: MS announced SPOT </a:t>
            </a:r>
            <a:r>
              <a:rPr lang="en-US" sz="2400" dirty="0" err="1" smtClean="0"/>
              <a:t>SPOT</a:t>
            </a:r>
            <a:r>
              <a:rPr lang="en-US" sz="2400" dirty="0" smtClean="0"/>
              <a:t> watch</a:t>
            </a:r>
          </a:p>
          <a:p>
            <a:r>
              <a:rPr lang="en-US" sz="2400" dirty="0" smtClean="0"/>
              <a:t>…</a:t>
            </a:r>
          </a:p>
          <a:p>
            <a:r>
              <a:rPr lang="en-US" sz="2400" dirty="0" smtClean="0"/>
              <a:t>2013: many new watches and </a:t>
            </a:r>
            <a:r>
              <a:rPr lang="en-US" sz="2400" dirty="0" err="1" smtClean="0"/>
              <a:t>wearables</a:t>
            </a:r>
            <a:endParaRPr lang="en-US" sz="24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4191000"/>
            <a:ext cx="2667000" cy="2667000"/>
          </a:xfrm>
        </p:spPr>
      </p:pic>
      <p:pic>
        <p:nvPicPr>
          <p:cNvPr id="7" name="Picture 6"/>
          <p:cNvPicPr>
            <a:picLocks noChangeAspect="1"/>
          </p:cNvPicPr>
          <p:nvPr/>
        </p:nvPicPr>
        <p:blipFill>
          <a:blip r:embed="rId3"/>
          <a:stretch>
            <a:fillRect/>
          </a:stretch>
        </p:blipFill>
        <p:spPr>
          <a:xfrm>
            <a:off x="2590800" y="3647313"/>
            <a:ext cx="2933700" cy="32289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6274" y="1828800"/>
            <a:ext cx="3697726" cy="5013960"/>
          </a:xfrm>
          <a:prstGeom prst="rect">
            <a:avLst/>
          </a:prstGeom>
        </p:spPr>
      </p:pic>
    </p:spTree>
    <p:extLst>
      <p:ext uri="{BB962C8B-B14F-4D97-AF65-F5344CB8AC3E}">
        <p14:creationId xmlns:p14="http://schemas.microsoft.com/office/powerpoint/2010/main" val="374743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Microsoft Band</a:t>
            </a:r>
            <a:endParaRPr lang="en-US" dirty="0"/>
          </a:p>
        </p:txBody>
      </p:sp>
      <p:pic>
        <p:nvPicPr>
          <p:cNvPr id="4" name="Content Placeholder 3"/>
          <p:cNvPicPr>
            <a:picLocks noGrp="1" noChangeAspect="1"/>
          </p:cNvPicPr>
          <p:nvPr>
            <p:ph idx="1"/>
          </p:nvPr>
        </p:nvPicPr>
        <p:blipFill>
          <a:blip r:embed="rId2"/>
          <a:stretch>
            <a:fillRect/>
          </a:stretch>
        </p:blipFill>
        <p:spPr>
          <a:xfrm>
            <a:off x="1296616" y="1774825"/>
            <a:ext cx="6550768" cy="4625975"/>
          </a:xfrm>
          <a:prstGeom prst="rect">
            <a:avLst/>
          </a:prstGeom>
        </p:spPr>
      </p:pic>
    </p:spTree>
    <p:extLst>
      <p:ext uri="{BB962C8B-B14F-4D97-AF65-F5344CB8AC3E}">
        <p14:creationId xmlns:p14="http://schemas.microsoft.com/office/powerpoint/2010/main" val="748909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is important</a:t>
            </a:r>
            <a:endParaRPr lang="en-US" dirty="0"/>
          </a:p>
        </p:txBody>
      </p:sp>
      <p:sp>
        <p:nvSpPr>
          <p:cNvPr id="3" name="Content Placeholder 2"/>
          <p:cNvSpPr>
            <a:spLocks noGrp="1"/>
          </p:cNvSpPr>
          <p:nvPr>
            <p:ph idx="1"/>
          </p:nvPr>
        </p:nvSpPr>
        <p:spPr/>
        <p:txBody>
          <a:bodyPr numCol="3">
            <a:normAutofit/>
          </a:bodyPr>
          <a:lstStyle/>
          <a:p>
            <a:pPr marL="633222" indent="-514350">
              <a:buAutoNum type="arabicParenR"/>
            </a:pPr>
            <a:r>
              <a:rPr lang="en-US" sz="2400" dirty="0" smtClean="0"/>
              <a:t>Technology Trigger</a:t>
            </a:r>
          </a:p>
          <a:p>
            <a:pPr marL="633222" indent="-514350">
              <a:buAutoNum type="arabicParenR"/>
            </a:pPr>
            <a:r>
              <a:rPr lang="en-US" sz="2400" dirty="0" smtClean="0"/>
              <a:t>Peak of Inflated Expectation</a:t>
            </a:r>
          </a:p>
          <a:p>
            <a:pPr marL="633222" indent="-514350">
              <a:buAutoNum type="arabicParenR"/>
            </a:pPr>
            <a:r>
              <a:rPr lang="en-US" sz="2400" dirty="0" smtClean="0"/>
              <a:t>Trough of Disillusion</a:t>
            </a:r>
          </a:p>
          <a:p>
            <a:pPr marL="633222" indent="-514350">
              <a:buAutoNum type="arabicParenR"/>
            </a:pPr>
            <a:r>
              <a:rPr lang="en-US" sz="2400" dirty="0" smtClean="0"/>
              <a:t>Slop of enlightenment </a:t>
            </a:r>
          </a:p>
          <a:p>
            <a:pPr marL="633222" indent="-514350">
              <a:buAutoNum type="arabicParenR"/>
            </a:pPr>
            <a:r>
              <a:rPr lang="en-US" sz="2400" dirty="0" smtClean="0"/>
              <a:t>Plateau of productivity </a:t>
            </a:r>
            <a:endParaRPr lang="en-US" sz="2400" dirty="0"/>
          </a:p>
        </p:txBody>
      </p:sp>
      <p:pic>
        <p:nvPicPr>
          <p:cNvPr id="1026" name="Picture 2" descr="clip_image00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752600"/>
            <a:ext cx="6181725"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49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time</a:t>
            </a:r>
            <a:endParaRPr lang="en-US" dirty="0"/>
          </a:p>
        </p:txBody>
      </p:sp>
      <p:sp>
        <p:nvSpPr>
          <p:cNvPr id="3" name="Content Placeholder 2"/>
          <p:cNvSpPr>
            <a:spLocks noGrp="1"/>
          </p:cNvSpPr>
          <p:nvPr>
            <p:ph idx="1"/>
          </p:nvPr>
        </p:nvSpPr>
        <p:spPr/>
        <p:txBody>
          <a:bodyPr/>
          <a:lstStyle/>
          <a:p>
            <a:r>
              <a:rPr lang="en-US" dirty="0" smtClean="0"/>
              <a:t>Discuss the FMA and SMA advantage</a:t>
            </a:r>
            <a:endParaRPr lang="en-US" dirty="0"/>
          </a:p>
        </p:txBody>
      </p:sp>
    </p:spTree>
    <p:extLst>
      <p:ext uri="{BB962C8B-B14F-4D97-AF65-F5344CB8AC3E}">
        <p14:creationId xmlns:p14="http://schemas.microsoft.com/office/powerpoint/2010/main" val="24495996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powerful myth… (#5)</a:t>
            </a:r>
            <a:endParaRPr lang="en-US" dirty="0"/>
          </a:p>
        </p:txBody>
      </p:sp>
      <p:sp>
        <p:nvSpPr>
          <p:cNvPr id="3" name="Content Placeholder 2"/>
          <p:cNvSpPr>
            <a:spLocks noGrp="1"/>
          </p:cNvSpPr>
          <p:nvPr>
            <p:ph idx="1"/>
          </p:nvPr>
        </p:nvSpPr>
        <p:spPr/>
        <p:txBody>
          <a:bodyPr>
            <a:normAutofit/>
          </a:bodyPr>
          <a:lstStyle/>
          <a:p>
            <a:pPr>
              <a:buNone/>
            </a:pPr>
            <a:r>
              <a:rPr lang="en-US" b="1" dirty="0" smtClean="0"/>
              <a:t>You should be the area expert before you can successfully innovate</a:t>
            </a:r>
          </a:p>
          <a:p>
            <a:r>
              <a:rPr lang="en-US" dirty="0" smtClean="0"/>
              <a:t>Look at WWW – invented by a physicist (~20 years  ago). </a:t>
            </a:r>
          </a:p>
          <a:p>
            <a:pPr lvl="1"/>
            <a:r>
              <a:rPr lang="en-US" dirty="0" smtClean="0"/>
              <a:t>“vague, but exciting” was the first comment to his proposal. </a:t>
            </a:r>
          </a:p>
          <a:p>
            <a:pPr lvl="1"/>
            <a:r>
              <a:rPr lang="en-US" dirty="0" smtClean="0"/>
              <a:t>C.S. experts didn’t like the WWW idea at the first place.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Experts didn’t like Nokia</a:t>
            </a:r>
            <a:endParaRPr lang="en-US" dirty="0"/>
          </a:p>
        </p:txBody>
      </p:sp>
      <p:sp>
        <p:nvSpPr>
          <p:cNvPr id="3" name="Content Placeholder 2"/>
          <p:cNvSpPr>
            <a:spLocks noGrp="1"/>
          </p:cNvSpPr>
          <p:nvPr>
            <p:ph idx="1"/>
          </p:nvPr>
        </p:nvSpPr>
        <p:spPr/>
        <p:txBody>
          <a:bodyPr>
            <a:normAutofit/>
          </a:bodyPr>
          <a:lstStyle/>
          <a:p>
            <a:r>
              <a:rPr lang="en-US" altLang="zh-CN" dirty="0" smtClean="0"/>
              <a:t>Nokia:  </a:t>
            </a:r>
          </a:p>
          <a:p>
            <a:pPr lvl="1"/>
            <a:r>
              <a:rPr lang="en-US" dirty="0" smtClean="0"/>
              <a:t>Making forest products, rubber boots, near-bankrupt. </a:t>
            </a:r>
          </a:p>
          <a:p>
            <a:pPr lvl="1"/>
            <a:r>
              <a:rPr lang="en-US" dirty="0" smtClean="0"/>
              <a:t>Finland market: 5 million people. </a:t>
            </a:r>
          </a:p>
          <a:p>
            <a:r>
              <a:rPr lang="en-US" dirty="0" smtClean="0"/>
              <a:t>Decided to go into telecomm business</a:t>
            </a:r>
          </a:p>
          <a:p>
            <a:pPr lvl="1"/>
            <a:r>
              <a:rPr lang="en-US" dirty="0" smtClean="0"/>
              <a:t>Experts laughed at them… </a:t>
            </a:r>
          </a:p>
          <a:p>
            <a:r>
              <a:rPr lang="en-US" dirty="0" smtClean="0"/>
              <a:t>15 years later … </a:t>
            </a:r>
          </a:p>
          <a:p>
            <a:r>
              <a:rPr lang="en-US" dirty="0" smtClean="0"/>
              <a:t>$79 billion in revenue</a:t>
            </a:r>
          </a:p>
          <a:p>
            <a:r>
              <a:rPr lang="en-US" dirty="0" smtClean="0"/>
              <a:t>Now, it has its own problems…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Inventions (more)</a:t>
            </a:r>
            <a:endParaRPr lang="en-US" dirty="0"/>
          </a:p>
        </p:txBody>
      </p:sp>
      <p:sp>
        <p:nvSpPr>
          <p:cNvPr id="3" name="Content Placeholder 2"/>
          <p:cNvSpPr>
            <a:spLocks noGrp="1"/>
          </p:cNvSpPr>
          <p:nvPr>
            <p:ph idx="1"/>
          </p:nvPr>
        </p:nvSpPr>
        <p:spPr>
          <a:xfrm>
            <a:off x="6019800" y="1775191"/>
            <a:ext cx="2667000" cy="4625609"/>
          </a:xfrm>
        </p:spPr>
        <p:txBody>
          <a:bodyPr/>
          <a:lstStyle/>
          <a:p>
            <a:r>
              <a:rPr lang="en-US" dirty="0" smtClean="0"/>
              <a:t>Invent (1493)</a:t>
            </a:r>
          </a:p>
          <a:p>
            <a:r>
              <a:rPr lang="en-US" dirty="0" smtClean="0"/>
              <a:t>First functional Helicopter (1936)</a:t>
            </a:r>
            <a:endParaRPr lang="en-US" dirty="0"/>
          </a:p>
        </p:txBody>
      </p:sp>
      <p:pic>
        <p:nvPicPr>
          <p:cNvPr id="2050" name="Picture 2" descr="http://www.leonardodavincisinventions.com/wp-content/uploads/2012/02/leonardo-da-vinci-helicop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8949"/>
            <a:ext cx="5400675" cy="3733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42159"/>
            <a:ext cx="421005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32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Experts didn’t like Sony and its </a:t>
            </a:r>
            <a:br>
              <a:rPr lang="en-US" dirty="0" smtClean="0"/>
            </a:br>
            <a:r>
              <a:rPr lang="en-US" dirty="0" smtClean="0"/>
              <a:t>Walkman</a:t>
            </a:r>
            <a:endParaRPr lang="en-US" dirty="0"/>
          </a:p>
        </p:txBody>
      </p:sp>
      <p:sp>
        <p:nvSpPr>
          <p:cNvPr id="3" name="Content Placeholder 2"/>
          <p:cNvSpPr>
            <a:spLocks noGrp="1"/>
          </p:cNvSpPr>
          <p:nvPr>
            <p:ph idx="1"/>
          </p:nvPr>
        </p:nvSpPr>
        <p:spPr/>
        <p:txBody>
          <a:bodyPr/>
          <a:lstStyle/>
          <a:p>
            <a:r>
              <a:rPr lang="en-US" dirty="0" smtClean="0"/>
              <a:t>Walkman (</a:t>
            </a:r>
            <a:r>
              <a:rPr lang="zh-CN" altLang="en-US" dirty="0" smtClean="0"/>
              <a:t>单放机</a:t>
            </a:r>
            <a:r>
              <a:rPr lang="en-US" altLang="zh-CN" dirty="0" smtClean="0"/>
              <a:t>)</a:t>
            </a:r>
            <a:endParaRPr lang="en-US" dirty="0" smtClean="0"/>
          </a:p>
          <a:p>
            <a:r>
              <a:rPr lang="en-US" dirty="0" smtClean="0"/>
              <a:t>Experts thought the walkman will fail</a:t>
            </a:r>
          </a:p>
          <a:p>
            <a:pPr lvl="1"/>
            <a:r>
              <a:rPr lang="en-US" dirty="0" smtClean="0"/>
              <a:t>It doesn’t have “record” feature</a:t>
            </a:r>
          </a:p>
          <a:p>
            <a:pPr lvl="1"/>
            <a:r>
              <a:rPr lang="en-US" dirty="0" smtClean="0"/>
              <a:t>Who needs such machine that couldn’t record?</a:t>
            </a:r>
          </a:p>
          <a:p>
            <a:r>
              <a:rPr lang="en-US" dirty="0" smtClean="0"/>
              <a:t>Experts had done users studies to prove walkman doesn’t have a future</a:t>
            </a:r>
          </a:p>
          <a:p>
            <a:r>
              <a:rPr lang="en-US" dirty="0" smtClean="0"/>
              <a:t>Experts even thought the name is wrong</a:t>
            </a:r>
          </a:p>
          <a:p>
            <a:pPr lvl="1"/>
            <a:r>
              <a:rPr lang="en-US" dirty="0" smtClean="0"/>
              <a:t>Should be called “</a:t>
            </a:r>
            <a:r>
              <a:rPr lang="en-US" b="1" dirty="0" smtClean="0"/>
              <a:t>Walking</a:t>
            </a:r>
            <a:r>
              <a:rPr lang="en-US" dirty="0" smtClean="0"/>
              <a:t> </a:t>
            </a:r>
            <a:r>
              <a:rPr lang="en-US" altLang="zh-CN" dirty="0" smtClean="0"/>
              <a:t>Man</a:t>
            </a:r>
            <a:r>
              <a:rPr lang="zh-CN" altLang="en-US" dirty="0" smtClean="0"/>
              <a:t>”</a:t>
            </a:r>
            <a:r>
              <a:rPr lang="en-US" altLang="zh-CN" dirty="0" smtClean="0"/>
              <a:t>! </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Sony and Walkman</a:t>
            </a:r>
            <a:endParaRPr lang="en-US" dirty="0"/>
          </a:p>
        </p:txBody>
      </p:sp>
      <p:pic>
        <p:nvPicPr>
          <p:cNvPr id="1026" name="Picture 2" descr="http://static.erodov.com/reviews/other/technology-timeline-1978-2008/4.jpg"/>
          <p:cNvPicPr>
            <a:picLocks noChangeAspect="1" noChangeArrowheads="1"/>
          </p:cNvPicPr>
          <p:nvPr/>
        </p:nvPicPr>
        <p:blipFill>
          <a:blip r:embed="rId2" cstate="print"/>
          <a:srcRect/>
          <a:stretch>
            <a:fillRect/>
          </a:stretch>
        </p:blipFill>
        <p:spPr bwMode="auto">
          <a:xfrm>
            <a:off x="457200" y="1752600"/>
            <a:ext cx="3400425" cy="4762500"/>
          </a:xfrm>
          <a:prstGeom prst="rect">
            <a:avLst/>
          </a:prstGeom>
          <a:noFill/>
        </p:spPr>
      </p:pic>
      <p:sp>
        <p:nvSpPr>
          <p:cNvPr id="5" name="TextBox 4"/>
          <p:cNvSpPr txBox="1"/>
          <p:nvPr/>
        </p:nvSpPr>
        <p:spPr>
          <a:xfrm>
            <a:off x="4267200" y="2286000"/>
            <a:ext cx="4495800" cy="954107"/>
          </a:xfrm>
          <a:prstGeom prst="rect">
            <a:avLst/>
          </a:prstGeom>
          <a:noFill/>
        </p:spPr>
        <p:txBody>
          <a:bodyPr wrap="square" rtlCol="0">
            <a:spAutoFit/>
          </a:bodyPr>
          <a:lstStyle/>
          <a:p>
            <a:pPr>
              <a:buFont typeface="Arial" pitchFamily="34" charset="0"/>
              <a:buChar char="•"/>
            </a:pPr>
            <a:r>
              <a:rPr lang="en-US" sz="2800" dirty="0" smtClean="0"/>
              <a:t>1979: launched</a:t>
            </a:r>
          </a:p>
          <a:p>
            <a:pPr>
              <a:buFont typeface="Arial" pitchFamily="34" charset="0"/>
              <a:buChar char="•"/>
            </a:pPr>
            <a:r>
              <a:rPr lang="en-US" sz="2800" dirty="0" smtClean="0"/>
              <a:t>2004: 200 Million sold</a:t>
            </a:r>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These are not the exceptions…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70% of innovators said they got their best ideas by exploring areas they were NOT experts in. </a:t>
            </a:r>
          </a:p>
          <a:p>
            <a:pPr>
              <a:buNone/>
            </a:pPr>
            <a:endParaRPr lang="en-US" dirty="0" smtClean="0"/>
          </a:p>
          <a:p>
            <a:r>
              <a:rPr lang="en-US" dirty="0"/>
              <a:t>Xerox PARC has 4 Turing Award winners, but only one of the many inventions turn to commercial success (Laser Printer)</a:t>
            </a:r>
          </a:p>
          <a:p>
            <a:pPr lvl="1"/>
            <a:r>
              <a:rPr lang="en-US" dirty="0"/>
              <a:t>GUI, Ethernet, Mouse, WYSIWYG, Laptop, </a:t>
            </a:r>
            <a:r>
              <a:rPr lang="en-US" dirty="0" err="1"/>
              <a:t>SmallTalk</a:t>
            </a:r>
            <a:r>
              <a:rPr lang="en-US" dirty="0"/>
              <a:t>, Video Processing </a:t>
            </a:r>
            <a:r>
              <a:rPr lang="en-US" dirty="0" smtClean="0"/>
              <a:t>…</a:t>
            </a:r>
          </a:p>
          <a:p>
            <a:pPr lvl="1"/>
            <a:r>
              <a:rPr lang="en-US" dirty="0" smtClean="0"/>
              <a:t>Some hobbyists without college degree finishes the innovation (Steve Jobs, Bill Gates)</a:t>
            </a:r>
            <a:endParaRPr lang="en-US" dirty="0"/>
          </a:p>
          <a:p>
            <a:pPr marL="118872" indent="0">
              <a:buNone/>
            </a:pPr>
            <a:endParaRPr lang="en-US" dirty="0" smtClean="0"/>
          </a:p>
          <a:p>
            <a:r>
              <a:rPr lang="en-US" dirty="0" smtClean="0"/>
              <a:t>Is Jack Ma (</a:t>
            </a:r>
            <a:r>
              <a:rPr lang="zh-CN" altLang="en-US" dirty="0" smtClean="0"/>
              <a:t>马云</a:t>
            </a:r>
            <a:r>
              <a:rPr lang="en-US" dirty="0" smtClean="0"/>
              <a:t>) an experts in B2B web services?</a:t>
            </a:r>
          </a:p>
          <a:p>
            <a:pPr>
              <a:buNone/>
            </a:pP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Technologies drive cell phone evolution</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62050" y="1528763"/>
            <a:ext cx="6819900" cy="3800475"/>
          </a:xfrm>
          <a:prstGeom prst="rect">
            <a:avLst/>
          </a:prstGeom>
          <a:noFill/>
          <a:ln w="9525">
            <a:noFill/>
            <a:miter lim="800000"/>
            <a:headEnd/>
            <a:tailEnd/>
          </a:ln>
        </p:spPr>
      </p:pic>
      <p:sp>
        <p:nvSpPr>
          <p:cNvPr id="4" name="TextBox 3"/>
          <p:cNvSpPr txBox="1"/>
          <p:nvPr/>
        </p:nvSpPr>
        <p:spPr>
          <a:xfrm>
            <a:off x="838200" y="5943600"/>
            <a:ext cx="8001000" cy="646331"/>
          </a:xfrm>
          <a:prstGeom prst="rect">
            <a:avLst/>
          </a:prstGeom>
          <a:noFill/>
        </p:spPr>
        <p:txBody>
          <a:bodyPr wrap="square" rtlCol="0">
            <a:spAutoFit/>
          </a:bodyPr>
          <a:lstStyle/>
          <a:p>
            <a:r>
              <a:rPr lang="en-US" dirty="0" smtClean="0"/>
              <a:t>Technology played an important role in the evolution of cell phone.</a:t>
            </a:r>
          </a:p>
          <a:p>
            <a:r>
              <a:rPr lang="en-US" dirty="0" smtClean="0"/>
              <a:t>But the cell phone with most advanced technology failed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Iridium satellite phone</a:t>
            </a:r>
            <a:endParaRPr lang="en-US" dirty="0"/>
          </a:p>
        </p:txBody>
      </p:sp>
      <p:sp>
        <p:nvSpPr>
          <p:cNvPr id="3" name="Content Placeholder 2"/>
          <p:cNvSpPr>
            <a:spLocks noGrp="1"/>
          </p:cNvSpPr>
          <p:nvPr>
            <p:ph idx="1"/>
          </p:nvPr>
        </p:nvSpPr>
        <p:spPr/>
        <p:txBody>
          <a:bodyPr/>
          <a:lstStyle/>
          <a:p>
            <a:r>
              <a:rPr lang="en-US" dirty="0" smtClean="0"/>
              <a:t>Most advanced technology</a:t>
            </a:r>
          </a:p>
          <a:p>
            <a:r>
              <a:rPr lang="en-US" dirty="0" smtClean="0"/>
              <a:t>66 satellites, anywhere, anytime</a:t>
            </a:r>
          </a:p>
          <a:p>
            <a:r>
              <a:rPr lang="en-US" dirty="0" smtClean="0"/>
              <a:t>1998.11 launched service</a:t>
            </a:r>
          </a:p>
          <a:p>
            <a:r>
              <a:rPr lang="en-US" dirty="0" smtClean="0"/>
              <a:t>1999.8   bankruptcy protection </a:t>
            </a:r>
          </a:p>
          <a:p>
            <a:pPr>
              <a:buNone/>
            </a:pPr>
            <a:endParaRPr lang="en-US" dirty="0"/>
          </a:p>
        </p:txBody>
      </p:sp>
      <p:pic>
        <p:nvPicPr>
          <p:cNvPr id="88070" name="Picture 6" descr="satellite phone motorola 9505a"/>
          <p:cNvPicPr>
            <a:picLocks noChangeAspect="1" noChangeArrowheads="1"/>
          </p:cNvPicPr>
          <p:nvPr/>
        </p:nvPicPr>
        <p:blipFill>
          <a:blip r:embed="rId2" cstate="print"/>
          <a:srcRect/>
          <a:stretch>
            <a:fillRect/>
          </a:stretch>
        </p:blipFill>
        <p:spPr bwMode="auto">
          <a:xfrm>
            <a:off x="6981825" y="3048000"/>
            <a:ext cx="2162175" cy="36195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Myth #6: technical innovation is key</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innovation is not always about technology.</a:t>
            </a:r>
          </a:p>
          <a:p>
            <a:r>
              <a:rPr lang="en-US" dirty="0" smtClean="0"/>
              <a:t>Different kind of innovation:</a:t>
            </a:r>
          </a:p>
          <a:p>
            <a:pPr lvl="1"/>
            <a:r>
              <a:rPr lang="en-US" dirty="0" smtClean="0"/>
              <a:t>business model innovation</a:t>
            </a:r>
          </a:p>
          <a:p>
            <a:pPr lvl="2">
              <a:buNone/>
            </a:pPr>
            <a:r>
              <a:rPr lang="en-US" dirty="0" smtClean="0"/>
              <a:t>buy/sell books online</a:t>
            </a:r>
          </a:p>
          <a:p>
            <a:pPr lvl="2">
              <a:buNone/>
            </a:pPr>
            <a:r>
              <a:rPr lang="en-US" dirty="0" smtClean="0"/>
              <a:t>online bidding</a:t>
            </a:r>
          </a:p>
          <a:p>
            <a:pPr lvl="2">
              <a:buNone/>
            </a:pPr>
            <a:r>
              <a:rPr lang="en-US" dirty="0" smtClean="0"/>
              <a:t>micro-payment</a:t>
            </a:r>
          </a:p>
          <a:p>
            <a:r>
              <a:rPr lang="en-US" dirty="0" smtClean="0"/>
              <a:t>UX innovation, simplify feature set</a:t>
            </a:r>
          </a:p>
          <a:p>
            <a:pPr lvl="1"/>
            <a:r>
              <a:rPr lang="en-US" dirty="0" smtClean="0"/>
              <a:t>iPod (4 buttons)</a:t>
            </a:r>
          </a:p>
          <a:p>
            <a:pPr lvl="1"/>
            <a:r>
              <a:rPr lang="en-US" dirty="0" smtClean="0"/>
              <a:t>Hao123 (a page of static links)</a:t>
            </a:r>
          </a:p>
          <a:p>
            <a:pPr lvl="1"/>
            <a:r>
              <a:rPr lang="en-US" dirty="0" smtClean="0"/>
              <a:t>twitter (1 feature)</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 != sum(parts)</a:t>
            </a:r>
            <a:endParaRPr lang="en-US" dirty="0"/>
          </a:p>
        </p:txBody>
      </p:sp>
      <p:sp>
        <p:nvSpPr>
          <p:cNvPr id="3" name="Content Placeholder 2"/>
          <p:cNvSpPr>
            <a:spLocks noGrp="1"/>
          </p:cNvSpPr>
          <p:nvPr>
            <p:ph idx="1"/>
          </p:nvPr>
        </p:nvSpPr>
        <p:spPr/>
        <p:txBody>
          <a:bodyPr>
            <a:normAutofit/>
          </a:bodyPr>
          <a:lstStyle/>
          <a:p>
            <a:pPr fontAlgn="ctr"/>
            <a:r>
              <a:rPr lang="zh-CN" altLang="en-US" dirty="0" smtClean="0"/>
              <a:t>茶壶的功能</a:t>
            </a:r>
          </a:p>
          <a:p>
            <a:pPr lvl="1" fontAlgn="ctr"/>
            <a:r>
              <a:rPr lang="zh-CN" altLang="en-US" dirty="0" smtClean="0"/>
              <a:t>茶壶盖</a:t>
            </a:r>
          </a:p>
          <a:p>
            <a:pPr lvl="1" fontAlgn="ctr"/>
            <a:r>
              <a:rPr lang="zh-CN" altLang="en-US" dirty="0" smtClean="0"/>
              <a:t>茶壶体</a:t>
            </a:r>
          </a:p>
          <a:p>
            <a:pPr lvl="1" fontAlgn="ctr"/>
            <a:r>
              <a:rPr lang="zh-CN" altLang="en-US" dirty="0" smtClean="0"/>
              <a:t>茶壶把</a:t>
            </a:r>
          </a:p>
          <a:p>
            <a:pPr lvl="1" fontAlgn="ctr"/>
            <a:r>
              <a:rPr lang="zh-CN" altLang="en-US" dirty="0" smtClean="0"/>
              <a:t>茶壶嘴</a:t>
            </a:r>
          </a:p>
          <a:p>
            <a:pPr fontAlgn="ctr"/>
            <a:r>
              <a:rPr lang="zh-CN" altLang="en-US" dirty="0" smtClean="0"/>
              <a:t>各个功能还要有机结合起来，满足用户的需求</a:t>
            </a:r>
          </a:p>
          <a:p>
            <a:pPr fontAlgn="ctr"/>
            <a:r>
              <a:rPr lang="zh-CN" altLang="en-US" dirty="0" smtClean="0"/>
              <a:t>下面的茶壶满足了用户的需求了么？</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066800" y="0"/>
            <a:ext cx="6858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81200" y="1676400"/>
            <a:ext cx="5242801" cy="5181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057400" y="1744135"/>
            <a:ext cx="5017753" cy="503766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057400" y="1676400"/>
            <a:ext cx="5091738" cy="511210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981200" y="1676400"/>
            <a:ext cx="5319913" cy="51054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Innovation != adding more features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20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20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fade">
                                      <p:cBhvr>
                                        <p:cTn id="22" dur="2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Myth #7: Successful companies can do better innovation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Myth:</a:t>
            </a:r>
          </a:p>
          <a:p>
            <a:pPr lvl="1"/>
            <a:r>
              <a:rPr lang="en-US" dirty="0" smtClean="0"/>
              <a:t>When a company succeeds in building a business by innovation, they will continue focusing on new innovation</a:t>
            </a:r>
          </a:p>
          <a:p>
            <a:r>
              <a:rPr lang="en-US" dirty="0" smtClean="0"/>
              <a:t>Reality</a:t>
            </a:r>
          </a:p>
          <a:p>
            <a:pPr lvl="1"/>
            <a:r>
              <a:rPr lang="en-US" dirty="0" smtClean="0"/>
              <a:t>When market matures, technology becomes “sustaining technology”</a:t>
            </a:r>
          </a:p>
          <a:p>
            <a:pPr lvl="1"/>
            <a:r>
              <a:rPr lang="en-US" dirty="0" smtClean="0"/>
              <a:t>In most “sustaining technology” situations, technical leadership is NOT crucial. </a:t>
            </a:r>
          </a:p>
          <a:p>
            <a:pPr lvl="1"/>
            <a:r>
              <a:rPr lang="en-US" dirty="0" smtClean="0"/>
              <a:t>When you’re the best and biggest, do you really want to innovate?  (C.S. dept example)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Number Game</a:t>
            </a:r>
            <a:endParaRPr lang="en-US" dirty="0"/>
          </a:p>
        </p:txBody>
      </p:sp>
      <p:sp>
        <p:nvSpPr>
          <p:cNvPr id="3" name="Content Placeholder 2"/>
          <p:cNvSpPr>
            <a:spLocks noGrp="1"/>
          </p:cNvSpPr>
          <p:nvPr>
            <p:ph idx="1"/>
          </p:nvPr>
        </p:nvSpPr>
        <p:spPr/>
        <p:txBody>
          <a:bodyPr/>
          <a:lstStyle/>
          <a:p>
            <a:r>
              <a:rPr lang="en-US" dirty="0" smtClean="0"/>
              <a:t>Everyone write down </a:t>
            </a:r>
          </a:p>
          <a:p>
            <a:pPr lvl="1"/>
            <a:r>
              <a:rPr lang="en-US" dirty="0" smtClean="0"/>
              <a:t>Your name</a:t>
            </a:r>
          </a:p>
          <a:p>
            <a:pPr lvl="1"/>
            <a:r>
              <a:rPr lang="en-US" dirty="0" smtClean="0"/>
              <a:t>A </a:t>
            </a:r>
            <a:r>
              <a:rPr lang="en-US" altLang="zh-CN" dirty="0"/>
              <a:t>r</a:t>
            </a:r>
            <a:r>
              <a:rPr lang="en-US" altLang="zh-CN" dirty="0" smtClean="0"/>
              <a:t>ational </a:t>
            </a:r>
            <a:r>
              <a:rPr lang="en-US" dirty="0" smtClean="0"/>
              <a:t>number (</a:t>
            </a:r>
            <a:r>
              <a:rPr lang="zh-CN" altLang="en-US" dirty="0" smtClean="0"/>
              <a:t>有理数</a:t>
            </a:r>
            <a:r>
              <a:rPr lang="en-US" dirty="0" smtClean="0"/>
              <a:t>) in (0, 100),  can’t be 0, or 100. </a:t>
            </a:r>
          </a:p>
          <a:p>
            <a:r>
              <a:rPr lang="en-US" dirty="0" smtClean="0"/>
              <a:t>Winner = whose value closest to G. </a:t>
            </a:r>
          </a:p>
          <a:p>
            <a:pPr lvl="1"/>
            <a:r>
              <a:rPr lang="en-US" dirty="0" smtClean="0"/>
              <a:t>G = 0.618 * average (all numbers)</a:t>
            </a:r>
          </a:p>
          <a:p>
            <a:r>
              <a:rPr lang="en-US" dirty="0" smtClean="0"/>
              <a:t>Loser = whose value farthest from G.   </a:t>
            </a:r>
            <a:endParaRPr lang="en-US" dirty="0"/>
          </a:p>
        </p:txBody>
      </p:sp>
    </p:spTree>
    <p:extLst>
      <p:ext uri="{BB962C8B-B14F-4D97-AF65-F5344CB8AC3E}">
        <p14:creationId xmlns:p14="http://schemas.microsoft.com/office/powerpoint/2010/main" val="3462045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types of technologies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Sustaining technologies</a:t>
            </a:r>
          </a:p>
          <a:p>
            <a:pPr lvl="1"/>
            <a:r>
              <a:rPr lang="en-US" dirty="0" smtClean="0"/>
              <a:t>You own the fundamental technology</a:t>
            </a:r>
          </a:p>
          <a:p>
            <a:pPr lvl="1"/>
            <a:r>
              <a:rPr lang="en-US" dirty="0" smtClean="0"/>
              <a:t>you know the customer and competitor</a:t>
            </a:r>
          </a:p>
          <a:p>
            <a:pPr lvl="1"/>
            <a:r>
              <a:rPr lang="en-US" dirty="0" smtClean="0"/>
              <a:t>Its market grows at predictable pace</a:t>
            </a:r>
          </a:p>
          <a:p>
            <a:pPr lvl="1"/>
            <a:r>
              <a:rPr lang="en-US" dirty="0" smtClean="0"/>
              <a:t>Requires: </a:t>
            </a:r>
          </a:p>
          <a:p>
            <a:pPr lvl="2"/>
            <a:r>
              <a:rPr lang="en-US" dirty="0" smtClean="0"/>
              <a:t>careful planning, aggressive execution, like Office ship cycles</a:t>
            </a:r>
          </a:p>
          <a:p>
            <a:r>
              <a:rPr lang="en-US" dirty="0" smtClean="0"/>
              <a:t>Disruptive technologies</a:t>
            </a:r>
          </a:p>
          <a:p>
            <a:pPr lvl="1"/>
            <a:r>
              <a:rPr lang="en-US" dirty="0" smtClean="0"/>
              <a:t>It’s new, it’s not stable, it’s not cost effective</a:t>
            </a:r>
          </a:p>
          <a:p>
            <a:pPr lvl="1"/>
            <a:r>
              <a:rPr lang="en-US" dirty="0" smtClean="0"/>
              <a:t>You don’ know the market, the user, and competitor</a:t>
            </a:r>
          </a:p>
          <a:p>
            <a:pPr lvl="1"/>
            <a:r>
              <a:rPr lang="en-US" dirty="0" smtClean="0"/>
              <a:t>Most prediction from experts about disruptive technologies are </a:t>
            </a:r>
            <a:r>
              <a:rPr lang="en-US" b="1" dirty="0" smtClean="0"/>
              <a:t>WRONG</a:t>
            </a:r>
          </a:p>
          <a:p>
            <a:pPr lvl="1"/>
            <a:r>
              <a:rPr lang="en-US" dirty="0" smtClean="0"/>
              <a:t>Requires…</a:t>
            </a:r>
          </a:p>
          <a:p>
            <a:pPr lvl="2"/>
            <a:r>
              <a:rPr lang="en-US" dirty="0" smtClean="0"/>
              <a:t>Discover-driven planning,  agnostic marketing</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Existing customers won’t tell you much about disruptive technology </a:t>
            </a:r>
            <a:endParaRPr lang="en-US" dirty="0"/>
          </a:p>
        </p:txBody>
      </p:sp>
      <p:sp>
        <p:nvSpPr>
          <p:cNvPr id="3" name="Content Placeholder 2"/>
          <p:cNvSpPr>
            <a:spLocks noGrp="1"/>
          </p:cNvSpPr>
          <p:nvPr>
            <p:ph idx="1"/>
          </p:nvPr>
        </p:nvSpPr>
        <p:spPr/>
        <p:txBody>
          <a:bodyPr/>
          <a:lstStyle/>
          <a:p>
            <a:r>
              <a:rPr lang="en-US" b="1" dirty="0" smtClean="0"/>
              <a:t>Discover</a:t>
            </a:r>
            <a:r>
              <a:rPr lang="en-US" altLang="zh-CN" b="1" dirty="0" smtClean="0"/>
              <a:t>y</a:t>
            </a:r>
            <a:r>
              <a:rPr lang="en-US" b="1" dirty="0" smtClean="0"/>
              <a:t>-driven </a:t>
            </a:r>
            <a:r>
              <a:rPr lang="en-US" b="1" dirty="0"/>
              <a:t>planning,  agnostic marketing</a:t>
            </a:r>
          </a:p>
          <a:p>
            <a:pPr lvl="1"/>
            <a:r>
              <a:rPr lang="en-US" dirty="0"/>
              <a:t>If Henry Ford </a:t>
            </a:r>
            <a:r>
              <a:rPr lang="en-US" dirty="0" smtClean="0"/>
              <a:t>asked his existing customers </a:t>
            </a:r>
            <a:r>
              <a:rPr lang="en-US" dirty="0"/>
              <a:t>– </a:t>
            </a:r>
            <a:r>
              <a:rPr lang="en-US" dirty="0" smtClean="0"/>
              <a:t>what do </a:t>
            </a:r>
            <a:r>
              <a:rPr lang="en-US" dirty="0"/>
              <a:t>you want?</a:t>
            </a:r>
          </a:p>
          <a:p>
            <a:pPr lvl="1"/>
            <a:r>
              <a:rPr lang="en-US" dirty="0"/>
              <a:t>“a faster horse!”  - answered the customer</a:t>
            </a:r>
          </a:p>
          <a:p>
            <a:pPr lvl="1"/>
            <a:r>
              <a:rPr lang="en-US" dirty="0"/>
              <a:t>“car” has never existed in customer’s mind, so market research won’t reveal it.</a:t>
            </a:r>
          </a:p>
          <a:p>
            <a:endParaRPr lang="en-US" dirty="0"/>
          </a:p>
        </p:txBody>
      </p:sp>
    </p:spTree>
    <p:extLst>
      <p:ext uri="{BB962C8B-B14F-4D97-AF65-F5344CB8AC3E}">
        <p14:creationId xmlns:p14="http://schemas.microsoft.com/office/powerpoint/2010/main" val="10192948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5191"/>
            <a:ext cx="8229600" cy="4320809"/>
          </a:xfrm>
        </p:spPr>
        <p:txBody>
          <a:bodyPr>
            <a:normAutofit/>
          </a:bodyPr>
          <a:lstStyle/>
          <a:p>
            <a:r>
              <a:rPr lang="en-US" dirty="0" smtClean="0"/>
              <a:t>You have different value system</a:t>
            </a:r>
          </a:p>
          <a:p>
            <a:r>
              <a:rPr lang="en-US" dirty="0" smtClean="0"/>
              <a:t>You have big numbers to worry about</a:t>
            </a:r>
          </a:p>
          <a:p>
            <a:pPr lvl="1"/>
            <a:r>
              <a:rPr lang="en-US" dirty="0" smtClean="0"/>
              <a:t>MS Annual Revenue is ___, profit is ___</a:t>
            </a:r>
          </a:p>
          <a:p>
            <a:pPr lvl="1"/>
            <a:r>
              <a:rPr lang="en-US" dirty="0" smtClean="0"/>
              <a:t>Stock holders expect MS to grow at ___% per year</a:t>
            </a:r>
          </a:p>
          <a:p>
            <a:pPr lvl="1"/>
            <a:r>
              <a:rPr lang="en-US" dirty="0" smtClean="0"/>
              <a:t>which means ___ new profit per year,  ___ profit per quarter</a:t>
            </a:r>
          </a:p>
        </p:txBody>
      </p:sp>
      <p:sp>
        <p:nvSpPr>
          <p:cNvPr id="2" name="Title 1"/>
          <p:cNvSpPr>
            <a:spLocks noGrp="1"/>
          </p:cNvSpPr>
          <p:nvPr>
            <p:ph type="title"/>
          </p:nvPr>
        </p:nvSpPr>
        <p:spPr/>
        <p:txBody>
          <a:bodyPr>
            <a:normAutofit/>
          </a:bodyPr>
          <a:lstStyle/>
          <a:p>
            <a:r>
              <a:rPr lang="en-US" dirty="0" smtClean="0"/>
              <a:t>When you’re big &amp; successful…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5191"/>
            <a:ext cx="8229600" cy="4320809"/>
          </a:xfrm>
        </p:spPr>
        <p:txBody>
          <a:bodyPr>
            <a:normAutofit/>
          </a:bodyPr>
          <a:lstStyle/>
          <a:p>
            <a:r>
              <a:rPr lang="en-US" dirty="0" smtClean="0"/>
              <a:t>Your apatite is big</a:t>
            </a:r>
          </a:p>
          <a:p>
            <a:pPr lvl="1"/>
            <a:r>
              <a:rPr lang="en-US" dirty="0" smtClean="0"/>
              <a:t>Small market cannot satisfy the near-term growth requirements of big organizations</a:t>
            </a:r>
          </a:p>
          <a:p>
            <a:r>
              <a:rPr lang="en-US" dirty="0" smtClean="0"/>
              <a:t>You have things to take care of</a:t>
            </a:r>
          </a:p>
          <a:p>
            <a:pPr lvl="1"/>
            <a:r>
              <a:rPr lang="en-US" dirty="0" smtClean="0"/>
              <a:t>Many existing products and customers</a:t>
            </a:r>
          </a:p>
          <a:p>
            <a:r>
              <a:rPr lang="en-US" dirty="0" smtClean="0"/>
              <a:t>Who is watching out for the </a:t>
            </a:r>
          </a:p>
          <a:p>
            <a:pPr lvl="1"/>
            <a:r>
              <a:rPr lang="en-US" dirty="0" smtClean="0"/>
              <a:t>disruptive technology and disruptive innovation?</a:t>
            </a:r>
          </a:p>
          <a:p>
            <a:pPr lvl="1"/>
            <a:endParaRPr lang="en-US" dirty="0"/>
          </a:p>
        </p:txBody>
      </p:sp>
      <p:sp>
        <p:nvSpPr>
          <p:cNvPr id="2" name="Title 1"/>
          <p:cNvSpPr>
            <a:spLocks noGrp="1"/>
          </p:cNvSpPr>
          <p:nvPr>
            <p:ph type="title"/>
          </p:nvPr>
        </p:nvSpPr>
        <p:spPr/>
        <p:txBody>
          <a:bodyPr>
            <a:normAutofit/>
          </a:bodyPr>
          <a:lstStyle/>
          <a:p>
            <a:r>
              <a:rPr lang="en-US" dirty="0" smtClean="0"/>
              <a:t>When you’re big &amp; successful…</a:t>
            </a:r>
            <a:endParaRPr lang="en-US" dirty="0"/>
          </a:p>
        </p:txBody>
      </p:sp>
    </p:spTree>
    <p:extLst>
      <p:ext uri="{BB962C8B-B14F-4D97-AF65-F5344CB8AC3E}">
        <p14:creationId xmlns:p14="http://schemas.microsoft.com/office/powerpoint/2010/main" val="60494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MS still innovate?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877" y="1828800"/>
            <a:ext cx="5476875"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0282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Xbox </a:t>
            </a:r>
            <a:r>
              <a:rPr lang="en-US" dirty="0" err="1" smtClean="0"/>
              <a:t>Kinect</a:t>
            </a:r>
            <a:endParaRPr lang="en-US" dirty="0"/>
          </a:p>
        </p:txBody>
      </p:sp>
      <p:sp>
        <p:nvSpPr>
          <p:cNvPr id="3" name="Content Placeholder 2"/>
          <p:cNvSpPr>
            <a:spLocks noGrp="1"/>
          </p:cNvSpPr>
          <p:nvPr>
            <p:ph idx="1"/>
          </p:nvPr>
        </p:nvSpPr>
        <p:spPr/>
        <p:txBody>
          <a:bodyPr/>
          <a:lstStyle/>
          <a:p>
            <a:r>
              <a:rPr lang="en-US" dirty="0" smtClean="0"/>
              <a:t>Depth camera (Infrared laser)</a:t>
            </a:r>
          </a:p>
          <a:p>
            <a:r>
              <a:rPr lang="en-US" dirty="0" smtClean="0"/>
              <a:t>Motion Capture, Skeleton tracking</a:t>
            </a:r>
          </a:p>
          <a:p>
            <a:r>
              <a:rPr lang="en-US" dirty="0" smtClean="0"/>
              <a:t>Face recognition</a:t>
            </a:r>
          </a:p>
          <a:p>
            <a:r>
              <a:rPr lang="en-US" dirty="0" smtClean="0"/>
              <a:t>Voice recognition</a:t>
            </a:r>
          </a:p>
          <a:p>
            <a:r>
              <a:rPr lang="en-US" dirty="0"/>
              <a:t>It sold an average of 133,333 units per day with a total of 8 million units in its first 60 </a:t>
            </a:r>
            <a:r>
              <a:rPr lang="en-US" dirty="0" smtClean="0"/>
              <a:t>days. </a:t>
            </a:r>
          </a:p>
          <a:p>
            <a:r>
              <a:rPr lang="en-US" dirty="0" smtClean="0"/>
              <a:t>150$ * 8M = 1.2 Billion in 2 months</a:t>
            </a:r>
          </a:p>
          <a:p>
            <a:endParaRPr lang="en-US" dirty="0"/>
          </a:p>
        </p:txBody>
      </p:sp>
    </p:spTree>
    <p:extLst>
      <p:ext uri="{BB962C8B-B14F-4D97-AF65-F5344CB8AC3E}">
        <p14:creationId xmlns:p14="http://schemas.microsoft.com/office/powerpoint/2010/main" val="24312451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you’re big &amp; successful</a:t>
            </a:r>
            <a:endParaRPr lang="en-US" dirty="0"/>
          </a:p>
        </p:txBody>
      </p:sp>
      <p:sp>
        <p:nvSpPr>
          <p:cNvPr id="3" name="Content Placeholder 2"/>
          <p:cNvSpPr>
            <a:spLocks noGrp="1"/>
          </p:cNvSpPr>
          <p:nvPr>
            <p:ph idx="1"/>
          </p:nvPr>
        </p:nvSpPr>
        <p:spPr/>
        <p:txBody>
          <a:bodyPr/>
          <a:lstStyle/>
          <a:p>
            <a:r>
              <a:rPr lang="en-US" dirty="0" smtClean="0"/>
              <a:t>You have “value” – the criteria to pick new projects</a:t>
            </a:r>
          </a:p>
          <a:p>
            <a:r>
              <a:rPr lang="en-US" dirty="0" smtClean="0"/>
              <a:t>DEC, an once very successful minicomputer maker</a:t>
            </a:r>
          </a:p>
          <a:p>
            <a:pPr lvl="1"/>
            <a:r>
              <a:rPr lang="en-US" dirty="0" smtClean="0"/>
              <a:t>50%  or more margin = good business</a:t>
            </a:r>
          </a:p>
          <a:p>
            <a:pPr lvl="1"/>
            <a:r>
              <a:rPr lang="en-US" dirty="0" smtClean="0"/>
              <a:t>40% or less = bad business</a:t>
            </a:r>
          </a:p>
          <a:p>
            <a:r>
              <a:rPr lang="en-US" dirty="0" smtClean="0"/>
              <a:t>PC?  10% margin</a:t>
            </a:r>
          </a:p>
          <a:p>
            <a:r>
              <a:rPr lang="en-US" dirty="0" smtClean="0"/>
              <a:t>This puts PC at lower priority than its mini-computer.</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Newton &amp; Palm Pilot</a:t>
            </a:r>
            <a:endParaRPr lang="en-US" dirty="0"/>
          </a:p>
        </p:txBody>
      </p:sp>
      <p:pic>
        <p:nvPicPr>
          <p:cNvPr id="21506" name="Picture 2" descr="http://files.xici.net/d36465007.5/newton.jpg"/>
          <p:cNvPicPr>
            <a:picLocks noChangeAspect="1" noChangeArrowheads="1"/>
          </p:cNvPicPr>
          <p:nvPr/>
        </p:nvPicPr>
        <p:blipFill>
          <a:blip r:embed="rId3" cstate="print"/>
          <a:srcRect/>
          <a:stretch>
            <a:fillRect/>
          </a:stretch>
        </p:blipFill>
        <p:spPr bwMode="auto">
          <a:xfrm>
            <a:off x="1524000" y="1532573"/>
            <a:ext cx="6382037" cy="5249227"/>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Newton &amp; Palm Pilot</a:t>
            </a:r>
            <a:endParaRPr lang="en-US" dirty="0"/>
          </a:p>
        </p:txBody>
      </p:sp>
      <p:sp>
        <p:nvSpPr>
          <p:cNvPr id="3" name="Content Placeholder 2"/>
          <p:cNvSpPr>
            <a:spLocks noGrp="1"/>
          </p:cNvSpPr>
          <p:nvPr>
            <p:ph idx="1"/>
          </p:nvPr>
        </p:nvSpPr>
        <p:spPr/>
        <p:txBody>
          <a:bodyPr>
            <a:noAutofit/>
          </a:bodyPr>
          <a:lstStyle/>
          <a:p>
            <a:r>
              <a:rPr lang="en-US" sz="2800" dirty="0" smtClean="0"/>
              <a:t>Apple Sold </a:t>
            </a:r>
            <a:r>
              <a:rPr lang="en-US" dirty="0" smtClean="0"/>
              <a:t>43,000</a:t>
            </a:r>
            <a:r>
              <a:rPr lang="en-US" sz="2800" dirty="0" smtClean="0"/>
              <a:t> Apple II on </a:t>
            </a:r>
            <a:r>
              <a:rPr lang="en-US" sz="2800" b="1" dirty="0" smtClean="0"/>
              <a:t>1979</a:t>
            </a:r>
          </a:p>
          <a:p>
            <a:pPr lvl="1"/>
            <a:r>
              <a:rPr lang="en-US" sz="2400" dirty="0" smtClean="0"/>
              <a:t>Viewed as a big success</a:t>
            </a:r>
          </a:p>
          <a:p>
            <a:r>
              <a:rPr lang="en-US" sz="2800" dirty="0" smtClean="0"/>
              <a:t>Newton</a:t>
            </a:r>
          </a:p>
          <a:p>
            <a:pPr lvl="1"/>
            <a:r>
              <a:rPr lang="en-US" sz="2400" dirty="0" smtClean="0"/>
              <a:t>First PDA, handwriting recognition</a:t>
            </a:r>
          </a:p>
          <a:p>
            <a:pPr lvl="1"/>
            <a:r>
              <a:rPr lang="en-US" sz="2400" dirty="0" smtClean="0"/>
              <a:t>Apple CEO John Scullery personally drives this project</a:t>
            </a:r>
          </a:p>
          <a:p>
            <a:pPr lvl="1"/>
            <a:r>
              <a:rPr lang="en-US" sz="2400" dirty="0" smtClean="0"/>
              <a:t>It was a market-creating, disruptive product targeted at an </a:t>
            </a:r>
            <a:r>
              <a:rPr lang="en-US" sz="2400" b="1" dirty="0" smtClean="0"/>
              <a:t>indefinable</a:t>
            </a:r>
            <a:r>
              <a:rPr lang="en-US" sz="2400" dirty="0" smtClean="0"/>
              <a:t> set of users. </a:t>
            </a:r>
          </a:p>
          <a:p>
            <a:r>
              <a:rPr lang="en-US" altLang="zh-CN" sz="2800" dirty="0" smtClean="0"/>
              <a:t>Selling</a:t>
            </a:r>
            <a:r>
              <a:rPr lang="zh-CN" altLang="en-US" sz="2800" dirty="0" smtClean="0"/>
              <a:t> </a:t>
            </a:r>
            <a:r>
              <a:rPr lang="en-US" altLang="zh-CN" dirty="0" smtClean="0"/>
              <a:t>140,000</a:t>
            </a:r>
            <a:r>
              <a:rPr lang="en-US" altLang="zh-CN" sz="2800" dirty="0" smtClean="0"/>
              <a:t> Newton on </a:t>
            </a:r>
            <a:r>
              <a:rPr lang="en-US" altLang="zh-CN" sz="2800" b="1" dirty="0" smtClean="0"/>
              <a:t>1994</a:t>
            </a:r>
            <a:r>
              <a:rPr lang="en-US" altLang="zh-CN" sz="2800" dirty="0" smtClean="0"/>
              <a:t>,  </a:t>
            </a:r>
            <a:r>
              <a:rPr lang="en-US" sz="2400" dirty="0" smtClean="0"/>
              <a:t>about </a:t>
            </a:r>
            <a:r>
              <a:rPr lang="en-US" sz="4000" dirty="0" smtClean="0"/>
              <a:t>1%</a:t>
            </a:r>
            <a:r>
              <a:rPr lang="en-US" sz="2400" dirty="0" smtClean="0"/>
              <a:t> of Apple’s revenue. </a:t>
            </a:r>
            <a:endParaRPr lang="en-US" altLang="zh-CN" sz="2400" dirty="0" smtClean="0"/>
          </a:p>
          <a:p>
            <a:pPr lvl="1"/>
            <a:r>
              <a:rPr lang="en-US" sz="2400" dirty="0" smtClean="0"/>
              <a:t>Viewed as big failure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Palm Pilot</a:t>
            </a:r>
            <a:endParaRPr lang="en-US" dirty="0"/>
          </a:p>
        </p:txBody>
      </p:sp>
      <p:sp>
        <p:nvSpPr>
          <p:cNvPr id="3" name="Content Placeholder 2"/>
          <p:cNvSpPr>
            <a:spLocks noGrp="1"/>
          </p:cNvSpPr>
          <p:nvPr>
            <p:ph idx="1"/>
          </p:nvPr>
        </p:nvSpPr>
        <p:spPr/>
        <p:txBody>
          <a:bodyPr>
            <a:normAutofit/>
          </a:bodyPr>
          <a:lstStyle/>
          <a:p>
            <a:r>
              <a:rPr lang="en-US" sz="2800" b="1" dirty="0" smtClean="0"/>
              <a:t>1996</a:t>
            </a:r>
            <a:r>
              <a:rPr lang="en-US" sz="2800" dirty="0" smtClean="0"/>
              <a:t>,  US Robotics published Palm Pilot</a:t>
            </a:r>
          </a:p>
          <a:p>
            <a:pPr lvl="1"/>
            <a:r>
              <a:rPr lang="en-US" sz="2400" dirty="0" smtClean="0"/>
              <a:t>First year sale: </a:t>
            </a:r>
            <a:r>
              <a:rPr lang="en-US" b="1" dirty="0" smtClean="0"/>
              <a:t>350,000</a:t>
            </a:r>
            <a:r>
              <a:rPr lang="en-US" dirty="0" smtClean="0"/>
              <a:t>, fewer features than Newton</a:t>
            </a:r>
          </a:p>
          <a:p>
            <a:pPr lvl="1"/>
            <a:r>
              <a:rPr lang="en-US" sz="2400" dirty="0" smtClean="0"/>
              <a:t>Viewed as big success</a:t>
            </a:r>
          </a:p>
          <a:p>
            <a:pPr lvl="1"/>
            <a:r>
              <a:rPr lang="en-US" sz="2400" dirty="0" smtClean="0"/>
              <a:t>Define the PDA industry</a:t>
            </a:r>
            <a:endParaRPr lang="en-US" sz="3600" dirty="0"/>
          </a:p>
        </p:txBody>
      </p:sp>
      <p:pic>
        <p:nvPicPr>
          <p:cNvPr id="2050" name="Picture 2"/>
          <p:cNvPicPr>
            <a:picLocks noChangeAspect="1" noChangeArrowheads="1"/>
          </p:cNvPicPr>
          <p:nvPr/>
        </p:nvPicPr>
        <p:blipFill>
          <a:blip r:embed="rId2" cstate="print"/>
          <a:srcRect/>
          <a:stretch>
            <a:fillRect/>
          </a:stretch>
        </p:blipFill>
        <p:spPr bwMode="auto">
          <a:xfrm>
            <a:off x="6696075" y="3200400"/>
            <a:ext cx="2447925" cy="339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Myths (</a:t>
            </a:r>
            <a:r>
              <a:rPr lang="zh-CN" altLang="en-US" dirty="0" smtClean="0"/>
              <a:t>迷思</a:t>
            </a:r>
            <a:r>
              <a:rPr lang="en-US" dirty="0" smtClean="0"/>
              <a:t>)</a:t>
            </a:r>
          </a:p>
          <a:p>
            <a:pPr lvl="1"/>
            <a:r>
              <a:rPr lang="en-US" dirty="0" smtClean="0"/>
              <a:t>Innovation starts with epiphany</a:t>
            </a:r>
          </a:p>
          <a:p>
            <a:pPr lvl="1"/>
            <a:r>
              <a:rPr lang="en-US" dirty="0" smtClean="0"/>
              <a:t>People love innovation</a:t>
            </a:r>
          </a:p>
          <a:p>
            <a:pPr lvl="1"/>
            <a:r>
              <a:rPr lang="en-US" dirty="0" smtClean="0"/>
              <a:t>The best ideas win</a:t>
            </a:r>
          </a:p>
          <a:p>
            <a:pPr lvl="1"/>
            <a:r>
              <a:rPr lang="en-US" dirty="0" smtClean="0"/>
              <a:t>Innovator leads the way</a:t>
            </a:r>
          </a:p>
          <a:p>
            <a:pPr lvl="1"/>
            <a:r>
              <a:rPr lang="en-US" dirty="0" smtClean="0"/>
              <a:t>Successful companies can do better innovation</a:t>
            </a:r>
          </a:p>
          <a:p>
            <a:pPr lvl="1"/>
            <a:r>
              <a:rPr lang="en-US" dirty="0" smtClean="0"/>
              <a:t>Experts can better innovate</a:t>
            </a:r>
          </a:p>
          <a:p>
            <a:pPr lvl="1"/>
            <a:r>
              <a:rPr lang="en-US" dirty="0" smtClean="0"/>
              <a:t>Discussion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you’re big &amp; successful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process matures</a:t>
            </a:r>
          </a:p>
          <a:p>
            <a:r>
              <a:rPr lang="en-US" dirty="0" smtClean="0"/>
              <a:t>You have “product cycle”</a:t>
            </a:r>
          </a:p>
          <a:p>
            <a:pPr lvl="1"/>
            <a:r>
              <a:rPr lang="en-US" dirty="0" smtClean="0"/>
              <a:t>DEC cycle for mini-computer: 2-3 years</a:t>
            </a:r>
          </a:p>
          <a:p>
            <a:pPr lvl="1"/>
            <a:r>
              <a:rPr lang="en-US" dirty="0" smtClean="0"/>
              <a:t>DEC cycle for PC: 2-3 years</a:t>
            </a:r>
          </a:p>
          <a:p>
            <a:pPr lvl="1"/>
            <a:r>
              <a:rPr lang="en-US" dirty="0" smtClean="0"/>
              <a:t>Other PC makers’ Cycle:  0.5 - 1 year</a:t>
            </a:r>
          </a:p>
          <a:p>
            <a:r>
              <a:rPr lang="en-US" dirty="0" smtClean="0"/>
              <a:t>The result?</a:t>
            </a:r>
          </a:p>
          <a:p>
            <a:pPr lvl="1"/>
            <a:r>
              <a:rPr lang="en-US" dirty="0" smtClean="0"/>
              <a:t>Fast evolution, more agile, more chances for success</a:t>
            </a:r>
          </a:p>
          <a:p>
            <a:r>
              <a:rPr lang="en-US" dirty="0" smtClean="0"/>
              <a:t>Similar examples?</a:t>
            </a:r>
          </a:p>
          <a:p>
            <a:pPr lvl="1"/>
            <a:r>
              <a:rPr lang="en-US" dirty="0" smtClean="0"/>
              <a:t>Windows Mobile product cycle?</a:t>
            </a:r>
          </a:p>
          <a:p>
            <a:pPr lvl="1"/>
            <a:r>
              <a:rPr lang="en-US" altLang="zh-CN" dirty="0" smtClean="0"/>
              <a:t>LG/Nokia product cycle?</a:t>
            </a:r>
          </a:p>
          <a:p>
            <a:pPr lvl="1"/>
            <a:r>
              <a:rPr lang="zh-CN" altLang="en-US" dirty="0" smtClean="0"/>
              <a:t>山寨机 </a:t>
            </a:r>
            <a:r>
              <a:rPr lang="en-US" altLang="zh-CN" dirty="0" smtClean="0"/>
              <a:t>product cycle?</a:t>
            </a:r>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you’re big &amp; successful</a:t>
            </a:r>
            <a:endParaRPr lang="en-US" dirty="0"/>
          </a:p>
        </p:txBody>
      </p:sp>
      <p:sp>
        <p:nvSpPr>
          <p:cNvPr id="3" name="Content Placeholder 2"/>
          <p:cNvSpPr>
            <a:spLocks noGrp="1"/>
          </p:cNvSpPr>
          <p:nvPr>
            <p:ph idx="1"/>
          </p:nvPr>
        </p:nvSpPr>
        <p:spPr/>
        <p:txBody>
          <a:bodyPr/>
          <a:lstStyle/>
          <a:p>
            <a:r>
              <a:rPr lang="en-US" dirty="0" smtClean="0"/>
              <a:t>You listen to your customers</a:t>
            </a:r>
          </a:p>
          <a:p>
            <a:r>
              <a:rPr lang="en-US" dirty="0" smtClean="0"/>
              <a:t>Your customers don’t like disruptive technologies</a:t>
            </a:r>
          </a:p>
          <a:p>
            <a:r>
              <a:rPr lang="en-US" dirty="0" smtClean="0"/>
              <a:t>You follow your customer, and you don’t pay attention to them</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you’re big &amp; successful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have “culture”</a:t>
            </a:r>
          </a:p>
          <a:p>
            <a:r>
              <a:rPr lang="en-US" dirty="0" smtClean="0"/>
              <a:t>Culture: ways of working and making decision by assumption. </a:t>
            </a:r>
          </a:p>
          <a:p>
            <a:pPr lvl="1"/>
            <a:r>
              <a:rPr lang="en-US" dirty="0" smtClean="0"/>
              <a:t>Your parents do it this way…</a:t>
            </a:r>
          </a:p>
          <a:p>
            <a:pPr lvl="1"/>
            <a:r>
              <a:rPr lang="en-US" dirty="0" smtClean="0"/>
              <a:t>Your grandparents do it this way… </a:t>
            </a:r>
          </a:p>
          <a:p>
            <a:pPr lvl="1"/>
            <a:r>
              <a:rPr lang="en-US" dirty="0" smtClean="0"/>
              <a:t>Your dev lead does it this way… </a:t>
            </a:r>
          </a:p>
          <a:p>
            <a:pPr lvl="1"/>
            <a:r>
              <a:rPr lang="en-US" dirty="0" smtClean="0"/>
              <a:t>Your dev manager does it this way… </a:t>
            </a:r>
          </a:p>
          <a:p>
            <a:r>
              <a:rPr lang="en-US" dirty="0" smtClean="0"/>
              <a:t>This is how we’re successful…</a:t>
            </a:r>
          </a:p>
          <a:p>
            <a:pPr>
              <a:buNone/>
            </a:pPr>
            <a:r>
              <a:rPr lang="en-US" dirty="0" smtClean="0"/>
              <a:t>	“this is the way we do things here”</a:t>
            </a:r>
          </a:p>
          <a:p>
            <a:r>
              <a:rPr lang="en-US" dirty="0" smtClean="0"/>
              <a:t>Such culture might not welcome innovation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Discover-driven planning;  agnostic marketing</a:t>
            </a:r>
            <a:endParaRPr lang="en-US" dirty="0"/>
          </a:p>
        </p:txBody>
      </p:sp>
      <p:sp>
        <p:nvSpPr>
          <p:cNvPr id="3" name="Content Placeholder 2"/>
          <p:cNvSpPr>
            <a:spLocks noGrp="1"/>
          </p:cNvSpPr>
          <p:nvPr>
            <p:ph idx="1"/>
          </p:nvPr>
        </p:nvSpPr>
        <p:spPr/>
        <p:txBody>
          <a:bodyPr>
            <a:normAutofit lnSpcReduction="10000"/>
          </a:bodyPr>
          <a:lstStyle/>
          <a:p>
            <a:pPr marL="438912" lvl="2" indent="-320040">
              <a:spcBef>
                <a:spcPts val="0"/>
              </a:spcBef>
              <a:buClr>
                <a:schemeClr val="accent1"/>
              </a:buClr>
              <a:buSzPct val="80000"/>
              <a:buFont typeface="Wingdings 2"/>
              <a:buChar char=""/>
            </a:pPr>
            <a:r>
              <a:rPr lang="en-US" altLang="zh-CN" sz="2800" dirty="0" smtClean="0"/>
              <a:t>Successful companies cares about the future,  they hire “reasonable” people to predict the future</a:t>
            </a:r>
          </a:p>
          <a:p>
            <a:pPr marL="438912" lvl="2" indent="-320040">
              <a:spcBef>
                <a:spcPts val="0"/>
              </a:spcBef>
              <a:buClr>
                <a:schemeClr val="accent1"/>
              </a:buClr>
              <a:buSzPct val="80000"/>
              <a:buFont typeface="Wingdings 2"/>
              <a:buChar char=""/>
            </a:pPr>
            <a:r>
              <a:rPr lang="en-US" altLang="zh-CN" sz="2800" dirty="0" smtClean="0"/>
              <a:t>a pocket-size</a:t>
            </a:r>
            <a:r>
              <a:rPr lang="en-US" sz="2800" dirty="0" smtClean="0"/>
              <a:t> calculator from HP</a:t>
            </a:r>
          </a:p>
          <a:p>
            <a:pPr marL="658368" lvl="3" indent="-320040">
              <a:spcBef>
                <a:spcPts val="0"/>
              </a:spcBef>
              <a:buClr>
                <a:schemeClr val="accent1"/>
              </a:buClr>
              <a:buSzPct val="80000"/>
              <a:buFont typeface="Wingdings 2"/>
              <a:buChar char=""/>
            </a:pPr>
            <a:r>
              <a:rPr lang="en-US" sz="2400" dirty="0" smtClean="0"/>
              <a:t>Conventional method suggested - 10,000 units, don’t do it.</a:t>
            </a:r>
            <a:endParaRPr lang="en-US" sz="2400" dirty="0"/>
          </a:p>
          <a:p>
            <a:pPr marL="438912" lvl="2" indent="-320040">
              <a:spcBef>
                <a:spcPts val="0"/>
              </a:spcBef>
              <a:buClr>
                <a:schemeClr val="accent1"/>
              </a:buClr>
              <a:buSzPct val="80000"/>
              <a:buFont typeface="Wingdings 2"/>
              <a:buChar char=""/>
            </a:pPr>
            <a:r>
              <a:rPr lang="en-US" sz="2800" dirty="0" smtClean="0"/>
              <a:t>Cell phone for AT&amp;T</a:t>
            </a:r>
          </a:p>
          <a:p>
            <a:pPr marL="658368" lvl="3" indent="-320040">
              <a:spcBef>
                <a:spcPts val="0"/>
              </a:spcBef>
              <a:buClr>
                <a:schemeClr val="accent1"/>
              </a:buClr>
              <a:buSzPct val="80000"/>
              <a:buFont typeface="Wingdings 2"/>
              <a:buChar char=""/>
            </a:pPr>
            <a:r>
              <a:rPr lang="en-US" sz="2400" dirty="0" smtClean="0"/>
              <a:t>Consulting firms predicts by 2000, no enough market to support cell phone</a:t>
            </a:r>
          </a:p>
          <a:p>
            <a:pPr marL="438912" lvl="2" indent="-320040">
              <a:spcBef>
                <a:spcPts val="0"/>
              </a:spcBef>
              <a:buClr>
                <a:schemeClr val="accent1"/>
              </a:buClr>
              <a:buSzPct val="80000"/>
              <a:buFont typeface="Wingdings 2"/>
              <a:buChar char=""/>
            </a:pPr>
            <a:endParaRPr lang="en-US" sz="2800" dirty="0" smtClean="0"/>
          </a:p>
          <a:p>
            <a:pPr marL="438912" lvl="2" indent="-320040">
              <a:spcBef>
                <a:spcPts val="0"/>
              </a:spcBef>
              <a:buClr>
                <a:schemeClr val="accent1"/>
              </a:buClr>
              <a:buSzPct val="80000"/>
              <a:buFont typeface="Wingdings 2"/>
              <a:buChar char=""/>
            </a:pPr>
            <a:endParaRPr lang="en-US" sz="2800" dirty="0" smtClean="0"/>
          </a:p>
          <a:p>
            <a:pPr marL="438912" lvl="2" indent="-320040">
              <a:spcBef>
                <a:spcPts val="0"/>
              </a:spcBef>
              <a:buClr>
                <a:schemeClr val="accent1"/>
              </a:buClr>
              <a:buSzPct val="80000"/>
              <a:buFont typeface="Wingdings 2"/>
              <a:buChar char=""/>
            </a:pPr>
            <a:r>
              <a:rPr lang="en-US" sz="2800" dirty="0" smtClean="0"/>
              <a:t>For disruptive technologies</a:t>
            </a:r>
          </a:p>
          <a:p>
            <a:pPr marL="658368" lvl="3" indent="-320040">
              <a:spcBef>
                <a:spcPts val="0"/>
              </a:spcBef>
              <a:buClr>
                <a:schemeClr val="accent1"/>
              </a:buClr>
              <a:buSzPct val="80000"/>
              <a:buFont typeface="Wingdings 2"/>
              <a:buChar char=""/>
            </a:pPr>
            <a:r>
              <a:rPr lang="en-US" sz="2400" dirty="0" smtClean="0"/>
              <a:t>Future is hard to predict</a:t>
            </a:r>
          </a:p>
          <a:p>
            <a:pPr marL="658368" lvl="3" indent="-320040">
              <a:spcBef>
                <a:spcPts val="0"/>
              </a:spcBef>
              <a:buClr>
                <a:schemeClr val="accent1"/>
              </a:buClr>
              <a:buSzPct val="80000"/>
              <a:buFont typeface="Wingdings 2"/>
              <a:buChar char=""/>
            </a:pPr>
            <a:r>
              <a:rPr lang="en-US" sz="2400" dirty="0" smtClean="0"/>
              <a:t>Market is indefinable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Market Research </a:t>
            </a:r>
            <a:r>
              <a:rPr lang="en-US" altLang="zh-CN" dirty="0" smtClean="0"/>
              <a:t>– sustaining technology</a:t>
            </a:r>
            <a:endParaRPr lang="en-US" dirty="0"/>
          </a:p>
        </p:txBody>
      </p:sp>
      <p:sp>
        <p:nvSpPr>
          <p:cNvPr id="3" name="Content Placeholder 2"/>
          <p:cNvSpPr>
            <a:spLocks noGrp="1"/>
          </p:cNvSpPr>
          <p:nvPr>
            <p:ph idx="1"/>
          </p:nvPr>
        </p:nvSpPr>
        <p:spPr/>
        <p:txBody>
          <a:bodyPr/>
          <a:lstStyle/>
          <a:p>
            <a:r>
              <a:rPr lang="en-US" dirty="0" smtClean="0"/>
              <a:t>Current tool: slide rule (</a:t>
            </a:r>
            <a:r>
              <a:rPr lang="zh-CN" altLang="en-US" dirty="0" smtClean="0"/>
              <a:t>计算尺</a:t>
            </a:r>
            <a:r>
              <a:rPr lang="en-US" dirty="0" smtClean="0"/>
              <a:t>)</a:t>
            </a:r>
          </a:p>
          <a:p>
            <a:r>
              <a:rPr lang="en-US" altLang="zh-CN" dirty="0" smtClean="0"/>
              <a:t>History: since 1600</a:t>
            </a:r>
          </a:p>
          <a:p>
            <a:r>
              <a:rPr lang="en-US" altLang="zh-CN" dirty="0" smtClean="0"/>
              <a:t>Price: ~$20, User no power</a:t>
            </a:r>
          </a:p>
          <a:p>
            <a:r>
              <a:rPr lang="en-US" altLang="zh-CN" dirty="0" smtClean="0"/>
              <a:t>College course to teach how to user it</a:t>
            </a:r>
          </a:p>
          <a:p>
            <a:r>
              <a:rPr lang="en-US" altLang="zh-CN" dirty="0" smtClean="0"/>
              <a:t>Every scientist uses it</a:t>
            </a:r>
          </a:p>
          <a:p>
            <a:r>
              <a:rPr lang="en-US" altLang="zh-CN" dirty="0" smtClean="0"/>
              <a:t>Has incremental enhancements (even digital parts) </a:t>
            </a:r>
            <a:endParaRPr lang="en-US" dirty="0" smtClean="0"/>
          </a:p>
          <a:p>
            <a:pPr>
              <a:buNone/>
            </a:pPr>
            <a:endParaRPr lang="en-US" dirty="0"/>
          </a:p>
        </p:txBody>
      </p:sp>
      <p:pic>
        <p:nvPicPr>
          <p:cNvPr id="1026" name="Picture 2" descr="http://upload.wikimedia.org/wikipedia/commons/a/a0/Pocket_slide_rule.jpg">
            <a:hlinkClick r:id="rId2"/>
          </p:cNvPr>
          <p:cNvPicPr>
            <a:picLocks noChangeAspect="1" noChangeArrowheads="1"/>
          </p:cNvPicPr>
          <p:nvPr/>
        </p:nvPicPr>
        <p:blipFill>
          <a:blip r:embed="rId3" cstate="print"/>
          <a:srcRect/>
          <a:stretch>
            <a:fillRect/>
          </a:stretch>
        </p:blipFill>
        <p:spPr bwMode="auto">
          <a:xfrm>
            <a:off x="228600" y="5410199"/>
            <a:ext cx="5314950" cy="1447801"/>
          </a:xfrm>
          <a:prstGeom prst="rect">
            <a:avLst/>
          </a:prstGeom>
          <a:noFill/>
        </p:spPr>
      </p:pic>
      <p:pic>
        <p:nvPicPr>
          <p:cNvPr id="1028" name="Picture 4" descr="http://upload.wikimedia.org/wikipedia/commons/thumb/b/be/Slide_rule_cursor.jpg/250px-Slide_rule_cursor.jpg">
            <a:hlinkClick r:id="rId4"/>
          </p:cNvPr>
          <p:cNvPicPr>
            <a:picLocks noChangeAspect="1" noChangeArrowheads="1"/>
          </p:cNvPicPr>
          <p:nvPr/>
        </p:nvPicPr>
        <p:blipFill>
          <a:blip r:embed="rId5" cstate="print"/>
          <a:srcRect/>
          <a:stretch>
            <a:fillRect/>
          </a:stretch>
        </p:blipFill>
        <p:spPr bwMode="auto">
          <a:xfrm>
            <a:off x="6762750" y="5229224"/>
            <a:ext cx="2381250" cy="1628776"/>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disruptive technology</a:t>
            </a:r>
            <a:endParaRPr lang="en-US" dirty="0"/>
          </a:p>
        </p:txBody>
      </p:sp>
      <p:sp>
        <p:nvSpPr>
          <p:cNvPr id="3" name="Content Placeholder 2"/>
          <p:cNvSpPr>
            <a:spLocks noGrp="1"/>
          </p:cNvSpPr>
          <p:nvPr>
            <p:ph idx="1"/>
          </p:nvPr>
        </p:nvSpPr>
        <p:spPr/>
        <p:txBody>
          <a:bodyPr/>
          <a:lstStyle/>
          <a:p>
            <a:pPr marL="438912" lvl="2" indent="-320040">
              <a:spcBef>
                <a:spcPts val="0"/>
              </a:spcBef>
              <a:buClr>
                <a:schemeClr val="accent1"/>
              </a:buClr>
              <a:buSzPct val="80000"/>
              <a:buFont typeface="Wingdings 2"/>
              <a:buChar char=""/>
            </a:pPr>
            <a:r>
              <a:rPr lang="en-US" altLang="zh-CN" dirty="0" smtClean="0"/>
              <a:t>Idea: a pocket-size</a:t>
            </a:r>
            <a:r>
              <a:rPr lang="en-US" dirty="0" smtClean="0"/>
              <a:t> calculator</a:t>
            </a:r>
          </a:p>
          <a:p>
            <a:pPr marL="658368" lvl="3" indent="-320040">
              <a:spcBef>
                <a:spcPts val="0"/>
              </a:spcBef>
              <a:buClr>
                <a:schemeClr val="accent1"/>
              </a:buClr>
              <a:buSzPct val="80000"/>
              <a:buFont typeface="Wingdings 2"/>
              <a:buChar char=""/>
            </a:pPr>
            <a:r>
              <a:rPr lang="en-US" b="1" dirty="0" smtClean="0"/>
              <a:t>Supporting trigonometric and exponential functions</a:t>
            </a:r>
          </a:p>
          <a:p>
            <a:pPr marL="658368" lvl="3" indent="-320040">
              <a:spcBef>
                <a:spcPts val="0"/>
              </a:spcBef>
              <a:buClr>
                <a:schemeClr val="accent1"/>
              </a:buClr>
              <a:buSzPct val="80000"/>
              <a:buFont typeface="Wingdings 2"/>
              <a:buChar char=""/>
            </a:pPr>
            <a:r>
              <a:rPr lang="en-US" b="1" dirty="0" smtClean="0"/>
              <a:t>A powerful scientific calculator that can fit in a shirt pocket</a:t>
            </a:r>
          </a:p>
          <a:p>
            <a:pPr marL="438912" lvl="2" indent="-320040">
              <a:spcBef>
                <a:spcPts val="0"/>
              </a:spcBef>
              <a:buClr>
                <a:schemeClr val="accent1"/>
              </a:buClr>
              <a:buSzPct val="80000"/>
              <a:buFont typeface="Wingdings 2"/>
              <a:buChar char=""/>
            </a:pPr>
            <a:r>
              <a:rPr lang="en-US" dirty="0" smtClean="0"/>
              <a:t>Cost:</a:t>
            </a:r>
          </a:p>
          <a:p>
            <a:pPr marL="658368" lvl="3" indent="-320040">
              <a:spcBef>
                <a:spcPts val="0"/>
              </a:spcBef>
              <a:buClr>
                <a:schemeClr val="accent1"/>
              </a:buClr>
              <a:buSzPct val="80000"/>
              <a:buFont typeface="Wingdings 2"/>
              <a:buChar char=""/>
            </a:pPr>
            <a:r>
              <a:rPr lang="en-US" dirty="0" smtClean="0"/>
              <a:t>$395 ($2000 in 2008 money)</a:t>
            </a:r>
          </a:p>
          <a:p>
            <a:pPr marL="658368" lvl="3" indent="-320040">
              <a:spcBef>
                <a:spcPts val="0"/>
              </a:spcBef>
              <a:buClr>
                <a:schemeClr val="accent1"/>
              </a:buClr>
              <a:buSzPct val="80000"/>
              <a:buFont typeface="Wingdings 2"/>
              <a:buChar char=""/>
            </a:pPr>
            <a:r>
              <a:rPr lang="en-US" altLang="zh-CN" dirty="0" smtClean="0"/>
              <a:t>Power only lasts 3 hr</a:t>
            </a:r>
            <a:endParaRPr lang="en-US" dirty="0" smtClean="0"/>
          </a:p>
          <a:p>
            <a:pPr marL="438912" lvl="2" indent="-320040">
              <a:spcBef>
                <a:spcPts val="0"/>
              </a:spcBef>
              <a:buClr>
                <a:schemeClr val="accent1"/>
              </a:buClr>
              <a:buSzPct val="80000"/>
              <a:buFont typeface="Wingdings 2"/>
              <a:buChar char=""/>
            </a:pPr>
            <a:r>
              <a:rPr lang="en-US" dirty="0" smtClean="0"/>
              <a:t>Market Research</a:t>
            </a:r>
          </a:p>
          <a:p>
            <a:pPr marL="658368" lvl="3" indent="-320040">
              <a:spcBef>
                <a:spcPts val="0"/>
              </a:spcBef>
              <a:buClr>
                <a:schemeClr val="accent1"/>
              </a:buClr>
              <a:buSzPct val="80000"/>
              <a:buFont typeface="Wingdings 2"/>
              <a:buChar char=""/>
            </a:pPr>
            <a:r>
              <a:rPr lang="en-US" dirty="0" smtClean="0"/>
              <a:t>Only 10,000 unit per year. </a:t>
            </a:r>
          </a:p>
          <a:p>
            <a:pPr marL="658368" lvl="3" indent="-320040">
              <a:spcBef>
                <a:spcPts val="0"/>
              </a:spcBef>
              <a:buClr>
                <a:schemeClr val="accent1"/>
              </a:buClr>
              <a:buSzPct val="80000"/>
              <a:buFont typeface="Wingdings 2"/>
              <a:buChar char=""/>
            </a:pPr>
            <a:r>
              <a:rPr lang="en-US" dirty="0" smtClean="0"/>
              <a:t> Recommendation: DON’T DO IT. </a:t>
            </a:r>
          </a:p>
          <a:p>
            <a:pPr marL="438912" lvl="2" indent="-320040">
              <a:spcBef>
                <a:spcPts val="0"/>
              </a:spcBef>
              <a:buClr>
                <a:schemeClr val="accent1"/>
              </a:buClr>
              <a:buSzPct val="80000"/>
              <a:buFont typeface="Wingdings 2"/>
              <a:buChar char=""/>
            </a:pPr>
            <a:r>
              <a:rPr lang="en-US" altLang="zh-CN" dirty="0" smtClean="0"/>
              <a:t>HP’s CEO: </a:t>
            </a:r>
            <a:r>
              <a:rPr lang="en-US" dirty="0" smtClean="0"/>
              <a:t>William Hewlett</a:t>
            </a:r>
            <a:r>
              <a:rPr lang="en-US" altLang="zh-CN" dirty="0" smtClean="0"/>
              <a:t>: </a:t>
            </a:r>
          </a:p>
          <a:p>
            <a:pPr marL="658368" lvl="3" indent="-320040">
              <a:spcBef>
                <a:spcPts val="0"/>
              </a:spcBef>
              <a:buClr>
                <a:schemeClr val="accent1"/>
              </a:buClr>
              <a:buSzPct val="80000"/>
              <a:buFont typeface="Wingdings 2"/>
              <a:buChar char=""/>
            </a:pPr>
            <a:r>
              <a:rPr lang="en-US" altLang="zh-CN" dirty="0" smtClean="0"/>
              <a:t>Go for it</a:t>
            </a:r>
            <a:endParaRPr lang="en-US" dirty="0" smtClean="0"/>
          </a:p>
          <a:p>
            <a:pPr marL="438912" lvl="2" indent="-320040">
              <a:spcBef>
                <a:spcPts val="0"/>
              </a:spcBef>
              <a:buClr>
                <a:schemeClr val="accent1"/>
              </a:buClr>
              <a:buSzPct val="80000"/>
              <a:buFont typeface="Wingdings 2"/>
              <a:buChar char=""/>
            </a:pPr>
            <a:endParaRPr lang="en-US" dirty="0" smtClean="0"/>
          </a:p>
          <a:p>
            <a:pPr marL="658368" lvl="3" indent="-320040">
              <a:spcBef>
                <a:spcPts val="0"/>
              </a:spcBef>
              <a:buClr>
                <a:schemeClr val="accent1"/>
              </a:buClr>
              <a:buSzPct val="80000"/>
              <a:buFont typeface="Wingdings 2"/>
              <a:buChar char=""/>
            </a:pPr>
            <a:endParaRPr lang="en-US" dirty="0" smtClean="0"/>
          </a:p>
          <a:p>
            <a:endParaRPr lang="en-US" dirty="0"/>
          </a:p>
        </p:txBody>
      </p:sp>
      <p:pic>
        <p:nvPicPr>
          <p:cNvPr id="84994" name="Picture 2" descr="http://upload.wikimedia.org/wikipedia/commons/thumb/0/0e/HP_35_Calculator.jpg/180px-HP_35_Calculator.jpg">
            <a:hlinkClick r:id="rId3"/>
          </p:cNvPr>
          <p:cNvPicPr>
            <a:picLocks noChangeAspect="1" noChangeArrowheads="1"/>
          </p:cNvPicPr>
          <p:nvPr/>
        </p:nvPicPr>
        <p:blipFill>
          <a:blip r:embed="rId4" cstate="print"/>
          <a:srcRect/>
          <a:stretch>
            <a:fillRect/>
          </a:stretch>
        </p:blipFill>
        <p:spPr bwMode="auto">
          <a:xfrm>
            <a:off x="5791200" y="3124200"/>
            <a:ext cx="2895600" cy="3265595"/>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 the real market</a:t>
            </a:r>
            <a:endParaRPr lang="en-US" dirty="0"/>
          </a:p>
        </p:txBody>
      </p:sp>
      <p:sp>
        <p:nvSpPr>
          <p:cNvPr id="3" name="Content Placeholder 2"/>
          <p:cNvSpPr>
            <a:spLocks noGrp="1"/>
          </p:cNvSpPr>
          <p:nvPr>
            <p:ph idx="1"/>
          </p:nvPr>
        </p:nvSpPr>
        <p:spPr/>
        <p:txBody>
          <a:bodyPr/>
          <a:lstStyle/>
          <a:p>
            <a:pPr marL="438912" lvl="2" indent="-320040">
              <a:spcBef>
                <a:spcPts val="0"/>
              </a:spcBef>
              <a:buClr>
                <a:schemeClr val="accent1"/>
              </a:buClr>
              <a:buSzPct val="80000"/>
              <a:buFont typeface="Wingdings 2"/>
              <a:buChar char=""/>
            </a:pPr>
            <a:r>
              <a:rPr lang="en-US" dirty="0" smtClean="0"/>
              <a:t>Actual sales</a:t>
            </a:r>
          </a:p>
          <a:p>
            <a:pPr marL="658368" lvl="3" indent="-320040">
              <a:spcBef>
                <a:spcPts val="0"/>
              </a:spcBef>
              <a:buClr>
                <a:schemeClr val="accent1"/>
              </a:buClr>
              <a:buSzPct val="80000"/>
              <a:buFont typeface="Wingdings 2"/>
              <a:buChar char=""/>
            </a:pPr>
            <a:r>
              <a:rPr lang="en-US" dirty="0" smtClean="0"/>
              <a:t>10,000 after first month</a:t>
            </a:r>
          </a:p>
          <a:p>
            <a:pPr marL="658368" lvl="3" indent="-320040">
              <a:spcBef>
                <a:spcPts val="0"/>
              </a:spcBef>
              <a:buClr>
                <a:schemeClr val="accent1"/>
              </a:buClr>
              <a:buSzPct val="80000"/>
              <a:buFont typeface="Wingdings 2"/>
              <a:buChar char=""/>
            </a:pPr>
            <a:r>
              <a:rPr lang="en-US" dirty="0" smtClean="0"/>
              <a:t>100,000 for the 1</a:t>
            </a:r>
            <a:r>
              <a:rPr lang="en-US" baseline="30000" dirty="0" smtClean="0"/>
              <a:t>st</a:t>
            </a:r>
            <a:r>
              <a:rPr lang="en-US" dirty="0" smtClean="0"/>
              <a:t> year (1972)</a:t>
            </a:r>
          </a:p>
          <a:p>
            <a:pPr marL="438912" lvl="2" indent="-320040">
              <a:spcBef>
                <a:spcPts val="0"/>
              </a:spcBef>
              <a:buClr>
                <a:schemeClr val="accent1"/>
              </a:buClr>
              <a:buSzPct val="80000"/>
              <a:buFont typeface="Wingdings 2"/>
              <a:buChar char=""/>
            </a:pPr>
            <a:r>
              <a:rPr lang="en-US" altLang="zh-CN" dirty="0" smtClean="0"/>
              <a:t>Create a new market</a:t>
            </a:r>
          </a:p>
          <a:p>
            <a:pPr marL="658368" lvl="3" indent="-320040">
              <a:spcBef>
                <a:spcPts val="0"/>
              </a:spcBef>
              <a:buClr>
                <a:schemeClr val="accent1"/>
              </a:buClr>
              <a:buSzPct val="80000"/>
              <a:buFont typeface="Wingdings 2"/>
              <a:buChar char=""/>
            </a:pPr>
            <a:r>
              <a:rPr lang="en-US" altLang="zh-CN" dirty="0" smtClean="0"/>
              <a:t>Other models appearing (Texas Instrument, Casio)</a:t>
            </a:r>
          </a:p>
          <a:p>
            <a:pPr marL="438912" lvl="2" indent="-320040">
              <a:spcBef>
                <a:spcPts val="0"/>
              </a:spcBef>
              <a:buClr>
                <a:schemeClr val="accent1"/>
              </a:buClr>
              <a:buSzPct val="80000"/>
              <a:buFont typeface="Wingdings 2"/>
              <a:buChar char=""/>
            </a:pPr>
            <a:r>
              <a:rPr lang="en-US" altLang="zh-CN" dirty="0" smtClean="0"/>
              <a:t>Price drop to $25 in 1976</a:t>
            </a:r>
          </a:p>
          <a:p>
            <a:pPr marL="438912" lvl="2" indent="-320040">
              <a:spcBef>
                <a:spcPts val="0"/>
              </a:spcBef>
              <a:buClr>
                <a:schemeClr val="accent1"/>
              </a:buClr>
              <a:buSzPct val="80000"/>
              <a:buFont typeface="Wingdings 2"/>
              <a:buChar char=""/>
            </a:pPr>
            <a:endParaRPr lang="en-US" dirty="0" smtClean="0"/>
          </a:p>
          <a:p>
            <a:pPr marL="438912" lvl="2" indent="-320040">
              <a:spcBef>
                <a:spcPts val="0"/>
              </a:spcBef>
              <a:buClr>
                <a:schemeClr val="accent1"/>
              </a:buClr>
              <a:buSzPct val="80000"/>
              <a:buNone/>
            </a:pPr>
            <a:endParaRPr lang="en-US" dirty="0" smtClean="0"/>
          </a:p>
          <a:p>
            <a:pPr marL="438912" lvl="2" indent="-320040">
              <a:spcBef>
                <a:spcPts val="0"/>
              </a:spcBef>
              <a:buClr>
                <a:schemeClr val="accent1"/>
              </a:buClr>
              <a:buSzPct val="80000"/>
              <a:buFont typeface="Wingdings 2"/>
              <a:buChar char=""/>
            </a:pPr>
            <a:r>
              <a:rPr lang="en-US" altLang="zh-CN" dirty="0" smtClean="0"/>
              <a:t>Result:</a:t>
            </a:r>
          </a:p>
          <a:p>
            <a:pPr marL="658368" lvl="3" indent="-320040">
              <a:spcBef>
                <a:spcPts val="0"/>
              </a:spcBef>
              <a:buClr>
                <a:schemeClr val="accent1"/>
              </a:buClr>
              <a:buSzPct val="80000"/>
              <a:buFont typeface="Wingdings 2"/>
              <a:buChar char=""/>
            </a:pPr>
            <a:r>
              <a:rPr lang="en-US" altLang="zh-CN" dirty="0" smtClean="0"/>
              <a:t>Slide rule exits the market</a:t>
            </a:r>
          </a:p>
          <a:p>
            <a:pPr marL="658368" lvl="3" indent="-320040">
              <a:spcBef>
                <a:spcPts val="0"/>
              </a:spcBef>
              <a:buClr>
                <a:schemeClr val="accent1"/>
              </a:buClr>
              <a:buSzPct val="80000"/>
              <a:buFont typeface="Wingdings 2"/>
              <a:buChar char=""/>
            </a:pPr>
            <a:r>
              <a:rPr lang="en-US" altLang="zh-CN" dirty="0" smtClean="0"/>
              <a:t>No more college course on slide rules</a:t>
            </a:r>
          </a:p>
          <a:p>
            <a:pPr marL="658368" lvl="3" indent="-320040">
              <a:spcBef>
                <a:spcPts val="0"/>
              </a:spcBef>
              <a:buClr>
                <a:schemeClr val="accent1"/>
              </a:buClr>
              <a:buSzPct val="80000"/>
              <a:buFont typeface="Wingdings 2"/>
              <a:buChar char=""/>
            </a:pPr>
            <a:endParaRPr lang="en-US" dirty="0" smtClean="0"/>
          </a:p>
          <a:p>
            <a:endParaRPr lang="en-US" dirty="0"/>
          </a:p>
        </p:txBody>
      </p:sp>
      <p:pic>
        <p:nvPicPr>
          <p:cNvPr id="83970" name="Picture 2" descr="http://upload.wikimedia.org/wikipedia/commons/thumb/e/e9/TI-30_LED.png/150px-TI-30_LED.png">
            <a:hlinkClick r:id="rId2"/>
          </p:cNvPr>
          <p:cNvPicPr>
            <a:picLocks noChangeAspect="1" noChangeArrowheads="1"/>
          </p:cNvPicPr>
          <p:nvPr/>
        </p:nvPicPr>
        <p:blipFill>
          <a:blip r:embed="rId3" cstate="print"/>
          <a:srcRect/>
          <a:stretch>
            <a:fillRect/>
          </a:stretch>
        </p:blipFill>
        <p:spPr bwMode="auto">
          <a:xfrm>
            <a:off x="6781800" y="3276600"/>
            <a:ext cx="1428750" cy="2428875"/>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Successful companies care about future? Yes!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But predictions about disruptive future are usually wrong!</a:t>
            </a:r>
          </a:p>
          <a:p>
            <a:r>
              <a:rPr lang="en-US" dirty="0" smtClean="0"/>
              <a:t>AT&amp;T, in 1980 hired consultants to  forecast cell-phone use by 2000. </a:t>
            </a:r>
          </a:p>
          <a:p>
            <a:pPr lvl="1"/>
            <a:r>
              <a:rPr lang="en-US" dirty="0" smtClean="0"/>
              <a:t>The prediction: </a:t>
            </a:r>
            <a:r>
              <a:rPr lang="en-US" sz="3100" b="1" dirty="0" smtClean="0"/>
              <a:t>900,000</a:t>
            </a:r>
            <a:r>
              <a:rPr lang="en-US" dirty="0" smtClean="0"/>
              <a:t> subscribers. </a:t>
            </a:r>
          </a:p>
          <a:p>
            <a:pPr lvl="1"/>
            <a:r>
              <a:rPr lang="en-US" dirty="0" smtClean="0"/>
              <a:t>Actual number </a:t>
            </a:r>
            <a:r>
              <a:rPr lang="en-US" b="1" dirty="0" smtClean="0"/>
              <a:t>109 million</a:t>
            </a:r>
            <a:r>
              <a:rPr lang="en-US" dirty="0" smtClean="0"/>
              <a:t>,  120 times difference!</a:t>
            </a:r>
          </a:p>
          <a:p>
            <a:r>
              <a:rPr lang="en-US" dirty="0" smtClean="0"/>
              <a:t>Reasonable argument – </a:t>
            </a:r>
          </a:p>
          <a:p>
            <a:pPr lvl="1"/>
            <a:r>
              <a:rPr lang="en-US" dirty="0" smtClean="0"/>
              <a:t>“</a:t>
            </a:r>
            <a:r>
              <a:rPr lang="en-US" b="1" dirty="0" smtClean="0"/>
              <a:t>when everyone has wired phone, who needs wireless</a:t>
            </a:r>
            <a:r>
              <a:rPr lang="en-US" dirty="0" smtClean="0"/>
              <a:t>”? </a:t>
            </a:r>
          </a:p>
          <a:p>
            <a:r>
              <a:rPr lang="en-US" dirty="0" smtClean="0"/>
              <a:t>AT&amp;T paid for its mistaken giveaway. </a:t>
            </a:r>
          </a:p>
          <a:p>
            <a:pPr lvl="1"/>
            <a:r>
              <a:rPr lang="en-US" dirty="0" smtClean="0"/>
              <a:t>In 1993, to re-join the cellular market, it paid $12.6 billion to enter.</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crush this myth</a:t>
            </a:r>
            <a:endParaRPr lang="en-US" dirty="0"/>
          </a:p>
        </p:txBody>
      </p:sp>
      <p:sp>
        <p:nvSpPr>
          <p:cNvPr id="3" name="Content Placeholder 2"/>
          <p:cNvSpPr>
            <a:spLocks noGrp="1"/>
          </p:cNvSpPr>
          <p:nvPr>
            <p:ph idx="1"/>
          </p:nvPr>
        </p:nvSpPr>
        <p:spPr/>
        <p:txBody>
          <a:bodyPr/>
          <a:lstStyle/>
          <a:p>
            <a:r>
              <a:rPr lang="en-US" dirty="0" smtClean="0"/>
              <a:t>Don’t take everything for granted</a:t>
            </a:r>
          </a:p>
          <a:p>
            <a:pPr lvl="1"/>
            <a:r>
              <a:rPr lang="en-US" dirty="0" smtClean="0"/>
              <a:t>We’re successful, we might not be good at innovation</a:t>
            </a:r>
          </a:p>
          <a:p>
            <a:pPr lvl="1"/>
            <a:r>
              <a:rPr lang="en-US" dirty="0" smtClean="0"/>
              <a:t>Distinguish </a:t>
            </a:r>
          </a:p>
          <a:p>
            <a:pPr lvl="2"/>
            <a:r>
              <a:rPr lang="en-US" dirty="0" smtClean="0"/>
              <a:t>Sustaining technology (</a:t>
            </a:r>
            <a:r>
              <a:rPr lang="zh-CN" altLang="en-US" dirty="0" smtClean="0"/>
              <a:t>守成</a:t>
            </a:r>
            <a:r>
              <a:rPr lang="en-US" dirty="0" smtClean="0"/>
              <a:t>)</a:t>
            </a:r>
          </a:p>
          <a:p>
            <a:pPr lvl="2"/>
            <a:r>
              <a:rPr lang="en-US" dirty="0" smtClean="0"/>
              <a:t>Disruptive technology (</a:t>
            </a:r>
            <a:r>
              <a:rPr lang="zh-CN" altLang="en-US" dirty="0" smtClean="0"/>
              <a:t>创业</a:t>
            </a:r>
            <a:r>
              <a:rPr lang="en-US" dirty="0" smtClean="0"/>
              <a:t>)</a:t>
            </a:r>
          </a:p>
          <a:p>
            <a:pPr lvl="1"/>
            <a:r>
              <a:rPr lang="en-US" dirty="0" smtClean="0"/>
              <a:t>Keep trying for the new/unknown market</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indicator of a “sustaining technology”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oversupply</a:t>
            </a:r>
          </a:p>
          <a:p>
            <a:pPr lvl="1"/>
            <a:r>
              <a:rPr lang="en-US" dirty="0" smtClean="0"/>
              <a:t>The performance of a feature has exceed the market need</a:t>
            </a:r>
          </a:p>
          <a:p>
            <a:pPr lvl="2"/>
            <a:r>
              <a:rPr lang="en-US" dirty="0" smtClean="0"/>
              <a:t>CPU speed,  Monitor Screen Resolution, image size of digital camera, capacity of USB drive</a:t>
            </a:r>
          </a:p>
          <a:p>
            <a:pPr lvl="2"/>
            <a:r>
              <a:rPr lang="en-US" dirty="0" smtClean="0"/>
              <a:t>Number of features in word processor software</a:t>
            </a:r>
          </a:p>
          <a:p>
            <a:r>
              <a:rPr lang="en-US" dirty="0" smtClean="0"/>
              <a:t>Companies compete in different categories:</a:t>
            </a:r>
          </a:p>
          <a:p>
            <a:pPr lvl="1"/>
            <a:r>
              <a:rPr lang="en-US" dirty="0" smtClean="0"/>
              <a:t>Functionality -&gt; reliability -&gt; convenience -&gt; price</a:t>
            </a:r>
          </a:p>
          <a:p>
            <a:pPr lvl="1"/>
            <a:r>
              <a:rPr lang="en-US" dirty="0" smtClean="0"/>
              <a:t>When all technology about a product are sustaining technology (mature), the only thing left to compete is:</a:t>
            </a:r>
          </a:p>
          <a:p>
            <a:pPr lvl="2"/>
            <a:r>
              <a:rPr lang="en-US" dirty="0" smtClean="0"/>
              <a:t>Price  (</a:t>
            </a:r>
            <a:r>
              <a:rPr lang="zh-CN" altLang="en-US" dirty="0" smtClean="0"/>
              <a:t>白菜价</a:t>
            </a:r>
            <a:r>
              <a:rPr lang="en-US"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Myth #1: big epiphany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Epiphany – </a:t>
            </a:r>
            <a:r>
              <a:rPr lang="zh-CN" altLang="en-US" dirty="0" smtClean="0"/>
              <a:t>顿悟，灵光闪现，</a:t>
            </a:r>
            <a:r>
              <a:rPr lang="en-US" altLang="zh-CN" dirty="0" smtClean="0"/>
              <a:t>[</a:t>
            </a:r>
            <a:r>
              <a:rPr lang="zh-CN" altLang="en-US" dirty="0" smtClean="0"/>
              <a:t>神</a:t>
            </a:r>
            <a:r>
              <a:rPr lang="en-US" altLang="zh-CN" dirty="0" smtClean="0"/>
              <a:t>]</a:t>
            </a:r>
            <a:r>
              <a:rPr lang="zh-CN" altLang="en-US" dirty="0" smtClean="0"/>
              <a:t>显现</a:t>
            </a:r>
            <a:endParaRPr lang="en-US" altLang="zh-CN" dirty="0" smtClean="0"/>
          </a:p>
          <a:p>
            <a:r>
              <a:rPr lang="en-US" altLang="zh-CN" dirty="0" smtClean="0"/>
              <a:t>Examples</a:t>
            </a:r>
          </a:p>
          <a:p>
            <a:pPr lvl="1"/>
            <a:r>
              <a:rPr lang="en-US" altLang="zh-CN" dirty="0" smtClean="0"/>
              <a:t>Archimedes (</a:t>
            </a:r>
            <a:r>
              <a:rPr lang="zh-CN" altLang="en-US" dirty="0" smtClean="0"/>
              <a:t>阿基米德</a:t>
            </a:r>
            <a:r>
              <a:rPr lang="en-US" altLang="zh-CN" dirty="0" smtClean="0"/>
              <a:t>)</a:t>
            </a:r>
            <a:r>
              <a:rPr lang="zh-CN" altLang="en-US" dirty="0" smtClean="0"/>
              <a:t> </a:t>
            </a:r>
            <a:r>
              <a:rPr lang="en-US" altLang="zh-CN" dirty="0" smtClean="0"/>
              <a:t>Eureka</a:t>
            </a:r>
          </a:p>
          <a:p>
            <a:pPr lvl="1"/>
            <a:r>
              <a:rPr lang="en-US" altLang="zh-CN" dirty="0" smtClean="0"/>
              <a:t>Newton (</a:t>
            </a:r>
            <a:r>
              <a:rPr lang="zh-CN" altLang="en-US" dirty="0" smtClean="0"/>
              <a:t>牛顿</a:t>
            </a:r>
            <a:r>
              <a:rPr lang="en-US" altLang="zh-CN" dirty="0" smtClean="0"/>
              <a:t>) Apple moment</a:t>
            </a:r>
          </a:p>
          <a:p>
            <a:r>
              <a:rPr lang="en-US" altLang="zh-CN" dirty="0" smtClean="0"/>
              <a:t>But… </a:t>
            </a:r>
          </a:p>
          <a:p>
            <a:pPr lvl="1"/>
            <a:r>
              <a:rPr lang="en-US" altLang="zh-CN" dirty="0" smtClean="0"/>
              <a:t>They have built a foundation and work hard for that magic moment of “Epiphany”</a:t>
            </a:r>
          </a:p>
          <a:p>
            <a:r>
              <a:rPr lang="en-US" altLang="zh-CN" dirty="0" smtClean="0"/>
              <a:t>Ideas never stand alone, Look at our cell phone</a:t>
            </a:r>
          </a:p>
          <a:p>
            <a:pPr lvl="1"/>
            <a:r>
              <a:rPr lang="en-US" altLang="zh-CN" dirty="0" smtClean="0"/>
              <a:t>It’s a combination of past inventions and engineering work</a:t>
            </a:r>
          </a:p>
          <a:p>
            <a:pPr lvl="2"/>
            <a:r>
              <a:rPr lang="en-US" altLang="zh-CN" dirty="0" smtClean="0"/>
              <a:t>Telephone, computers, radio waves, display, circuit</a:t>
            </a:r>
          </a:p>
          <a:p>
            <a:pPr lvl="2"/>
            <a:r>
              <a:rPr lang="en-US" altLang="zh-CN" dirty="0" smtClean="0"/>
              <a:t>USB (both data link and charger)</a:t>
            </a:r>
          </a:p>
          <a:p>
            <a:pPr lvl="2"/>
            <a:r>
              <a:rPr lang="en-US" altLang="zh-CN" dirty="0" smtClean="0"/>
              <a:t>Location aware – GPS, cell tower, </a:t>
            </a:r>
            <a:r>
              <a:rPr lang="en-US" altLang="zh-CN" dirty="0" err="1" smtClean="0"/>
              <a:t>WiFi</a:t>
            </a:r>
            <a:r>
              <a:rPr lang="en-US" altLang="zh-CN" dirty="0" smtClean="0"/>
              <a:t> AP</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shift of competition</a:t>
            </a:r>
            <a:endParaRPr lang="en-US" dirty="0"/>
          </a:p>
        </p:txBody>
      </p:sp>
      <p:graphicFrame>
        <p:nvGraphicFramePr>
          <p:cNvPr id="4" name="Content Placeholder 3"/>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33400" y="5334000"/>
            <a:ext cx="7924800" cy="954107"/>
          </a:xfrm>
          <a:prstGeom prst="rect">
            <a:avLst/>
          </a:prstGeom>
          <a:noFill/>
        </p:spPr>
        <p:txBody>
          <a:bodyPr wrap="square" rtlCol="0">
            <a:spAutoFit/>
          </a:bodyPr>
          <a:lstStyle/>
          <a:p>
            <a:r>
              <a:rPr lang="en-US" sz="2800" dirty="0" smtClean="0"/>
              <a:t>Some innovations couldn’t go beyond the “early adopters”  user base. Why?</a:t>
            </a:r>
            <a:endParaRPr lang="en-US" sz="28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all love it, why don’t they love it?</a:t>
            </a:r>
            <a:endParaRPr lang="en-US" dirty="0"/>
          </a:p>
        </p:txBody>
      </p:sp>
      <p:pic>
        <p:nvPicPr>
          <p:cNvPr id="4" name="Picture 2" descr="http://www.10xfactor.com/colorschemes/colorscheme4/images/static/books/Moore/Moore_Diagram_01.jpg">
            <a:hlinkClick r:id="rId2"/>
          </p:cNvPr>
          <p:cNvPicPr>
            <a:picLocks noChangeAspect="1" noChangeArrowheads="1"/>
          </p:cNvPicPr>
          <p:nvPr/>
        </p:nvPicPr>
        <p:blipFill>
          <a:blip r:embed="rId3" cstate="print"/>
          <a:srcRect/>
          <a:stretch>
            <a:fillRect/>
          </a:stretch>
        </p:blipFill>
        <p:spPr bwMode="auto">
          <a:xfrm>
            <a:off x="1066800" y="2648559"/>
            <a:ext cx="7086600" cy="4209441"/>
          </a:xfrm>
          <a:prstGeom prst="rect">
            <a:avLst/>
          </a:prstGeom>
          <a:noFill/>
        </p:spPr>
      </p:pic>
      <p:sp>
        <p:nvSpPr>
          <p:cNvPr id="5" name="TextBox 4"/>
          <p:cNvSpPr txBox="1"/>
          <p:nvPr/>
        </p:nvSpPr>
        <p:spPr>
          <a:xfrm>
            <a:off x="685800" y="1905000"/>
            <a:ext cx="7772400" cy="523220"/>
          </a:xfrm>
          <a:prstGeom prst="rect">
            <a:avLst/>
          </a:prstGeom>
          <a:noFill/>
        </p:spPr>
        <p:txBody>
          <a:bodyPr wrap="square" rtlCol="0">
            <a:spAutoFit/>
          </a:bodyPr>
          <a:lstStyle/>
          <a:p>
            <a:r>
              <a:rPr lang="en-US" sz="2800" dirty="0" smtClean="0"/>
              <a:t>They couldn’t cross the chasm</a:t>
            </a:r>
            <a:endParaRPr lang="en-US" sz="2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err="1" smtClean="0"/>
              <a:t>Segway</a:t>
            </a:r>
            <a:r>
              <a:rPr lang="en-US" dirty="0" smtClean="0"/>
              <a:t> Human Transporter</a:t>
            </a:r>
          </a:p>
          <a:p>
            <a:r>
              <a:rPr lang="en-US" dirty="0" smtClean="0"/>
              <a:t>It’s advanced, hi-tech</a:t>
            </a:r>
          </a:p>
          <a:p>
            <a:r>
              <a:rPr lang="en-US" dirty="0" smtClean="0"/>
              <a:t>Did it cross the chasm?</a:t>
            </a:r>
          </a:p>
          <a:p>
            <a:endParaRPr lang="en-US" altLang="zh-CN" dirty="0" smtClean="0"/>
          </a:p>
          <a:p>
            <a:endParaRPr lang="en-US" altLang="zh-CN" dirty="0"/>
          </a:p>
          <a:p>
            <a:r>
              <a:rPr lang="zh-CN" altLang="en-US" dirty="0" smtClean="0"/>
              <a:t>寻呼机</a:t>
            </a:r>
            <a:r>
              <a:rPr lang="en-US" altLang="zh-CN" dirty="0" smtClean="0"/>
              <a:t>/</a:t>
            </a:r>
            <a:r>
              <a:rPr lang="zh-CN" altLang="en-US" dirty="0" smtClean="0"/>
              <a:t>小灵通是</a:t>
            </a:r>
            <a:r>
              <a:rPr lang="zh-CN" altLang="en-US" dirty="0"/>
              <a:t>创新么</a:t>
            </a:r>
            <a:r>
              <a:rPr lang="en-US" altLang="zh-CN" dirty="0"/>
              <a:t>?</a:t>
            </a:r>
          </a:p>
          <a:p>
            <a:pPr lvl="1"/>
            <a:r>
              <a:rPr lang="zh-CN" altLang="en-US" dirty="0"/>
              <a:t>曾经是</a:t>
            </a:r>
            <a:endParaRPr lang="en-US" altLang="zh-CN" dirty="0"/>
          </a:p>
          <a:p>
            <a:r>
              <a:rPr lang="zh-CN" altLang="en-US" dirty="0"/>
              <a:t>它现在处于那一个阶段</a:t>
            </a:r>
            <a:r>
              <a:rPr lang="en-US" altLang="zh-CN" dirty="0"/>
              <a:t>?</a:t>
            </a:r>
            <a:endParaRPr lang="en-US" dirty="0"/>
          </a:p>
          <a:p>
            <a:endParaRPr lang="en-US" dirty="0" smtClean="0"/>
          </a:p>
          <a:p>
            <a:endParaRPr lang="en-US" dirty="0"/>
          </a:p>
        </p:txBody>
      </p:sp>
      <p:pic>
        <p:nvPicPr>
          <p:cNvPr id="1026" name="Picture 2" descr="http://upload.ecvv.com/upload/Product/20086/Indonesia_New_Segway_Human_Transporter_HT__P133_Electric_Scooter20086191711555.jpg"/>
          <p:cNvPicPr>
            <a:picLocks noChangeAspect="1" noChangeArrowheads="1"/>
          </p:cNvPicPr>
          <p:nvPr/>
        </p:nvPicPr>
        <p:blipFill>
          <a:blip r:embed="rId2" cstate="print"/>
          <a:srcRect/>
          <a:stretch>
            <a:fillRect/>
          </a:stretch>
        </p:blipFill>
        <p:spPr bwMode="auto">
          <a:xfrm>
            <a:off x="6324600" y="1676400"/>
            <a:ext cx="2619375" cy="3495675"/>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my chance to innovate?</a:t>
            </a:r>
            <a:endParaRPr lang="en-US" dirty="0"/>
          </a:p>
        </p:txBody>
      </p:sp>
      <p:sp>
        <p:nvSpPr>
          <p:cNvPr id="3" name="Content Placeholder 2"/>
          <p:cNvSpPr>
            <a:spLocks noGrp="1"/>
          </p:cNvSpPr>
          <p:nvPr>
            <p:ph idx="1"/>
          </p:nvPr>
        </p:nvSpPr>
        <p:spPr/>
        <p:txBody>
          <a:bodyPr/>
          <a:lstStyle/>
          <a:p>
            <a:r>
              <a:rPr lang="en-US" dirty="0" smtClean="0"/>
              <a:t>Know the timing</a:t>
            </a:r>
          </a:p>
          <a:p>
            <a:pPr lvl="1"/>
            <a:r>
              <a:rPr lang="en-US" dirty="0" smtClean="0"/>
              <a:t>when to focus on “early adopters”,  </a:t>
            </a:r>
          </a:p>
          <a:p>
            <a:pPr lvl="1"/>
            <a:r>
              <a:rPr lang="en-US" dirty="0" smtClean="0"/>
              <a:t>and when to cross to “early majority”</a:t>
            </a:r>
          </a:p>
          <a:p>
            <a:r>
              <a:rPr lang="en-US" dirty="0" smtClean="0"/>
              <a:t>When you publish a paper</a:t>
            </a:r>
          </a:p>
          <a:p>
            <a:pPr lvl="1"/>
            <a:r>
              <a:rPr lang="en-US" dirty="0" smtClean="0"/>
              <a:t>You target who?</a:t>
            </a:r>
          </a:p>
          <a:p>
            <a:r>
              <a:rPr lang="en-US" dirty="0" smtClean="0"/>
              <a:t>When one technology becomes “sustaining”,  usually a disruptive technology can change the base of competition</a:t>
            </a:r>
          </a:p>
          <a:p>
            <a:r>
              <a:rPr lang="en-US" dirty="0" smtClean="0"/>
              <a:t>We need to find out the best timing. </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 Myth - personality</a:t>
            </a:r>
            <a:endParaRPr lang="en-US" dirty="0"/>
          </a:p>
        </p:txBody>
      </p:sp>
      <p:sp>
        <p:nvSpPr>
          <p:cNvPr id="3" name="Content Placeholder 2"/>
          <p:cNvSpPr>
            <a:spLocks noGrp="1"/>
          </p:cNvSpPr>
          <p:nvPr>
            <p:ph idx="1"/>
          </p:nvPr>
        </p:nvSpPr>
        <p:spPr/>
        <p:txBody>
          <a:bodyPr/>
          <a:lstStyle/>
          <a:p>
            <a:r>
              <a:rPr lang="en-US" dirty="0" smtClean="0"/>
              <a:t>Are innovators risk-takers?</a:t>
            </a:r>
          </a:p>
          <a:p>
            <a:r>
              <a:rPr lang="en-US" dirty="0" smtClean="0"/>
              <a:t>No.  They are not risk-focused, they are opportunity-focused</a:t>
            </a:r>
          </a:p>
          <a:p>
            <a:endParaRPr lang="en-US" dirty="0"/>
          </a:p>
          <a:p>
            <a:r>
              <a:rPr lang="en-US" dirty="0" smtClean="0"/>
              <a:t>Opportunity – </a:t>
            </a:r>
          </a:p>
          <a:p>
            <a:pPr lvl="1"/>
            <a:r>
              <a:rPr lang="en-US" dirty="0" smtClean="0"/>
              <a:t>the needs that haven’t been served by competitors. </a:t>
            </a:r>
            <a:endParaRPr lang="en-US" dirty="0"/>
          </a:p>
        </p:txBody>
      </p:sp>
    </p:spTree>
    <p:extLst>
      <p:ext uri="{BB962C8B-B14F-4D97-AF65-F5344CB8AC3E}">
        <p14:creationId xmlns:p14="http://schemas.microsoft.com/office/powerpoint/2010/main" val="24852182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recap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myths of epiphany</a:t>
            </a:r>
          </a:p>
          <a:p>
            <a:r>
              <a:rPr lang="en-US" dirty="0" smtClean="0"/>
              <a:t>People love innovation</a:t>
            </a:r>
          </a:p>
          <a:p>
            <a:r>
              <a:rPr lang="en-US" dirty="0" smtClean="0"/>
              <a:t>The best ideas win</a:t>
            </a:r>
          </a:p>
          <a:p>
            <a:r>
              <a:rPr lang="en-US" dirty="0" smtClean="0"/>
              <a:t>Innovators leads the way</a:t>
            </a:r>
          </a:p>
          <a:p>
            <a:r>
              <a:rPr lang="en-US" altLang="zh-CN" dirty="0" smtClean="0"/>
              <a:t>…</a:t>
            </a:r>
            <a:endParaRPr lang="en-US" dirty="0" smtClean="0"/>
          </a:p>
          <a:p>
            <a:r>
              <a:rPr lang="en-US" dirty="0" smtClean="0"/>
              <a:t>Successful companies CAN still innovate</a:t>
            </a:r>
            <a:r>
              <a:rPr lang="en-US" altLang="zh-CN" dirty="0" smtClean="0"/>
              <a:t>, </a:t>
            </a:r>
            <a:r>
              <a:rPr lang="en-US" dirty="0" smtClean="0"/>
              <a:t>if we understand the impact of:</a:t>
            </a:r>
          </a:p>
          <a:p>
            <a:pPr lvl="1"/>
            <a:r>
              <a:rPr lang="en-US" dirty="0" smtClean="0"/>
              <a:t>Sustaining technology</a:t>
            </a:r>
          </a:p>
          <a:p>
            <a:pPr lvl="1"/>
            <a:r>
              <a:rPr lang="en-US" dirty="0" smtClean="0"/>
              <a:t>Disruptive technology</a:t>
            </a:r>
          </a:p>
          <a:p>
            <a:pPr lvl="1"/>
            <a:r>
              <a:rPr lang="en-US" dirty="0" smtClean="0"/>
              <a:t>And how to deal with existing value/process/resource priority of our successful company</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Group E</a:t>
            </a:r>
            <a:r>
              <a:rPr lang="en-US" dirty="0" smtClean="0"/>
              <a:t>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Let’s pick your own project</a:t>
            </a:r>
          </a:p>
          <a:p>
            <a:pPr lvl="1"/>
            <a:r>
              <a:rPr lang="en-US" dirty="0" smtClean="0"/>
              <a:t>What’s the history of innovation in this area?   </a:t>
            </a:r>
          </a:p>
          <a:p>
            <a:pPr lvl="1"/>
            <a:r>
              <a:rPr lang="en-US" dirty="0" smtClean="0"/>
              <a:t>Is our project the 1</a:t>
            </a:r>
            <a:r>
              <a:rPr lang="en-US" baseline="30000" dirty="0" smtClean="0"/>
              <a:t>st</a:t>
            </a:r>
            <a:r>
              <a:rPr lang="en-US" dirty="0" smtClean="0"/>
              <a:t> mover,  2</a:t>
            </a:r>
            <a:r>
              <a:rPr lang="en-US" baseline="30000" dirty="0" smtClean="0"/>
              <a:t>nd</a:t>
            </a:r>
            <a:r>
              <a:rPr lang="en-US" dirty="0" smtClean="0"/>
              <a:t> mover or N</a:t>
            </a:r>
            <a:r>
              <a:rPr lang="en-US" baseline="30000" dirty="0" smtClean="0"/>
              <a:t>th</a:t>
            </a:r>
            <a:r>
              <a:rPr lang="en-US" dirty="0" smtClean="0"/>
              <a:t> Mover?</a:t>
            </a:r>
          </a:p>
          <a:p>
            <a:pPr lvl="1"/>
            <a:r>
              <a:rPr lang="en-US" dirty="0" smtClean="0"/>
              <a:t>What’s sustaining technology,  performance oversupply, and disruptive technology in this area?</a:t>
            </a:r>
          </a:p>
          <a:p>
            <a:pPr lvl="1"/>
            <a:r>
              <a:rPr lang="en-US" dirty="0" smtClean="0"/>
              <a:t>Any unaddressed “user need” still out there?</a:t>
            </a:r>
          </a:p>
          <a:p>
            <a:pPr lvl="1"/>
            <a:r>
              <a:rPr lang="en-US" dirty="0" smtClean="0"/>
              <a:t>What is “success” for such project?  Why your product can win?</a:t>
            </a:r>
          </a:p>
          <a:p>
            <a:pPr lvl="1"/>
            <a:r>
              <a:rPr lang="en-US" dirty="0" smtClean="0"/>
              <a:t>How to win in 6 – 12 month?</a:t>
            </a:r>
          </a:p>
          <a:p>
            <a:pPr lvl="1"/>
            <a:r>
              <a:rPr lang="en-US" dirty="0" smtClean="0"/>
              <a:t>One person from each group to give us a report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NABCD model</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sz="1800" b="1" dirty="0"/>
              <a:t>1) N (Need </a:t>
            </a:r>
            <a:r>
              <a:rPr lang="zh-CN" altLang="en-US" sz="1800" b="1" dirty="0"/>
              <a:t>需求</a:t>
            </a:r>
            <a:r>
              <a:rPr lang="en-US" altLang="zh-CN" sz="1800" b="1" dirty="0"/>
              <a:t>)</a:t>
            </a:r>
            <a:endParaRPr lang="zh-CN" altLang="en-US" sz="1800" dirty="0"/>
          </a:p>
          <a:p>
            <a:r>
              <a:rPr lang="zh-CN" altLang="en-US" sz="1800" dirty="0"/>
              <a:t> </a:t>
            </a:r>
            <a:r>
              <a:rPr lang="zh-CN" altLang="en-US" sz="1800" dirty="0" smtClean="0"/>
              <a:t> </a:t>
            </a:r>
            <a:r>
              <a:rPr lang="zh-CN" altLang="en-US" sz="1800" dirty="0"/>
              <a:t>你的创意解决了用户的什么需求</a:t>
            </a:r>
            <a:r>
              <a:rPr lang="en-US" altLang="zh-CN" sz="1800" dirty="0"/>
              <a:t>?   </a:t>
            </a:r>
          </a:p>
          <a:p>
            <a:r>
              <a:rPr lang="en-US" altLang="zh-CN" sz="1800" dirty="0"/>
              <a:t> </a:t>
            </a:r>
            <a:r>
              <a:rPr lang="zh-CN" altLang="en-US" sz="1800" dirty="0" smtClean="0"/>
              <a:t>我</a:t>
            </a:r>
            <a:r>
              <a:rPr lang="zh-CN" altLang="en-US" sz="1800" dirty="0"/>
              <a:t>们要充分了解用户的痛苦</a:t>
            </a:r>
            <a:r>
              <a:rPr lang="en-US" altLang="zh-CN" sz="1800" dirty="0"/>
              <a:t>, </a:t>
            </a:r>
            <a:r>
              <a:rPr lang="zh-CN" altLang="en-US" sz="1800" dirty="0"/>
              <a:t>他们对已有软件</a:t>
            </a:r>
            <a:r>
              <a:rPr lang="en-US" altLang="zh-CN" sz="1800" dirty="0"/>
              <a:t>, </a:t>
            </a:r>
            <a:r>
              <a:rPr lang="zh-CN" altLang="en-US" sz="1800" dirty="0"/>
              <a:t>服务不满意的地方。但是用户往往也不知道颠覆型的创</a:t>
            </a:r>
            <a:r>
              <a:rPr lang="zh-CN" altLang="en-US" sz="1800" dirty="0" smtClean="0"/>
              <a:t>新</a:t>
            </a:r>
            <a:endParaRPr lang="en-US" altLang="zh-CN" sz="1800" dirty="0"/>
          </a:p>
          <a:p>
            <a:endParaRPr lang="en-US" altLang="zh-CN" sz="1800" dirty="0" smtClean="0"/>
          </a:p>
          <a:p>
            <a:r>
              <a:rPr lang="en-US" altLang="zh-CN" sz="1800" b="1" dirty="0" smtClean="0"/>
              <a:t>2) </a:t>
            </a:r>
            <a:r>
              <a:rPr lang="en-US" altLang="zh-CN" sz="1800" b="1" dirty="0"/>
              <a:t>A (Approach </a:t>
            </a:r>
            <a:r>
              <a:rPr lang="zh-CN" altLang="en-US" sz="1800" b="1" dirty="0"/>
              <a:t>做法</a:t>
            </a:r>
            <a:r>
              <a:rPr lang="en-US" altLang="zh-CN" sz="1800" b="1" dirty="0"/>
              <a:t>)</a:t>
            </a:r>
            <a:endParaRPr lang="zh-CN" altLang="en-US" sz="1800" dirty="0"/>
          </a:p>
          <a:p>
            <a:r>
              <a:rPr lang="zh-CN" altLang="en-US" sz="1800" dirty="0" smtClean="0"/>
              <a:t>你</a:t>
            </a:r>
            <a:r>
              <a:rPr lang="zh-CN" altLang="en-US" sz="1800" dirty="0"/>
              <a:t>有什么招数</a:t>
            </a:r>
            <a:r>
              <a:rPr lang="en-US" altLang="zh-CN" sz="1800" dirty="0"/>
              <a:t>, </a:t>
            </a:r>
            <a:r>
              <a:rPr lang="zh-CN" altLang="en-US" sz="1800" dirty="0"/>
              <a:t>特别是</a:t>
            </a:r>
            <a:r>
              <a:rPr lang="zh-CN" altLang="en-US" sz="1800" b="1" dirty="0"/>
              <a:t>独特的招数</a:t>
            </a:r>
            <a:r>
              <a:rPr lang="en-US" altLang="zh-CN" sz="1800" dirty="0"/>
              <a:t>, </a:t>
            </a:r>
            <a:r>
              <a:rPr lang="zh-CN" altLang="en-US" sz="1800" dirty="0"/>
              <a:t>来解决用户的痛苦。 </a:t>
            </a:r>
            <a:endParaRPr lang="en-US" altLang="zh-CN" sz="1800" dirty="0"/>
          </a:p>
          <a:p>
            <a:r>
              <a:rPr lang="en-US" altLang="zh-CN" sz="1800" dirty="0"/>
              <a:t> </a:t>
            </a:r>
            <a:r>
              <a:rPr lang="zh-CN" altLang="en-US" sz="1800" dirty="0" smtClean="0"/>
              <a:t>这</a:t>
            </a:r>
            <a:r>
              <a:rPr lang="zh-CN" altLang="en-US" sz="1800" dirty="0"/>
              <a:t>些招数不光是技术上的</a:t>
            </a:r>
            <a:r>
              <a:rPr lang="en-US" altLang="zh-CN" sz="1800" dirty="0"/>
              <a:t>, </a:t>
            </a:r>
            <a:r>
              <a:rPr lang="zh-CN" altLang="en-US" sz="1800" dirty="0"/>
              <a:t>也可以是商业模式上的</a:t>
            </a:r>
            <a:r>
              <a:rPr lang="en-US" altLang="zh-CN" sz="1800" dirty="0"/>
              <a:t>, </a:t>
            </a:r>
            <a:r>
              <a:rPr lang="zh-CN" altLang="en-US" sz="1800" dirty="0"/>
              <a:t>地域的</a:t>
            </a:r>
            <a:r>
              <a:rPr lang="en-US" altLang="zh-CN" sz="1800" dirty="0"/>
              <a:t>, </a:t>
            </a:r>
            <a:r>
              <a:rPr lang="zh-CN" altLang="en-US" sz="1800" dirty="0"/>
              <a:t>人脉的</a:t>
            </a:r>
            <a:r>
              <a:rPr lang="en-US" altLang="zh-CN" sz="1800" dirty="0"/>
              <a:t>, </a:t>
            </a:r>
            <a:r>
              <a:rPr lang="zh-CN" altLang="en-US" sz="1800" dirty="0"/>
              <a:t>行业的</a:t>
            </a:r>
            <a:r>
              <a:rPr lang="en-US" altLang="zh-CN" sz="1800" dirty="0"/>
              <a:t>.  </a:t>
            </a:r>
          </a:p>
          <a:p>
            <a:endParaRPr lang="en-US" altLang="zh-CN" sz="1800" b="1" dirty="0" smtClean="0"/>
          </a:p>
          <a:p>
            <a:r>
              <a:rPr lang="en-US" altLang="zh-CN" sz="1800" b="1" dirty="0" smtClean="0"/>
              <a:t>3</a:t>
            </a:r>
            <a:r>
              <a:rPr lang="en-US" altLang="zh-CN" sz="1800" b="1" dirty="0"/>
              <a:t>) B (Benefit  </a:t>
            </a:r>
            <a:r>
              <a:rPr lang="zh-CN" altLang="en-US" sz="1800" b="1" dirty="0"/>
              <a:t>好处</a:t>
            </a:r>
            <a:r>
              <a:rPr lang="en-US" altLang="zh-CN" sz="1800" b="1" dirty="0"/>
              <a:t>)</a:t>
            </a:r>
            <a:endParaRPr lang="zh-CN" altLang="en-US" sz="1800" dirty="0"/>
          </a:p>
          <a:p>
            <a:r>
              <a:rPr lang="zh-CN" altLang="en-US" sz="1800" dirty="0"/>
              <a:t> </a:t>
            </a:r>
            <a:r>
              <a:rPr lang="zh-CN" altLang="en-US" sz="1800" dirty="0" smtClean="0"/>
              <a:t>那</a:t>
            </a:r>
            <a:r>
              <a:rPr lang="zh-CN" altLang="en-US" sz="1800" dirty="0"/>
              <a:t>你这个产</a:t>
            </a:r>
            <a:r>
              <a:rPr lang="zh-CN" altLang="en-US" sz="1800" dirty="0" smtClean="0"/>
              <a:t>品会给用</a:t>
            </a:r>
            <a:r>
              <a:rPr lang="zh-CN" altLang="en-US" sz="1800" dirty="0"/>
              <a:t>户带来什么好处呢</a:t>
            </a:r>
            <a:r>
              <a:rPr lang="en-US" altLang="zh-CN" sz="1800" dirty="0" smtClean="0"/>
              <a:t>? </a:t>
            </a:r>
          </a:p>
          <a:p>
            <a:r>
              <a:rPr lang="zh-CN" altLang="en-US" sz="1800" dirty="0" smtClean="0"/>
              <a:t> </a:t>
            </a:r>
            <a:r>
              <a:rPr lang="en-US" altLang="zh-CN" sz="1800" dirty="0"/>
              <a:t>Benefit/Cost (</a:t>
            </a:r>
            <a:r>
              <a:rPr lang="zh-CN" altLang="en-US" sz="1800" dirty="0"/>
              <a:t>成本</a:t>
            </a:r>
            <a:r>
              <a:rPr lang="en-US" altLang="zh-CN" sz="1800" dirty="0"/>
              <a:t>) </a:t>
            </a:r>
            <a:r>
              <a:rPr lang="zh-CN" altLang="en-US" sz="1800" dirty="0"/>
              <a:t>的问题。 </a:t>
            </a:r>
            <a:endParaRPr lang="en-US" altLang="zh-CN" sz="1800" dirty="0" smtClean="0"/>
          </a:p>
          <a:p>
            <a:endParaRPr lang="en-US" altLang="zh-CN" sz="1800" b="1" dirty="0"/>
          </a:p>
          <a:p>
            <a:r>
              <a:rPr lang="en-US" altLang="zh-CN" sz="1800" b="1" dirty="0" smtClean="0"/>
              <a:t>4</a:t>
            </a:r>
            <a:r>
              <a:rPr lang="en-US" altLang="zh-CN" sz="1800" b="1" dirty="0"/>
              <a:t>) C (Competitors </a:t>
            </a:r>
            <a:r>
              <a:rPr lang="zh-CN" altLang="en-US" sz="1800" b="1" dirty="0"/>
              <a:t>竞争</a:t>
            </a:r>
            <a:r>
              <a:rPr lang="en-US" altLang="zh-CN" sz="1800" b="1" dirty="0"/>
              <a:t>) </a:t>
            </a:r>
            <a:endParaRPr lang="zh-CN" altLang="en-US" sz="1800" dirty="0"/>
          </a:p>
          <a:p>
            <a:r>
              <a:rPr lang="zh-CN" altLang="en-US" sz="1800" dirty="0" smtClean="0"/>
              <a:t>竞</a:t>
            </a:r>
            <a:r>
              <a:rPr lang="zh-CN" altLang="en-US" sz="1800" dirty="0"/>
              <a:t>争对手也没有闲着</a:t>
            </a:r>
            <a:r>
              <a:rPr lang="en-US" altLang="zh-CN" sz="1800" dirty="0"/>
              <a:t>, </a:t>
            </a:r>
            <a:r>
              <a:rPr lang="zh-CN" altLang="en-US" sz="1800" dirty="0"/>
              <a:t>这个市场有多大</a:t>
            </a:r>
            <a:r>
              <a:rPr lang="en-US" altLang="zh-CN" sz="1800" dirty="0"/>
              <a:t>, </a:t>
            </a:r>
            <a:r>
              <a:rPr lang="zh-CN" altLang="en-US" sz="1800" dirty="0"/>
              <a:t>目前有多少竞争者在瓜分</a:t>
            </a:r>
            <a:r>
              <a:rPr lang="en-US" altLang="zh-CN" sz="1800" dirty="0"/>
              <a:t>, </a:t>
            </a:r>
            <a:r>
              <a:rPr lang="zh-CN" altLang="en-US" sz="1800" dirty="0"/>
              <a:t>你了解么</a:t>
            </a:r>
            <a:r>
              <a:rPr lang="en-US" altLang="zh-CN" sz="1800" dirty="0"/>
              <a:t>? </a:t>
            </a:r>
            <a:r>
              <a:rPr lang="zh-CN" altLang="en-US" sz="1800" dirty="0"/>
              <a:t>你如果不是最先进入某个市场的产品</a:t>
            </a:r>
            <a:r>
              <a:rPr lang="en-US" altLang="zh-CN" sz="1800" dirty="0"/>
              <a:t>, </a:t>
            </a:r>
            <a:r>
              <a:rPr lang="zh-CN" altLang="en-US" sz="1800" dirty="0"/>
              <a:t>你还能赢么</a:t>
            </a:r>
            <a:r>
              <a:rPr lang="en-US" altLang="zh-CN" sz="1800" dirty="0"/>
              <a:t>? </a:t>
            </a:r>
            <a:endParaRPr lang="en-US" altLang="zh-CN" sz="1800" dirty="0" smtClean="0"/>
          </a:p>
          <a:p>
            <a:endParaRPr lang="en-US" altLang="zh-CN" sz="1800" b="1" dirty="0" smtClean="0"/>
          </a:p>
          <a:p>
            <a:r>
              <a:rPr lang="en-US" altLang="zh-CN" sz="1800" b="1" dirty="0" smtClean="0"/>
              <a:t>5) D (Delivery </a:t>
            </a:r>
            <a:r>
              <a:rPr lang="zh-CN" altLang="en-US" sz="1800" b="1" dirty="0" smtClean="0"/>
              <a:t>推送</a:t>
            </a:r>
            <a:r>
              <a:rPr lang="en-US" altLang="zh-CN" sz="1800" b="1" dirty="0" smtClean="0"/>
              <a:t>)</a:t>
            </a:r>
          </a:p>
          <a:p>
            <a:r>
              <a:rPr lang="zh-CN" altLang="en-US" sz="1800" dirty="0"/>
              <a:t>你</a:t>
            </a:r>
            <a:r>
              <a:rPr lang="zh-CN" altLang="en-US" sz="1800" dirty="0" smtClean="0"/>
              <a:t>有一个很厉害的想法</a:t>
            </a:r>
            <a:r>
              <a:rPr lang="en-US" altLang="zh-CN" sz="1800" dirty="0" smtClean="0"/>
              <a:t>, hao123.com</a:t>
            </a:r>
            <a:r>
              <a:rPr lang="zh-CN" altLang="en-US" sz="1800" dirty="0" smtClean="0"/>
              <a:t>，你怎么把这个产品交到众多用户手里</a:t>
            </a:r>
            <a:r>
              <a:rPr lang="en-US" altLang="zh-CN" sz="1800" dirty="0" smtClean="0"/>
              <a:t>? </a:t>
            </a:r>
            <a:r>
              <a:rPr lang="en-US" altLang="zh-CN" sz="1800" b="1" dirty="0" smtClean="0"/>
              <a:t> </a:t>
            </a:r>
            <a:endParaRPr lang="zh-CN" altLang="en-US" sz="1800" dirty="0"/>
          </a:p>
          <a:p>
            <a:endParaRPr lang="en-US" altLang="zh-CN" sz="1800" dirty="0"/>
          </a:p>
        </p:txBody>
      </p:sp>
    </p:spTree>
    <p:extLst>
      <p:ext uri="{BB962C8B-B14F-4D97-AF65-F5344CB8AC3E}">
        <p14:creationId xmlns:p14="http://schemas.microsoft.com/office/powerpoint/2010/main" val="25993340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
            </a:r>
            <a:r>
              <a:rPr lang="en-US" altLang="zh-CN" dirty="0" smtClean="0"/>
              <a:t>iscussion</a:t>
            </a:r>
            <a:endParaRPr lang="en-US" dirty="0"/>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83880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last missing piece of a puzzle</a:t>
            </a:r>
            <a:endParaRPr lang="en-US" dirty="0"/>
          </a:p>
        </p:txBody>
      </p:sp>
      <p:pic>
        <p:nvPicPr>
          <p:cNvPr id="1026" name="Picture 2"/>
          <p:cNvPicPr>
            <a:picLocks noGrp="1" noChangeAspect="1" noChangeArrowheads="1"/>
          </p:cNvPicPr>
          <p:nvPr>
            <p:ph idx="1"/>
          </p:nvPr>
        </p:nvPicPr>
        <p:blipFill>
          <a:blip r:embed="rId3" cstate="print"/>
          <a:stretch>
            <a:fillRect/>
          </a:stretch>
        </p:blipFill>
        <p:spPr bwMode="auto">
          <a:xfrm>
            <a:off x="6324600" y="1916942"/>
            <a:ext cx="2333625" cy="2667000"/>
          </a:xfrm>
          <a:prstGeom prst="rect">
            <a:avLst/>
          </a:prstGeom>
          <a:noFill/>
          <a:ln w="9525">
            <a:noFill/>
            <a:miter lim="800000"/>
            <a:headEnd/>
            <a:tailEnd/>
          </a:ln>
          <a:effectLst/>
        </p:spPr>
      </p:pic>
      <p:grpSp>
        <p:nvGrpSpPr>
          <p:cNvPr id="1027" name="Group 3"/>
          <p:cNvGrpSpPr>
            <a:grpSpLocks/>
          </p:cNvGrpSpPr>
          <p:nvPr/>
        </p:nvGrpSpPr>
        <p:grpSpPr bwMode="auto">
          <a:xfrm>
            <a:off x="533400" y="1676400"/>
            <a:ext cx="2971800" cy="2971800"/>
            <a:chOff x="1824" y="633"/>
            <a:chExt cx="2834" cy="2849"/>
          </a:xfrm>
        </p:grpSpPr>
        <p:sp>
          <p:nvSpPr>
            <p:cNvPr id="1028"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Puzzle2"/>
            <p:cNvSpPr>
              <a:spLocks noEditPoints="1" noChangeArrowheads="1"/>
            </p:cNvSpPr>
            <p:nvPr/>
          </p:nvSpPr>
          <p:spPr bwMode="auto">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Puzzle4"/>
            <p:cNvSpPr>
              <a:spLocks noEditPoints="1" noChangeArrowheads="1"/>
            </p:cNvSpPr>
            <p:nvPr/>
          </p:nvSpPr>
          <p:spPr bwMode="auto">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1" name="Puzzle1"/>
            <p:cNvSpPr>
              <a:spLocks noEditPoints="1" noChangeArrowheads="1"/>
            </p:cNvSpPr>
            <p:nvPr/>
          </p:nvSpPr>
          <p:spPr bwMode="auto">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685800" y="5410200"/>
            <a:ext cx="7848600" cy="400110"/>
          </a:xfrm>
          <a:prstGeom prst="rect">
            <a:avLst/>
          </a:prstGeom>
          <a:noFill/>
        </p:spPr>
        <p:txBody>
          <a:bodyPr wrap="square" rtlCol="0">
            <a:spAutoFit/>
          </a:bodyPr>
          <a:lstStyle/>
          <a:p>
            <a:pPr>
              <a:buFont typeface="Arial" pitchFamily="34" charset="0"/>
              <a:buChar char="•"/>
            </a:pPr>
            <a:r>
              <a:rPr lang="en-US" sz="2000" dirty="0" smtClean="0"/>
              <a:t> Is the last piece more magical than others?</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day examples? No more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 more “Eureka” moment </a:t>
            </a:r>
          </a:p>
          <a:p>
            <a:pPr lvl="1"/>
            <a:r>
              <a:rPr lang="en-US" dirty="0" smtClean="0"/>
              <a:t>Microprocessor</a:t>
            </a:r>
          </a:p>
          <a:p>
            <a:pPr lvl="1"/>
            <a:r>
              <a:rPr lang="en-US" dirty="0" smtClean="0"/>
              <a:t>Personal Computer</a:t>
            </a:r>
          </a:p>
          <a:p>
            <a:pPr lvl="1"/>
            <a:r>
              <a:rPr lang="en-US" dirty="0" smtClean="0"/>
              <a:t>Mouse</a:t>
            </a:r>
          </a:p>
          <a:p>
            <a:pPr lvl="1"/>
            <a:r>
              <a:rPr lang="en-US" dirty="0" smtClean="0"/>
              <a:t>World Wide Web</a:t>
            </a:r>
          </a:p>
          <a:p>
            <a:pPr lvl="1"/>
            <a:r>
              <a:rPr lang="en-US" dirty="0" smtClean="0"/>
              <a:t>Web Browser</a:t>
            </a:r>
          </a:p>
          <a:p>
            <a:pPr lvl="1"/>
            <a:r>
              <a:rPr lang="en-US" dirty="0" smtClean="0"/>
              <a:t>Search Engine</a:t>
            </a:r>
          </a:p>
          <a:p>
            <a:r>
              <a:rPr lang="en-US" dirty="0" smtClean="0"/>
              <a:t>None of them is the result of “Eureka!”</a:t>
            </a:r>
          </a:p>
          <a:p>
            <a:r>
              <a:rPr lang="en-US" dirty="0" smtClean="0"/>
              <a:t>Legend sometimes glorified the “last piece”, ignored the other pieces.  </a:t>
            </a:r>
          </a:p>
          <a:p>
            <a:pPr lvl="1"/>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5F6A4B-DB54-40A8-9BAD-076CDA9DD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36A0145-9726-4834-9F49-7AF4C9FE3909}">
  <ds:schemaRefs>
    <ds:schemaRef ds:uri="http://schemas.microsoft.com/sharepoint/v3/contenttype/forms"/>
  </ds:schemaRefs>
</ds:datastoreItem>
</file>

<file path=customXml/itemProps3.xml><?xml version="1.0" encoding="utf-8"?>
<ds:datastoreItem xmlns:ds="http://schemas.openxmlformats.org/officeDocument/2006/customXml" ds:itemID="{3BBF5B3A-B560-4F2E-A1E1-18F9B2C69E0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Module</Template>
  <TotalTime>26014</TotalTime>
  <Words>4069</Words>
  <Application>Microsoft Office PowerPoint</Application>
  <PresentationFormat>On-screen Show (4:3)</PresentationFormat>
  <Paragraphs>600</Paragraphs>
  <Slides>78</Slides>
  <Notes>22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宋体</vt:lpstr>
      <vt:lpstr>华文楷体</vt:lpstr>
      <vt:lpstr>Arial</vt:lpstr>
      <vt:lpstr>Calibri</vt:lpstr>
      <vt:lpstr>Corbel</vt:lpstr>
      <vt:lpstr>Wingdings</vt:lpstr>
      <vt:lpstr>Wingdings 2</vt:lpstr>
      <vt:lpstr>Wingdings 3</vt:lpstr>
      <vt:lpstr>Module</vt:lpstr>
      <vt:lpstr>创新的迷思</vt:lpstr>
      <vt:lpstr>Definitions</vt:lpstr>
      <vt:lpstr>Inventions</vt:lpstr>
      <vt:lpstr>Inventions (more)</vt:lpstr>
      <vt:lpstr>A Number Game</vt:lpstr>
      <vt:lpstr>Agenda</vt:lpstr>
      <vt:lpstr>Myth #1: big epiphany</vt:lpstr>
      <vt:lpstr>The last missing piece of a puzzle</vt:lpstr>
      <vt:lpstr>Modern day examples? No more</vt:lpstr>
      <vt:lpstr>Anti-Eureka moments</vt:lpstr>
      <vt:lpstr>Demystify the myth</vt:lpstr>
      <vt:lpstr>相声表演</vt:lpstr>
      <vt:lpstr>Myth #2:People love innovation</vt:lpstr>
      <vt:lpstr>More ways to reject an idea</vt:lpstr>
      <vt:lpstr>Why?</vt:lpstr>
      <vt:lpstr>Even innovator hates innovation</vt:lpstr>
      <vt:lpstr>Different types of innovation</vt:lpstr>
      <vt:lpstr>Myth #3: Better Idea wins?</vt:lpstr>
      <vt:lpstr>Which is the better keyboard?</vt:lpstr>
      <vt:lpstr>Old typewriter</vt:lpstr>
      <vt:lpstr>Advanced Technology != acceptable innovation</vt:lpstr>
      <vt:lpstr>What’s in it for me?</vt:lpstr>
      <vt:lpstr>How to convince people …</vt:lpstr>
      <vt:lpstr>Watch the following convention</vt:lpstr>
      <vt:lpstr>To crush the myth:</vt:lpstr>
      <vt:lpstr>Myth #4: innovator always leads the way</vt:lpstr>
      <vt:lpstr>Growth of iPod</vt:lpstr>
      <vt:lpstr>Web calendar</vt:lpstr>
      <vt:lpstr>It caught up in just 2 years</vt:lpstr>
      <vt:lpstr>Story of first VCD player</vt:lpstr>
      <vt:lpstr>What we learn here…</vt:lpstr>
      <vt:lpstr>First Mover vs. Market Leader</vt:lpstr>
      <vt:lpstr>Microsoft as First Mover</vt:lpstr>
      <vt:lpstr>Microsoft as First Mover</vt:lpstr>
      <vt:lpstr>Microsoft Band</vt:lpstr>
      <vt:lpstr>Timing is important</vt:lpstr>
      <vt:lpstr>Exercise time</vt:lpstr>
      <vt:lpstr>A powerful myth… (#5)</vt:lpstr>
      <vt:lpstr>Experts didn’t like Nokia</vt:lpstr>
      <vt:lpstr>Experts didn’t like Sony and its  Walkman</vt:lpstr>
      <vt:lpstr>Sony and Walkman</vt:lpstr>
      <vt:lpstr>These are not the exceptions…</vt:lpstr>
      <vt:lpstr>Technologies drive cell phone evolution</vt:lpstr>
      <vt:lpstr>Iridium satellite phone</vt:lpstr>
      <vt:lpstr>Myth #6: technical innovation is key</vt:lpstr>
      <vt:lpstr>Innovation != sum(parts)</vt:lpstr>
      <vt:lpstr>PowerPoint Presentation</vt:lpstr>
      <vt:lpstr>Innovation != adding more features</vt:lpstr>
      <vt:lpstr>Myth #7: Successful companies can do better innovation</vt:lpstr>
      <vt:lpstr>2 types of technologies</vt:lpstr>
      <vt:lpstr>Existing customers won’t tell you much about disruptive technology </vt:lpstr>
      <vt:lpstr>When you’re big &amp; successful…</vt:lpstr>
      <vt:lpstr>When you’re big &amp; successful…</vt:lpstr>
      <vt:lpstr>Can MS still innovate?</vt:lpstr>
      <vt:lpstr>Xbox Kinect</vt:lpstr>
      <vt:lpstr>When you’re big &amp; successful</vt:lpstr>
      <vt:lpstr>Newton &amp; Palm Pilot</vt:lpstr>
      <vt:lpstr>Newton &amp; Palm Pilot</vt:lpstr>
      <vt:lpstr>Palm Pilot</vt:lpstr>
      <vt:lpstr>When you’re big &amp; successful</vt:lpstr>
      <vt:lpstr>When you’re big &amp; successful</vt:lpstr>
      <vt:lpstr>When you’re big &amp; successful</vt:lpstr>
      <vt:lpstr>Discover-driven planning;  agnostic marketing</vt:lpstr>
      <vt:lpstr>Market Research – sustaining technology</vt:lpstr>
      <vt:lpstr>The disruptive technology</vt:lpstr>
      <vt:lpstr>In the real market</vt:lpstr>
      <vt:lpstr>Successful companies care about future? Yes!</vt:lpstr>
      <vt:lpstr>To crush this myth</vt:lpstr>
      <vt:lpstr>Key indicator of a “sustaining technology”</vt:lpstr>
      <vt:lpstr>The shift of competition</vt:lpstr>
      <vt:lpstr>We all love it, why don’t they love it?</vt:lpstr>
      <vt:lpstr>Examples</vt:lpstr>
      <vt:lpstr>Where is my chance to innovate?</vt:lpstr>
      <vt:lpstr>Bonus Myth - personality</vt:lpstr>
      <vt:lpstr>Agenda - recap</vt:lpstr>
      <vt:lpstr>Group Exercise</vt:lpstr>
      <vt:lpstr>NABCD model</vt:lpstr>
      <vt:lpstr>Discussion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Myths of Innovation</dc:title>
  <dc:creator>Xin Zou</dc:creator>
  <cp:lastModifiedBy>Xin Zou</cp:lastModifiedBy>
  <cp:revision>195</cp:revision>
  <dcterms:created xsi:type="dcterms:W3CDTF">2009-03-10T00:01:42Z</dcterms:created>
  <dcterms:modified xsi:type="dcterms:W3CDTF">2014-11-12T22:48:56Z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ies>
</file>