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4" r:id="rId10"/>
    <p:sldId id="271" r:id="rId11"/>
    <p:sldId id="267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单击以编辑母版副标题样式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94715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8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4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39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9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92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36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15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8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73879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96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8A87A34-81AB-432B-8DAE-1953F412C126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8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scape-Velocity-Free-Companys-Future/dp/0062040898/ref=sr_1_2?s=books&amp;ie=UTF8&amp;qid=1376461940&amp;sr=1-2" TargetMode="External"/><Relationship Id="rId2" Type="http://schemas.openxmlformats.org/officeDocument/2006/relationships/hyperlink" Target="https://www.youtube.com/watch?v=Ye19fWux5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nblogs.com/xinz/archive/2010/12/01/1893323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e19fWux5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-4EDhdAHrO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产品分析讨论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邹</a:t>
            </a:r>
            <a:r>
              <a:rPr lang="zh-CN" altLang="en-US" dirty="0" smtClean="0"/>
              <a:t>欣</a:t>
            </a:r>
            <a:endParaRPr lang="en-US" altLang="zh-CN" dirty="0" smtClean="0"/>
          </a:p>
          <a:p>
            <a:r>
              <a:rPr lang="zh-CN" altLang="en-US" dirty="0" smtClean="0"/>
              <a:t>构建之法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现代软件工程</a:t>
            </a:r>
            <a:endParaRPr lang="en-US" dirty="0" smtClean="0"/>
          </a:p>
          <a:p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Different </a:t>
            </a:r>
            <a:r>
              <a:rPr lang="en-US" smtClean="0"/>
              <a:t>offer </a:t>
            </a:r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27464"/>
            <a:ext cx="5736387" cy="5195454"/>
          </a:xfrm>
        </p:spPr>
        <p:txBody>
          <a:bodyPr numCol="1">
            <a:normAutofit fontScale="92500" lnSpcReduction="10000"/>
          </a:bodyPr>
          <a:lstStyle/>
          <a:p>
            <a:r>
              <a:rPr lang="en-US" dirty="0" smtClean="0"/>
              <a:t>Core vs. Context offer</a:t>
            </a:r>
          </a:p>
          <a:p>
            <a:pPr lvl="1"/>
            <a:r>
              <a:rPr lang="zh-CN" altLang="en-US" dirty="0"/>
              <a:t>我</a:t>
            </a:r>
            <a:r>
              <a:rPr lang="zh-CN" altLang="en-US" dirty="0" smtClean="0"/>
              <a:t>的杀手功能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大家都能做的功能（普通功能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Mission Critical vs. Enabling</a:t>
            </a:r>
          </a:p>
          <a:p>
            <a:pPr lvl="1"/>
            <a:r>
              <a:rPr lang="zh-CN" altLang="en-US" dirty="0"/>
              <a:t>刚</a:t>
            </a:r>
            <a:r>
              <a:rPr lang="zh-CN" altLang="en-US" dirty="0" smtClean="0"/>
              <a:t>需 </a:t>
            </a:r>
            <a:r>
              <a:rPr lang="en-US" altLang="zh-CN" dirty="0" smtClean="0"/>
              <a:t>vs. </a:t>
            </a:r>
            <a:r>
              <a:rPr lang="zh-CN" altLang="en-US" dirty="0" smtClean="0"/>
              <a:t>辅助功能</a:t>
            </a:r>
            <a:endParaRPr lang="en-US" altLang="zh-CN" dirty="0" smtClean="0"/>
          </a:p>
          <a:p>
            <a:r>
              <a:rPr lang="en-US" altLang="zh-CN" dirty="0" smtClean="0"/>
              <a:t>Dictionary app for example:</a:t>
            </a:r>
          </a:p>
          <a:p>
            <a:pPr lvl="1"/>
            <a:r>
              <a:rPr lang="zh-CN" altLang="en-US" dirty="0" smtClean="0"/>
              <a:t>杀手</a:t>
            </a:r>
            <a:r>
              <a:rPr lang="en-US" altLang="zh-CN" dirty="0" smtClean="0"/>
              <a:t>: </a:t>
            </a:r>
            <a:r>
              <a:rPr lang="zh-CN" altLang="en-US" dirty="0" smtClean="0"/>
              <a:t>我有</a:t>
            </a:r>
            <a:r>
              <a:rPr lang="en-US" altLang="zh-CN" dirty="0" smtClean="0"/>
              <a:t>OCR </a:t>
            </a:r>
            <a:r>
              <a:rPr lang="zh-CN" altLang="en-US" dirty="0" smtClean="0"/>
              <a:t>文字识别技术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我有独家权威词典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我有独特学习英语的模式和内容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</a:t>
            </a:r>
            <a:r>
              <a:rPr lang="en-US" altLang="zh-CN" dirty="0" smtClean="0"/>
              <a:t>: </a:t>
            </a:r>
            <a:r>
              <a:rPr lang="zh-CN" altLang="en-US" dirty="0" smtClean="0"/>
              <a:t>良好的界面设计</a:t>
            </a:r>
            <a:endParaRPr lang="en-US" altLang="zh-CN" dirty="0" smtClean="0"/>
          </a:p>
          <a:p>
            <a:pPr lvl="1"/>
            <a:r>
              <a:rPr lang="zh-CN" altLang="en-US" dirty="0"/>
              <a:t>刚</a:t>
            </a:r>
            <a:r>
              <a:rPr lang="zh-CN" altLang="en-US" dirty="0" smtClean="0"/>
              <a:t>需</a:t>
            </a:r>
            <a:r>
              <a:rPr lang="en-US" altLang="zh-CN" dirty="0" smtClean="0"/>
              <a:t>: </a:t>
            </a:r>
            <a:r>
              <a:rPr lang="zh-CN" altLang="en-US" dirty="0" smtClean="0"/>
              <a:t>翻译准确</a:t>
            </a:r>
            <a:r>
              <a:rPr lang="zh-CN" altLang="en-US" dirty="0"/>
              <a:t>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辅助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可以做各种皮肤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0" y="3105150"/>
            <a:ext cx="45339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Offer Power – 10x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dirty="0" smtClean="0"/>
              <a:t>Salesforce.com: </a:t>
            </a:r>
          </a:p>
          <a:p>
            <a:pPr lvl="1"/>
            <a:r>
              <a:rPr lang="en-US" dirty="0" smtClean="0"/>
              <a:t>10X reduction in enterprise software installation and operation costs</a:t>
            </a:r>
          </a:p>
          <a:p>
            <a:r>
              <a:rPr lang="en-US" dirty="0" smtClean="0"/>
              <a:t>Skype: </a:t>
            </a:r>
          </a:p>
          <a:p>
            <a:pPr lvl="1"/>
            <a:r>
              <a:rPr lang="en-US" dirty="0" smtClean="0"/>
              <a:t>10X reduction in consumer long-distance telephony cost (crown jewel: p2p internet protocol)</a:t>
            </a:r>
          </a:p>
          <a:p>
            <a:r>
              <a:rPr lang="en-US" dirty="0" smtClean="0"/>
              <a:t>Cisco: </a:t>
            </a:r>
          </a:p>
          <a:p>
            <a:pPr lvl="1"/>
            <a:r>
              <a:rPr lang="en-US" dirty="0" smtClean="0"/>
              <a:t>10X improvement in video-conference (routing and switching over internet)</a:t>
            </a:r>
          </a:p>
          <a:p>
            <a:r>
              <a:rPr lang="en-US" dirty="0" smtClean="0"/>
              <a:t>Wikipedia: </a:t>
            </a:r>
          </a:p>
          <a:p>
            <a:pPr lvl="1"/>
            <a:r>
              <a:rPr lang="en-US" dirty="0" smtClean="0"/>
              <a:t>10X improvement in the accessibility and currency of an encyclopedia. (crown jewel: collaborative governance model, crowd source)</a:t>
            </a:r>
          </a:p>
          <a:p>
            <a:r>
              <a:rPr lang="en-US" dirty="0" smtClean="0"/>
              <a:t>VMWare: </a:t>
            </a:r>
          </a:p>
          <a:p>
            <a:pPr lvl="1"/>
            <a:r>
              <a:rPr lang="en-US" dirty="0" smtClean="0"/>
              <a:t>10X reduction in the cost of data center (crown jewel: hypervisor virtualization)</a:t>
            </a:r>
          </a:p>
          <a:p>
            <a:r>
              <a:rPr lang="en-US" dirty="0" smtClean="0"/>
              <a:t>Palm: </a:t>
            </a:r>
          </a:p>
          <a:p>
            <a:pPr lvl="1"/>
            <a:r>
              <a:rPr lang="en-US" dirty="0" smtClean="0"/>
              <a:t>10X more usable PDA</a:t>
            </a:r>
          </a:p>
          <a:p>
            <a:r>
              <a:rPr lang="en-US" dirty="0" smtClean="0"/>
              <a:t>Dell: </a:t>
            </a:r>
          </a:p>
          <a:p>
            <a:pPr lvl="1"/>
            <a:r>
              <a:rPr lang="en-US" dirty="0" smtClean="0"/>
              <a:t>10X better shopping experience </a:t>
            </a:r>
          </a:p>
          <a:p>
            <a:r>
              <a:rPr lang="en-US" dirty="0" smtClean="0"/>
              <a:t>Motorola: </a:t>
            </a:r>
          </a:p>
          <a:p>
            <a:pPr lvl="1"/>
            <a:r>
              <a:rPr lang="en-US" dirty="0" smtClean="0"/>
              <a:t>10X more elegant mobile phone (RAZR)  (crown jewel: radio technology, design)</a:t>
            </a:r>
          </a:p>
          <a:p>
            <a:r>
              <a:rPr lang="zh-CN" altLang="en-US" dirty="0" smtClean="0"/>
              <a:t>中国公司的例子</a:t>
            </a:r>
            <a:r>
              <a:rPr lang="en-US" altLang="zh-CN" dirty="0" smtClean="0"/>
              <a:t>?  360</a:t>
            </a:r>
          </a:p>
          <a:p>
            <a:pPr lvl="1"/>
            <a:r>
              <a:rPr lang="zh-CN" altLang="en-US" dirty="0" smtClean="0"/>
              <a:t>让中国普通用户感到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倍安全</a:t>
            </a:r>
            <a:r>
              <a:rPr lang="en-US" altLang="zh-CN" dirty="0" smtClean="0"/>
              <a:t>, 10</a:t>
            </a:r>
            <a:r>
              <a:rPr lang="zh-CN" altLang="en-US" dirty="0" smtClean="0"/>
              <a:t>倍地容易</a:t>
            </a:r>
            <a:r>
              <a:rPr lang="zh-CN" altLang="en-US" dirty="0"/>
              <a:t>杀毒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33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– </a:t>
            </a:r>
            <a:r>
              <a:rPr lang="en-US" altLang="zh-CN" dirty="0" smtClean="0"/>
              <a:t>E</a:t>
            </a:r>
            <a:r>
              <a:rPr lang="en-US" dirty="0" smtClean="0"/>
              <a:t>xecution </a:t>
            </a:r>
            <a:r>
              <a:rPr lang="en-US" altLang="zh-CN" dirty="0" smtClean="0"/>
              <a:t>P</a:t>
            </a:r>
            <a:r>
              <a:rPr lang="en-US" dirty="0" smtClean="0"/>
              <a:t>ower  </a:t>
            </a:r>
            <a:r>
              <a:rPr lang="zh-CN" altLang="en-US" dirty="0" smtClean="0"/>
              <a:t>执行力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altLang="zh-CN" dirty="0" smtClean="0"/>
              <a:t>Vision  without Execution is hallucination </a:t>
            </a:r>
          </a:p>
          <a:p>
            <a:r>
              <a:rPr lang="en-US" altLang="zh-CN" dirty="0" smtClean="0"/>
              <a:t>The ability to outperform your competitors in a leveled playfield (</a:t>
            </a:r>
            <a:r>
              <a:rPr lang="zh-CN" altLang="en-US" dirty="0" smtClean="0"/>
              <a:t>执行力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Ability to execute a game-changing shift in operating priorities. </a:t>
            </a:r>
          </a:p>
          <a:p>
            <a:pPr lvl="1"/>
            <a:r>
              <a:rPr lang="zh-CN" altLang="en-US" dirty="0" smtClean="0"/>
              <a:t>做出改变的能力</a:t>
            </a:r>
            <a:endParaRPr lang="en-US" altLang="zh-CN" dirty="0" smtClean="0"/>
          </a:p>
          <a:p>
            <a:pPr lvl="1"/>
            <a:r>
              <a:rPr lang="en-US" dirty="0" smtClean="0"/>
              <a:t>Innovate -&gt; deployment -&gt; tipping point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altLang="zh-CN" dirty="0" smtClean="0"/>
              <a:t>NABCD</a:t>
            </a:r>
          </a:p>
          <a:p>
            <a:pPr lvl="1"/>
            <a:r>
              <a:rPr lang="en-US" altLang="zh-CN" b="1" dirty="0" smtClean="0"/>
              <a:t>N</a:t>
            </a:r>
            <a:r>
              <a:rPr lang="en-US" altLang="zh-CN" dirty="0" smtClean="0"/>
              <a:t>eed (</a:t>
            </a:r>
            <a:r>
              <a:rPr lang="zh-CN" altLang="en-US" dirty="0" smtClean="0"/>
              <a:t>用户的痛点</a:t>
            </a:r>
            <a:r>
              <a:rPr lang="en-US" altLang="zh-CN" dirty="0" smtClean="0"/>
              <a:t>)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pproach (</a:t>
            </a:r>
            <a:r>
              <a:rPr lang="zh-CN" altLang="en-US" dirty="0" smtClean="0"/>
              <a:t>解决问题的独特办法 </a:t>
            </a:r>
            <a:r>
              <a:rPr lang="en-US" altLang="zh-CN" dirty="0" smtClean="0"/>
              <a:t>– crown jewel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B</a:t>
            </a:r>
            <a:r>
              <a:rPr lang="en-US" dirty="0" smtClean="0"/>
              <a:t>enefit  (</a:t>
            </a:r>
            <a:r>
              <a:rPr lang="zh-CN" altLang="en-US" dirty="0" smtClean="0"/>
              <a:t>对于用户的好处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用户要花多少代价才能得到这个好处</a:t>
            </a:r>
            <a:r>
              <a:rPr lang="en-US" dirty="0" smtClean="0"/>
              <a:t>)</a:t>
            </a:r>
          </a:p>
          <a:p>
            <a:pPr lvl="1"/>
            <a:r>
              <a:rPr lang="en-US" altLang="zh-CN" b="1" dirty="0" smtClean="0"/>
              <a:t>C</a:t>
            </a:r>
            <a:r>
              <a:rPr lang="en-US" altLang="zh-CN" dirty="0" smtClean="0"/>
              <a:t>ompetition (</a:t>
            </a:r>
            <a:r>
              <a:rPr lang="zh-CN" altLang="en-US" dirty="0" smtClean="0"/>
              <a:t>竞争对手的强项</a:t>
            </a:r>
            <a:r>
              <a:rPr lang="en-US" altLang="zh-CN" dirty="0" smtClean="0"/>
              <a:t>/</a:t>
            </a:r>
            <a:r>
              <a:rPr lang="zh-CN" altLang="en-US" dirty="0" smtClean="0"/>
              <a:t>弱项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b="1" dirty="0" smtClean="0"/>
              <a:t>D</a:t>
            </a:r>
            <a:r>
              <a:rPr lang="en-US" altLang="zh-CN" dirty="0" smtClean="0"/>
              <a:t>elivery (</a:t>
            </a:r>
            <a:r>
              <a:rPr lang="zh-CN" altLang="en-US" dirty="0" smtClean="0"/>
              <a:t>如何把服务送到用户那里</a:t>
            </a:r>
            <a:r>
              <a:rPr lang="en-US" altLang="zh-CN" dirty="0" smtClean="0"/>
              <a:t>)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35921"/>
            <a:ext cx="6557269" cy="3855279"/>
          </a:xfrm>
        </p:spPr>
        <p:txBody>
          <a:bodyPr numCol="1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For the product your group had picked up</a:t>
            </a:r>
          </a:p>
          <a:p>
            <a:r>
              <a:rPr lang="en-US" dirty="0" smtClean="0"/>
              <a:t>What category is it in?</a:t>
            </a:r>
          </a:p>
          <a:p>
            <a:r>
              <a:rPr lang="en-US" dirty="0" smtClean="0"/>
              <a:t>What are the crown jewels the product team can have?</a:t>
            </a:r>
          </a:p>
          <a:p>
            <a:r>
              <a:rPr lang="en-US" dirty="0" smtClean="0"/>
              <a:t>What areas do you want to invest in the following different ways (Asymmetric Bet)</a:t>
            </a:r>
          </a:p>
          <a:p>
            <a:pPr lvl="1"/>
            <a:r>
              <a:rPr lang="en-US" dirty="0"/>
              <a:t>Productivity </a:t>
            </a:r>
            <a:r>
              <a:rPr lang="en-US" dirty="0" smtClean="0"/>
              <a:t>(maintain with lowest cost)</a:t>
            </a:r>
          </a:p>
          <a:p>
            <a:pPr lvl="1"/>
            <a:r>
              <a:rPr lang="en-US" dirty="0" smtClean="0"/>
              <a:t>Neutralization  (quickly achieve good enough)</a:t>
            </a:r>
          </a:p>
          <a:p>
            <a:pPr lvl="1"/>
            <a:r>
              <a:rPr lang="en-US" dirty="0" smtClean="0"/>
              <a:t>Optimization (best in class via costly and long process)</a:t>
            </a:r>
          </a:p>
          <a:p>
            <a:pPr lvl="1"/>
            <a:r>
              <a:rPr lang="en-US" dirty="0" smtClean="0"/>
              <a:t>Differentiation  (create 10X value to user)</a:t>
            </a:r>
          </a:p>
          <a:p>
            <a:r>
              <a:rPr lang="en-US" altLang="zh-CN" dirty="0" smtClean="0"/>
              <a:t>Write up a report, put your ideas into the 4 quadrants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0" y="3105150"/>
            <a:ext cx="45339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</a:t>
            </a:r>
          </a:p>
          <a:p>
            <a:pPr lvl="1"/>
            <a:r>
              <a:rPr lang="en-US" dirty="0">
                <a:hlinkClick r:id="rId2"/>
              </a:rPr>
              <a:t>https://www.youtube.com/watch?v=Ye19fWux5RY</a:t>
            </a:r>
            <a:r>
              <a:rPr lang="en-US" dirty="0"/>
              <a:t> </a:t>
            </a:r>
          </a:p>
          <a:p>
            <a:r>
              <a:rPr lang="en-US" dirty="0" smtClean="0"/>
              <a:t>Book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www.amazon.com/Escape-Velocity-Free-Companys-Future/dp/0062040898/ref=sr_1_2?s=books&amp;ie=UTF8&amp;qid=1376461940&amp;sr=1-2</a:t>
            </a:r>
            <a:endParaRPr lang="en-US" dirty="0" smtClean="0"/>
          </a:p>
          <a:p>
            <a:r>
              <a:rPr lang="en-US" dirty="0" smtClean="0"/>
              <a:t>Blog </a:t>
            </a:r>
            <a:r>
              <a:rPr lang="en-US" smtClean="0"/>
              <a:t>about NABC</a:t>
            </a:r>
            <a:r>
              <a:rPr lang="en-US" altLang="zh-CN" smtClean="0"/>
              <a:t>D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www.cnblogs.com/xinz/archive/2010/12/01/1893323.html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研究生水平课程</a:t>
            </a:r>
            <a:endParaRPr lang="en-US" altLang="zh-CN" dirty="0" smtClean="0"/>
          </a:p>
          <a:p>
            <a:r>
              <a:rPr lang="en-US" dirty="0" smtClean="0"/>
              <a:t>What is expected </a:t>
            </a:r>
          </a:p>
          <a:p>
            <a:pPr lvl="1"/>
            <a:r>
              <a:rPr lang="en-US" dirty="0" smtClean="0"/>
              <a:t>Before the session: </a:t>
            </a:r>
          </a:p>
          <a:p>
            <a:pPr lvl="2"/>
            <a:r>
              <a:rPr lang="en-US" dirty="0" smtClean="0"/>
              <a:t>Read and view </a:t>
            </a:r>
            <a:r>
              <a:rPr lang="en-US" altLang="zh-CN" dirty="0" smtClean="0"/>
              <a:t>data mining reports, </a:t>
            </a:r>
            <a:r>
              <a:rPr lang="en-US" dirty="0" smtClean="0"/>
              <a:t> blogs, videos; 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www.youtube.com/watch?v=Ye19fWux5RY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decide on the analytical </a:t>
            </a:r>
            <a:r>
              <a:rPr lang="en-US" dirty="0" smtClean="0"/>
              <a:t>target</a:t>
            </a:r>
          </a:p>
          <a:p>
            <a:pPr lvl="1"/>
            <a:r>
              <a:rPr lang="en-US" dirty="0" smtClean="0"/>
              <a:t>During the session:</a:t>
            </a:r>
          </a:p>
          <a:p>
            <a:pPr lvl="2"/>
            <a:r>
              <a:rPr lang="en-US" dirty="0" smtClean="0"/>
              <a:t>Discussion, Drill down on details, using the discussion framework </a:t>
            </a:r>
          </a:p>
          <a:p>
            <a:pPr lvl="2"/>
            <a:r>
              <a:rPr lang="en-US" dirty="0" smtClean="0"/>
              <a:t>Present your analytical report</a:t>
            </a:r>
          </a:p>
          <a:p>
            <a:pPr lvl="2"/>
            <a:r>
              <a:rPr lang="en-US" dirty="0">
                <a:effectLst/>
              </a:rPr>
              <a:t>P</a:t>
            </a:r>
            <a:r>
              <a:rPr lang="en-US" dirty="0" smtClean="0">
                <a:effectLst/>
              </a:rPr>
              <a:t>ropose </a:t>
            </a:r>
            <a:r>
              <a:rPr lang="en-US" dirty="0">
                <a:effectLst/>
              </a:rPr>
              <a:t>an action plan for the next </a:t>
            </a:r>
            <a:r>
              <a:rPr lang="en-US" dirty="0" smtClean="0">
                <a:effectLst/>
              </a:rPr>
              <a:t>3 - 9 </a:t>
            </a:r>
            <a:r>
              <a:rPr lang="en-US" dirty="0">
                <a:effectLst/>
              </a:rPr>
              <a:t>months.  </a:t>
            </a:r>
            <a:r>
              <a:rPr lang="en-US" dirty="0" smtClean="0">
                <a:effectLst/>
              </a:rPr>
              <a:t>( </a:t>
            </a:r>
            <a:r>
              <a:rPr lang="en-US" dirty="0">
                <a:effectLst/>
              </a:rPr>
              <a:t>“road map” doc).</a:t>
            </a:r>
            <a:endParaRPr lang="en-US" dirty="0" smtClean="0"/>
          </a:p>
          <a:p>
            <a:pPr lvl="1"/>
            <a:r>
              <a:rPr lang="en-US" dirty="0" smtClean="0"/>
              <a:t>We learn from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Each team will respond to the challenge assigned to the team. </a:t>
            </a:r>
          </a:p>
          <a:p>
            <a:pPr lvl="1"/>
            <a:r>
              <a:rPr lang="zh-CN" altLang="en-US" dirty="0" smtClean="0">
                <a:effectLst/>
              </a:rPr>
              <a:t>如何发布一个有独特价值的软件，让大量用户都来使用我们的产品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30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analytical?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84938"/>
            <a:ext cx="10972800" cy="3815863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 smtClean="0"/>
              <a:t>Emotional Problem Solving</a:t>
            </a:r>
          </a:p>
          <a:p>
            <a:pPr lvl="1"/>
            <a:r>
              <a:rPr lang="zh-CN" altLang="en-US" dirty="0"/>
              <a:t>我来</a:t>
            </a:r>
            <a:r>
              <a:rPr lang="zh-CN" altLang="en-US" dirty="0" smtClean="0"/>
              <a:t>的时候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大家就做这个功能了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我觉得爽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我就做这个产品</a:t>
            </a:r>
            <a:r>
              <a:rPr lang="en-US" altLang="zh-CN" dirty="0" smtClean="0"/>
              <a:t>/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我们已经在这个行业很久了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我们不能输</a:t>
            </a:r>
            <a:r>
              <a:rPr lang="en-US" altLang="zh-CN" dirty="0" smtClean="0"/>
              <a:t>, </a:t>
            </a:r>
            <a:r>
              <a:rPr lang="zh-CN" altLang="en-US" dirty="0" smtClean="0"/>
              <a:t>要战斗到最后！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别人做这个赚钱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我们也做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全面赶超竞争对手，每个功能都全面提高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用户提到的需求我都做</a:t>
            </a:r>
            <a:r>
              <a:rPr lang="en-US" altLang="zh-CN" dirty="0" smtClean="0"/>
              <a:t>! </a:t>
            </a:r>
          </a:p>
          <a:p>
            <a:pPr lvl="1"/>
            <a:r>
              <a:rPr lang="zh-CN" altLang="en-US" dirty="0" smtClean="0"/>
              <a:t>我要做到行业最好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这个功能太简单了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我不想做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老板说啥就做啥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这个做的人太多，我不做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这个做的人太少，我不做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58815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Emotional  (illogical)  </a:t>
            </a:r>
            <a:r>
              <a:rPr lang="en-US" dirty="0">
                <a:sym typeface="Wingdings" panose="05000000000000000000" pitchFamily="2" charset="2"/>
              </a:rPr>
              <a:t> </a:t>
            </a:r>
            <a:r>
              <a:rPr lang="en-US" dirty="0"/>
              <a:t>Analytical 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	http</a:t>
            </a:r>
            <a:r>
              <a:rPr lang="en-US" dirty="0">
                <a:hlinkClick r:id="rId2"/>
              </a:rPr>
              <a:t>://www.youtube.com/watch?v=-</a:t>
            </a:r>
            <a:r>
              <a:rPr lang="en-US" dirty="0" smtClean="0">
                <a:hlinkClick r:id="rId2"/>
              </a:rPr>
              <a:t>4EDhdAHrOg</a:t>
            </a:r>
            <a:endParaRPr lang="en-US" dirty="0"/>
          </a:p>
          <a:p>
            <a:r>
              <a:rPr lang="en-US" dirty="0" smtClean="0"/>
              <a:t>Emotional </a:t>
            </a:r>
            <a:r>
              <a:rPr lang="en-US" dirty="0"/>
              <a:t>goes too far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解决问题的框架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It’s not the solution, but it provides a set of vocabulary for solution</a:t>
            </a:r>
          </a:p>
          <a:p>
            <a:r>
              <a:rPr lang="en-US" dirty="0" smtClean="0"/>
              <a:t>Performance and Power</a:t>
            </a:r>
          </a:p>
          <a:p>
            <a:pPr lvl="1"/>
            <a:r>
              <a:rPr lang="zh-CN" altLang="en-US" dirty="0" smtClean="0"/>
              <a:t>动能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惯性 </a:t>
            </a:r>
            <a:r>
              <a:rPr lang="en-US" altLang="zh-CN" dirty="0" smtClean="0"/>
              <a:t>(inertia) </a:t>
            </a:r>
            <a:r>
              <a:rPr lang="zh-CN" altLang="en-US" dirty="0" smtClean="0"/>
              <a:t>和势能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加速度 </a:t>
            </a:r>
            <a:r>
              <a:rPr lang="en-US" altLang="zh-CN" dirty="0" smtClean="0"/>
              <a:t>(potential/acceleration)</a:t>
            </a:r>
          </a:p>
          <a:p>
            <a:pPr lvl="1"/>
            <a:r>
              <a:rPr lang="en-US" altLang="zh-CN" b="1" dirty="0" smtClean="0"/>
              <a:t>Claim</a:t>
            </a:r>
            <a:r>
              <a:rPr lang="en-US" altLang="zh-CN" dirty="0" smtClean="0"/>
              <a:t>: the planning process in big corporations always over-emphasis on existing Performance,   neglecting Potential</a:t>
            </a:r>
          </a:p>
          <a:p>
            <a:r>
              <a:rPr lang="en-US" dirty="0" smtClean="0"/>
              <a:t>Different Power</a:t>
            </a:r>
          </a:p>
          <a:p>
            <a:pPr lvl="1"/>
            <a:r>
              <a:rPr lang="en-US" dirty="0" smtClean="0"/>
              <a:t>Category Power</a:t>
            </a:r>
          </a:p>
          <a:p>
            <a:pPr lvl="1"/>
            <a:r>
              <a:rPr lang="en-US" dirty="0" smtClean="0"/>
              <a:t>Company/Market Power</a:t>
            </a:r>
          </a:p>
          <a:p>
            <a:pPr lvl="1"/>
            <a:r>
              <a:rPr lang="en-US" dirty="0" smtClean="0"/>
              <a:t>Offer Power</a:t>
            </a:r>
          </a:p>
          <a:p>
            <a:pPr lvl="1"/>
            <a:r>
              <a:rPr lang="en-US" dirty="0" smtClean="0"/>
              <a:t>Execution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– Category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064095" cy="36951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What kind of business we’re in?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Functional cell phone software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Smart phone software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film-based camera (</a:t>
            </a:r>
            <a:r>
              <a:rPr lang="zh-CN" altLang="en-US" dirty="0" smtClean="0"/>
              <a:t>胶卷</a:t>
            </a:r>
            <a:r>
              <a:rPr lang="zh-CN" altLang="en-US" dirty="0"/>
              <a:t>相机</a:t>
            </a:r>
            <a:r>
              <a:rPr lang="en-US" dirty="0" smtClean="0"/>
              <a:t>)?  </a:t>
            </a:r>
            <a:r>
              <a:rPr lang="zh-CN" altLang="en-US" dirty="0" smtClean="0"/>
              <a:t>卡片照相机</a:t>
            </a:r>
            <a:r>
              <a:rPr lang="en-US" altLang="zh-CN" dirty="0" smtClean="0"/>
              <a:t>? </a:t>
            </a:r>
            <a:r>
              <a:rPr lang="zh-CN" altLang="en-US" dirty="0" smtClean="0"/>
              <a:t>大型单反</a:t>
            </a:r>
            <a:r>
              <a:rPr lang="zh-CN" altLang="en-US" dirty="0"/>
              <a:t>照</a:t>
            </a:r>
            <a:r>
              <a:rPr lang="zh-CN" altLang="en-US" dirty="0" smtClean="0"/>
              <a:t>相机</a:t>
            </a:r>
            <a:r>
              <a:rPr lang="en-US" altLang="zh-CN" dirty="0" smtClean="0"/>
              <a:t>? </a:t>
            </a:r>
            <a:r>
              <a:rPr lang="zh-CN" altLang="en-US" dirty="0" smtClean="0"/>
              <a:t>微型单反</a:t>
            </a:r>
            <a:r>
              <a:rPr lang="en-US" altLang="zh-CN" dirty="0" smtClean="0"/>
              <a:t>? 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烧汽油的汽车</a:t>
            </a:r>
            <a:r>
              <a:rPr lang="en-US" altLang="zh-CN" dirty="0" smtClean="0"/>
              <a:t>?  </a:t>
            </a:r>
            <a:r>
              <a:rPr lang="zh-CN" altLang="en-US" dirty="0" smtClean="0"/>
              <a:t>混合动力的汽车</a:t>
            </a:r>
            <a:r>
              <a:rPr lang="en-US" altLang="zh-CN" dirty="0" smtClean="0"/>
              <a:t>? </a:t>
            </a:r>
            <a:r>
              <a:rPr lang="zh-CN" altLang="en-US" dirty="0" smtClean="0"/>
              <a:t>摩托车</a:t>
            </a:r>
            <a:r>
              <a:rPr lang="en-US" altLang="zh-CN" dirty="0" smtClean="0"/>
              <a:t>? </a:t>
            </a:r>
            <a:r>
              <a:rPr lang="zh-CN" altLang="en-US" dirty="0" smtClean="0"/>
              <a:t>电单车</a:t>
            </a:r>
            <a:r>
              <a:rPr lang="en-US" altLang="zh-CN" dirty="0" smtClean="0"/>
              <a:t>?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Category Power is the #1 predicator of future economic performance</a:t>
            </a:r>
          </a:p>
          <a:p>
            <a:pPr>
              <a:lnSpc>
                <a:spcPct val="120000"/>
              </a:lnSpc>
            </a:pPr>
            <a:r>
              <a:rPr lang="zh-CN" altLang="en-US" dirty="0" smtClean="0"/>
              <a:t>只要站在风口，猪也能飞起来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32" y="1811716"/>
            <a:ext cx="5130857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7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maturity curve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073" y="1488498"/>
            <a:ext cx="5934075" cy="360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1073" y="5382491"/>
            <a:ext cx="593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stage is your current project 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ompany/Market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Power: The brand name (leadership) and influence (market share) of a company</a:t>
            </a:r>
          </a:p>
          <a:p>
            <a:r>
              <a:rPr lang="en-US" dirty="0" smtClean="0"/>
              <a:t>Market Power: The company power in a specific market</a:t>
            </a:r>
          </a:p>
          <a:p>
            <a:r>
              <a:rPr lang="en-US" dirty="0" smtClean="0"/>
              <a:t>Crown jewels: </a:t>
            </a:r>
          </a:p>
          <a:p>
            <a:pPr lvl="1"/>
            <a:r>
              <a:rPr lang="en-US" dirty="0" smtClean="0"/>
              <a:t>Resources we currently have and can help us change our company/market power</a:t>
            </a:r>
          </a:p>
          <a:p>
            <a:pPr lvl="1"/>
            <a:r>
              <a:rPr lang="en-US" dirty="0" smtClean="0"/>
              <a:t>Can your crown jewel show 10X benefit difference than your competitors?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– </a:t>
            </a:r>
            <a:r>
              <a:rPr lang="en-US" altLang="zh-CN" dirty="0" smtClean="0"/>
              <a:t>O</a:t>
            </a:r>
            <a:r>
              <a:rPr lang="en-US" dirty="0" smtClean="0"/>
              <a:t>ffer </a:t>
            </a:r>
            <a:r>
              <a:rPr lang="en-US" altLang="zh-CN" dirty="0"/>
              <a:t>P</a:t>
            </a:r>
            <a:r>
              <a:rPr lang="en-US" dirty="0" smtClean="0"/>
              <a:t>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What we offer to the </a:t>
            </a:r>
            <a:r>
              <a:rPr lang="en-US" dirty="0" smtClean="0"/>
              <a:t>users </a:t>
            </a:r>
            <a:r>
              <a:rPr lang="zh-CN" altLang="en-US" dirty="0" smtClean="0"/>
              <a:t>我们给用户提供什么样的价值？</a:t>
            </a:r>
            <a:endParaRPr lang="en-US" dirty="0" smtClean="0"/>
          </a:p>
          <a:p>
            <a:r>
              <a:rPr lang="en-US" dirty="0" smtClean="0"/>
              <a:t>When consider new product/feature</a:t>
            </a:r>
          </a:p>
          <a:p>
            <a:pPr lvl="1"/>
            <a:r>
              <a:rPr lang="en-US" dirty="0" smtClean="0"/>
              <a:t>Is this offer a proven hit, a potential hit, or a me-too product?</a:t>
            </a:r>
          </a:p>
          <a:p>
            <a:pPr lvl="1"/>
            <a:r>
              <a:rPr lang="en-US" dirty="0" smtClean="0"/>
              <a:t>Is this offer sufficiently differentiated to existing competitors?</a:t>
            </a:r>
          </a:p>
          <a:p>
            <a:pPr lvl="1"/>
            <a:r>
              <a:rPr lang="en-US" dirty="0" smtClean="0"/>
              <a:t>What can we do to amplify the differentiation further?</a:t>
            </a:r>
          </a:p>
          <a:p>
            <a:pPr lvl="1"/>
            <a:r>
              <a:rPr lang="en-US" dirty="0" smtClean="0"/>
              <a:t>Where are we wasting resources on non-differentiating features?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构建之法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构建之法">
      <a:majorFont>
        <a:latin typeface="Corbel"/>
        <a:ea typeface="华文楷体"/>
        <a:cs typeface=""/>
      </a:majorFont>
      <a:minorFont>
        <a:latin typeface="Corbel"/>
        <a:ea typeface="Microsoft YaHei UI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构建之法" id="{14280AF9-1F7B-446C-8410-95260A2E42A8}" vid="{AE850DEE-0E92-4FC1-B10C-BA718C2979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构建之法</Template>
  <TotalTime>4915</TotalTime>
  <Words>909</Words>
  <Application>Microsoft Office PowerPoint</Application>
  <PresentationFormat>宽屏</PresentationFormat>
  <Paragraphs>129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Microsoft YaHei UI</vt:lpstr>
      <vt:lpstr>华文楷体</vt:lpstr>
      <vt:lpstr>Arial</vt:lpstr>
      <vt:lpstr>Corbel</vt:lpstr>
      <vt:lpstr>Wingdings</vt:lpstr>
      <vt:lpstr>Wingdings 2</vt:lpstr>
      <vt:lpstr>Wingdings 3</vt:lpstr>
      <vt:lpstr>构建之法</vt:lpstr>
      <vt:lpstr>产品分析讨论</vt:lpstr>
      <vt:lpstr>Intro</vt:lpstr>
      <vt:lpstr>Challenge</vt:lpstr>
      <vt:lpstr>Why analytical?</vt:lpstr>
      <vt:lpstr>Framework – 解决问题的框架</vt:lpstr>
      <vt:lpstr>Power – Category Power</vt:lpstr>
      <vt:lpstr>Product maturity curve</vt:lpstr>
      <vt:lpstr>Company/Market Power</vt:lpstr>
      <vt:lpstr>Power – Offer Power</vt:lpstr>
      <vt:lpstr>Different offer power</vt:lpstr>
      <vt:lpstr>Offer Power – 10x</vt:lpstr>
      <vt:lpstr>Power – Execution Power  执行力</vt:lpstr>
      <vt:lpstr>Exercise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Nova 2.0 Analytical Problem Solving</dc:title>
  <dc:creator>Xin Zou</dc:creator>
  <cp:lastModifiedBy>Xin Zou</cp:lastModifiedBy>
  <cp:revision>82</cp:revision>
  <dcterms:created xsi:type="dcterms:W3CDTF">2013-08-13T05:03:02Z</dcterms:created>
  <dcterms:modified xsi:type="dcterms:W3CDTF">2016-02-19T06:32:27Z</dcterms:modified>
</cp:coreProperties>
</file>