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80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07" autoAdjust="0"/>
  </p:normalViewPr>
  <p:slideViewPr>
    <p:cSldViewPr>
      <p:cViewPr varScale="1">
        <p:scale>
          <a:sx n="94" d="100"/>
          <a:sy n="94" d="100"/>
        </p:scale>
        <p:origin x="1138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650A2-B221-45B7-8BFD-302FFBB7179C}" type="datetimeFigureOut">
              <a:rPr lang="en-US" smtClean="0"/>
              <a:pPr/>
              <a:t>11/28/2015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179E1-1FAE-4667-A618-B3C44D7B1E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2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Originally from Ambrosio Blanco</a:t>
            </a:r>
          </a:p>
          <a:p>
            <a:r>
              <a:rPr lang="en-US" dirty="0" smtClean="0"/>
              <a:t>MSRA</a:t>
            </a:r>
          </a:p>
          <a:p>
            <a:r>
              <a:rPr lang="en-US" dirty="0" smtClean="0"/>
              <a:t>Test Manager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179E1-1FAE-4667-A618-B3C44D7B1E8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32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179E1-1FAE-4667-A618-B3C44D7B1E8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84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179E1-1FAE-4667-A618-B3C44D7B1E8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64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单击以编辑母版副标题样式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11/28/2015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3638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11/28/2015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05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11/28/2015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83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11/28/2015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44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11/28/2015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34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11/28/2015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124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11/28/2015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730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11/28/2015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922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11/28/2015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08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11/28/2015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651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F6BCBE8-30B0-4476-8762-9236B142003A}" type="datetimeFigureOut">
              <a:rPr lang="en-US" smtClean="0"/>
              <a:pPr/>
              <a:t>11/28/2015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85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F6BCBE8-30B0-4476-8762-9236B142003A}" type="datetimeFigureOut">
              <a:rPr lang="en-US" smtClean="0"/>
              <a:pPr/>
              <a:t>11/28/2015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27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人，绩效和职业道德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邹</a:t>
            </a:r>
            <a:r>
              <a:rPr lang="zh-CN" altLang="en-US" dirty="0" smtClean="0"/>
              <a:t>欣</a:t>
            </a:r>
            <a:endParaRPr lang="en-US" altLang="zh-CN" dirty="0" smtClean="0"/>
          </a:p>
          <a:p>
            <a:r>
              <a:rPr lang="zh-CN" altLang="en-US" dirty="0"/>
              <a:t>构建之</a:t>
            </a:r>
            <a:r>
              <a:rPr lang="zh-CN" altLang="en-US" dirty="0" smtClean="0"/>
              <a:t>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现代软件工程</a:t>
            </a:r>
            <a:endParaRPr lang="en-US" dirty="0" smtClean="0"/>
          </a:p>
          <a:p>
            <a:r>
              <a:rPr lang="en-US" dirty="0" smtClean="0"/>
              <a:t>201</a:t>
            </a:r>
            <a:r>
              <a:rPr lang="en-US" altLang="zh-CN" dirty="0" smtClean="0"/>
              <a:t>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团队发展的阶段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萌芽</a:t>
            </a:r>
            <a:endParaRPr lang="en-US" altLang="zh-CN" dirty="0" smtClean="0"/>
          </a:p>
          <a:p>
            <a:r>
              <a:rPr lang="zh-CN" altLang="en-US" dirty="0" smtClean="0"/>
              <a:t>磨合</a:t>
            </a:r>
            <a:endParaRPr lang="en-US" altLang="zh-CN" dirty="0" smtClean="0"/>
          </a:p>
          <a:p>
            <a:r>
              <a:rPr lang="zh-CN" altLang="en-US" dirty="0" smtClean="0"/>
              <a:t>规范</a:t>
            </a:r>
            <a:endParaRPr lang="en-US" altLang="zh-CN" dirty="0" smtClean="0"/>
          </a:p>
          <a:p>
            <a:r>
              <a:rPr lang="zh-CN" altLang="en-US" dirty="0" smtClean="0"/>
              <a:t>创造</a:t>
            </a:r>
            <a:endParaRPr lang="en-US" altLang="zh-CN" dirty="0" smtClean="0"/>
          </a:p>
          <a:p>
            <a:r>
              <a:rPr lang="zh-CN" altLang="en-US" dirty="0" smtClean="0"/>
              <a:t>或者解体崩溃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512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软件工程师的道德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在医学上有著名的希波克拉底</a:t>
            </a:r>
            <a:r>
              <a:rPr lang="zh-CN" altLang="en-US" dirty="0" smtClean="0"/>
              <a:t>誓言</a:t>
            </a:r>
            <a:endParaRPr lang="en-US" altLang="zh-CN" dirty="0" smtClean="0"/>
          </a:p>
          <a:p>
            <a:r>
              <a:rPr lang="en-US" dirty="0" smtClean="0"/>
              <a:t>IEEE/ACM</a:t>
            </a:r>
            <a:r>
              <a:rPr lang="zh-CN" altLang="en-US" dirty="0"/>
              <a:t>发 布了</a:t>
            </a:r>
            <a:r>
              <a:rPr lang="en-US" altLang="zh-CN" dirty="0"/>
              <a:t>《 </a:t>
            </a:r>
            <a:r>
              <a:rPr lang="zh-CN" altLang="en-US" dirty="0"/>
              <a:t>软件工程师职业道德规范和标准</a:t>
            </a:r>
            <a:r>
              <a:rPr lang="en-US" altLang="zh-CN" dirty="0"/>
              <a:t>》</a:t>
            </a:r>
            <a:r>
              <a:rPr lang="zh-CN" altLang="en-US" dirty="0"/>
              <a:t>（</a:t>
            </a:r>
            <a:r>
              <a:rPr lang="en-US" dirty="0"/>
              <a:t>Software Engineering Code of Ethics and Professional </a:t>
            </a:r>
            <a:r>
              <a:rPr lang="en-US" dirty="0" smtClean="0"/>
              <a:t>Practice）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53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合作伙伴评分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8872" indent="0">
              <a:buNone/>
            </a:pPr>
            <a:r>
              <a:rPr lang="zh-CN" altLang="en-US" dirty="0" smtClean="0"/>
              <a:t>在</a:t>
            </a:r>
            <a:r>
              <a:rPr lang="zh-CN" altLang="en-US" dirty="0"/>
              <a:t>这个软件工程课上，你有机会和</a:t>
            </a:r>
            <a:r>
              <a:rPr lang="en-US" altLang="zh-CN" dirty="0"/>
              <a:t>5–7</a:t>
            </a:r>
            <a:r>
              <a:rPr lang="zh-CN" altLang="en-US" dirty="0"/>
              <a:t>名同学进行了深度的合作，那么，谁的合作精神好？ 在课程的最后阶段，每个人列出一个一维的名单，你自己也在里面，从合作精神最高到</a:t>
            </a:r>
            <a:r>
              <a:rPr lang="zh-CN" altLang="en-US" dirty="0" smtClean="0"/>
              <a:t>最低</a:t>
            </a:r>
            <a:r>
              <a:rPr lang="zh-CN" altLang="en-US" dirty="0"/>
              <a:t>排列，没有并列。</a:t>
            </a:r>
          </a:p>
          <a:p>
            <a:pPr marL="896112" lvl="3" indent="0">
              <a:buNone/>
            </a:pPr>
            <a:r>
              <a:rPr lang="zh-CN" altLang="en-US" dirty="0"/>
              <a:t>小伙伴</a:t>
            </a:r>
            <a:r>
              <a:rPr lang="en-US" altLang="zh-CN" dirty="0"/>
              <a:t>1 </a:t>
            </a:r>
            <a:endParaRPr lang="en-US" altLang="zh-CN" dirty="0" smtClean="0"/>
          </a:p>
          <a:p>
            <a:pPr marL="896112" lvl="3" indent="0">
              <a:buNone/>
            </a:pPr>
            <a:r>
              <a:rPr lang="zh-CN" altLang="en-US" dirty="0" smtClean="0"/>
              <a:t>小</a:t>
            </a:r>
            <a:r>
              <a:rPr lang="zh-CN" altLang="en-US" dirty="0"/>
              <a:t>伙伴</a:t>
            </a:r>
            <a:r>
              <a:rPr lang="en-US" altLang="zh-CN" dirty="0"/>
              <a:t>2 </a:t>
            </a:r>
            <a:endParaRPr lang="en-US" altLang="zh-CN" dirty="0" smtClean="0"/>
          </a:p>
          <a:p>
            <a:pPr marL="896112" lvl="3" indent="0">
              <a:buNone/>
            </a:pPr>
            <a:r>
              <a:rPr lang="en-US" altLang="zh-CN" dirty="0" smtClean="0"/>
              <a:t>…</a:t>
            </a:r>
          </a:p>
          <a:p>
            <a:pPr marL="896112" lvl="3" indent="0">
              <a:buNone/>
            </a:pPr>
            <a:r>
              <a:rPr lang="zh-CN" altLang="en-US" b="1" dirty="0" smtClean="0"/>
              <a:t>本人 </a:t>
            </a:r>
            <a:endParaRPr lang="en-US" altLang="zh-CN" b="1" dirty="0" smtClean="0"/>
          </a:p>
          <a:p>
            <a:pPr marL="896112" lvl="3" indent="0">
              <a:buNone/>
            </a:pPr>
            <a:r>
              <a:rPr lang="zh-CN" altLang="en-US" dirty="0" smtClean="0"/>
              <a:t>小</a:t>
            </a:r>
            <a:r>
              <a:rPr lang="zh-CN" altLang="en-US" dirty="0"/>
              <a:t>伙伴</a:t>
            </a:r>
            <a:r>
              <a:rPr lang="en-US" altLang="zh-CN" dirty="0" smtClean="0"/>
              <a:t>3</a:t>
            </a:r>
          </a:p>
          <a:p>
            <a:pPr marL="896112" lvl="3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...</a:t>
            </a:r>
          </a:p>
          <a:p>
            <a:pPr marL="118872" indent="0">
              <a:buNone/>
            </a:pPr>
            <a:endParaRPr lang="en-US" altLang="zh-CN" dirty="0" smtClean="0"/>
          </a:p>
          <a:p>
            <a:pPr marL="118872" indent="0">
              <a:buNone/>
            </a:pPr>
            <a:r>
              <a:rPr lang="zh-CN" altLang="en-US" dirty="0" smtClean="0"/>
              <a:t>如何</a:t>
            </a:r>
            <a:r>
              <a:rPr lang="zh-CN" altLang="en-US" dirty="0"/>
              <a:t>打分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411480" lvl="1" indent="0">
              <a:buNone/>
            </a:pPr>
            <a:r>
              <a:rPr lang="zh-CN" altLang="en-US" dirty="0" smtClean="0"/>
              <a:t>“本人”</a:t>
            </a:r>
            <a:r>
              <a:rPr lang="zh-CN" altLang="en-US" dirty="0"/>
              <a:t>得到</a:t>
            </a:r>
            <a:r>
              <a:rPr lang="en-US" altLang="zh-CN" dirty="0"/>
              <a:t>0</a:t>
            </a:r>
            <a:r>
              <a:rPr lang="zh-CN" altLang="en-US" dirty="0"/>
              <a:t>分，比“本人”高一个名次，则加</a:t>
            </a:r>
            <a:r>
              <a:rPr lang="en-US" altLang="zh-CN" dirty="0"/>
              <a:t>1</a:t>
            </a:r>
            <a:r>
              <a:rPr lang="zh-CN" altLang="en-US" dirty="0"/>
              <a:t>分，低一个名次，则减</a:t>
            </a:r>
            <a:r>
              <a:rPr lang="en-US" altLang="zh-CN" dirty="0"/>
              <a:t>1</a:t>
            </a:r>
            <a:r>
              <a:rPr lang="zh-CN" altLang="en-US" dirty="0"/>
              <a:t>分， 以此类推。</a:t>
            </a:r>
            <a:r>
              <a:rPr lang="en-US" altLang="zh-CN" dirty="0"/>
              <a:t>TA</a:t>
            </a:r>
            <a:r>
              <a:rPr lang="zh-CN" altLang="en-US" dirty="0"/>
              <a:t>拿到全部人的提名后，给所有人统计分数。然后公布。</a:t>
            </a:r>
          </a:p>
          <a:p>
            <a:pPr marL="118872" indent="0">
              <a:buNone/>
            </a:pPr>
            <a:endParaRPr lang="en-US" altLang="zh-CN" dirty="0" smtClean="0"/>
          </a:p>
          <a:p>
            <a:pPr marL="118872" indent="0">
              <a:buNone/>
            </a:pPr>
            <a:r>
              <a:rPr lang="zh-CN" altLang="en-US" dirty="0" smtClean="0"/>
              <a:t>任课</a:t>
            </a:r>
            <a:r>
              <a:rPr lang="zh-CN" altLang="en-US" dirty="0"/>
              <a:t>老师决定是否给得分最高的部分同学某种奖励分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7831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课堂讨论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请看 </a:t>
            </a:r>
            <a:r>
              <a:rPr lang="en-US" altLang="zh-CN" dirty="0" smtClean="0"/>
              <a:t>17 </a:t>
            </a:r>
            <a:r>
              <a:rPr lang="zh-CN" altLang="en-US" smtClean="0"/>
              <a:t>章练习与讨论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2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概述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猪、鸡和鹦鹉的故事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RASCI 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r>
              <a:rPr lang="zh-CN" altLang="en-US" dirty="0"/>
              <a:t>绩效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各种方法</a:t>
            </a:r>
            <a:endParaRPr lang="en-US" altLang="zh-CN" dirty="0" smtClean="0"/>
          </a:p>
          <a:p>
            <a:r>
              <a:rPr lang="zh-CN" altLang="en-US" dirty="0" smtClean="0"/>
              <a:t>奖励什么样的行为？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萝卜和白菜的故事</a:t>
            </a:r>
            <a:endParaRPr lang="en-US" altLang="zh-CN" dirty="0" smtClean="0"/>
          </a:p>
          <a:p>
            <a:r>
              <a:rPr lang="zh-CN" altLang="en-US" dirty="0" smtClean="0"/>
              <a:t>团队合作的阶段</a:t>
            </a:r>
            <a:endParaRPr lang="en-US" altLang="zh-CN" dirty="0" smtClean="0"/>
          </a:p>
          <a:p>
            <a:r>
              <a:rPr lang="zh-CN" altLang="en-US" dirty="0" smtClean="0"/>
              <a:t>软件工程师的职业道德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软件团队成员的投入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000" y="1600200"/>
            <a:ext cx="8229600" cy="27921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3400" y="4800600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猪：提供猪肉，做熏肉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鸡：提供鸡蛋，做煎蛋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鹦鹉：提供咨询和听来的创业故事，最新趋势等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zh-CN" altLang="en-US" dirty="0" smtClean="0"/>
              <a:t>他们的投入和负担是一样的么？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3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权力和责任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在进行一些跨部门合作时，我们更要理清不同部门的权力、责任和流程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RASCI</a:t>
            </a:r>
            <a:r>
              <a:rPr lang="zh-CN" altLang="en-US" dirty="0"/>
              <a:t>模型： 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R</a:t>
            </a:r>
            <a:r>
              <a:rPr lang="zh-CN" altLang="en-US" dirty="0"/>
              <a:t>： </a:t>
            </a:r>
            <a:r>
              <a:rPr lang="en-US" altLang="zh-CN" dirty="0"/>
              <a:t>Responsible</a:t>
            </a:r>
            <a:r>
              <a:rPr lang="zh-CN" altLang="en-US" dirty="0"/>
              <a:t>，负责把具体事情做好。 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A</a:t>
            </a:r>
            <a:r>
              <a:rPr lang="zh-CN" altLang="en-US" dirty="0"/>
              <a:t>： </a:t>
            </a:r>
            <a:r>
              <a:rPr lang="en-US" altLang="zh-CN" dirty="0"/>
              <a:t>Accountable</a:t>
            </a:r>
            <a:r>
              <a:rPr lang="zh-CN" altLang="en-US" dirty="0"/>
              <a:t>，对任务负全责，有批准的权力。 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S</a:t>
            </a:r>
            <a:r>
              <a:rPr lang="zh-CN" altLang="en-US" dirty="0"/>
              <a:t>： </a:t>
            </a:r>
            <a:r>
              <a:rPr lang="en-US" altLang="zh-CN" dirty="0"/>
              <a:t>Support</a:t>
            </a:r>
            <a:r>
              <a:rPr lang="zh-CN" altLang="en-US" dirty="0"/>
              <a:t>，对任务提供支持，辅助任务的完成。 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C</a:t>
            </a:r>
            <a:r>
              <a:rPr lang="zh-CN" altLang="en-US" dirty="0"/>
              <a:t>： </a:t>
            </a:r>
            <a:r>
              <a:rPr lang="en-US" altLang="zh-CN" dirty="0"/>
              <a:t>Consulted</a:t>
            </a:r>
            <a:r>
              <a:rPr lang="zh-CN" altLang="en-US" dirty="0"/>
              <a:t>，咨询，拥有完成项目所需的信息或能力的角色。 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I</a:t>
            </a:r>
            <a:r>
              <a:rPr lang="zh-CN" altLang="en-US" dirty="0"/>
              <a:t>： </a:t>
            </a:r>
            <a:r>
              <a:rPr lang="en-US" altLang="zh-CN" dirty="0"/>
              <a:t>Informed</a:t>
            </a:r>
            <a:r>
              <a:rPr lang="zh-CN" altLang="en-US" dirty="0"/>
              <a:t>，知会者，应该事后及时通知结果的角色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在</a:t>
            </a:r>
            <a:r>
              <a:rPr lang="zh-CN" altLang="en-US" dirty="0"/>
              <a:t>一个流程漫长、合作者众多的项目中，项目的管理 者要把每一个环节的</a:t>
            </a:r>
            <a:r>
              <a:rPr lang="en-US" altLang="zh-CN" dirty="0"/>
              <a:t>RASCI</a:t>
            </a:r>
            <a:r>
              <a:rPr lang="zh-CN" altLang="en-US" dirty="0"/>
              <a:t>角色都列出来，每个环 节有且只有一个</a:t>
            </a:r>
            <a:r>
              <a:rPr lang="en-US" altLang="zh-CN" dirty="0"/>
              <a:t>R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225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团队贡献分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altLang="zh-CN" dirty="0" smtClean="0"/>
          </a:p>
          <a:p>
            <a:r>
              <a:rPr lang="zh-CN" altLang="en-US" dirty="0" smtClean="0"/>
              <a:t>讲述你们如何确定大家的团队贡献分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Alpha </a:t>
            </a:r>
            <a:r>
              <a:rPr lang="zh-CN" altLang="en-US" dirty="0" smtClean="0"/>
              <a:t>阶段结束后，每个团队必须送走一名队员；每个团队有权利拒绝任何新队员加入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38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绩效管理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8872" indent="0">
              <a:buNone/>
            </a:pPr>
            <a:r>
              <a:rPr lang="zh-CN" altLang="en-US" dirty="0" smtClean="0"/>
              <a:t>不同情况需要不同的方法</a:t>
            </a:r>
            <a:endParaRPr lang="en-US" altLang="zh-CN" dirty="0" smtClean="0"/>
          </a:p>
          <a:p>
            <a:r>
              <a:rPr lang="zh-CN" altLang="en-US" dirty="0" smtClean="0"/>
              <a:t>一群</a:t>
            </a:r>
            <a:r>
              <a:rPr lang="zh-CN" altLang="en-US" dirty="0"/>
              <a:t>人把一堆砖头从</a:t>
            </a:r>
            <a:r>
              <a:rPr lang="en-US" altLang="zh-CN" dirty="0"/>
              <a:t>A </a:t>
            </a:r>
            <a:r>
              <a:rPr lang="zh-CN" altLang="en-US" dirty="0"/>
              <a:t>地搬到</a:t>
            </a:r>
            <a:r>
              <a:rPr lang="en-US" altLang="zh-CN" dirty="0"/>
              <a:t>B </a:t>
            </a:r>
            <a:r>
              <a:rPr lang="zh-CN" altLang="en-US" dirty="0"/>
              <a:t>地 </a:t>
            </a:r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个剧组排演话剧（有导演，有场记，有主角，有配角，有舞美设计，有化妆师，有灯光师， 这些角色能随意替换么？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一群</a:t>
            </a:r>
            <a:r>
              <a:rPr lang="zh-CN" altLang="en-US" dirty="0"/>
              <a:t>画家集体创作“百里长江图”（你画一个局部，我画一个局部，如何构成一部好 作品？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一群</a:t>
            </a:r>
            <a:r>
              <a:rPr lang="zh-CN" altLang="en-US" dirty="0"/>
              <a:t>医生</a:t>
            </a:r>
            <a:r>
              <a:rPr lang="en-US" altLang="zh-CN" dirty="0"/>
              <a:t>/ </a:t>
            </a:r>
            <a:r>
              <a:rPr lang="zh-CN" altLang="en-US" dirty="0"/>
              <a:t>护士轮流值夜班（有人值班一个晚上抢救了几个病人，失败了几次；也有 人值班时没人来就医，谁的绩效更好？） </a:t>
            </a:r>
            <a:endParaRPr lang="en-US" altLang="zh-CN" dirty="0" smtClean="0"/>
          </a:p>
          <a:p>
            <a:r>
              <a:rPr lang="zh-CN" altLang="en-US" dirty="0" smtClean="0"/>
              <a:t>一群</a:t>
            </a:r>
            <a:r>
              <a:rPr lang="zh-CN" altLang="en-US" dirty="0"/>
              <a:t>老师教课（有人讲得难，有人讲得容易，有不同的课程，谁最有效率？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一群</a:t>
            </a:r>
            <a:r>
              <a:rPr lang="zh-CN" altLang="en-US" dirty="0"/>
              <a:t>编辑在出版社里出书（有人碰到好题目，有人碰到不靠谱的作者，有人的书叫好， 有人的书叫座，有人热爱某一个冷门的领域，谁是好编辑？）</a:t>
            </a:r>
          </a:p>
          <a:p>
            <a:r>
              <a:rPr lang="zh-CN" altLang="en-US" dirty="0" smtClean="0"/>
              <a:t>一群</a:t>
            </a:r>
            <a:r>
              <a:rPr lang="zh-CN" altLang="en-US" dirty="0"/>
              <a:t>学生做软件工程项目（如何评价每个学生的绩效？）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54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各种方法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根据工作量？</a:t>
            </a:r>
            <a:endParaRPr lang="en-US" altLang="zh-CN" dirty="0" smtClean="0"/>
          </a:p>
          <a:p>
            <a:r>
              <a:rPr lang="zh-CN" altLang="en-US" dirty="0" smtClean="0"/>
              <a:t>根据工作时间？</a:t>
            </a:r>
            <a:endParaRPr lang="en-US" altLang="zh-CN" dirty="0" smtClean="0"/>
          </a:p>
          <a:p>
            <a:r>
              <a:rPr lang="zh-CN" altLang="en-US" dirty="0" smtClean="0"/>
              <a:t>根据资历？</a:t>
            </a:r>
            <a:endParaRPr lang="en-US" altLang="zh-CN" dirty="0" smtClean="0"/>
          </a:p>
          <a:p>
            <a:r>
              <a:rPr lang="zh-CN" altLang="en-US" dirty="0" smtClean="0"/>
              <a:t>大锅饭？</a:t>
            </a:r>
            <a:endParaRPr lang="en-US" altLang="zh-CN" dirty="0" smtClean="0"/>
          </a:p>
          <a:p>
            <a:r>
              <a:rPr lang="zh-CN" altLang="en-US" dirty="0"/>
              <a:t>比</a:t>
            </a:r>
            <a:r>
              <a:rPr lang="zh-CN" altLang="en-US" dirty="0" smtClean="0"/>
              <a:t>效率？比不犯错误？</a:t>
            </a:r>
            <a:endParaRPr lang="en-US" altLang="zh-CN" dirty="0" smtClean="0"/>
          </a:p>
          <a:p>
            <a:r>
              <a:rPr lang="zh-CN" altLang="en-US" dirty="0" smtClean="0"/>
              <a:t>队友评估？</a:t>
            </a:r>
            <a:endParaRPr lang="en-US" altLang="zh-CN" dirty="0" smtClean="0"/>
          </a:p>
          <a:p>
            <a:r>
              <a:rPr lang="en-US" altLang="zh-CN" dirty="0" smtClean="0"/>
              <a:t>20 / 70 / 10 </a:t>
            </a:r>
            <a:r>
              <a:rPr lang="zh-CN" altLang="en-US" dirty="0" smtClean="0"/>
              <a:t>分档次？</a:t>
            </a:r>
            <a:endParaRPr lang="en-US" altLang="zh-CN" dirty="0" smtClean="0"/>
          </a:p>
          <a:p>
            <a:r>
              <a:rPr lang="zh-CN" altLang="en-US" dirty="0" smtClean="0"/>
              <a:t>二维表格判定工作结果和影响力？</a:t>
            </a:r>
            <a:endParaRPr lang="en-US" altLang="zh-CN" dirty="0" smtClean="0"/>
          </a:p>
          <a:p>
            <a:r>
              <a:rPr lang="zh-CN" altLang="en-US" dirty="0" smtClean="0"/>
              <a:t>划分等级，公开刺激？</a:t>
            </a:r>
            <a:endParaRPr lang="en-US" altLang="zh-CN" dirty="0" smtClean="0"/>
          </a:p>
          <a:p>
            <a:r>
              <a:rPr lang="zh-CN" altLang="en-US" dirty="0"/>
              <a:t>闷声发大财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86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萝卜和白菜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萝卜快了不洗泥  </a:t>
            </a:r>
            <a:r>
              <a:rPr lang="en-US" altLang="zh-CN" dirty="0" smtClean="0"/>
              <a:t>vs. </a:t>
            </a:r>
            <a:r>
              <a:rPr lang="zh-CN" altLang="en-US" dirty="0" smtClean="0"/>
              <a:t>慢工出细活</a:t>
            </a:r>
            <a:endParaRPr lang="en-US" altLang="zh-CN" dirty="0" smtClean="0"/>
          </a:p>
          <a:p>
            <a:r>
              <a:rPr lang="zh-CN" altLang="en-US" dirty="0" smtClean="0"/>
              <a:t>讨论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如果你是经理，你应该怎么办？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530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团队发展的阶段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假团队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687695"/>
            <a:ext cx="53149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14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构建之法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构建之法">
      <a:majorFont>
        <a:latin typeface="Corbel"/>
        <a:ea typeface="华文楷体"/>
        <a:cs typeface=""/>
      </a:majorFont>
      <a:minorFont>
        <a:latin typeface="Corbel"/>
        <a:ea typeface="Microsoft YaHei UI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构建之法" id="{14280AF9-1F7B-446C-8410-95260A2E42A8}" vid="{AE850DEE-0E92-4FC1-B10C-BA718C2979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71182FA640024E8A2815D490E1EF25" ma:contentTypeVersion="0" ma:contentTypeDescription="Create a new document." ma:contentTypeScope="" ma:versionID="3591aab47f172a2900f307f59d42222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f28ea01430cdfb20a10736313f817e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132C8A-B094-42C9-8FEB-6C14EB442EF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FBAD3CE-F083-4C4D-9639-2A686804FC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59B624C-3232-4AA7-B231-042BE14D92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构建之法</Template>
  <TotalTime>2008</TotalTime>
  <Words>751</Words>
  <Application>Microsoft Office PowerPoint</Application>
  <PresentationFormat>全屏显示(4:3)</PresentationFormat>
  <Paragraphs>91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Microsoft YaHei UI</vt:lpstr>
      <vt:lpstr>华文楷体</vt:lpstr>
      <vt:lpstr>Arial</vt:lpstr>
      <vt:lpstr>Calibri</vt:lpstr>
      <vt:lpstr>Corbel</vt:lpstr>
      <vt:lpstr>Wingdings</vt:lpstr>
      <vt:lpstr>Wingdings 2</vt:lpstr>
      <vt:lpstr>Wingdings 3</vt:lpstr>
      <vt:lpstr>构建之法</vt:lpstr>
      <vt:lpstr>人，绩效和职业道德</vt:lpstr>
      <vt:lpstr>概述</vt:lpstr>
      <vt:lpstr>软件团队成员的投入</vt:lpstr>
      <vt:lpstr>权力和责任</vt:lpstr>
      <vt:lpstr>团队贡献分</vt:lpstr>
      <vt:lpstr>绩效管理</vt:lpstr>
      <vt:lpstr>各种方法</vt:lpstr>
      <vt:lpstr>萝卜和白菜</vt:lpstr>
      <vt:lpstr>团队发展的阶段</vt:lpstr>
      <vt:lpstr>团队发展的阶段</vt:lpstr>
      <vt:lpstr>软件工程师的道德</vt:lpstr>
      <vt:lpstr>合作伙伴评分</vt:lpstr>
      <vt:lpstr>课堂讨论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Overview</dc:title>
  <dc:creator>Ambrosio Blanco</dc:creator>
  <cp:lastModifiedBy>Xin Zou</cp:lastModifiedBy>
  <cp:revision>242</cp:revision>
  <dcterms:created xsi:type="dcterms:W3CDTF">2007-08-15T06:14:39Z</dcterms:created>
  <dcterms:modified xsi:type="dcterms:W3CDTF">2015-11-28T15:25:15Z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0x0101006371182FA640024E8A2815D490E1EF25</vt:lpwstr>
  </property>
  <property fmtid="{D5CDD505-2E9C-101B-9397-08002B2CF9AE}" pid="3" name="IsMyDocuments">
    <vt:bool>true</vt:bool>
  </property>
</Properties>
</file>