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4"/>
  </p:sldMasterIdLst>
  <p:notesMasterIdLst>
    <p:notesMasterId r:id="rId24"/>
  </p:notesMasterIdLst>
  <p:sldIdLst>
    <p:sldId id="261" r:id="rId5"/>
    <p:sldId id="275" r:id="rId6"/>
    <p:sldId id="264" r:id="rId7"/>
    <p:sldId id="265" r:id="rId8"/>
    <p:sldId id="259" r:id="rId9"/>
    <p:sldId id="260" r:id="rId10"/>
    <p:sldId id="263" r:id="rId11"/>
    <p:sldId id="271" r:id="rId12"/>
    <p:sldId id="272" r:id="rId13"/>
    <p:sldId id="273" r:id="rId14"/>
    <p:sldId id="266" r:id="rId15"/>
    <p:sldId id="276" r:id="rId16"/>
    <p:sldId id="267" r:id="rId17"/>
    <p:sldId id="258" r:id="rId18"/>
    <p:sldId id="268" r:id="rId19"/>
    <p:sldId id="257" r:id="rId20"/>
    <p:sldId id="269" r:id="rId21"/>
    <p:sldId id="274" r:id="rId22"/>
    <p:sldId id="27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32" autoAdjust="0"/>
  </p:normalViewPr>
  <p:slideViewPr>
    <p:cSldViewPr>
      <p:cViewPr varScale="1">
        <p:scale>
          <a:sx n="66" d="100"/>
          <a:sy n="66" d="100"/>
        </p:scale>
        <p:origin x="19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9CECF6-B44B-4827-95CE-F4DAD7D4955B}" type="datetimeFigureOut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518E120-2523-4C9B-A081-0137B07A5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64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thill.blogspot.com/2009/12/unit-testing-what-to-test-right-bicep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9859C1-B26B-4384-A448-98EE5A9CA09E}" type="slidenum">
              <a:rPr 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https://www.safaribooksonline.com/library/view/pragmatic-unit-testing/9781680500769/f_0051.html</a:t>
            </a:r>
          </a:p>
          <a:p>
            <a:endParaRPr 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http://gthill.blogspot.com/2009/12/unit-testing-what-to-test-right-bicep.html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8E120-2523-4C9B-A081-0137B07A5C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单击以编辑母版副标题样式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543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8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7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0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8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5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1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8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4822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8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nblogs.com/xinz/p/331823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现代软件工程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Basic Coding, </a:t>
            </a:r>
            <a:r>
              <a:rPr dirty="0" smtClean="0"/>
              <a:t>Unit Test</a:t>
            </a:r>
            <a:r>
              <a:rPr lang="en-US" dirty="0" smtClean="0"/>
              <a:t> &amp; Ref</a:t>
            </a:r>
            <a:r>
              <a:rPr lang="en-US" altLang="zh-CN" dirty="0" smtClean="0"/>
              <a:t>a</a:t>
            </a:r>
            <a:r>
              <a:rPr lang="en-US" dirty="0" smtClean="0"/>
              <a:t>ctoring</a:t>
            </a:r>
            <a:endParaRPr dirty="0" smtClean="0"/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 smtClean="0"/>
              <a:t>201</a:t>
            </a:r>
            <a:r>
              <a:rPr lang="en-US" altLang="zh-CN" sz="2500" dirty="0" smtClean="0"/>
              <a:t>5</a:t>
            </a:r>
            <a:endParaRPr lang="en-US" sz="2500" dirty="0" smtClean="0"/>
          </a:p>
          <a:p>
            <a:pPr>
              <a:lnSpc>
                <a:spcPct val="80000"/>
              </a:lnSpc>
            </a:pPr>
            <a:r>
              <a:rPr lang="en-US" sz="2500" dirty="0" smtClean="0"/>
              <a:t>Xin Zou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回归测试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回归测试 （</a:t>
            </a:r>
            <a:r>
              <a:rPr lang="en-US" altLang="zh-CN" dirty="0"/>
              <a:t>Regression Test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Regress </a:t>
            </a:r>
            <a:r>
              <a:rPr lang="zh-CN" altLang="en-US" dirty="0"/>
              <a:t>的英语定义是：</a:t>
            </a:r>
            <a:r>
              <a:rPr lang="en-US" altLang="zh-CN" dirty="0"/>
              <a:t>return to a worse or less developed state</a:t>
            </a:r>
            <a:r>
              <a:rPr lang="zh-CN" altLang="en-US" dirty="0"/>
              <a:t>，是倒退、退化、退步的意思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软 件项目中，如果一个模块或功能以前是正常工作的，但是在一个新的构建中出了问题，那么这 个模块就出现了一个“退步”（</a:t>
            </a:r>
            <a:r>
              <a:rPr lang="en-US" altLang="zh-CN" dirty="0"/>
              <a:t>Regression</a:t>
            </a:r>
            <a:r>
              <a:rPr lang="zh-CN" altLang="en-US" dirty="0"/>
              <a:t>），从正常工作的稳定状态退化到不正常工作的不 稳定状态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97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锻炼各种能力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简单的扩展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如果元素的数值非常大，需要注意什么？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如果一维数组很长，需要注意什么？</a:t>
            </a:r>
            <a:endParaRPr lang="en-US" altLang="zh-CN" sz="1600" dirty="0" smtClean="0"/>
          </a:p>
          <a:p>
            <a:r>
              <a:rPr lang="zh-CN" altLang="en-US" sz="2000" dirty="0" smtClean="0"/>
              <a:t>功能的扩展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把数据放在文件里面，从文件中读数据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把这个程序放到网上去</a:t>
            </a:r>
            <a:endParaRPr lang="en-US" altLang="zh-CN" sz="2000" dirty="0" smtClean="0"/>
          </a:p>
          <a:p>
            <a:r>
              <a:rPr lang="zh-CN" altLang="en-US" sz="2000" dirty="0" smtClean="0"/>
              <a:t>数据量的扩展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如果元素的个数超过</a:t>
            </a:r>
            <a:r>
              <a:rPr lang="en-US" altLang="zh-CN" sz="2000" dirty="0" smtClean="0"/>
              <a:t>10,000 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? </a:t>
            </a:r>
            <a:r>
              <a:rPr lang="zh-CN" altLang="en-US" sz="2000" dirty="0" smtClean="0"/>
              <a:t>超过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百万个</a:t>
            </a:r>
            <a:r>
              <a:rPr lang="en-US" altLang="zh-CN" sz="2000" dirty="0" smtClean="0"/>
              <a:t>?</a:t>
            </a:r>
          </a:p>
          <a:p>
            <a:r>
              <a:rPr lang="zh-CN" altLang="en-US" sz="2000" dirty="0"/>
              <a:t>维</a:t>
            </a:r>
            <a:r>
              <a:rPr lang="zh-CN" altLang="en-US" sz="2000" dirty="0" smtClean="0"/>
              <a:t>度的扩展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二维，三维，首尾相连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考虑程序如何展现这些“子数组”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9301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简单的测试要点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8872" indent="0">
              <a:buNone/>
            </a:pPr>
            <a:r>
              <a:rPr lang="zh-CN" altLang="en-US" dirty="0" smtClean="0"/>
              <a:t>要写多少测试用例才够呢？</a:t>
            </a:r>
            <a:endParaRPr lang="en-US" altLang="zh-CN" dirty="0" smtClean="0"/>
          </a:p>
          <a:p>
            <a:r>
              <a:rPr lang="en-US" altLang="zh-CN" dirty="0" smtClean="0"/>
              <a:t>Right-BICEP</a:t>
            </a:r>
            <a:r>
              <a:rPr lang="zh-CN" altLang="en-US" dirty="0"/>
              <a:t>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Right</a:t>
            </a:r>
            <a:r>
              <a:rPr lang="zh-CN" altLang="en-US" dirty="0"/>
              <a:t>－结果是否正确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1"/>
            <a:r>
              <a:rPr lang="en-US" altLang="zh-CN" b="1" dirty="0" smtClean="0"/>
              <a:t>B</a:t>
            </a:r>
            <a:r>
              <a:rPr lang="en-US" altLang="zh-CN" dirty="0" smtClean="0"/>
              <a:t>order Condition</a:t>
            </a:r>
            <a:r>
              <a:rPr lang="zh-CN" altLang="en-US" dirty="0" smtClean="0"/>
              <a:t>－</a:t>
            </a:r>
            <a:r>
              <a:rPr lang="zh-CN" altLang="en-US" dirty="0"/>
              <a:t>是否所有的边界条件都是</a:t>
            </a:r>
            <a:r>
              <a:rPr lang="zh-CN" altLang="en-US" dirty="0" smtClean="0"/>
              <a:t>正确的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b="1" dirty="0" smtClean="0"/>
              <a:t>I</a:t>
            </a:r>
            <a:r>
              <a:rPr lang="en-US" altLang="zh-CN" dirty="0" smtClean="0"/>
              <a:t>nverse Relation: </a:t>
            </a:r>
            <a:r>
              <a:rPr lang="zh-CN" altLang="en-US" dirty="0" smtClean="0"/>
              <a:t>能</a:t>
            </a:r>
            <a:r>
              <a:rPr lang="zh-CN" altLang="en-US" dirty="0"/>
              <a:t>查一下反向关联吗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C</a:t>
            </a:r>
            <a:r>
              <a:rPr lang="en-US" altLang="zh-CN" dirty="0" smtClean="0"/>
              <a:t>ross check: </a:t>
            </a:r>
            <a:r>
              <a:rPr lang="zh-CN" altLang="en-US" dirty="0" smtClean="0"/>
              <a:t>能用</a:t>
            </a:r>
            <a:r>
              <a:rPr lang="zh-CN" altLang="en-US" dirty="0"/>
              <a:t>其他手段交叉检查一下结果吗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1"/>
            <a:r>
              <a:rPr lang="en-US" altLang="zh-CN" b="1" dirty="0" smtClean="0"/>
              <a:t>E</a:t>
            </a:r>
            <a:r>
              <a:rPr lang="en-US" altLang="zh-CN" dirty="0" smtClean="0"/>
              <a:t>rror</a:t>
            </a:r>
            <a:r>
              <a:rPr lang="zh-CN" altLang="en-US" dirty="0" smtClean="0"/>
              <a:t>－</a:t>
            </a:r>
            <a:r>
              <a:rPr lang="zh-CN" altLang="en-US" dirty="0"/>
              <a:t>你是否可以强制错误条件发生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1"/>
            <a:r>
              <a:rPr lang="en-US" altLang="zh-CN" b="1" dirty="0" smtClean="0"/>
              <a:t>P</a:t>
            </a:r>
            <a:r>
              <a:rPr lang="en-US" altLang="zh-CN" dirty="0" smtClean="0"/>
              <a:t>erformance</a:t>
            </a:r>
            <a:r>
              <a:rPr lang="zh-CN" altLang="en-US" dirty="0" smtClean="0"/>
              <a:t>－</a:t>
            </a:r>
            <a:r>
              <a:rPr lang="zh-CN" altLang="en-US" dirty="0"/>
              <a:t>是否满足性能要求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smtClean="0"/>
              <a:t>看大部分代码是否被覆盖了</a:t>
            </a:r>
            <a:endParaRPr lang="en-US" altLang="zh-CN" dirty="0" smtClean="0"/>
          </a:p>
          <a:p>
            <a:pPr marL="11887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32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算法的扩展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7425" y="1470025"/>
            <a:ext cx="7772400" cy="4572000"/>
          </a:xfrm>
        </p:spPr>
        <p:txBody>
          <a:bodyPr/>
          <a:lstStyle/>
          <a:p>
            <a:r>
              <a:rPr lang="zh-CN" altLang="en-US" sz="2000" dirty="0" smtClean="0"/>
              <a:t>二维数组中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子数组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定义的扩展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传统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矩形的子数组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扩展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凡是相连就认为是子数组</a:t>
            </a:r>
            <a:endParaRPr lang="en-US" altLang="zh-CN" sz="2000" dirty="0" smtClean="0"/>
          </a:p>
          <a:p>
            <a:r>
              <a:rPr lang="zh-CN" altLang="en-US" sz="2000" dirty="0" smtClean="0"/>
              <a:t>参考：</a:t>
            </a:r>
            <a:endParaRPr lang="en-US" altLang="zh-CN" sz="2000" dirty="0" smtClean="0"/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www.cnblogs.com/xinz/p/3318230.html</a:t>
            </a:r>
            <a:endParaRPr lang="en-US" sz="2000" dirty="0" smtClean="0"/>
          </a:p>
          <a:p>
            <a:pPr marL="319088" lvl="1" indent="0">
              <a:buNone/>
            </a:pPr>
            <a:endParaRPr lang="en-US" sz="2000" dirty="0" smtClean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3709843"/>
            <a:ext cx="23717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2" y="3709843"/>
            <a:ext cx="2714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09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 </a:t>
            </a:r>
            <a:r>
              <a:rPr lang="en-US" dirty="0" smtClean="0"/>
              <a:t>2D array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825750"/>
            <a:ext cx="5543550" cy="25241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 </a:t>
            </a:r>
            <a:r>
              <a:rPr lang="en-US" altLang="zh-CN" dirty="0" smtClean="0"/>
              <a:t>2.5 </a:t>
            </a:r>
            <a:r>
              <a:rPr lang="zh-CN" altLang="en-US" dirty="0" smtClean="0"/>
              <a:t>维度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如果这个二维数组首尾相连，上下相连呢？</a:t>
            </a:r>
            <a:endParaRPr lang="en-US" altLang="zh-CN" dirty="0" smtClean="0"/>
          </a:p>
          <a:p>
            <a:r>
              <a:rPr lang="zh-CN" altLang="en-US" dirty="0" smtClean="0"/>
              <a:t>请花一分钟画出这个 </a:t>
            </a:r>
            <a:r>
              <a:rPr lang="en-US" altLang="zh-CN" dirty="0" smtClean="0"/>
              <a:t>2.5 </a:t>
            </a:r>
            <a:r>
              <a:rPr lang="zh-CN" altLang="en-US" dirty="0" smtClean="0"/>
              <a:t>维度的二维数组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倒计时 </a:t>
            </a:r>
            <a:r>
              <a:rPr lang="en-US" altLang="zh-CN" dirty="0" smtClean="0"/>
              <a:t>60 – 0 </a:t>
            </a:r>
            <a:r>
              <a:rPr lang="zh-CN" altLang="en-US" dirty="0" smtClean="0"/>
              <a:t>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6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2.5</a:t>
            </a:r>
            <a:r>
              <a:rPr lang="en-US" dirty="0" smtClean="0"/>
              <a:t>D result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扩展：</a:t>
            </a:r>
            <a:r>
              <a:rPr lang="en-US" altLang="zh-CN" dirty="0" smtClean="0"/>
              <a:t>3D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一个立方体，每个（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）点有一个数值</a:t>
            </a:r>
            <a:endParaRPr lang="en-US" altLang="zh-CN" dirty="0" smtClean="0"/>
          </a:p>
          <a:p>
            <a:r>
              <a:rPr lang="zh-CN" altLang="en-US" smtClean="0"/>
              <a:t>如何求得最大子立方体，使它的和最大？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9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效能分析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请看教材 </a:t>
            </a:r>
            <a:r>
              <a:rPr lang="en-US" altLang="zh-CN" dirty="0" smtClean="0"/>
              <a:t>2.2 </a:t>
            </a:r>
            <a:r>
              <a:rPr lang="zh-CN" altLang="en-US" smtClean="0"/>
              <a:t>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8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WordCounter</a:t>
            </a:r>
            <a:r>
              <a:rPr lang="en-US" altLang="zh-CN" dirty="0" smtClean="0"/>
              <a:t> program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教材 </a:t>
            </a:r>
            <a:r>
              <a:rPr lang="en-US" altLang="zh-CN" dirty="0" smtClean="0"/>
              <a:t>2.4.2 </a:t>
            </a:r>
            <a:r>
              <a:rPr lang="zh-CN" altLang="en-US" dirty="0" smtClean="0"/>
              <a:t>实践</a:t>
            </a:r>
            <a:r>
              <a:rPr lang="zh-CN" altLang="en-US" dirty="0"/>
              <a:t>最简单的项目：</a:t>
            </a:r>
            <a:r>
              <a:rPr lang="en-US" altLang="zh-CN" dirty="0"/>
              <a:t>WC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贯彻</a:t>
            </a:r>
            <a:r>
              <a:rPr lang="zh-CN" altLang="en-US" dirty="0"/>
              <a:t>“做中学”的思想，动手实现下 面的项目，并和别人的成绩相比较，分析产生差距的原因。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实现</a:t>
            </a:r>
            <a:r>
              <a:rPr lang="zh-CN" altLang="en-US" dirty="0"/>
              <a:t>一个简单而完整的软件工具（源程序特征统计程序）。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进行</a:t>
            </a:r>
            <a:r>
              <a:rPr lang="zh-CN" altLang="en-US" dirty="0"/>
              <a:t>单元测试、回归测试、效能测试，在实现上述程序的过程中使用相关的工具。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进行</a:t>
            </a:r>
            <a:r>
              <a:rPr lang="zh-CN" altLang="en-US" dirty="0"/>
              <a:t>个人软件过程（</a:t>
            </a:r>
            <a:r>
              <a:rPr lang="en-US" altLang="zh-CN" dirty="0"/>
              <a:t>PSP</a:t>
            </a:r>
            <a:r>
              <a:rPr lang="zh-CN" altLang="en-US" dirty="0"/>
              <a:t>）的实践，逐步记录自己在每个软件工程环节花费的时间。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使用</a:t>
            </a:r>
            <a:r>
              <a:rPr lang="zh-CN" altLang="en-US" dirty="0"/>
              <a:t>项目管理系统，练习使用其中的事件跟踪</a:t>
            </a:r>
            <a:r>
              <a:rPr lang="zh-CN" altLang="en-US" dirty="0" smtClean="0"/>
              <a:t>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8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让同学们熟悉解决问题的流程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分析问题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形成方案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探索、尝试解决问题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确保质量 （单元测试）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重构程序以满足不断变化的需求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/>
              <a:t>（回到第一步，解决新问题）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1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：数组中最大的子数组之和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输入，一个数组，和它的大小</a:t>
            </a:r>
            <a:endParaRPr lang="en-US" altLang="zh-CN" dirty="0" smtClean="0"/>
          </a:p>
          <a:p>
            <a:r>
              <a:rPr lang="zh-CN" altLang="en-US" dirty="0" smtClean="0"/>
              <a:t>输出，这个数组中最大子数组的和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75673"/>
              </p:ext>
            </p:extLst>
          </p:nvPr>
        </p:nvGraphicFramePr>
        <p:xfrm>
          <a:off x="1143000" y="3962400"/>
          <a:ext cx="6096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46515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34896311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965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[-1,</a:t>
                      </a:r>
                      <a:r>
                        <a:rPr lang="en-US" baseline="0" dirty="0" smtClean="0"/>
                        <a:t> 2, 3, -4]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477549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[-1,</a:t>
                      </a:r>
                      <a:r>
                        <a:rPr lang="en-US" baseline="0" dirty="0" smtClean="0"/>
                        <a:t> 2, -5, 3, -4]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8963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[-1, 20, -5, 30, -4]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3380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[-2, -3,</a:t>
                      </a:r>
                      <a:r>
                        <a:rPr lang="en-US" baseline="0" dirty="0" smtClean="0"/>
                        <a:t> -5, -1, 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120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33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算法的效率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下一步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从文件中读输入的数据，熟悉文件操作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文件有两种数据</a:t>
            </a:r>
            <a:endParaRPr lang="en-US" altLang="zh-CN" sz="1400" dirty="0" smtClean="0"/>
          </a:p>
          <a:p>
            <a:pPr lvl="2"/>
            <a:r>
              <a:rPr lang="zh-CN" altLang="en-US" sz="1000" dirty="0"/>
              <a:t>这</a:t>
            </a:r>
            <a:r>
              <a:rPr lang="zh-CN" altLang="en-US" sz="1000" dirty="0" smtClean="0"/>
              <a:t>次测试中有多少个数据；  每个数据的值，用逗号隔开</a:t>
            </a:r>
            <a:endParaRPr lang="en-US" altLang="zh-CN" sz="1000" dirty="0" smtClean="0"/>
          </a:p>
          <a:p>
            <a:r>
              <a:rPr lang="zh-CN" altLang="en-US" sz="1800" dirty="0" smtClean="0"/>
              <a:t>更</a:t>
            </a:r>
            <a:r>
              <a:rPr lang="zh-CN" altLang="en-US" sz="1800" dirty="0"/>
              <a:t>复杂的例子</a:t>
            </a:r>
            <a:endParaRPr lang="en-US" altLang="zh-CN" sz="1800" dirty="0"/>
          </a:p>
          <a:p>
            <a:pPr lvl="1"/>
            <a:r>
              <a:rPr lang="en-US" sz="1600" dirty="0"/>
              <a:t>Input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1800" dirty="0"/>
              <a:t>		-32, -10, 33, -23, 32, -12, 41, -12, </a:t>
            </a:r>
            <a:r>
              <a:rPr lang="en-US" sz="1800" dirty="0" smtClean="0"/>
              <a:t>1, 3, 5, -98, 70, -21, 10, -9, 61</a:t>
            </a:r>
            <a:endParaRPr lang="en-US" sz="1800" dirty="0"/>
          </a:p>
          <a:p>
            <a:pPr lvl="1"/>
            <a:r>
              <a:rPr lang="en-US" sz="1600" dirty="0"/>
              <a:t>Output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1800" dirty="0"/>
              <a:t>		sum = 71</a:t>
            </a:r>
          </a:p>
          <a:p>
            <a:endParaRPr lang="en-US" altLang="zh-CN" dirty="0" smtClean="0"/>
          </a:p>
          <a:p>
            <a:r>
              <a:rPr lang="zh-CN" altLang="en-US" sz="1800" dirty="0" smtClean="0"/>
              <a:t>你的算法效率如何？</a:t>
            </a:r>
            <a:endParaRPr lang="en-US" altLang="zh-CN" sz="1800" dirty="0" smtClean="0"/>
          </a:p>
          <a:p>
            <a:pPr lvl="1"/>
            <a:r>
              <a:rPr lang="en-US" sz="1600" dirty="0" smtClean="0"/>
              <a:t>O(N^3)</a:t>
            </a:r>
          </a:p>
          <a:p>
            <a:pPr lvl="1"/>
            <a:r>
              <a:rPr lang="en-US" sz="1600" dirty="0" smtClean="0"/>
              <a:t>O(N^2)</a:t>
            </a:r>
          </a:p>
          <a:p>
            <a:pPr lvl="1"/>
            <a:r>
              <a:rPr lang="en-US" sz="1600" dirty="0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76486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函数来实现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zh-CN" altLang="en-US" dirty="0" smtClean="0"/>
              <a:t>如果设计了一个类 </a:t>
            </a:r>
            <a:r>
              <a:rPr lang="en-US" altLang="zh-CN" dirty="0" smtClean="0"/>
              <a:t>Class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dirty="0"/>
              <a:t>	</a:t>
            </a:r>
            <a:r>
              <a:rPr lang="en-US" altLang="zh-CN" dirty="0" smtClean="0"/>
              <a:t>MSA (Maximum Sub-array Sum)</a:t>
            </a:r>
          </a:p>
          <a:p>
            <a:pPr>
              <a:buFont typeface="Wingdings 3" panose="05040102010807070707" pitchFamily="18" charset="2"/>
              <a:buNone/>
            </a:pPr>
            <a:r>
              <a:rPr lang="zh-CN" altLang="en-US" dirty="0" smtClean="0"/>
              <a:t>里面有一个函数</a:t>
            </a:r>
            <a:endParaRPr lang="en-US" altLang="zh-CN" dirty="0" smtClean="0"/>
          </a:p>
          <a:p>
            <a:pPr>
              <a:buFont typeface="Wingdings 3" panose="05040102010807070707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Calc</a:t>
            </a:r>
            <a:r>
              <a:rPr lang="en-US" altLang="zh-CN" dirty="0" smtClean="0"/>
              <a:t>()</a:t>
            </a:r>
          </a:p>
          <a:p>
            <a:pPr>
              <a:buFont typeface="Wingdings 3" panose="05040102010807070707" pitchFamily="18" charset="2"/>
              <a:buNone/>
            </a:pPr>
            <a:r>
              <a:rPr lang="zh-CN" altLang="en-US" dirty="0" smtClean="0"/>
              <a:t>如何设计这个函数</a:t>
            </a:r>
            <a:endParaRPr lang="en-US" altLang="zh-CN" dirty="0" smtClean="0"/>
          </a:p>
          <a:p>
            <a:pPr>
              <a:buFont typeface="Wingdings 3" panose="05040102010807070707" pitchFamily="18" charset="2"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输入参数是什么，输出是什么</a:t>
            </a:r>
            <a:endParaRPr lang="en-US" altLang="zh-CN" dirty="0" smtClean="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dirty="0" smtClean="0"/>
              <a:t>请马上动手做题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unittest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[] test1 = { 1, -2, 3, 5, -3, 6, 1, -1 };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msa.Calc</a:t>
            </a:r>
            <a:r>
              <a:rPr lang="en-US" sz="2400" dirty="0" smtClean="0"/>
              <a:t>(test1, 8);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Debug.Assert</a:t>
            </a:r>
            <a:r>
              <a:rPr lang="en-US" sz="2400" dirty="0" smtClean="0"/>
              <a:t>(</a:t>
            </a:r>
            <a:r>
              <a:rPr lang="en-US" sz="2400" dirty="0" err="1" smtClean="0"/>
              <a:t>msa.MaxSumPosition.sum</a:t>
            </a:r>
            <a:r>
              <a:rPr lang="en-US" sz="2400" dirty="0" smtClean="0"/>
              <a:t> == 12);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Debug.Assert</a:t>
            </a:r>
            <a:r>
              <a:rPr lang="en-US" sz="2400" dirty="0" smtClean="0"/>
              <a:t>(</a:t>
            </a:r>
            <a:r>
              <a:rPr lang="en-US" sz="2400" dirty="0" err="1" smtClean="0"/>
              <a:t>msa.MaxSumPosition.start</a:t>
            </a:r>
            <a:r>
              <a:rPr lang="en-US" sz="2400" dirty="0" smtClean="0"/>
              <a:t> == 2);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Debug.Assert</a:t>
            </a:r>
            <a:r>
              <a:rPr lang="en-US" sz="2400" dirty="0" smtClean="0"/>
              <a:t>(</a:t>
            </a:r>
            <a:r>
              <a:rPr lang="en-US" sz="2400" dirty="0" err="1" smtClean="0"/>
              <a:t>msa.MaxSumPosition.end</a:t>
            </a:r>
            <a:r>
              <a:rPr lang="en-US" sz="2400" dirty="0" smtClean="0"/>
              <a:t> == 6);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单元测试练习</a:t>
            </a:r>
            <a:endParaRPr lang="en-US" dirty="0" smtClean="0"/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C# class, or C++ class</a:t>
            </a:r>
          </a:p>
          <a:p>
            <a:r>
              <a:rPr lang="en-US" dirty="0" smtClean="0"/>
              <a:t>Describe unit test cases</a:t>
            </a:r>
          </a:p>
          <a:p>
            <a:r>
              <a:rPr lang="en-US" dirty="0" smtClean="0"/>
              <a:t>Performance of your implementation 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Space </a:t>
            </a:r>
          </a:p>
          <a:p>
            <a:r>
              <a:rPr lang="en-US" dirty="0" smtClean="0"/>
              <a:t>Submit to Teaching Assistant</a:t>
            </a:r>
          </a:p>
          <a:p>
            <a:r>
              <a:rPr lang="zh-CN" altLang="en-US" dirty="0" smtClean="0"/>
              <a:t>参见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构建之法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第二章单元测试的内容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同学们用</a:t>
            </a:r>
            <a:r>
              <a:rPr lang="en-US" altLang="zh-CN" dirty="0" smtClean="0"/>
              <a:t>20 </a:t>
            </a:r>
            <a:r>
              <a:rPr lang="zh-CN" altLang="en-US" dirty="0" smtClean="0"/>
              <a:t>分钟写一个单元测试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7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好的单元测试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检查单元测试是否满足下面的条件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单元测试</a:t>
            </a:r>
            <a:r>
              <a:rPr lang="zh-CN" altLang="en-US" dirty="0"/>
              <a:t>应该在最基本的功能</a:t>
            </a:r>
            <a:r>
              <a:rPr lang="en-US" altLang="zh-CN" dirty="0"/>
              <a:t>/</a:t>
            </a:r>
            <a:r>
              <a:rPr lang="zh-CN" altLang="en-US" dirty="0"/>
              <a:t>参数上验证程序的正确性。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单元测试</a:t>
            </a:r>
            <a:r>
              <a:rPr lang="zh-CN" altLang="en-US" dirty="0"/>
              <a:t>过后，机器状态保持不变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单元测试应该产生可重复、一致的结果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单元测试应该覆盖所有代码路径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60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构建之法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构建之法">
      <a:majorFont>
        <a:latin typeface="Corbel"/>
        <a:ea typeface="华文楷体"/>
        <a:cs typeface=""/>
      </a:majorFont>
      <a:minorFont>
        <a:latin typeface="Corbel"/>
        <a:ea typeface="Microsoft YaHei UI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构建之法" id="{14280AF9-1F7B-446C-8410-95260A2E42A8}" vid="{AE850DEE-0E92-4FC1-B10C-BA718C2979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1B05AC-F93F-450E-A081-0013EA37D8F1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C8CAA89-9E7D-41B1-950A-6DF122C82E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836C2F-A27F-4DFC-B2E2-99E8491CE7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构建之法</Template>
  <TotalTime>2196</TotalTime>
  <Words>764</Words>
  <Application>Microsoft Office PowerPoint</Application>
  <PresentationFormat>全屏显示(4:3)</PresentationFormat>
  <Paragraphs>132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Microsoft YaHei UI</vt:lpstr>
      <vt:lpstr>华文楷体</vt:lpstr>
      <vt:lpstr>宋体</vt:lpstr>
      <vt:lpstr>Arial</vt:lpstr>
      <vt:lpstr>Calibri</vt:lpstr>
      <vt:lpstr>Corbel</vt:lpstr>
      <vt:lpstr>Wingdings</vt:lpstr>
      <vt:lpstr>Wingdings 2</vt:lpstr>
      <vt:lpstr>Wingdings 3</vt:lpstr>
      <vt:lpstr>构建之法</vt:lpstr>
      <vt:lpstr>现代软件工程 Basic Coding, Unit Test &amp; Refactoring</vt:lpstr>
      <vt:lpstr>课堂内容</vt:lpstr>
      <vt:lpstr>练习1：数组中最大的子数组之和</vt:lpstr>
      <vt:lpstr>算法的效率</vt:lpstr>
      <vt:lpstr>用类/函数来实现</vt:lpstr>
      <vt:lpstr>Examples of unittest</vt:lpstr>
      <vt:lpstr>单元测试练习</vt:lpstr>
      <vt:lpstr>同学们用20 分钟写一个单元测试</vt:lpstr>
      <vt:lpstr>好的单元测试</vt:lpstr>
      <vt:lpstr>回归测试</vt:lpstr>
      <vt:lpstr>扩展 - 锻炼各种能力</vt:lpstr>
      <vt:lpstr>简单的测试要点</vt:lpstr>
      <vt:lpstr>扩展 – 算法的扩展</vt:lpstr>
      <vt:lpstr>扩展 2D array</vt:lpstr>
      <vt:lpstr>扩展 2.5 维度</vt:lpstr>
      <vt:lpstr>扩展2.5D result</vt:lpstr>
      <vt:lpstr>扩展：3D</vt:lpstr>
      <vt:lpstr>效能分析</vt:lpstr>
      <vt:lpstr>练习2：WordCounter program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sum of subarray</dc:title>
  <dc:creator>xinz</dc:creator>
  <cp:lastModifiedBy>Xin Zou</cp:lastModifiedBy>
  <cp:revision>26</cp:revision>
  <dcterms:created xsi:type="dcterms:W3CDTF">2008-06-30T00:51:14Z</dcterms:created>
  <dcterms:modified xsi:type="dcterms:W3CDTF">2016-03-19T04:43:38Z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