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4"/>
  </p:sldMasterIdLst>
  <p:notesMasterIdLst>
    <p:notesMasterId r:id="rId40"/>
  </p:notesMasterIdLst>
  <p:sldIdLst>
    <p:sldId id="256" r:id="rId5"/>
    <p:sldId id="257" r:id="rId6"/>
    <p:sldId id="277" r:id="rId7"/>
    <p:sldId id="278" r:id="rId8"/>
    <p:sldId id="265" r:id="rId9"/>
    <p:sldId id="288" r:id="rId10"/>
    <p:sldId id="294" r:id="rId11"/>
    <p:sldId id="266" r:id="rId12"/>
    <p:sldId id="267" r:id="rId13"/>
    <p:sldId id="268" r:id="rId14"/>
    <p:sldId id="269" r:id="rId15"/>
    <p:sldId id="286" r:id="rId16"/>
    <p:sldId id="287" r:id="rId17"/>
    <p:sldId id="272" r:id="rId18"/>
    <p:sldId id="273" r:id="rId19"/>
    <p:sldId id="274" r:id="rId20"/>
    <p:sldId id="270" r:id="rId21"/>
    <p:sldId id="297" r:id="rId22"/>
    <p:sldId id="298" r:id="rId23"/>
    <p:sldId id="299" r:id="rId24"/>
    <p:sldId id="279" r:id="rId25"/>
    <p:sldId id="280" r:id="rId26"/>
    <p:sldId id="284" r:id="rId27"/>
    <p:sldId id="281" r:id="rId28"/>
    <p:sldId id="271" r:id="rId29"/>
    <p:sldId id="275" r:id="rId30"/>
    <p:sldId id="282" r:id="rId31"/>
    <p:sldId id="290" r:id="rId32"/>
    <p:sldId id="295" r:id="rId33"/>
    <p:sldId id="296" r:id="rId34"/>
    <p:sldId id="301" r:id="rId35"/>
    <p:sldId id="300" r:id="rId36"/>
    <p:sldId id="283" r:id="rId37"/>
    <p:sldId id="285" r:id="rId38"/>
    <p:sldId id="291"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63" autoAdjust="0"/>
    <p:restoredTop sz="89748" autoAdjust="0"/>
  </p:normalViewPr>
  <p:slideViewPr>
    <p:cSldViewPr>
      <p:cViewPr varScale="1">
        <p:scale>
          <a:sx n="78" d="100"/>
          <a:sy n="78" d="100"/>
        </p:scale>
        <p:origin x="1378"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B1B442-110D-40F1-A0D3-D0D26DD945CA}" type="datetimeFigureOut">
              <a:rPr lang="en-US" smtClean="0"/>
              <a:pPr/>
              <a:t>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FBE8F3-E457-4E14-8249-6B01859045C3}" type="slidenum">
              <a:rPr lang="en-US" smtClean="0"/>
              <a:pPr/>
              <a:t>‹#›</a:t>
            </a:fld>
            <a:endParaRPr lang="en-US"/>
          </a:p>
        </p:txBody>
      </p:sp>
    </p:spTree>
    <p:extLst>
      <p:ext uri="{BB962C8B-B14F-4D97-AF65-F5344CB8AC3E}">
        <p14:creationId xmlns:p14="http://schemas.microsoft.com/office/powerpoint/2010/main" val="645970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Without personal skills,  team work is impossible,</a:t>
            </a:r>
            <a:r>
              <a:rPr lang="en-US" altLang="zh-CN" baseline="0" dirty="0" smtClean="0"/>
              <a:t> even when we have healthy, upright, PhD degree team members.   </a:t>
            </a:r>
            <a:r>
              <a:rPr lang="en-US" altLang="zh-CN" dirty="0" smtClean="0"/>
              <a:t>This</a:t>
            </a:r>
            <a:r>
              <a:rPr lang="en-US" altLang="zh-CN" baseline="0" dirty="0" smtClean="0"/>
              <a:t> is why we want everyone to focus on individual skills,  the right set of skills,  which are the foundation of our team work. </a:t>
            </a:r>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4</a:t>
            </a:fld>
            <a:endParaRPr lang="en-US"/>
          </a:p>
        </p:txBody>
      </p:sp>
    </p:spTree>
    <p:extLst>
      <p:ext uri="{BB962C8B-B14F-4D97-AF65-F5344CB8AC3E}">
        <p14:creationId xmlns:p14="http://schemas.microsoft.com/office/powerpoint/2010/main" val="165569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3:</a:t>
            </a:r>
            <a:r>
              <a:rPr lang="en-US" altLang="zh-CN" baseline="0" dirty="0" smtClean="0"/>
              <a:t>  </a:t>
            </a:r>
            <a:r>
              <a:rPr lang="zh-CN" altLang="en-US" dirty="0" smtClean="0"/>
              <a:t>江， 人，</a:t>
            </a:r>
            <a:endParaRPr lang="en-US" altLang="zh-CN" dirty="0" smtClean="0"/>
          </a:p>
          <a:p>
            <a:r>
              <a:rPr lang="en-US" altLang="zh-CN" dirty="0" smtClean="0"/>
              <a:t>2:  </a:t>
            </a:r>
            <a:r>
              <a:rPr lang="zh-CN" altLang="en-US" dirty="0" smtClean="0"/>
              <a:t>国，生， 千，故，如</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23</a:t>
            </a:fld>
            <a:endParaRPr lang="en-US"/>
          </a:p>
        </p:txBody>
      </p:sp>
    </p:spTree>
    <p:extLst>
      <p:ext uri="{BB962C8B-B14F-4D97-AF65-F5344CB8AC3E}">
        <p14:creationId xmlns:p14="http://schemas.microsoft.com/office/powerpoint/2010/main" val="71157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Standard deviation</a:t>
            </a:r>
            <a:r>
              <a:rPr lang="en-US" baseline="0" dirty="0" smtClean="0"/>
              <a:t> is key to the quality of service, and key to build trust.   </a:t>
            </a:r>
            <a:r>
              <a:rPr lang="en-US" altLang="zh-CN" baseline="0" dirty="0" smtClean="0"/>
              <a:t>&lt;Jack Welch&gt;</a:t>
            </a:r>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26</a:t>
            </a:fld>
            <a:endParaRPr lang="en-US"/>
          </a:p>
        </p:txBody>
      </p:sp>
    </p:spTree>
    <p:extLst>
      <p:ext uri="{BB962C8B-B14F-4D97-AF65-F5344CB8AC3E}">
        <p14:creationId xmlns:p14="http://schemas.microsoft.com/office/powerpoint/2010/main" val="951088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Work is carried out by each individual</a:t>
            </a:r>
          </a:p>
          <a:p>
            <a:pPr eaLnBrk="1" hangingPunct="1"/>
            <a:r>
              <a:rPr lang="en-US" dirty="0" smtClean="0"/>
              <a:t>Skills as an “Individual Contributor” is important</a:t>
            </a:r>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5</a:t>
            </a:fld>
            <a:endParaRPr lang="en-US"/>
          </a:p>
        </p:txBody>
      </p:sp>
    </p:spTree>
    <p:extLst>
      <p:ext uri="{BB962C8B-B14F-4D97-AF65-F5344CB8AC3E}">
        <p14:creationId xmlns:p14="http://schemas.microsoft.com/office/powerpoint/2010/main" val="2634694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http://www.sei.cmu.edu/library/abstracts/reports/05sr003.cfm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baseline is established of current process measuring: time spent on programming, faults injected/removed, size of a program. In a post mortem, the engineer ensures all data for the projects has been properly recorded and </a:t>
            </a:r>
            <a:r>
              <a:rPr lang="en-US" dirty="0" err="1" smtClean="0"/>
              <a:t>analysed</a:t>
            </a:r>
            <a:r>
              <a:rPr lang="en-US" dirty="0" smtClean="0"/>
              <a:t>. PSP0.1 advances the process by adding a coding standard, a size measurement and the development of a personal process improvement plan (PIP). In the PIP, the engineer records ideas for improving his own process.</a:t>
            </a:r>
            <a:br>
              <a:rPr lang="en-US" dirty="0" smtClean="0"/>
            </a:br>
            <a:endParaRPr lang="en-US" dirty="0" smtClean="0"/>
          </a:p>
        </p:txBody>
      </p:sp>
      <p:sp>
        <p:nvSpPr>
          <p:cNvPr id="4" name="Slide Number Placeholder 3"/>
          <p:cNvSpPr>
            <a:spLocks noGrp="1"/>
          </p:cNvSpPr>
          <p:nvPr>
            <p:ph type="sldNum" sz="quarter" idx="10"/>
          </p:nvPr>
        </p:nvSpPr>
        <p:spPr/>
        <p:txBody>
          <a:bodyPr/>
          <a:lstStyle/>
          <a:p>
            <a:fld id="{5DFBE8F3-E457-4E14-8249-6B01859045C3}" type="slidenum">
              <a:rPr lang="en-US" smtClean="0"/>
              <a:pPr/>
              <a:t>8</a:t>
            </a:fld>
            <a:endParaRPr lang="en-US"/>
          </a:p>
        </p:txBody>
      </p:sp>
    </p:spTree>
    <p:extLst>
      <p:ext uri="{BB962C8B-B14F-4D97-AF65-F5344CB8AC3E}">
        <p14:creationId xmlns:p14="http://schemas.microsoft.com/office/powerpoint/2010/main" val="2048445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PSP1, PSP1.1 (Introduces estimating and planning)</a:t>
            </a:r>
            <a:r>
              <a:rPr lang="en-US" dirty="0" smtClean="0"/>
              <a:t/>
            </a:r>
            <a:br>
              <a:rPr lang="en-US" dirty="0" smtClean="0"/>
            </a:br>
            <a:r>
              <a:rPr lang="en-US" dirty="0" smtClean="0"/>
              <a:t>Based upon the baseline data collected in PSP0 and PSP0.1, the engineer estimates how large a new program will be and prepares a test report (PSP1). Accumulated data from previous projects is used to estimate the total time. Each new project will record the actual time spent. This information is used for task and schedule planning and estimation (PSP1.1).</a:t>
            </a:r>
            <a:br>
              <a:rPr lang="en-US" dirty="0" smtClean="0"/>
            </a:b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10</a:t>
            </a:fld>
            <a:endParaRPr lang="en-US"/>
          </a:p>
        </p:txBody>
      </p:sp>
    </p:spTree>
    <p:extLst>
      <p:ext uri="{BB962C8B-B14F-4D97-AF65-F5344CB8AC3E}">
        <p14:creationId xmlns:p14="http://schemas.microsoft.com/office/powerpoint/2010/main" val="1193778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PSP2, PSP2.1 (Introduces quality management and design)</a:t>
            </a:r>
            <a:r>
              <a:rPr lang="en-US" dirty="0" smtClean="0"/>
              <a:t/>
            </a:r>
            <a:br>
              <a:rPr lang="en-US" dirty="0" smtClean="0"/>
            </a:br>
            <a:r>
              <a:rPr lang="en-US" dirty="0" smtClean="0"/>
              <a:t>PSP2 adds two new phases: design review and code review. Defect prevention and removal are the focus at the PSP2. Engineers learn to evaluate and improve their process by measuring how long tasks take and the number of defects they inject and remove in each phase of development. Engineers construct and use checklists for design and code reviews. PSP2.1 introduces design specification and analysis techniques</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11</a:t>
            </a:fld>
            <a:endParaRPr lang="en-US"/>
          </a:p>
        </p:txBody>
      </p:sp>
    </p:spTree>
    <p:extLst>
      <p:ext uri="{BB962C8B-B14F-4D97-AF65-F5344CB8AC3E}">
        <p14:creationId xmlns:p14="http://schemas.microsoft.com/office/powerpoint/2010/main" val="2528502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The key data collected in the PSP tool are time, defect, and size data – the time spent in each phase; when and where defects were injected, found, and fixed; and the size of the product parts. Software developers use many other measures that are derived from these three basic measures to understand and improve their performance. Derived measures include:</a:t>
            </a:r>
          </a:p>
          <a:p>
            <a:r>
              <a:rPr lang="en-US" dirty="0" smtClean="0"/>
              <a:t>estimation accuracy (size/time)</a:t>
            </a:r>
          </a:p>
          <a:p>
            <a:r>
              <a:rPr lang="en-US" dirty="0" smtClean="0"/>
              <a:t>prediction intervals (size/time)</a:t>
            </a:r>
          </a:p>
          <a:p>
            <a:r>
              <a:rPr lang="en-US" dirty="0" smtClean="0"/>
              <a:t>time in phase distribution</a:t>
            </a:r>
          </a:p>
          <a:p>
            <a:r>
              <a:rPr lang="en-US" dirty="0" smtClean="0"/>
              <a:t>defect injection distribution</a:t>
            </a:r>
          </a:p>
          <a:p>
            <a:r>
              <a:rPr lang="en-US" dirty="0" smtClean="0"/>
              <a:t>defect removal distribution</a:t>
            </a:r>
          </a:p>
          <a:p>
            <a:r>
              <a:rPr lang="en-US" dirty="0" smtClean="0"/>
              <a:t>productivity</a:t>
            </a:r>
          </a:p>
          <a:p>
            <a:r>
              <a:rPr lang="en-US" dirty="0" smtClean="0"/>
              <a:t>reuse percentage</a:t>
            </a:r>
          </a:p>
          <a:p>
            <a:r>
              <a:rPr lang="en-US" dirty="0" smtClean="0"/>
              <a:t>cost performance index</a:t>
            </a:r>
          </a:p>
          <a:p>
            <a:r>
              <a:rPr lang="en-US" dirty="0" smtClean="0"/>
              <a:t>planned value</a:t>
            </a:r>
          </a:p>
          <a:p>
            <a:r>
              <a:rPr lang="en-US" dirty="0" smtClean="0"/>
              <a:t>earned value</a:t>
            </a:r>
          </a:p>
          <a:p>
            <a:r>
              <a:rPr lang="en-US" dirty="0" smtClean="0"/>
              <a:t>predicted earned value</a:t>
            </a:r>
          </a:p>
          <a:p>
            <a:r>
              <a:rPr lang="en-US" dirty="0" smtClean="0"/>
              <a:t>defect density</a:t>
            </a:r>
          </a:p>
          <a:p>
            <a:r>
              <a:rPr lang="en-US" dirty="0" smtClean="0"/>
              <a:t>defect density by phase</a:t>
            </a:r>
          </a:p>
          <a:p>
            <a:r>
              <a:rPr lang="en-US" dirty="0" smtClean="0"/>
              <a:t>defect removal rate by phase</a:t>
            </a:r>
          </a:p>
          <a:p>
            <a:r>
              <a:rPr lang="en-US" dirty="0" smtClean="0"/>
              <a:t>defect removal leverage</a:t>
            </a:r>
          </a:p>
          <a:p>
            <a:r>
              <a:rPr lang="en-US" dirty="0" smtClean="0"/>
              <a:t>review rates</a:t>
            </a:r>
          </a:p>
          <a:p>
            <a:r>
              <a:rPr lang="en-US" dirty="0" smtClean="0"/>
              <a:t>process yield</a:t>
            </a:r>
          </a:p>
          <a:p>
            <a:r>
              <a:rPr lang="en-US" dirty="0" smtClean="0"/>
              <a:t>phase yield</a:t>
            </a:r>
          </a:p>
          <a:p>
            <a:r>
              <a:rPr lang="en-US" dirty="0" smtClean="0"/>
              <a:t>failure cost of quality (COQ)</a:t>
            </a:r>
          </a:p>
          <a:p>
            <a:r>
              <a:rPr lang="en-US" dirty="0" smtClean="0"/>
              <a:t>appraisal COQ</a:t>
            </a:r>
          </a:p>
          <a:p>
            <a:r>
              <a:rPr lang="en-US" dirty="0" smtClean="0"/>
              <a:t>appraisal/failure COQ ratio</a:t>
            </a:r>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16</a:t>
            </a:fld>
            <a:endParaRPr lang="en-US"/>
          </a:p>
        </p:txBody>
      </p:sp>
    </p:spTree>
    <p:extLst>
      <p:ext uri="{BB962C8B-B14F-4D97-AF65-F5344CB8AC3E}">
        <p14:creationId xmlns:p14="http://schemas.microsoft.com/office/powerpoint/2010/main" val="1597704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“Gone with the Wind” – more</a:t>
            </a:r>
            <a:r>
              <a:rPr lang="en-US" altLang="zh-CN" baseline="0" dirty="0" smtClean="0"/>
              <a:t> than 7 years in writing.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t>
            </a:r>
            <a:r>
              <a:rPr lang="en-US" altLang="zh-CN" sz="2000" dirty="0" smtClean="0"/>
              <a:t>&lt;</a:t>
            </a:r>
            <a:r>
              <a:rPr lang="zh-CN" altLang="en-US" sz="2000" dirty="0" smtClean="0"/>
              <a:t>红楼梦</a:t>
            </a:r>
            <a:r>
              <a:rPr lang="en-US" altLang="zh-CN" sz="2000" dirty="0" smtClean="0"/>
              <a:t>&gt;</a:t>
            </a:r>
            <a:r>
              <a:rPr lang="en-US" altLang="zh-CN" baseline="0" dirty="0" smtClean="0"/>
              <a:t>”</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17</a:t>
            </a:fld>
            <a:endParaRPr lang="en-US"/>
          </a:p>
        </p:txBody>
      </p:sp>
    </p:spTree>
    <p:extLst>
      <p:ext uri="{BB962C8B-B14F-4D97-AF65-F5344CB8AC3E}">
        <p14:creationId xmlns:p14="http://schemas.microsoft.com/office/powerpoint/2010/main" val="2954737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“Gone with the Wind” – more</a:t>
            </a:r>
            <a:r>
              <a:rPr lang="en-US" altLang="zh-CN" baseline="0" dirty="0" smtClean="0"/>
              <a:t> than 7 years in writing.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t>
            </a:r>
            <a:r>
              <a:rPr lang="en-US" altLang="zh-CN" sz="2000" dirty="0" smtClean="0"/>
              <a:t>&lt;</a:t>
            </a:r>
            <a:r>
              <a:rPr lang="zh-CN" altLang="en-US" sz="2000" dirty="0" smtClean="0"/>
              <a:t>红楼梦</a:t>
            </a:r>
            <a:r>
              <a:rPr lang="en-US" altLang="zh-CN" sz="2000" dirty="0" smtClean="0"/>
              <a:t>&gt;</a:t>
            </a:r>
            <a:r>
              <a:rPr lang="en-US" altLang="zh-CN" baseline="0" dirty="0" smtClean="0"/>
              <a:t>”</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21</a:t>
            </a:fld>
            <a:endParaRPr lang="en-US"/>
          </a:p>
        </p:txBody>
      </p:sp>
    </p:spTree>
    <p:extLst>
      <p:ext uri="{BB962C8B-B14F-4D97-AF65-F5344CB8AC3E}">
        <p14:creationId xmlns:p14="http://schemas.microsoft.com/office/powerpoint/2010/main" val="3053327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“Gone with the Wind” – more</a:t>
            </a:r>
            <a:r>
              <a:rPr lang="en-US" altLang="zh-CN" baseline="0" dirty="0" smtClean="0"/>
              <a:t> than 7 years in writing.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t>
            </a:r>
            <a:r>
              <a:rPr lang="en-US" altLang="zh-CN" sz="2000" dirty="0" smtClean="0"/>
              <a:t>&lt;</a:t>
            </a:r>
            <a:r>
              <a:rPr lang="zh-CN" altLang="en-US" sz="2000" dirty="0" smtClean="0"/>
              <a:t>红楼梦</a:t>
            </a:r>
            <a:r>
              <a:rPr lang="en-US" altLang="zh-CN" sz="2000" dirty="0" smtClean="0"/>
              <a:t>&gt;</a:t>
            </a:r>
            <a:r>
              <a:rPr lang="en-US" altLang="zh-CN" baseline="0" dirty="0" smtClean="0"/>
              <a:t>”</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22</a:t>
            </a:fld>
            <a:endParaRPr lang="en-US"/>
          </a:p>
        </p:txBody>
      </p:sp>
    </p:spTree>
    <p:extLst>
      <p:ext uri="{BB962C8B-B14F-4D97-AF65-F5344CB8AC3E}">
        <p14:creationId xmlns:p14="http://schemas.microsoft.com/office/powerpoint/2010/main" val="1007651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pPr>
              <a:defRPr/>
            </a:pPr>
            <a:fld id="{94D2DE61-01BA-4D63-AB76-0CD3EEDCC786}" type="datetimeFigureOut">
              <a:rPr lang="en-US" smtClean="0"/>
              <a:pPr>
                <a:defRPr/>
              </a:pPr>
              <a:t>2/7/2016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6C92FDE-E245-4054-B13C-B2368E1DA6ED}" type="slidenum">
              <a:rPr lang="en-US" smtClean="0"/>
              <a:pPr>
                <a:defRPr/>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C881A71F-7706-4309-B98E-D5818D9C4619}" type="datetimeFigureOut">
              <a:rPr lang="en-US" smtClean="0"/>
              <a:pPr>
                <a:defRPr/>
              </a:pPr>
              <a:t>2/7/2016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F2A420-6221-4AAB-A5CF-E69F38521E1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D273DBF7-E22B-4D4F-86C6-34AA5D685EBC}" type="datetimeFigureOut">
              <a:rPr lang="en-US" smtClean="0"/>
              <a:pPr>
                <a:defRPr/>
              </a:pPr>
              <a:t>2/7/2016</a:t>
            </a:fld>
            <a:endParaRPr lang="en-US"/>
          </a:p>
        </p:txBody>
      </p:sp>
      <p:sp>
        <p:nvSpPr>
          <p:cNvPr id="5" name="Footer Placeholder 4"/>
          <p:cNvSpPr>
            <a:spLocks noGrp="1"/>
          </p:cNvSpPr>
          <p:nvPr>
            <p:ph type="ftr" sz="quarter" idx="11"/>
          </p:nvPr>
        </p:nvSpPr>
        <p:spPr>
          <a:xfrm>
            <a:off x="2640597" y="6377459"/>
            <a:ext cx="3836404" cy="365125"/>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E88D30-ACB8-4D6F-92A3-FE6BCCC60051}"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D6CE455C-D3FD-456F-B85E-96E6744FDB20}" type="datetimeFigureOut">
              <a:rPr lang="en-US" smtClean="0"/>
              <a:pPr>
                <a:defRPr/>
              </a:pPr>
              <a:t>2/7/2016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99CE700-0801-4743-9474-BA29402439C4}"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2E396A7C-7724-49DB-BE50-5855776DA282}" type="datetimeFigureOut">
              <a:rPr lang="en-US" smtClean="0"/>
              <a:pPr>
                <a:defRPr/>
              </a:pPr>
              <a:t>2/7/2016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73F0ABC-70BC-4F43-9687-9B309C26DB2A}"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69C10974-708E-4997-950B-416EBCB591A0}" type="datetimeFigureOut">
              <a:rPr lang="en-US" smtClean="0"/>
              <a:pPr>
                <a:defRPr/>
              </a:pPr>
              <a:t>2/7/2016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0B18713-D1F9-440C-98D7-11A0982A0701}"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F816DDEF-5D7B-4ED2-8F62-B3F1C44D6EC5}" type="datetimeFigureOut">
              <a:rPr lang="en-US" smtClean="0"/>
              <a:pPr>
                <a:defRPr/>
              </a:pPr>
              <a:t>2/7/2016</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89D69AC-A5BC-4B9B-A0CF-168768D6EE1C}"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FA20EB90-C4D3-4B6B-82CE-1D435DA3ACC1}" type="datetimeFigureOut">
              <a:rPr lang="en-US" smtClean="0"/>
              <a:pPr>
                <a:defRPr/>
              </a:pPr>
              <a:t>2/7/2016</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996EA18-ADFC-4118-B2BD-9E16AC42B17C}"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DB8F2E0-4A51-4E31-9C27-9BC27CEF43F6}" type="datetimeFigureOut">
              <a:rPr lang="en-US" smtClean="0"/>
              <a:pPr>
                <a:defRPr/>
              </a:pPr>
              <a:t>2/7/2016</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7E8C9AC-B7D4-4681-89F5-BB9F7F0C516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0EBCA414-E586-4DAC-83A0-743F3572C47D}" type="datetimeFigureOut">
              <a:rPr lang="en-US" smtClean="0"/>
              <a:pPr>
                <a:defRPr/>
              </a:pPr>
              <a:t>2/7/2016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790AC7A-5470-4EA1-BFDA-3B3E51621204}" type="slidenum">
              <a:rPr lang="en-US" smtClean="0"/>
              <a:pPr>
                <a:defRPr/>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pPr>
              <a:defRPr/>
            </a:pPr>
            <a:fld id="{D465C755-FB34-4CB9-BCAD-6B3CFD8A9FE6}" type="datetimeFigureOut">
              <a:rPr lang="en-US" smtClean="0"/>
              <a:pPr>
                <a:defRPr/>
              </a:pPr>
              <a:t>2/7/2016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endParaRPr lang="en-US"/>
          </a:p>
        </p:txBody>
      </p:sp>
      <p:sp>
        <p:nvSpPr>
          <p:cNvPr id="7" name="Slide Number Placeholder 6"/>
          <p:cNvSpPr>
            <a:spLocks noGrp="1"/>
          </p:cNvSpPr>
          <p:nvPr>
            <p:ph type="sldNum" sz="quarter" idx="12"/>
          </p:nvPr>
        </p:nvSpPr>
        <p:spPr>
          <a:xfrm>
            <a:off x="8339328" y="1170432"/>
            <a:ext cx="733864" cy="201168"/>
          </a:xfrm>
        </p:spPr>
        <p:txBody>
          <a:bodyPr/>
          <a:lstStyle/>
          <a:p>
            <a:pPr>
              <a:defRPr/>
            </a:pPr>
            <a:fld id="{00193ABF-DE85-45CF-A5F6-94D6F1803079}"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fld id="{24CB9ADE-4CFE-4421-8307-57D5B54CCE51}" type="datetimeFigureOut">
              <a:rPr lang="en-US" smtClean="0"/>
              <a:pPr>
                <a:defRPr/>
              </a:pPr>
              <a:t>2/7/2016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F2FAA213-5236-4A65-A6DF-FF05540A5036}"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Margaret_Mitchel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billbuxton.com/xc.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cnblogs.com/xinz/p/3852177.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cnblogs.com/xinz/p/3803109.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cnblogs.com/xinz/archive/2011/03/28/1997566.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images.google.com/imgres?imgurl=http://s3.amazonaws.com/pixmac-preview/soccer-player-silhouettes-1.jpg&amp;imgrefurl=http://www.pixmac.com/picture/soccer-player-silhouettes/000000184984&amp;usg=__epvvuoGk6nCHCzVigrG4u7iwwzM=&amp;h=306&amp;w=400&amp;sz=19&amp;hl=en&amp;start=22&amp;tbnid=Ervd0cBao52trM:&amp;tbnh=95&amp;tbnw=124&amp;prev=/images?q=soccer+player&amp;gbv=2&amp;ndsp=20&amp;hl=en&amp;sa=N&amp;start=20&amp;newwindow=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zh-CN" altLang="en-US" dirty="0"/>
              <a:t>个</a:t>
            </a:r>
            <a:r>
              <a:rPr lang="zh-CN" altLang="en-US" dirty="0" smtClean="0"/>
              <a:t>人技术和流程</a:t>
            </a:r>
            <a:endParaRPr lang="en-US" dirty="0"/>
          </a:p>
        </p:txBody>
      </p:sp>
      <p:sp>
        <p:nvSpPr>
          <p:cNvPr id="9219" name="Subtitle 2"/>
          <p:cNvSpPr>
            <a:spLocks noGrp="1"/>
          </p:cNvSpPr>
          <p:nvPr>
            <p:ph type="subTitle" idx="1"/>
          </p:nvPr>
        </p:nvSpPr>
        <p:spPr/>
        <p:txBody>
          <a:bodyPr/>
          <a:lstStyle/>
          <a:p>
            <a:pPr marR="0" eaLnBrk="1" hangingPunct="1">
              <a:lnSpc>
                <a:spcPct val="80000"/>
              </a:lnSpc>
            </a:pPr>
            <a:r>
              <a:rPr lang="zh-CN" altLang="en-US" sz="2500" dirty="0"/>
              <a:t>邹</a:t>
            </a:r>
            <a:r>
              <a:rPr lang="zh-CN" altLang="en-US" sz="2500" dirty="0" smtClean="0"/>
              <a:t>欣</a:t>
            </a:r>
            <a:endParaRPr lang="en-US" altLang="zh-CN" sz="2500" dirty="0" smtClean="0"/>
          </a:p>
          <a:p>
            <a:pPr marR="0" eaLnBrk="1" hangingPunct="1">
              <a:lnSpc>
                <a:spcPct val="80000"/>
              </a:lnSpc>
            </a:pPr>
            <a:r>
              <a:rPr lang="zh-CN" altLang="en-US" sz="2500" dirty="0"/>
              <a:t>构建之</a:t>
            </a:r>
            <a:r>
              <a:rPr lang="zh-CN" altLang="en-US" sz="2500" dirty="0" smtClean="0"/>
              <a:t>法 </a:t>
            </a:r>
            <a:r>
              <a:rPr lang="en-US" altLang="zh-CN" sz="2500" dirty="0" smtClean="0"/>
              <a:t>– </a:t>
            </a:r>
            <a:r>
              <a:rPr lang="zh-CN" altLang="en-US" sz="2500" dirty="0" smtClean="0"/>
              <a:t>现代软件工程</a:t>
            </a:r>
            <a:endParaRPr lang="en-US" sz="2500" dirty="0" smtClean="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PSP1</a:t>
            </a:r>
            <a:endParaRPr lang="en-US" dirty="0"/>
          </a:p>
        </p:txBody>
      </p:sp>
      <p:sp>
        <p:nvSpPr>
          <p:cNvPr id="2" name="Content Placeholder 1"/>
          <p:cNvSpPr>
            <a:spLocks noGrp="1"/>
          </p:cNvSpPr>
          <p:nvPr>
            <p:ph idx="1"/>
          </p:nvPr>
        </p:nvSpPr>
        <p:spPr/>
        <p:txBody>
          <a:bodyPr>
            <a:normAutofit fontScale="85000" lnSpcReduction="10000"/>
          </a:bodyPr>
          <a:lstStyle/>
          <a:p>
            <a:r>
              <a:rPr lang="en-US" b="1" dirty="0" smtClean="0"/>
              <a:t>PSP1, PSP1.1 (Introduces estimating and planning)</a:t>
            </a:r>
          </a:p>
          <a:p>
            <a:pPr lvl="1"/>
            <a:r>
              <a:rPr lang="en-US" dirty="0" smtClean="0"/>
              <a:t>Based upon the baseline data collected in PSP0 and PSP0.1, the engineer </a:t>
            </a:r>
            <a:r>
              <a:rPr lang="en-US" b="1" dirty="0" smtClean="0"/>
              <a:t>estimates</a:t>
            </a:r>
            <a:r>
              <a:rPr lang="en-US" dirty="0" smtClean="0"/>
              <a:t> how large a new program will be and prepares a test report (PSP1). </a:t>
            </a:r>
          </a:p>
          <a:p>
            <a:pPr lvl="1"/>
            <a:r>
              <a:rPr lang="en-US" dirty="0" smtClean="0"/>
              <a:t>Accumulated data from previous projects is used to estimate the total time. </a:t>
            </a:r>
            <a:endParaRPr lang="en-US" dirty="0"/>
          </a:p>
          <a:p>
            <a:pPr lvl="1"/>
            <a:r>
              <a:rPr lang="en-US" dirty="0" smtClean="0"/>
              <a:t>Each new project will record the actual time spent. </a:t>
            </a:r>
          </a:p>
          <a:p>
            <a:pPr lvl="1"/>
            <a:r>
              <a:rPr lang="en-US" dirty="0" smtClean="0"/>
              <a:t>This information is used for task and schedule planning and estimation (PSP1.1).</a:t>
            </a:r>
          </a:p>
          <a:p>
            <a:r>
              <a:rPr lang="en-US" dirty="0" smtClean="0">
                <a:solidFill>
                  <a:srgbClr val="FF0000"/>
                </a:solidFill>
              </a:rPr>
              <a:t>Did you have estimation before Coding? </a:t>
            </a:r>
          </a:p>
          <a:p>
            <a:r>
              <a:rPr lang="en-US" dirty="0" smtClean="0">
                <a:solidFill>
                  <a:srgbClr val="FF0000"/>
                </a:solidFill>
              </a:rPr>
              <a:t>How far off was your estimation? </a:t>
            </a:r>
            <a:br>
              <a:rPr lang="en-US" dirty="0" smtClean="0">
                <a:solidFill>
                  <a:srgbClr val="FF0000"/>
                </a:solidFill>
              </a:rPr>
            </a:br>
            <a:endParaRPr lang="en-US" dirty="0">
              <a:solidFill>
                <a:srgbClr val="FF0000"/>
              </a:solidFill>
            </a:endParaRP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PSP2</a:t>
            </a:r>
            <a:endParaRPr lang="en-US" dirty="0"/>
          </a:p>
        </p:txBody>
      </p:sp>
      <p:sp>
        <p:nvSpPr>
          <p:cNvPr id="2" name="Content Placeholder 1"/>
          <p:cNvSpPr>
            <a:spLocks noGrp="1"/>
          </p:cNvSpPr>
          <p:nvPr>
            <p:ph idx="1"/>
          </p:nvPr>
        </p:nvSpPr>
        <p:spPr/>
        <p:txBody>
          <a:bodyPr>
            <a:normAutofit fontScale="85000" lnSpcReduction="20000"/>
          </a:bodyPr>
          <a:lstStyle/>
          <a:p>
            <a:r>
              <a:rPr lang="en-US" b="1" dirty="0" smtClean="0"/>
              <a:t>PSP2, PSP2.1 (Introduces quality management and design)</a:t>
            </a:r>
            <a:endParaRPr lang="en-US" dirty="0" smtClean="0"/>
          </a:p>
          <a:p>
            <a:r>
              <a:rPr lang="en-US" dirty="0" smtClean="0"/>
              <a:t>PSP2 adds two new phases: </a:t>
            </a:r>
          </a:p>
          <a:p>
            <a:pPr lvl="1"/>
            <a:r>
              <a:rPr lang="en-US" dirty="0"/>
              <a:t>D</a:t>
            </a:r>
            <a:r>
              <a:rPr lang="en-US" dirty="0" smtClean="0"/>
              <a:t>esign </a:t>
            </a:r>
            <a:r>
              <a:rPr lang="en-US" dirty="0"/>
              <a:t>R</a:t>
            </a:r>
            <a:r>
              <a:rPr lang="en-US" dirty="0" smtClean="0"/>
              <a:t>eview and Code </a:t>
            </a:r>
            <a:r>
              <a:rPr lang="en-US" dirty="0"/>
              <a:t>R</a:t>
            </a:r>
            <a:r>
              <a:rPr lang="en-US" dirty="0" smtClean="0"/>
              <a:t>eview. </a:t>
            </a:r>
          </a:p>
          <a:p>
            <a:pPr lvl="1"/>
            <a:r>
              <a:rPr lang="en-US" dirty="0" smtClean="0"/>
              <a:t>Defect Prevention and removal are the focus at the PSP2. </a:t>
            </a:r>
          </a:p>
          <a:p>
            <a:pPr lvl="1"/>
            <a:r>
              <a:rPr lang="en-US" dirty="0" smtClean="0"/>
              <a:t>Engineers construct and use checklists for design and code reviews. </a:t>
            </a:r>
          </a:p>
          <a:p>
            <a:r>
              <a:rPr lang="en-US" dirty="0" smtClean="0"/>
              <a:t>PSP2.1 introduces design specification and analysis techniques</a:t>
            </a:r>
          </a:p>
          <a:p>
            <a:r>
              <a:rPr lang="en-US" dirty="0" smtClean="0">
                <a:solidFill>
                  <a:srgbClr val="FF0000"/>
                </a:solidFill>
              </a:rPr>
              <a:t>Did you do Self-review of your design?</a:t>
            </a:r>
          </a:p>
          <a:p>
            <a:r>
              <a:rPr lang="en-US" dirty="0" smtClean="0">
                <a:solidFill>
                  <a:srgbClr val="FF0000"/>
                </a:solidFill>
              </a:rPr>
              <a:t>Do you have a check-list of your code?</a:t>
            </a:r>
            <a:br>
              <a:rPr lang="en-US" dirty="0" smtClean="0">
                <a:solidFill>
                  <a:srgbClr val="FF0000"/>
                </a:solidFill>
              </a:rPr>
            </a:br>
            <a:endParaRPr lang="en-US" dirty="0">
              <a:solidFill>
                <a:srgbClr val="FF0000"/>
              </a:solidFill>
            </a:endParaRPr>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PSP Evolution</a:t>
            </a:r>
            <a:endParaRPr lang="en-US" dirty="0"/>
          </a:p>
        </p:txBody>
      </p:sp>
      <p:sp>
        <p:nvSpPr>
          <p:cNvPr id="3" name="Content Placeholder 2"/>
          <p:cNvSpPr>
            <a:spLocks noGrp="1"/>
          </p:cNvSpPr>
          <p:nvPr>
            <p:ph idx="1"/>
          </p:nvPr>
        </p:nvSpPr>
        <p:spPr>
          <a:xfrm>
            <a:off x="457200" y="1600200"/>
            <a:ext cx="2819400" cy="4525963"/>
          </a:xfrm>
          <a:ln>
            <a:solidFill>
              <a:schemeClr val="accent1"/>
            </a:solidFill>
          </a:ln>
        </p:spPr>
        <p:txBody>
          <a:bodyPr>
            <a:normAutofit/>
          </a:bodyPr>
          <a:lstStyle/>
          <a:p>
            <a:r>
              <a:rPr lang="en-US" sz="2800" dirty="0" smtClean="0"/>
              <a:t>PSP</a:t>
            </a:r>
            <a:r>
              <a:rPr lang="en-US" sz="2800" b="1" dirty="0" smtClean="0">
                <a:solidFill>
                  <a:srgbClr val="FF0000"/>
                </a:solidFill>
              </a:rPr>
              <a:t>0</a:t>
            </a:r>
          </a:p>
          <a:p>
            <a:r>
              <a:rPr lang="en-US" sz="2800" dirty="0" smtClean="0"/>
              <a:t>Planning</a:t>
            </a:r>
          </a:p>
          <a:p>
            <a:r>
              <a:rPr lang="en-US" sz="2800" dirty="0" smtClean="0"/>
              <a:t>Development</a:t>
            </a:r>
          </a:p>
          <a:p>
            <a:pPr lvl="1"/>
            <a:r>
              <a:rPr lang="en-US" sz="2400" dirty="0" smtClean="0"/>
              <a:t>Design</a:t>
            </a:r>
          </a:p>
          <a:p>
            <a:pPr lvl="1"/>
            <a:r>
              <a:rPr lang="en-US" sz="2400" dirty="0" smtClean="0"/>
              <a:t>Coding</a:t>
            </a:r>
          </a:p>
          <a:p>
            <a:pPr lvl="1"/>
            <a:r>
              <a:rPr lang="en-US" sz="2400" dirty="0" smtClean="0"/>
              <a:t>Test</a:t>
            </a:r>
          </a:p>
          <a:p>
            <a:r>
              <a:rPr lang="en-US" sz="2800" dirty="0" smtClean="0"/>
              <a:t>Postmortem</a:t>
            </a:r>
          </a:p>
        </p:txBody>
      </p:sp>
      <p:sp>
        <p:nvSpPr>
          <p:cNvPr id="4" name="Content Placeholder 2"/>
          <p:cNvSpPr txBox="1">
            <a:spLocks/>
          </p:cNvSpPr>
          <p:nvPr/>
        </p:nvSpPr>
        <p:spPr>
          <a:xfrm>
            <a:off x="3276600" y="1600200"/>
            <a:ext cx="2895600" cy="4525963"/>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PSP</a:t>
            </a:r>
            <a:r>
              <a:rPr lang="en-US" sz="2000" b="1" dirty="0" smtClean="0">
                <a:solidFill>
                  <a:srgbClr val="FF0000"/>
                </a:solidFill>
              </a:rPr>
              <a:t>0.1</a:t>
            </a:r>
          </a:p>
          <a:p>
            <a:r>
              <a:rPr lang="en-US" sz="2000" dirty="0" smtClean="0"/>
              <a:t>Planning</a:t>
            </a:r>
          </a:p>
          <a:p>
            <a:r>
              <a:rPr lang="en-US" sz="2000" dirty="0" smtClean="0"/>
              <a:t>Development</a:t>
            </a:r>
          </a:p>
          <a:p>
            <a:pPr lvl="1"/>
            <a:r>
              <a:rPr lang="en-US" sz="1800" b="1" dirty="0" smtClean="0">
                <a:solidFill>
                  <a:srgbClr val="FF0000"/>
                </a:solidFill>
              </a:rPr>
              <a:t>Coding Standard</a:t>
            </a:r>
          </a:p>
          <a:p>
            <a:pPr lvl="1"/>
            <a:r>
              <a:rPr lang="en-US" sz="1800" dirty="0" smtClean="0"/>
              <a:t>Design</a:t>
            </a:r>
          </a:p>
          <a:p>
            <a:pPr lvl="1"/>
            <a:r>
              <a:rPr lang="en-US" sz="1800" dirty="0" smtClean="0"/>
              <a:t>Coding</a:t>
            </a:r>
          </a:p>
          <a:p>
            <a:pPr lvl="1"/>
            <a:r>
              <a:rPr lang="en-US" sz="1800" dirty="0" smtClean="0"/>
              <a:t>Test</a:t>
            </a:r>
          </a:p>
          <a:p>
            <a:r>
              <a:rPr lang="en-US" sz="2000" b="1" dirty="0" smtClean="0">
                <a:solidFill>
                  <a:srgbClr val="FF0000"/>
                </a:solidFill>
              </a:rPr>
              <a:t>Size Measurement</a:t>
            </a:r>
          </a:p>
          <a:p>
            <a:r>
              <a:rPr lang="en-US" sz="2000" dirty="0" smtClean="0"/>
              <a:t>Postmortem</a:t>
            </a:r>
          </a:p>
          <a:p>
            <a:r>
              <a:rPr lang="en-US" sz="2000" b="1" dirty="0" smtClean="0">
                <a:solidFill>
                  <a:srgbClr val="FF0000"/>
                </a:solidFill>
              </a:rPr>
              <a:t>Process Improvement Plan</a:t>
            </a:r>
          </a:p>
        </p:txBody>
      </p:sp>
      <p:sp>
        <p:nvSpPr>
          <p:cNvPr id="5" name="Content Placeholder 2"/>
          <p:cNvSpPr txBox="1">
            <a:spLocks/>
          </p:cNvSpPr>
          <p:nvPr/>
        </p:nvSpPr>
        <p:spPr>
          <a:xfrm>
            <a:off x="6172200" y="1600200"/>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6" name="Content Placeholder 2"/>
          <p:cNvSpPr txBox="1">
            <a:spLocks/>
          </p:cNvSpPr>
          <p:nvPr/>
        </p:nvSpPr>
        <p:spPr>
          <a:xfrm>
            <a:off x="6172200" y="1600200"/>
            <a:ext cx="2971800" cy="4525963"/>
          </a:xfrm>
          <a:prstGeom prst="rect">
            <a:avLst/>
          </a:prstGeom>
          <a:ln>
            <a:solidFill>
              <a:schemeClr val="accent1"/>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PSP</a:t>
            </a:r>
            <a:r>
              <a:rPr lang="en-US" b="1" dirty="0" smtClean="0">
                <a:solidFill>
                  <a:srgbClr val="FF0000"/>
                </a:solidFill>
              </a:rPr>
              <a:t>1</a:t>
            </a:r>
          </a:p>
          <a:p>
            <a:r>
              <a:rPr lang="en-US" dirty="0" smtClean="0"/>
              <a:t>Planning</a:t>
            </a:r>
          </a:p>
          <a:p>
            <a:pPr lvl="1"/>
            <a:r>
              <a:rPr lang="en-US" b="1" dirty="0" smtClean="0">
                <a:solidFill>
                  <a:srgbClr val="FF0000"/>
                </a:solidFill>
              </a:rPr>
              <a:t>Estimate</a:t>
            </a:r>
            <a:r>
              <a:rPr lang="en-US" dirty="0" smtClean="0"/>
              <a:t> </a:t>
            </a:r>
          </a:p>
          <a:p>
            <a:r>
              <a:rPr lang="en-US" dirty="0" smtClean="0"/>
              <a:t>Development</a:t>
            </a:r>
          </a:p>
          <a:p>
            <a:pPr lvl="1"/>
            <a:r>
              <a:rPr lang="en-US" dirty="0" smtClean="0"/>
              <a:t>Coding Standard</a:t>
            </a:r>
          </a:p>
          <a:p>
            <a:pPr lvl="1"/>
            <a:r>
              <a:rPr lang="en-US" dirty="0" smtClean="0"/>
              <a:t>Design</a:t>
            </a:r>
          </a:p>
          <a:p>
            <a:pPr lvl="1"/>
            <a:r>
              <a:rPr lang="en-US" dirty="0" smtClean="0"/>
              <a:t>Coding</a:t>
            </a:r>
          </a:p>
          <a:p>
            <a:pPr lvl="1"/>
            <a:r>
              <a:rPr lang="en-US" dirty="0" smtClean="0"/>
              <a:t>Test</a:t>
            </a:r>
          </a:p>
          <a:p>
            <a:r>
              <a:rPr lang="en-US" b="1" dirty="0" smtClean="0">
                <a:solidFill>
                  <a:srgbClr val="FF0000"/>
                </a:solidFill>
              </a:rPr>
              <a:t>Test Report</a:t>
            </a:r>
          </a:p>
          <a:p>
            <a:r>
              <a:rPr lang="en-US" dirty="0" smtClean="0"/>
              <a:t>Size Measurement</a:t>
            </a:r>
          </a:p>
          <a:p>
            <a:r>
              <a:rPr lang="en-US" dirty="0" smtClean="0"/>
              <a:t>Postmortem</a:t>
            </a:r>
          </a:p>
          <a:p>
            <a:r>
              <a:rPr lang="en-US" dirty="0" smtClean="0"/>
              <a:t>Process Improvement Plan</a:t>
            </a:r>
          </a:p>
        </p:txBody>
      </p:sp>
    </p:spTree>
    <p:extLst>
      <p:ext uri="{BB962C8B-B14F-4D97-AF65-F5344CB8AC3E}">
        <p14:creationId xmlns:p14="http://schemas.microsoft.com/office/powerpoint/2010/main" val="326443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PSP Evolution (cont.)</a:t>
            </a:r>
            <a:endParaRPr lang="en-US" dirty="0"/>
          </a:p>
        </p:txBody>
      </p:sp>
      <p:sp>
        <p:nvSpPr>
          <p:cNvPr id="8" name="Content Placeholder 2"/>
          <p:cNvSpPr txBox="1">
            <a:spLocks noGrp="1"/>
          </p:cNvSpPr>
          <p:nvPr>
            <p:ph idx="1"/>
          </p:nvPr>
        </p:nvSpPr>
        <p:spPr>
          <a:xfrm>
            <a:off x="457200" y="1600200"/>
            <a:ext cx="2895600" cy="4876800"/>
          </a:xfrm>
          <a:prstGeom prst="rect">
            <a:avLst/>
          </a:prstGeom>
          <a:ln>
            <a:solidFill>
              <a:schemeClr val="accent1"/>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PSP</a:t>
            </a:r>
            <a:r>
              <a:rPr lang="en-US" b="1" dirty="0" smtClean="0">
                <a:solidFill>
                  <a:srgbClr val="FF0000"/>
                </a:solidFill>
              </a:rPr>
              <a:t>1.1</a:t>
            </a:r>
          </a:p>
          <a:p>
            <a:r>
              <a:rPr lang="en-US" dirty="0" smtClean="0"/>
              <a:t>Planning</a:t>
            </a:r>
          </a:p>
          <a:p>
            <a:pPr lvl="1"/>
            <a:r>
              <a:rPr lang="en-US" b="1" dirty="0" smtClean="0">
                <a:solidFill>
                  <a:srgbClr val="FF0000"/>
                </a:solidFill>
              </a:rPr>
              <a:t>Estimate</a:t>
            </a:r>
            <a:r>
              <a:rPr lang="en-US" dirty="0" smtClean="0"/>
              <a:t> </a:t>
            </a:r>
          </a:p>
          <a:p>
            <a:r>
              <a:rPr lang="en-US" dirty="0" smtClean="0"/>
              <a:t>Development</a:t>
            </a:r>
          </a:p>
          <a:p>
            <a:pPr lvl="1"/>
            <a:r>
              <a:rPr lang="en-US" dirty="0" smtClean="0"/>
              <a:t>Coding Standard</a:t>
            </a:r>
          </a:p>
          <a:p>
            <a:pPr lvl="1"/>
            <a:r>
              <a:rPr lang="en-US" dirty="0" smtClean="0"/>
              <a:t>Design</a:t>
            </a:r>
          </a:p>
          <a:p>
            <a:pPr lvl="1"/>
            <a:r>
              <a:rPr lang="en-US" dirty="0" smtClean="0"/>
              <a:t>Coding</a:t>
            </a:r>
          </a:p>
          <a:p>
            <a:pPr lvl="1"/>
            <a:r>
              <a:rPr lang="en-US" dirty="0" smtClean="0"/>
              <a:t>Test</a:t>
            </a:r>
          </a:p>
          <a:p>
            <a:r>
              <a:rPr lang="en-US" b="1" dirty="0" smtClean="0">
                <a:solidFill>
                  <a:srgbClr val="FF0000"/>
                </a:solidFill>
              </a:rPr>
              <a:t>Record Time Spent</a:t>
            </a:r>
          </a:p>
          <a:p>
            <a:r>
              <a:rPr lang="en-US" dirty="0" smtClean="0"/>
              <a:t>Test Report</a:t>
            </a:r>
          </a:p>
          <a:p>
            <a:r>
              <a:rPr lang="en-US" dirty="0" smtClean="0"/>
              <a:t>Size Measurement</a:t>
            </a:r>
          </a:p>
          <a:p>
            <a:r>
              <a:rPr lang="en-US" dirty="0" smtClean="0"/>
              <a:t>Postmortem</a:t>
            </a:r>
          </a:p>
          <a:p>
            <a:r>
              <a:rPr lang="en-US" dirty="0" smtClean="0"/>
              <a:t>Process Improvement Plan</a:t>
            </a:r>
          </a:p>
        </p:txBody>
      </p:sp>
      <p:sp>
        <p:nvSpPr>
          <p:cNvPr id="5" name="Content Placeholder 2"/>
          <p:cNvSpPr txBox="1">
            <a:spLocks/>
          </p:cNvSpPr>
          <p:nvPr/>
        </p:nvSpPr>
        <p:spPr>
          <a:xfrm>
            <a:off x="6172200" y="1600200"/>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10" name="Content Placeholder 2"/>
          <p:cNvSpPr txBox="1">
            <a:spLocks/>
          </p:cNvSpPr>
          <p:nvPr/>
        </p:nvSpPr>
        <p:spPr>
          <a:xfrm>
            <a:off x="3352800" y="1600200"/>
            <a:ext cx="2895600" cy="4876800"/>
          </a:xfrm>
          <a:prstGeom prst="rect">
            <a:avLst/>
          </a:prstGeom>
          <a:ln>
            <a:solidFill>
              <a:schemeClr val="accent1"/>
            </a:solidFill>
          </a:ln>
        </p:spPr>
        <p:txBody>
          <a:bodyPr vert="horz" lIns="91440" tIns="45720" rIns="91440" bIns="45720" rtlCol="0">
            <a:normAutofit fontScale="62500" lnSpcReduction="20000"/>
          </a:bodyPr>
          <a:lstStyle>
            <a:lvl1pPr marL="342900" indent="-34290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SzPct val="90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9pPr>
          </a:lstStyle>
          <a:p>
            <a:r>
              <a:rPr lang="en-US" dirty="0" smtClean="0"/>
              <a:t>PSP</a:t>
            </a:r>
            <a:r>
              <a:rPr lang="en-US" b="1" dirty="0" smtClean="0">
                <a:solidFill>
                  <a:srgbClr val="FF0000"/>
                </a:solidFill>
              </a:rPr>
              <a:t>2</a:t>
            </a:r>
          </a:p>
          <a:p>
            <a:r>
              <a:rPr lang="en-US" dirty="0" smtClean="0"/>
              <a:t>Planning</a:t>
            </a:r>
          </a:p>
          <a:p>
            <a:pPr lvl="1"/>
            <a:r>
              <a:rPr lang="en-US" dirty="0" smtClean="0"/>
              <a:t>Estimate </a:t>
            </a:r>
          </a:p>
          <a:p>
            <a:r>
              <a:rPr lang="en-US" dirty="0" smtClean="0"/>
              <a:t>Development</a:t>
            </a:r>
          </a:p>
          <a:p>
            <a:pPr lvl="1"/>
            <a:r>
              <a:rPr lang="en-US" b="1" dirty="0" smtClean="0">
                <a:solidFill>
                  <a:srgbClr val="FF0000"/>
                </a:solidFill>
              </a:rPr>
              <a:t>Design Review</a:t>
            </a:r>
          </a:p>
          <a:p>
            <a:pPr lvl="1"/>
            <a:r>
              <a:rPr lang="en-US" dirty="0" smtClean="0"/>
              <a:t>Coding Standard</a:t>
            </a:r>
          </a:p>
          <a:p>
            <a:pPr lvl="1"/>
            <a:r>
              <a:rPr lang="en-US" dirty="0" smtClean="0"/>
              <a:t>Design</a:t>
            </a:r>
          </a:p>
          <a:p>
            <a:pPr lvl="1"/>
            <a:r>
              <a:rPr lang="en-US" dirty="0" smtClean="0"/>
              <a:t>Coding</a:t>
            </a:r>
          </a:p>
          <a:p>
            <a:pPr lvl="1"/>
            <a:r>
              <a:rPr lang="en-US" b="1" dirty="0" smtClean="0">
                <a:solidFill>
                  <a:srgbClr val="FF0000"/>
                </a:solidFill>
              </a:rPr>
              <a:t>Code Review</a:t>
            </a:r>
          </a:p>
          <a:p>
            <a:pPr lvl="1"/>
            <a:r>
              <a:rPr lang="en-US" dirty="0" smtClean="0"/>
              <a:t>Test</a:t>
            </a:r>
          </a:p>
          <a:p>
            <a:r>
              <a:rPr lang="en-US" dirty="0" smtClean="0"/>
              <a:t>Record Time Spent</a:t>
            </a:r>
          </a:p>
          <a:p>
            <a:r>
              <a:rPr lang="en-US" dirty="0" smtClean="0"/>
              <a:t>Test Report</a:t>
            </a:r>
          </a:p>
          <a:p>
            <a:r>
              <a:rPr lang="en-US" dirty="0" smtClean="0"/>
              <a:t>Size Measurement</a:t>
            </a:r>
          </a:p>
          <a:p>
            <a:r>
              <a:rPr lang="en-US" dirty="0" smtClean="0"/>
              <a:t>Postmortem</a:t>
            </a:r>
          </a:p>
          <a:p>
            <a:r>
              <a:rPr lang="en-US" dirty="0" smtClean="0"/>
              <a:t>Process Improvement Plan</a:t>
            </a:r>
          </a:p>
        </p:txBody>
      </p:sp>
      <p:sp>
        <p:nvSpPr>
          <p:cNvPr id="11" name="Content Placeholder 2"/>
          <p:cNvSpPr txBox="1">
            <a:spLocks/>
          </p:cNvSpPr>
          <p:nvPr/>
        </p:nvSpPr>
        <p:spPr>
          <a:xfrm>
            <a:off x="6248400" y="1600200"/>
            <a:ext cx="2895600" cy="4876800"/>
          </a:xfrm>
          <a:prstGeom prst="rect">
            <a:avLst/>
          </a:prstGeom>
          <a:ln>
            <a:solidFill>
              <a:schemeClr val="accent1"/>
            </a:solidFill>
          </a:ln>
        </p:spPr>
        <p:txBody>
          <a:bodyPr vert="horz" lIns="91440" tIns="45720" rIns="91440" bIns="45720" rtlCol="0">
            <a:normAutofit fontScale="55000" lnSpcReduction="20000"/>
          </a:bodyPr>
          <a:lstStyle>
            <a:lvl1pPr marL="342900" indent="-34290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SzPct val="90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9pPr>
          </a:lstStyle>
          <a:p>
            <a:r>
              <a:rPr lang="en-US" dirty="0" smtClean="0"/>
              <a:t>PSP</a:t>
            </a:r>
            <a:r>
              <a:rPr lang="en-US" b="1" dirty="0" smtClean="0">
                <a:solidFill>
                  <a:srgbClr val="FF0000"/>
                </a:solidFill>
              </a:rPr>
              <a:t>2.1</a:t>
            </a:r>
          </a:p>
          <a:p>
            <a:r>
              <a:rPr lang="en-US" dirty="0" smtClean="0"/>
              <a:t>Planning</a:t>
            </a:r>
          </a:p>
          <a:p>
            <a:pPr lvl="1"/>
            <a:r>
              <a:rPr lang="en-US" dirty="0" smtClean="0"/>
              <a:t>Estimate </a:t>
            </a:r>
          </a:p>
          <a:p>
            <a:r>
              <a:rPr lang="en-US" dirty="0" smtClean="0"/>
              <a:t>Development</a:t>
            </a:r>
          </a:p>
          <a:p>
            <a:pPr lvl="1"/>
            <a:r>
              <a:rPr lang="en-US" b="1" dirty="0" smtClean="0">
                <a:solidFill>
                  <a:srgbClr val="FF0000"/>
                </a:solidFill>
              </a:rPr>
              <a:t>Analysis </a:t>
            </a:r>
          </a:p>
          <a:p>
            <a:pPr lvl="1"/>
            <a:r>
              <a:rPr lang="en-US" b="1" dirty="0" smtClean="0">
                <a:solidFill>
                  <a:srgbClr val="FF0000"/>
                </a:solidFill>
              </a:rPr>
              <a:t>Design Spec</a:t>
            </a:r>
          </a:p>
          <a:p>
            <a:pPr lvl="1"/>
            <a:r>
              <a:rPr lang="en-US" dirty="0" smtClean="0"/>
              <a:t>Design Review</a:t>
            </a:r>
          </a:p>
          <a:p>
            <a:pPr lvl="1"/>
            <a:r>
              <a:rPr lang="en-US" dirty="0" smtClean="0"/>
              <a:t>Coding Standard</a:t>
            </a:r>
          </a:p>
          <a:p>
            <a:pPr lvl="1"/>
            <a:r>
              <a:rPr lang="en-US" dirty="0" smtClean="0"/>
              <a:t>Design</a:t>
            </a:r>
          </a:p>
          <a:p>
            <a:pPr lvl="1"/>
            <a:r>
              <a:rPr lang="en-US" dirty="0" smtClean="0"/>
              <a:t>Coding</a:t>
            </a:r>
          </a:p>
          <a:p>
            <a:pPr lvl="1"/>
            <a:r>
              <a:rPr lang="en-US" dirty="0" smtClean="0"/>
              <a:t>Code Review</a:t>
            </a:r>
          </a:p>
          <a:p>
            <a:pPr lvl="1"/>
            <a:r>
              <a:rPr lang="en-US" dirty="0" smtClean="0"/>
              <a:t>Test</a:t>
            </a:r>
          </a:p>
          <a:p>
            <a:r>
              <a:rPr lang="en-US" dirty="0" smtClean="0"/>
              <a:t>Record Time Spent</a:t>
            </a:r>
          </a:p>
          <a:p>
            <a:r>
              <a:rPr lang="en-US" dirty="0" smtClean="0"/>
              <a:t>Test Report</a:t>
            </a:r>
          </a:p>
          <a:p>
            <a:r>
              <a:rPr lang="en-US" dirty="0" smtClean="0"/>
              <a:t>Size Measurement</a:t>
            </a:r>
          </a:p>
          <a:p>
            <a:r>
              <a:rPr lang="en-US" dirty="0" smtClean="0"/>
              <a:t>Postmortem</a:t>
            </a:r>
          </a:p>
          <a:p>
            <a:r>
              <a:rPr lang="en-US" dirty="0" smtClean="0"/>
              <a:t>Process Improvement Plan</a:t>
            </a:r>
          </a:p>
        </p:txBody>
      </p:sp>
    </p:spTree>
    <p:extLst>
      <p:ext uri="{BB962C8B-B14F-4D97-AF65-F5344CB8AC3E}">
        <p14:creationId xmlns:p14="http://schemas.microsoft.com/office/powerpoint/2010/main" val="60128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a:t>
            </a:r>
            <a:endParaRPr lang="en-US" dirty="0"/>
          </a:p>
        </p:txBody>
      </p:sp>
      <p:sp>
        <p:nvSpPr>
          <p:cNvPr id="2" name="Content Placeholder 1"/>
          <p:cNvSpPr>
            <a:spLocks noGrp="1"/>
          </p:cNvSpPr>
          <p:nvPr>
            <p:ph idx="1"/>
          </p:nvPr>
        </p:nvSpPr>
        <p:spPr/>
        <p:txBody>
          <a:bodyPr/>
          <a:lstStyle/>
          <a:p>
            <a:r>
              <a:rPr lang="en-US" dirty="0" smtClean="0"/>
              <a:t>One of the core aspects of the PSP is using historical data to analyze and improve process performance. PSP data collection is supported by four main elements:</a:t>
            </a:r>
            <a:br>
              <a:rPr lang="en-US" dirty="0" smtClean="0"/>
            </a:br>
            <a:endParaRPr lang="en-US" dirty="0" smtClean="0"/>
          </a:p>
          <a:p>
            <a:pPr lvl="1"/>
            <a:r>
              <a:rPr lang="en-US" dirty="0" smtClean="0"/>
              <a:t>Scripts</a:t>
            </a:r>
          </a:p>
          <a:p>
            <a:pPr lvl="1"/>
            <a:r>
              <a:rPr lang="en-US" dirty="0" smtClean="0"/>
              <a:t>Measures</a:t>
            </a:r>
          </a:p>
          <a:p>
            <a:pPr lvl="1"/>
            <a:r>
              <a:rPr lang="en-US" dirty="0" smtClean="0"/>
              <a:t>Standards</a:t>
            </a:r>
          </a:p>
          <a:p>
            <a:pPr lvl="1"/>
            <a:r>
              <a:rPr lang="en-US" dirty="0" smtClean="0"/>
              <a:t>Forms</a:t>
            </a:r>
          </a:p>
          <a:p>
            <a:endParaRPr lang="en-US" dirty="0"/>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Core Measures:</a:t>
            </a:r>
            <a:endParaRPr lang="en-US" dirty="0"/>
          </a:p>
        </p:txBody>
      </p:sp>
      <p:sp>
        <p:nvSpPr>
          <p:cNvPr id="2" name="Content Placeholder 1"/>
          <p:cNvSpPr>
            <a:spLocks noGrp="1"/>
          </p:cNvSpPr>
          <p:nvPr>
            <p:ph idx="1"/>
          </p:nvPr>
        </p:nvSpPr>
        <p:spPr/>
        <p:txBody>
          <a:bodyPr>
            <a:normAutofit fontScale="92500" lnSpcReduction="10000"/>
          </a:bodyPr>
          <a:lstStyle/>
          <a:p>
            <a:pPr>
              <a:buNone/>
            </a:pPr>
            <a:r>
              <a:rPr lang="en-US" sz="2400" dirty="0" smtClean="0"/>
              <a:t>The PSP scripts provide expert-level guidance to following the process steps and they provide a framework for applying the PSP measures. The PSP has four core measures:</a:t>
            </a:r>
          </a:p>
          <a:p>
            <a:r>
              <a:rPr lang="en-US" sz="2400" dirty="0" smtClean="0"/>
              <a:t>Size – the size measure for a product part, such as lines of code (LOC).</a:t>
            </a:r>
          </a:p>
          <a:p>
            <a:pPr lvl="1"/>
            <a:r>
              <a:rPr lang="en-US" altLang="zh-CN" sz="2200" dirty="0" smtClean="0"/>
              <a:t>How big is the task</a:t>
            </a:r>
            <a:endParaRPr lang="en-US" sz="2200" dirty="0" smtClean="0"/>
          </a:p>
          <a:p>
            <a:r>
              <a:rPr lang="en-US" sz="2400" dirty="0" smtClean="0"/>
              <a:t>Effort – the time required to complete a task, usually recorded in minutes.</a:t>
            </a:r>
          </a:p>
          <a:p>
            <a:pPr lvl="1"/>
            <a:r>
              <a:rPr lang="en-US" altLang="zh-CN" sz="2200" dirty="0" smtClean="0"/>
              <a:t>How big is the effort</a:t>
            </a:r>
            <a:endParaRPr lang="en-US" sz="2200" dirty="0" smtClean="0"/>
          </a:p>
          <a:p>
            <a:r>
              <a:rPr lang="en-US" sz="2400" dirty="0" smtClean="0"/>
              <a:t>Quality – the number of defects in the product.</a:t>
            </a:r>
          </a:p>
          <a:p>
            <a:pPr lvl="1"/>
            <a:r>
              <a:rPr lang="en-US" altLang="zh-CN" sz="2200" dirty="0" smtClean="0"/>
              <a:t>How good is your result</a:t>
            </a:r>
            <a:endParaRPr lang="en-US" sz="2200" dirty="0" smtClean="0"/>
          </a:p>
          <a:p>
            <a:r>
              <a:rPr lang="en-US" sz="2400" dirty="0" smtClean="0"/>
              <a:t>Schedule – a measure of project progression, tracked against planned and actual completion dates.</a:t>
            </a:r>
          </a:p>
          <a:p>
            <a:pPr lvl="1"/>
            <a:r>
              <a:rPr lang="en-US" altLang="zh-CN" sz="2200" dirty="0" smtClean="0"/>
              <a:t>How timely is the delivery</a:t>
            </a:r>
            <a:endParaRPr lang="en-US" sz="2200" dirty="0" smtClean="0"/>
          </a:p>
          <a:p>
            <a:endParaRPr lang="en-US" sz="24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000"/>
                                        <p:tgtEl>
                                          <p:spTgt spid="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2000"/>
                                        <p:tgtEl>
                                          <p:spTgt spid="2">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0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2000"/>
                                        <p:tgtEl>
                                          <p:spTgt spid="2">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M</a:t>
            </a:r>
            <a:r>
              <a:rPr lang="en-US" dirty="0" smtClean="0"/>
              <a:t>easures</a:t>
            </a:r>
            <a:endParaRPr lang="en-US" dirty="0"/>
          </a:p>
        </p:txBody>
      </p:sp>
      <p:sp>
        <p:nvSpPr>
          <p:cNvPr id="2" name="Content Placeholder 1"/>
          <p:cNvSpPr>
            <a:spLocks noGrp="1"/>
          </p:cNvSpPr>
          <p:nvPr>
            <p:ph idx="1"/>
          </p:nvPr>
        </p:nvSpPr>
        <p:spPr/>
        <p:txBody>
          <a:bodyPr>
            <a:normAutofit fontScale="85000" lnSpcReduction="10000"/>
          </a:bodyPr>
          <a:lstStyle/>
          <a:p>
            <a:r>
              <a:rPr lang="en-US" dirty="0" smtClean="0"/>
              <a:t>Based on this principle:</a:t>
            </a:r>
          </a:p>
          <a:p>
            <a:pPr lvl="1"/>
            <a:r>
              <a:rPr lang="en-US" dirty="0" smtClean="0"/>
              <a:t>You can’t improve what you can’t measure. </a:t>
            </a:r>
          </a:p>
          <a:p>
            <a:pPr lvl="1"/>
            <a:endParaRPr lang="en-US" dirty="0"/>
          </a:p>
          <a:p>
            <a:r>
              <a:rPr lang="en-US" dirty="0" smtClean="0"/>
              <a:t>The key data collected in the PSP tool are </a:t>
            </a:r>
            <a:r>
              <a:rPr lang="en-US" b="1" dirty="0" smtClean="0"/>
              <a:t>time, defect, and size data </a:t>
            </a:r>
            <a:r>
              <a:rPr lang="en-US" dirty="0" smtClean="0"/>
              <a:t>– </a:t>
            </a:r>
          </a:p>
          <a:p>
            <a:pPr lvl="1"/>
            <a:r>
              <a:rPr lang="en-US" dirty="0" smtClean="0"/>
              <a:t>the time spent in each phase; </a:t>
            </a:r>
          </a:p>
          <a:p>
            <a:pPr lvl="1"/>
            <a:r>
              <a:rPr lang="en-US" dirty="0" smtClean="0"/>
              <a:t>when and where defects were injected, found, and fixed; </a:t>
            </a:r>
          </a:p>
          <a:p>
            <a:pPr lvl="1"/>
            <a:r>
              <a:rPr lang="en-US" dirty="0" smtClean="0"/>
              <a:t>and the size of the product parts. </a:t>
            </a:r>
          </a:p>
          <a:p>
            <a:r>
              <a:rPr lang="en-US" dirty="0" smtClean="0"/>
              <a:t>Software developers use many other measures that are derived from these three basic measures to understand and improve their performance.</a:t>
            </a:r>
            <a:endParaRPr lang="en-US" dirty="0"/>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PSP ISSUES</a:t>
            </a:r>
            <a:endParaRPr lang="en-US" dirty="0"/>
          </a:p>
        </p:txBody>
      </p:sp>
      <p:sp>
        <p:nvSpPr>
          <p:cNvPr id="2" name="Content Placeholder 1"/>
          <p:cNvSpPr>
            <a:spLocks noGrp="1"/>
          </p:cNvSpPr>
          <p:nvPr>
            <p:ph idx="1"/>
          </p:nvPr>
        </p:nvSpPr>
        <p:spPr/>
        <p:txBody>
          <a:bodyPr>
            <a:normAutofit fontScale="92500" lnSpcReduction="20000"/>
          </a:bodyPr>
          <a:lstStyle/>
          <a:p>
            <a:r>
              <a:rPr lang="en-US" sz="2400" dirty="0" smtClean="0"/>
              <a:t>In small, start-up team, high quality requirement is hard to find</a:t>
            </a:r>
          </a:p>
          <a:p>
            <a:pPr lvl="1"/>
            <a:r>
              <a:rPr lang="en-US" sz="2000" dirty="0" smtClean="0"/>
              <a:t>If the input is in low quality,  how can the quality of PSP be ensured?</a:t>
            </a:r>
          </a:p>
          <a:p>
            <a:r>
              <a:rPr lang="en-US" sz="2400" dirty="0" smtClean="0"/>
              <a:t>Depends on data</a:t>
            </a:r>
          </a:p>
          <a:p>
            <a:pPr lvl="1"/>
            <a:r>
              <a:rPr lang="en-US" sz="2000" dirty="0" smtClean="0"/>
              <a:t>Requires developers to enter data to log various activities</a:t>
            </a:r>
          </a:p>
          <a:p>
            <a:pPr lvl="1"/>
            <a:r>
              <a:rPr lang="en-US" sz="2000" dirty="0" smtClean="0"/>
              <a:t>What if data is missing, or inaccurate?</a:t>
            </a:r>
          </a:p>
          <a:p>
            <a:pPr lvl="1"/>
            <a:r>
              <a:rPr lang="en-US" sz="2000" dirty="0" smtClean="0"/>
              <a:t>Conflict of interest?  </a:t>
            </a:r>
            <a:r>
              <a:rPr lang="en-US" altLang="zh-CN" sz="2000" dirty="0" smtClean="0"/>
              <a:t>Should I honestly record how bad I am?</a:t>
            </a:r>
          </a:p>
          <a:p>
            <a:r>
              <a:rPr lang="en-US" sz="2400" dirty="0" smtClean="0"/>
              <a:t>Micro-measurement</a:t>
            </a:r>
          </a:p>
          <a:p>
            <a:pPr lvl="1"/>
            <a:r>
              <a:rPr lang="en-US" sz="2000" dirty="0" smtClean="0"/>
              <a:t>Do we need to measure code size everyday? </a:t>
            </a:r>
          </a:p>
          <a:p>
            <a:pPr lvl="1"/>
            <a:r>
              <a:rPr lang="en-US" dirty="0" smtClean="0"/>
              <a:t>Writing your own code vs. re-use, use libraries </a:t>
            </a:r>
            <a:endParaRPr lang="en-US" sz="2000" dirty="0" smtClean="0"/>
          </a:p>
          <a:p>
            <a:pPr lvl="1"/>
            <a:r>
              <a:rPr lang="en-US" dirty="0" smtClean="0"/>
              <a:t>One strong </a:t>
            </a:r>
            <a:r>
              <a:rPr lang="en-US" dirty="0" err="1" smtClean="0"/>
              <a:t>dev</a:t>
            </a:r>
            <a:r>
              <a:rPr lang="en-US" dirty="0" smtClean="0"/>
              <a:t> removed 2000 LOC bad code, what’s his performance?</a:t>
            </a:r>
            <a:endParaRPr lang="en-US" sz="2000" dirty="0" smtClean="0"/>
          </a:p>
          <a:p>
            <a:r>
              <a:rPr lang="en-US" sz="2400" dirty="0" smtClean="0"/>
              <a:t>What’s the end goal?</a:t>
            </a:r>
          </a:p>
          <a:p>
            <a:pPr lvl="1"/>
            <a:r>
              <a:rPr lang="en-US" sz="2000" dirty="0" smtClean="0"/>
              <a:t>Measuring how to effectively execute on a requirement</a:t>
            </a:r>
          </a:p>
          <a:p>
            <a:pPr lvl="1"/>
            <a:r>
              <a:rPr lang="en-US" sz="2000" dirty="0" smtClean="0"/>
              <a:t>NOT measuring how customers are satisfied by the product.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0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20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20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2000"/>
                                        <p:tgtEl>
                                          <p:spTgt spid="2">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2000"/>
                                        <p:tgtEl>
                                          <p:spTgt spid="2">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2000"/>
                                        <p:tgtEl>
                                          <p:spTgt spid="2">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2000"/>
                                        <p:tgtEl>
                                          <p:spTgt spid="2">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fade">
                                      <p:cBhvr>
                                        <p:cTn id="43" dur="2000"/>
                                        <p:tgtEl>
                                          <p:spTgt spid="2">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fade">
                                      <p:cBhvr>
                                        <p:cTn id="46" dur="2000"/>
                                        <p:tgtEl>
                                          <p:spTgt spid="2">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animEffect transition="in" filter="fade">
                                      <p:cBhvr>
                                        <p:cTn id="49" dur="20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200" dirty="0" smtClean="0"/>
              <a:t>PSP data (</a:t>
            </a:r>
            <a:r>
              <a:rPr lang="zh-CN" altLang="en-US" sz="3200" dirty="0" smtClean="0"/>
              <a:t>大三学生 </a:t>
            </a:r>
            <a:r>
              <a:rPr lang="en-US" altLang="zh-CN" sz="3200" dirty="0" smtClean="0"/>
              <a:t>vs. </a:t>
            </a:r>
            <a:r>
              <a:rPr lang="zh-CN" altLang="en-US" sz="3200" dirty="0" smtClean="0"/>
              <a:t>工作三年的工程师）</a:t>
            </a:r>
            <a:endParaRPr lang="en-US" sz="3200" dirty="0"/>
          </a:p>
        </p:txBody>
      </p:sp>
      <p:pic>
        <p:nvPicPr>
          <p:cNvPr id="4" name="Content Placeholder 3"/>
          <p:cNvPicPr>
            <a:picLocks noGrp="1" noChangeAspect="1"/>
          </p:cNvPicPr>
          <p:nvPr>
            <p:ph idx="1"/>
          </p:nvPr>
        </p:nvPicPr>
        <p:blipFill>
          <a:blip r:embed="rId2"/>
          <a:stretch>
            <a:fillRect/>
          </a:stretch>
        </p:blipFill>
        <p:spPr>
          <a:xfrm>
            <a:off x="1558987" y="1752600"/>
            <a:ext cx="6026026" cy="4625975"/>
          </a:xfrm>
          <a:prstGeom prst="rect">
            <a:avLst/>
          </a:prstGeom>
        </p:spPr>
      </p:pic>
    </p:spTree>
    <p:extLst>
      <p:ext uri="{BB962C8B-B14F-4D97-AF65-F5344CB8AC3E}">
        <p14:creationId xmlns:p14="http://schemas.microsoft.com/office/powerpoint/2010/main" val="2230343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续表</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2813110"/>
            <a:ext cx="8229600" cy="2549769"/>
          </a:xfrm>
          <a:prstGeom prst="rect">
            <a:avLst/>
          </a:prstGeom>
        </p:spPr>
      </p:pic>
    </p:spTree>
    <p:extLst>
      <p:ext uri="{BB962C8B-B14F-4D97-AF65-F5344CB8AC3E}">
        <p14:creationId xmlns:p14="http://schemas.microsoft.com/office/powerpoint/2010/main" val="164077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zh-CN" altLang="en-US" dirty="0" smtClean="0"/>
              <a:t>课程安排</a:t>
            </a:r>
            <a:endParaRPr lang="en-US" dirty="0"/>
          </a:p>
        </p:txBody>
      </p:sp>
      <p:sp>
        <p:nvSpPr>
          <p:cNvPr id="10242" name="Content Placeholder 1"/>
          <p:cNvSpPr>
            <a:spLocks noGrp="1"/>
          </p:cNvSpPr>
          <p:nvPr>
            <p:ph idx="1"/>
          </p:nvPr>
        </p:nvSpPr>
        <p:spPr/>
        <p:txBody>
          <a:bodyPr>
            <a:normAutofit/>
          </a:bodyPr>
          <a:lstStyle/>
          <a:p>
            <a:pPr eaLnBrk="1" hangingPunct="1"/>
            <a:r>
              <a:rPr lang="zh-CN" altLang="en-US" dirty="0" smtClean="0"/>
              <a:t>软件工程是什么？</a:t>
            </a:r>
            <a:r>
              <a:rPr lang="en-US" dirty="0" smtClean="0"/>
              <a:t> (</a:t>
            </a:r>
            <a:r>
              <a:rPr lang="zh-CN" altLang="en-US" dirty="0" smtClean="0"/>
              <a:t>复习</a:t>
            </a:r>
            <a:r>
              <a:rPr lang="en-US" dirty="0" smtClean="0"/>
              <a:t>)</a:t>
            </a:r>
            <a:endParaRPr lang="en-US" dirty="0" smtClean="0"/>
          </a:p>
          <a:p>
            <a:pPr eaLnBrk="1" hangingPunct="1"/>
            <a:r>
              <a:rPr lang="zh-CN" altLang="en-US" dirty="0" smtClean="0"/>
              <a:t>怎样提高技术</a:t>
            </a:r>
            <a:endParaRPr lang="en-US" dirty="0" smtClean="0"/>
          </a:p>
          <a:p>
            <a:pPr lvl="1" eaLnBrk="1" hangingPunct="1"/>
            <a:r>
              <a:rPr lang="en-US" dirty="0" smtClean="0"/>
              <a:t>PSP – </a:t>
            </a:r>
            <a:r>
              <a:rPr lang="en-US" b="1" dirty="0" smtClean="0"/>
              <a:t>P</a:t>
            </a:r>
            <a:r>
              <a:rPr lang="en-US" dirty="0" smtClean="0"/>
              <a:t>ersonal </a:t>
            </a:r>
            <a:r>
              <a:rPr lang="en-US" b="1" dirty="0" smtClean="0"/>
              <a:t>S</a:t>
            </a:r>
            <a:r>
              <a:rPr lang="en-US" dirty="0" smtClean="0"/>
              <a:t>oftware </a:t>
            </a:r>
            <a:r>
              <a:rPr lang="en-US" b="1" dirty="0" smtClean="0"/>
              <a:t>P</a:t>
            </a:r>
            <a:r>
              <a:rPr lang="en-US" dirty="0" smtClean="0"/>
              <a:t>rocess</a:t>
            </a:r>
          </a:p>
          <a:p>
            <a:pPr eaLnBrk="1" hangingPunct="1"/>
            <a:r>
              <a:rPr lang="zh-CN" altLang="en-US" dirty="0" smtClean="0"/>
              <a:t>怎样告诉别人你已经获得了这些技术？</a:t>
            </a:r>
            <a:endParaRPr lang="en-US" altLang="zh-CN" dirty="0" smtClean="0"/>
          </a:p>
          <a:p>
            <a:pPr eaLnBrk="1" hangingPunct="1"/>
            <a:r>
              <a:rPr lang="zh-CN" altLang="en-US" dirty="0" smtClean="0"/>
              <a:t>怎样衡量你的工作效率</a:t>
            </a:r>
            <a:r>
              <a:rPr lang="en-US" altLang="zh-CN" dirty="0" smtClean="0"/>
              <a:t>? </a:t>
            </a:r>
            <a:endParaRPr lang="en-US" dirty="0" smtClean="0"/>
          </a:p>
          <a:p>
            <a:pPr lvl="1"/>
            <a:endParaRPr lang="en-US" dirty="0" smtClean="0"/>
          </a:p>
          <a:p>
            <a:pPr eaLnBrk="1" hangingPunct="1"/>
            <a:endParaRPr lang="en-US"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fade">
                                      <p:cBhvr>
                                        <p:cTn id="7" dur="2000"/>
                                        <p:tgtEl>
                                          <p:spTgt spid="10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2">
                                            <p:txEl>
                                              <p:pRg st="1" end="1"/>
                                            </p:txEl>
                                          </p:spTgt>
                                        </p:tgtEl>
                                        <p:attrNameLst>
                                          <p:attrName>style.visibility</p:attrName>
                                        </p:attrNameLst>
                                      </p:cBhvr>
                                      <p:to>
                                        <p:strVal val="visible"/>
                                      </p:to>
                                    </p:set>
                                    <p:animEffect transition="in" filter="fade">
                                      <p:cBhvr>
                                        <p:cTn id="12" dur="2000"/>
                                        <p:tgtEl>
                                          <p:spTgt spid="1024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242">
                                            <p:txEl>
                                              <p:pRg st="2" end="2"/>
                                            </p:txEl>
                                          </p:spTgt>
                                        </p:tgtEl>
                                        <p:attrNameLst>
                                          <p:attrName>style.visibility</p:attrName>
                                        </p:attrNameLst>
                                      </p:cBhvr>
                                      <p:to>
                                        <p:strVal val="visible"/>
                                      </p:to>
                                    </p:set>
                                    <p:animEffect transition="in" filter="fade">
                                      <p:cBhvr>
                                        <p:cTn id="15" dur="2000"/>
                                        <p:tgtEl>
                                          <p:spTgt spid="1024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242">
                                            <p:txEl>
                                              <p:pRg st="3" end="3"/>
                                            </p:txEl>
                                          </p:spTgt>
                                        </p:tgtEl>
                                        <p:attrNameLst>
                                          <p:attrName>style.visibility</p:attrName>
                                        </p:attrNameLst>
                                      </p:cBhvr>
                                      <p:to>
                                        <p:strVal val="visible"/>
                                      </p:to>
                                    </p:set>
                                    <p:animEffect transition="in" filter="fade">
                                      <p:cBhvr>
                                        <p:cTn id="20" dur="2000"/>
                                        <p:tgtEl>
                                          <p:spTgt spid="1024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242">
                                            <p:txEl>
                                              <p:pRg st="4" end="4"/>
                                            </p:txEl>
                                          </p:spTgt>
                                        </p:tgtEl>
                                        <p:attrNameLst>
                                          <p:attrName>style.visibility</p:attrName>
                                        </p:attrNameLst>
                                      </p:cBhvr>
                                      <p:to>
                                        <p:strVal val="visible"/>
                                      </p:to>
                                    </p:set>
                                    <p:animEffect transition="in" filter="fade">
                                      <p:cBhvr>
                                        <p:cTn id="25" dur="2000"/>
                                        <p:tgtEl>
                                          <p:spTgt spid="102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大三 </a:t>
            </a:r>
            <a:r>
              <a:rPr lang="en-US" altLang="zh-CN" dirty="0" smtClean="0"/>
              <a:t>vs. </a:t>
            </a:r>
            <a:r>
              <a:rPr lang="zh-CN" altLang="en-US" dirty="0" smtClean="0"/>
              <a:t>研究生毕业</a:t>
            </a:r>
            <a:r>
              <a:rPr lang="en-US" altLang="zh-CN" dirty="0" smtClean="0"/>
              <a:t>+</a:t>
            </a:r>
            <a:r>
              <a:rPr lang="zh-CN" altLang="en-US" dirty="0" smtClean="0"/>
              <a:t>工作三年</a:t>
            </a:r>
            <a:endParaRPr lang="en-US" dirty="0"/>
          </a:p>
        </p:txBody>
      </p:sp>
      <p:sp>
        <p:nvSpPr>
          <p:cNvPr id="3" name="Content Placeholder 2"/>
          <p:cNvSpPr>
            <a:spLocks noGrp="1"/>
          </p:cNvSpPr>
          <p:nvPr>
            <p:ph idx="1"/>
          </p:nvPr>
        </p:nvSpPr>
        <p:spPr/>
        <p:txBody>
          <a:bodyPr>
            <a:normAutofit/>
          </a:bodyPr>
          <a:lstStyle/>
          <a:p>
            <a:pPr marL="118872" indent="0">
              <a:buNone/>
            </a:pPr>
            <a:r>
              <a:rPr lang="zh-CN" altLang="en-US" sz="2000" dirty="0"/>
              <a:t>软件工程师比大四学生多读了 </a:t>
            </a:r>
            <a:r>
              <a:rPr lang="en-US" altLang="zh-CN" sz="2000" dirty="0"/>
              <a:t>3 </a:t>
            </a:r>
            <a:r>
              <a:rPr lang="zh-CN" altLang="en-US" sz="2000" dirty="0"/>
              <a:t>年书</a:t>
            </a:r>
            <a:r>
              <a:rPr lang="en-US" altLang="zh-CN" sz="2000" dirty="0"/>
              <a:t>, </a:t>
            </a:r>
            <a:r>
              <a:rPr lang="zh-CN" altLang="en-US" sz="2000" dirty="0"/>
              <a:t>多工作了</a:t>
            </a:r>
            <a:r>
              <a:rPr lang="en-US" altLang="zh-CN" sz="2000" dirty="0"/>
              <a:t>3 </a:t>
            </a:r>
            <a:r>
              <a:rPr lang="zh-CN" altLang="en-US" sz="2000" dirty="0"/>
              <a:t>年，两类人任务的质量要求</a:t>
            </a:r>
            <a:r>
              <a:rPr lang="zh-CN" altLang="en-US" sz="2000" dirty="0" smtClean="0"/>
              <a:t>也不</a:t>
            </a:r>
            <a:r>
              <a:rPr lang="zh-CN" altLang="en-US" sz="2000" dirty="0"/>
              <a:t>一样</a:t>
            </a:r>
            <a:r>
              <a:rPr lang="zh-CN" altLang="en-US" sz="2000" dirty="0" smtClean="0"/>
              <a:t>。</a:t>
            </a:r>
            <a:endParaRPr lang="en-US" altLang="zh-CN" sz="2000" dirty="0" smtClean="0"/>
          </a:p>
          <a:p>
            <a:r>
              <a:rPr lang="zh-CN" altLang="en-US" sz="2000" dirty="0" smtClean="0"/>
              <a:t>工</a:t>
            </a:r>
            <a:r>
              <a:rPr lang="zh-CN" altLang="en-US" sz="2000" dirty="0"/>
              <a:t>程师</a:t>
            </a:r>
            <a:r>
              <a:rPr lang="zh-CN" altLang="en-US" sz="2000" dirty="0" smtClean="0"/>
              <a:t>在 “</a:t>
            </a:r>
            <a:r>
              <a:rPr lang="zh-CN" altLang="en-US" sz="2000" dirty="0"/>
              <a:t>需求分析</a:t>
            </a:r>
            <a:r>
              <a:rPr lang="zh-CN" altLang="en-US" sz="2000" dirty="0" smtClean="0"/>
              <a:t>” 和 “</a:t>
            </a:r>
            <a:r>
              <a:rPr lang="zh-CN" altLang="en-US" sz="2000" dirty="0"/>
              <a:t>测试</a:t>
            </a:r>
            <a:r>
              <a:rPr lang="zh-CN" altLang="en-US" sz="2000" dirty="0" smtClean="0"/>
              <a:t>” 这</a:t>
            </a:r>
            <a:r>
              <a:rPr lang="zh-CN" altLang="en-US" sz="2000" dirty="0"/>
              <a:t>两方面明显地要花</a:t>
            </a:r>
            <a:r>
              <a:rPr lang="zh-CN" altLang="en-US" sz="2000" dirty="0" smtClean="0"/>
              <a:t>更多</a:t>
            </a:r>
            <a:r>
              <a:rPr lang="zh-CN" altLang="en-US" sz="2000" dirty="0"/>
              <a:t>的时间（多 </a:t>
            </a:r>
            <a:r>
              <a:rPr lang="en-US" altLang="zh-CN" sz="2000" dirty="0"/>
              <a:t>60% </a:t>
            </a:r>
            <a:r>
              <a:rPr lang="zh-CN" altLang="en-US" sz="2000" dirty="0"/>
              <a:t>以上）；但是在具体编码上</a:t>
            </a:r>
            <a:r>
              <a:rPr lang="en-US" altLang="zh-CN" sz="2000" dirty="0"/>
              <a:t>, </a:t>
            </a:r>
            <a:r>
              <a:rPr lang="zh-CN" altLang="en-US" sz="2000" dirty="0"/>
              <a:t>工程师比学生 要少花</a:t>
            </a:r>
            <a:r>
              <a:rPr lang="en-US" altLang="zh-CN" sz="2000" dirty="0"/>
              <a:t>1/3 </a:t>
            </a:r>
            <a:r>
              <a:rPr lang="zh-CN" altLang="en-US" sz="2000" dirty="0"/>
              <a:t>强</a:t>
            </a:r>
            <a:r>
              <a:rPr lang="zh-CN" altLang="en-US" sz="2000" dirty="0" smtClean="0"/>
              <a:t>的时</a:t>
            </a:r>
            <a:r>
              <a:rPr lang="zh-CN" altLang="en-US" sz="2000" dirty="0"/>
              <a:t>间</a:t>
            </a:r>
            <a:r>
              <a:rPr lang="zh-CN" altLang="en-US" sz="2000" dirty="0" smtClean="0"/>
              <a:t>。</a:t>
            </a:r>
            <a:endParaRPr lang="en-US" altLang="zh-CN" sz="2000" dirty="0" smtClean="0"/>
          </a:p>
          <a:p>
            <a:r>
              <a:rPr lang="zh-CN" altLang="en-US" sz="2000" dirty="0" smtClean="0"/>
              <a:t>显</a:t>
            </a:r>
            <a:r>
              <a:rPr lang="zh-CN" altLang="en-US" sz="2000" dirty="0"/>
              <a:t>然</a:t>
            </a:r>
            <a:r>
              <a:rPr lang="en-US" altLang="zh-CN" sz="2000" dirty="0"/>
              <a:t>, </a:t>
            </a:r>
            <a:r>
              <a:rPr lang="zh-CN" altLang="en-US" sz="2000" dirty="0"/>
              <a:t>从学生到职业程序员</a:t>
            </a:r>
            <a:r>
              <a:rPr lang="en-US" altLang="zh-CN" sz="2000" dirty="0"/>
              <a:t>, </a:t>
            </a:r>
            <a:r>
              <a:rPr lang="zh-CN" altLang="en-US" sz="2000" dirty="0"/>
              <a:t>并不是更加没完没了地写程序</a:t>
            </a:r>
            <a:r>
              <a:rPr lang="en-US" altLang="zh-CN" sz="2000" dirty="0"/>
              <a:t>——</a:t>
            </a:r>
            <a:r>
              <a:rPr lang="zh-CN" altLang="en-US" sz="2000" dirty="0"/>
              <a:t>花在写代</a:t>
            </a:r>
            <a:r>
              <a:rPr lang="zh-CN" altLang="en-US" sz="2000" dirty="0" smtClean="0"/>
              <a:t>码上的</a:t>
            </a:r>
            <a:r>
              <a:rPr lang="zh-CN" altLang="en-US" sz="2000" dirty="0"/>
              <a:t>时间反而少了许多</a:t>
            </a:r>
            <a:r>
              <a:rPr lang="zh-CN" altLang="en-US" sz="2000" dirty="0" smtClean="0"/>
              <a:t>。</a:t>
            </a:r>
            <a:endParaRPr lang="en-US" altLang="zh-CN" sz="2000" dirty="0" smtClean="0"/>
          </a:p>
          <a:p>
            <a:endParaRPr lang="en-US" sz="2000" dirty="0"/>
          </a:p>
          <a:p>
            <a:pPr marL="118872" indent="0">
              <a:buNone/>
            </a:pPr>
            <a:r>
              <a:rPr lang="zh-CN" altLang="en-US" sz="2000" dirty="0"/>
              <a:t>请同学</a:t>
            </a:r>
            <a:r>
              <a:rPr lang="zh-CN" altLang="en-US" sz="2000" dirty="0" smtClean="0"/>
              <a:t>们汇报自己在写个人项目时候的时间分布，发布到博客上。</a:t>
            </a:r>
            <a:endParaRPr lang="en-US" sz="2000" dirty="0"/>
          </a:p>
        </p:txBody>
      </p:sp>
    </p:spTree>
    <p:extLst>
      <p:ext uri="{BB962C8B-B14F-4D97-AF65-F5344CB8AC3E}">
        <p14:creationId xmlns:p14="http://schemas.microsoft.com/office/powerpoint/2010/main" val="303877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PSP ISSUES </a:t>
            </a:r>
            <a:r>
              <a:rPr lang="en-US" altLang="zh-CN" dirty="0" smtClean="0"/>
              <a:t>(cont.)</a:t>
            </a:r>
            <a:endParaRPr lang="en-US" dirty="0"/>
          </a:p>
        </p:txBody>
      </p:sp>
      <p:sp>
        <p:nvSpPr>
          <p:cNvPr id="2" name="Content Placeholder 1"/>
          <p:cNvSpPr>
            <a:spLocks noGrp="1"/>
          </p:cNvSpPr>
          <p:nvPr>
            <p:ph idx="1"/>
          </p:nvPr>
        </p:nvSpPr>
        <p:spPr/>
        <p:txBody>
          <a:bodyPr>
            <a:normAutofit/>
          </a:bodyPr>
          <a:lstStyle/>
          <a:p>
            <a:r>
              <a:rPr lang="en-US" altLang="zh-CN" sz="2200" dirty="0" smtClean="0"/>
              <a:t>How do you measure efficiency?</a:t>
            </a:r>
          </a:p>
          <a:p>
            <a:pPr lvl="1"/>
            <a:r>
              <a:rPr lang="zh-CN" altLang="en-US" sz="2200" dirty="0" smtClean="0"/>
              <a:t>一群人把一堆砖头从</a:t>
            </a:r>
            <a:r>
              <a:rPr lang="en-US" altLang="zh-CN" sz="2200" dirty="0" smtClean="0"/>
              <a:t>A</a:t>
            </a:r>
            <a:r>
              <a:rPr lang="zh-CN" altLang="en-US" sz="2200" dirty="0" smtClean="0"/>
              <a:t>地搬到</a:t>
            </a:r>
            <a:r>
              <a:rPr lang="en-US" altLang="zh-CN" sz="2200" dirty="0" smtClean="0"/>
              <a:t>B</a:t>
            </a:r>
            <a:r>
              <a:rPr lang="zh-CN" altLang="en-US" sz="2200" dirty="0" smtClean="0"/>
              <a:t>地。</a:t>
            </a:r>
            <a:endParaRPr lang="en-US" altLang="zh-CN" sz="2200" dirty="0" smtClean="0"/>
          </a:p>
          <a:p>
            <a:pPr lvl="1"/>
            <a:r>
              <a:rPr lang="zh-CN" altLang="en-US" sz="2200" dirty="0" smtClean="0"/>
              <a:t>一个剧组排演话剧</a:t>
            </a:r>
            <a:endParaRPr lang="en-US" altLang="zh-CN" sz="2200" dirty="0" smtClean="0"/>
          </a:p>
          <a:p>
            <a:pPr lvl="1"/>
            <a:r>
              <a:rPr lang="zh-CN" altLang="en-US" sz="2200" dirty="0" smtClean="0"/>
              <a:t>一群画家一起创作 </a:t>
            </a:r>
            <a:r>
              <a:rPr lang="en-US" altLang="zh-CN" sz="2200" dirty="0" smtClean="0"/>
              <a:t>“</a:t>
            </a:r>
            <a:r>
              <a:rPr lang="zh-CN" altLang="en-US" sz="2200" dirty="0" smtClean="0"/>
              <a:t>百里长城图”</a:t>
            </a:r>
            <a:endParaRPr lang="en-US" altLang="zh-CN" sz="2200" dirty="0" smtClean="0"/>
          </a:p>
          <a:p>
            <a:pPr lvl="1"/>
            <a:r>
              <a:rPr lang="zh-CN" altLang="en-US" sz="2200" dirty="0" smtClean="0"/>
              <a:t>一群队员在职业球队踢球</a:t>
            </a:r>
            <a:endParaRPr lang="en-US" altLang="zh-CN" sz="2200" dirty="0" smtClean="0"/>
          </a:p>
          <a:p>
            <a:pPr lvl="1"/>
            <a:r>
              <a:rPr lang="zh-CN" altLang="en-US" sz="2200" dirty="0" smtClean="0"/>
              <a:t>一群医生</a:t>
            </a:r>
            <a:r>
              <a:rPr lang="en-US" altLang="zh-CN" sz="2200" dirty="0" smtClean="0"/>
              <a:t>/</a:t>
            </a:r>
            <a:r>
              <a:rPr lang="zh-CN" altLang="en-US" sz="2200" dirty="0" smtClean="0"/>
              <a:t>护士轮流值夜班</a:t>
            </a:r>
            <a:endParaRPr lang="en-US" altLang="zh-CN" sz="2200" dirty="0" smtClean="0"/>
          </a:p>
          <a:p>
            <a:pPr lvl="1"/>
            <a:r>
              <a:rPr lang="zh-CN" altLang="en-US" sz="2200" dirty="0" smtClean="0"/>
              <a:t>一群老师教一个系中不同的课</a:t>
            </a:r>
            <a:endParaRPr lang="en-US" altLang="zh-CN" sz="2200" dirty="0" smtClean="0"/>
          </a:p>
          <a:p>
            <a:pPr lvl="1"/>
            <a:r>
              <a:rPr lang="zh-CN" altLang="en-US" sz="2200" dirty="0" smtClean="0"/>
              <a:t>一群学生做软工项目</a:t>
            </a:r>
            <a:endParaRPr lang="en-US" altLang="zh-CN" sz="2200" dirty="0" smtClean="0"/>
          </a:p>
          <a:p>
            <a:pPr>
              <a:buNone/>
            </a:pPr>
            <a:endParaRPr lang="en-US" altLang="zh-CN" sz="2400" dirty="0" smtClean="0"/>
          </a:p>
          <a:p>
            <a:pPr>
              <a:buNone/>
            </a:pPr>
            <a:r>
              <a:rPr lang="zh-CN" altLang="en-US" sz="2400" dirty="0" smtClean="0"/>
              <a:t>如何衡量个人在各自团队的效率？</a:t>
            </a:r>
            <a:br>
              <a:rPr lang="zh-CN" altLang="en-US" sz="2400" dirty="0" smtClean="0"/>
            </a:br>
            <a:endParaRPr lang="en-US" sz="20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0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20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2000"/>
                                        <p:tgtEl>
                                          <p:spTgt spid="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2000"/>
                                        <p:tgtEl>
                                          <p:spTgt spid="2">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2000"/>
                                        <p:tgtEl>
                                          <p:spTgt spid="2">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20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fade">
                                      <p:cBhvr>
                                        <p:cTn id="33" dur="2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PSP ISSUES </a:t>
            </a:r>
            <a:r>
              <a:rPr lang="en-US" altLang="zh-CN" dirty="0" smtClean="0"/>
              <a:t>(cont.)</a:t>
            </a:r>
            <a:endParaRPr lang="en-US" dirty="0"/>
          </a:p>
        </p:txBody>
      </p:sp>
      <p:sp>
        <p:nvSpPr>
          <p:cNvPr id="2" name="Content Placeholder 1"/>
          <p:cNvSpPr>
            <a:spLocks noGrp="1"/>
          </p:cNvSpPr>
          <p:nvPr>
            <p:ph idx="1"/>
          </p:nvPr>
        </p:nvSpPr>
        <p:spPr/>
        <p:txBody>
          <a:bodyPr>
            <a:normAutofit/>
          </a:bodyPr>
          <a:lstStyle/>
          <a:p>
            <a:r>
              <a:rPr lang="en-US" altLang="zh-CN" sz="2200" dirty="0" smtClean="0"/>
              <a:t>How do you measure creativity?</a:t>
            </a:r>
          </a:p>
          <a:p>
            <a:pPr lvl="1"/>
            <a:r>
              <a:rPr lang="zh-CN" altLang="en-US" sz="2000" dirty="0" smtClean="0"/>
              <a:t>写诗歌最多的人是谁</a:t>
            </a:r>
            <a:r>
              <a:rPr lang="en-US" altLang="zh-CN" sz="2000" dirty="0" smtClean="0"/>
              <a:t>? </a:t>
            </a:r>
          </a:p>
          <a:p>
            <a:pPr lvl="1"/>
            <a:r>
              <a:rPr lang="zh-CN" altLang="en-US" sz="2000" dirty="0" smtClean="0"/>
              <a:t>最有创造力的诗人是谁</a:t>
            </a:r>
            <a:r>
              <a:rPr lang="en-US" altLang="zh-CN" sz="2000" dirty="0" smtClean="0"/>
              <a:t>? </a:t>
            </a:r>
          </a:p>
          <a:p>
            <a:r>
              <a:rPr lang="en-US" altLang="zh-CN" sz="2200" dirty="0" smtClean="0"/>
              <a:t>Is software Art or Engineering?</a:t>
            </a:r>
          </a:p>
          <a:p>
            <a:pPr lvl="1"/>
            <a:r>
              <a:rPr lang="en-US" altLang="zh-CN" sz="2000" dirty="0" smtClean="0"/>
              <a:t>How do you measure an Artist?  </a:t>
            </a:r>
          </a:p>
          <a:p>
            <a:pPr lvl="1"/>
            <a:r>
              <a:rPr lang="en-US" altLang="zh-CN" sz="2000" dirty="0" smtClean="0"/>
              <a:t>“Gone with the Wind”   by </a:t>
            </a:r>
            <a:r>
              <a:rPr lang="en-US" sz="2000" dirty="0" smtClean="0">
                <a:hlinkClick r:id="rId3" action="ppaction://hlinkfile" tooltip="Margaret Mitchell"/>
              </a:rPr>
              <a:t>Margaret Mitchell</a:t>
            </a:r>
            <a:r>
              <a:rPr lang="en-US" altLang="zh-CN" sz="2000" dirty="0" smtClean="0"/>
              <a:t>;  </a:t>
            </a:r>
          </a:p>
          <a:p>
            <a:pPr lvl="1"/>
            <a:r>
              <a:rPr lang="en-US" altLang="zh-CN" sz="2000" dirty="0" smtClean="0"/>
              <a:t>&lt;</a:t>
            </a:r>
            <a:r>
              <a:rPr lang="zh-CN" altLang="en-US" sz="2000" dirty="0" smtClean="0"/>
              <a:t>红楼梦</a:t>
            </a:r>
            <a:r>
              <a:rPr lang="en-US" altLang="zh-CN" sz="2000" dirty="0" smtClean="0"/>
              <a:t>&gt; by </a:t>
            </a:r>
            <a:r>
              <a:rPr lang="zh-CN" altLang="en-US" sz="2000" dirty="0" smtClean="0"/>
              <a:t>曹雪芹</a:t>
            </a:r>
            <a:endParaRPr lang="en-US" sz="20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0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0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20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20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Art vs. Follow the rules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zh-CN" altLang="en-US" sz="2400" dirty="0" smtClean="0">
                <a:latin typeface="Microsoft YaHei" pitchFamily="34" charset="-122"/>
                <a:ea typeface="Microsoft YaHei" pitchFamily="34" charset="-122"/>
              </a:rPr>
              <a:t>念奴娇 </a:t>
            </a:r>
            <a:r>
              <a:rPr lang="en-US" altLang="zh-CN" sz="2400" dirty="0" smtClean="0">
                <a:latin typeface="Microsoft YaHei" pitchFamily="34" charset="-122"/>
                <a:ea typeface="Microsoft YaHei" pitchFamily="34" charset="-122"/>
              </a:rPr>
              <a:t>· </a:t>
            </a:r>
            <a:r>
              <a:rPr lang="zh-CN" altLang="en-US" sz="2400" dirty="0" smtClean="0">
                <a:latin typeface="Microsoft YaHei" pitchFamily="34" charset="-122"/>
                <a:ea typeface="Microsoft YaHei" pitchFamily="34" charset="-122"/>
              </a:rPr>
              <a:t>赤壁怀古 </a:t>
            </a:r>
            <a:r>
              <a:rPr lang="zh-CN" altLang="en-US" dirty="0" smtClean="0">
                <a:latin typeface="Microsoft YaHei" pitchFamily="34" charset="-122"/>
                <a:ea typeface="Microsoft YaHei" pitchFamily="34" charset="-122"/>
              </a:rPr>
              <a:t/>
            </a:r>
            <a:br>
              <a:rPr lang="zh-CN" altLang="en-US" dirty="0" smtClean="0">
                <a:latin typeface="Microsoft YaHei" pitchFamily="34" charset="-122"/>
                <a:ea typeface="Microsoft YaHei" pitchFamily="34" charset="-122"/>
              </a:rPr>
            </a:br>
            <a:r>
              <a:rPr lang="zh-CN" altLang="en-US" dirty="0" smtClean="0">
                <a:latin typeface="Microsoft YaHei" pitchFamily="34" charset="-122"/>
                <a:ea typeface="Microsoft YaHei" pitchFamily="34" charset="-122"/>
              </a:rPr>
              <a:t/>
            </a:r>
            <a:br>
              <a:rPr lang="zh-CN" altLang="en-US"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大江东去，浪淘尽，</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千古风流人物。</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故垒西边，人道是，三国周郎赤壁。</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乱石崩云，惊涛裂岸，卷起千堆雪。</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江山如画，一时多少豪杰。</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遥想公谨当年，小乔初嫁了。</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羽扇纶巾，谈笑间，樯橹灰飞烟灭。</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故国神游，多情应笑我，早生华发。</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人生如梦，一樽还酹江月。</a:t>
            </a:r>
            <a:endParaRPr lang="en-US" altLang="zh-CN" sz="2200" dirty="0" smtClean="0">
              <a:latin typeface="Microsoft YaHei" pitchFamily="34" charset="-122"/>
              <a:ea typeface="Microsoft YaHei" pitchFamily="34" charset="-122"/>
            </a:endParaRPr>
          </a:p>
          <a:p>
            <a:pPr>
              <a:buNone/>
            </a:pPr>
            <a:r>
              <a:rPr lang="en-US" altLang="zh-CN" sz="2200" dirty="0" smtClean="0"/>
              <a:t>-----------------</a:t>
            </a:r>
          </a:p>
          <a:p>
            <a:pPr>
              <a:buNone/>
            </a:pPr>
            <a:r>
              <a:rPr lang="zh-CN" altLang="en-US" sz="2200" dirty="0" smtClean="0"/>
              <a:t>找出上面重复的字</a:t>
            </a:r>
            <a:endParaRPr lang="en-US" altLang="zh-CN" sz="2200" dirty="0" smtClean="0"/>
          </a:p>
          <a:p>
            <a:pPr>
              <a:buNone/>
            </a:pPr>
            <a:r>
              <a:rPr lang="en-US" altLang="zh-CN" sz="2200" dirty="0" smtClean="0"/>
              <a:t>-----------------</a:t>
            </a:r>
          </a:p>
          <a:p>
            <a:pPr>
              <a:buNone/>
            </a:pPr>
            <a:r>
              <a:rPr lang="en-US" altLang="zh-CN" sz="2200" dirty="0" smtClean="0"/>
              <a:t>[</a:t>
            </a:r>
            <a:r>
              <a:rPr lang="zh-CN" altLang="en-US" sz="2200" dirty="0" smtClean="0"/>
              <a:t>南宋</a:t>
            </a:r>
            <a:r>
              <a:rPr lang="en-US" altLang="zh-CN" sz="2200" dirty="0" smtClean="0"/>
              <a:t>]</a:t>
            </a:r>
            <a:r>
              <a:rPr lang="zh-CN" altLang="en-US" sz="2200" dirty="0" smtClean="0"/>
              <a:t>俞文豹：今人看人文字，未论其大体如何，先且指点重字。 </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SE</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smtClean="0"/>
              <a:t>Which role is corresponding to software engineer?</a:t>
            </a:r>
          </a:p>
          <a:p>
            <a:pPr lvl="1"/>
            <a:r>
              <a:rPr lang="zh-CN" altLang="en-US" dirty="0" smtClean="0">
                <a:latin typeface="Microsoft YaHei" pitchFamily="34" charset="-122"/>
                <a:ea typeface="Microsoft YaHei" pitchFamily="34" charset="-122"/>
              </a:rPr>
              <a:t>房地产老板</a:t>
            </a:r>
            <a:endParaRPr lang="en-US" altLang="zh-CN" dirty="0" smtClean="0">
              <a:latin typeface="Microsoft YaHei" pitchFamily="34" charset="-122"/>
              <a:ea typeface="Microsoft YaHei" pitchFamily="34" charset="-122"/>
            </a:endParaRPr>
          </a:p>
          <a:p>
            <a:pPr lvl="2"/>
            <a:r>
              <a:rPr lang="zh-CN" altLang="en-US" dirty="0" smtClean="0">
                <a:latin typeface="Microsoft YaHei" pitchFamily="34" charset="-122"/>
                <a:ea typeface="Microsoft YaHei" pitchFamily="34" charset="-122"/>
              </a:rPr>
              <a:t>投标，买地</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建筑设计师</a:t>
            </a:r>
            <a:endParaRPr lang="en-US" altLang="zh-CN" dirty="0" smtClean="0">
              <a:latin typeface="Microsoft YaHei" pitchFamily="34" charset="-122"/>
              <a:ea typeface="Microsoft YaHei" pitchFamily="34" charset="-122"/>
            </a:endParaRPr>
          </a:p>
          <a:p>
            <a:pPr lvl="2"/>
            <a:r>
              <a:rPr lang="zh-CN" altLang="en-US" dirty="0" smtClean="0">
                <a:latin typeface="Microsoft YaHei" pitchFamily="34" charset="-122"/>
                <a:ea typeface="Microsoft YaHei" pitchFamily="34" charset="-122"/>
              </a:rPr>
              <a:t>设计建筑</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土木工程师</a:t>
            </a:r>
            <a:endParaRPr lang="en-US" altLang="zh-CN" dirty="0" smtClean="0">
              <a:latin typeface="Microsoft YaHei" pitchFamily="34" charset="-122"/>
              <a:ea typeface="Microsoft YaHei" pitchFamily="34" charset="-122"/>
            </a:endParaRPr>
          </a:p>
          <a:p>
            <a:pPr lvl="2"/>
            <a:r>
              <a:rPr lang="zh-CN" altLang="en-US" dirty="0" smtClean="0">
                <a:latin typeface="Microsoft YaHei" pitchFamily="34" charset="-122"/>
                <a:ea typeface="Microsoft YaHei" pitchFamily="34" charset="-122"/>
              </a:rPr>
              <a:t>设计土木结构</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建筑工人</a:t>
            </a:r>
            <a:endParaRPr lang="en-US" altLang="zh-CN" dirty="0" smtClean="0">
              <a:latin typeface="Microsoft YaHei" pitchFamily="34" charset="-122"/>
              <a:ea typeface="Microsoft YaHei" pitchFamily="34" charset="-122"/>
            </a:endParaRPr>
          </a:p>
          <a:p>
            <a:pPr lvl="2"/>
            <a:r>
              <a:rPr lang="zh-CN" altLang="en-US" dirty="0" smtClean="0">
                <a:latin typeface="Microsoft YaHei" pitchFamily="34" charset="-122"/>
                <a:ea typeface="Microsoft YaHei" pitchFamily="34" charset="-122"/>
              </a:rPr>
              <a:t>具体建设</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工程监理</a:t>
            </a:r>
            <a:endParaRPr lang="en-US" altLang="zh-CN" dirty="0" smtClean="0">
              <a:latin typeface="Microsoft YaHei" pitchFamily="34" charset="-122"/>
              <a:ea typeface="Microsoft YaHei" pitchFamily="34" charset="-122"/>
            </a:endParaRPr>
          </a:p>
          <a:p>
            <a:pPr lvl="2"/>
            <a:r>
              <a:rPr lang="zh-CN" altLang="en-US" dirty="0" smtClean="0">
                <a:latin typeface="Microsoft YaHei" pitchFamily="34" charset="-122"/>
                <a:ea typeface="Microsoft YaHei" pitchFamily="34" charset="-122"/>
              </a:rPr>
              <a:t>监管质量</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装修工人</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楼房销售</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楼房中介</a:t>
            </a:r>
            <a:endParaRPr lang="en-US" altLang="zh-CN" dirty="0" smtClean="0">
              <a:latin typeface="Microsoft YaHei" pitchFamily="34" charset="-122"/>
              <a:ea typeface="Microsoft YaHei" pitchFamily="34" charset="-122"/>
            </a:endParaRPr>
          </a:p>
          <a:p>
            <a:r>
              <a:rPr lang="en-US" altLang="zh-CN" dirty="0" smtClean="0"/>
              <a:t>Should software engineering include elements of art?</a:t>
            </a:r>
            <a:endParaRPr lang="en-US" altLang="zh-CN" dirty="0" smtClean="0">
              <a:latin typeface="Microsoft YaHei" pitchFamily="34" charset="-122"/>
              <a:ea typeface="Microsoft YaHei" pitchFamily="34" charset="-122"/>
            </a:endParaRPr>
          </a:p>
        </p:txBody>
      </p:sp>
      <p:sp>
        <p:nvSpPr>
          <p:cNvPr id="4" name="Right Bracket 3"/>
          <p:cNvSpPr/>
          <p:nvPr/>
        </p:nvSpPr>
        <p:spPr>
          <a:xfrm>
            <a:off x="3733800" y="2438400"/>
            <a:ext cx="1188720" cy="2514600"/>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181600" y="3352800"/>
            <a:ext cx="2819400" cy="646331"/>
          </a:xfrm>
          <a:prstGeom prst="rect">
            <a:avLst/>
          </a:prstGeom>
          <a:noFill/>
        </p:spPr>
        <p:txBody>
          <a:bodyPr wrap="square" rtlCol="0">
            <a:spAutoFit/>
          </a:bodyPr>
          <a:lstStyle/>
          <a:p>
            <a:r>
              <a:rPr lang="zh-CN" altLang="en-US" dirty="0" smtClean="0"/>
              <a:t>软件工程师</a:t>
            </a:r>
            <a:r>
              <a:rPr lang="en-US" altLang="zh-CN" dirty="0" smtClean="0"/>
              <a:t>/</a:t>
            </a:r>
            <a:r>
              <a:rPr lang="zh-CN" altLang="en-US" dirty="0" smtClean="0"/>
              <a:t>码农</a:t>
            </a:r>
            <a:r>
              <a:rPr lang="en-US" altLang="zh-CN" dirty="0"/>
              <a:t> </a:t>
            </a:r>
          </a:p>
          <a:p>
            <a:r>
              <a:rPr lang="zh-CN" altLang="en-US" dirty="0" smtClean="0"/>
              <a:t>要做的事情</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fade">
                                      <p:cBhvr>
                                        <p:cTn id="77" dur="2000"/>
                                        <p:tgtEl>
                                          <p:spTgt spid="4"/>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14" end="14"/>
                                            </p:txEl>
                                          </p:spTgt>
                                        </p:tgtEl>
                                        <p:attrNameLst>
                                          <p:attrName>style.visibility</p:attrName>
                                        </p:attrNameLst>
                                      </p:cBhvr>
                                      <p:to>
                                        <p:strVal val="visible"/>
                                      </p:to>
                                    </p:set>
                                    <p:animEffect transition="in" filter="fade">
                                      <p:cBhvr>
                                        <p:cTn id="86"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Pragmatic </a:t>
            </a:r>
            <a:r>
              <a:rPr lang="en-US" dirty="0"/>
              <a:t>A</a:t>
            </a:r>
            <a:r>
              <a:rPr lang="en-US" dirty="0" smtClean="0"/>
              <a:t>pproach</a:t>
            </a:r>
            <a:endParaRPr lang="en-US" dirty="0"/>
          </a:p>
        </p:txBody>
      </p:sp>
      <p:sp>
        <p:nvSpPr>
          <p:cNvPr id="2" name="Content Placeholder 1"/>
          <p:cNvSpPr>
            <a:spLocks noGrp="1"/>
          </p:cNvSpPr>
          <p:nvPr>
            <p:ph idx="1"/>
          </p:nvPr>
        </p:nvSpPr>
        <p:spPr>
          <a:xfrm>
            <a:off x="457200" y="1600200"/>
            <a:ext cx="4191000" cy="4876800"/>
          </a:xfrm>
        </p:spPr>
        <p:txBody>
          <a:bodyPr>
            <a:noAutofit/>
          </a:bodyPr>
          <a:lstStyle/>
          <a:p>
            <a:r>
              <a:rPr lang="en-US" sz="2000" dirty="0" smtClean="0"/>
              <a:t>Book </a:t>
            </a:r>
            <a:r>
              <a:rPr lang="en-US" altLang="zh-CN" sz="2000" dirty="0" smtClean="0"/>
              <a:t>-</a:t>
            </a:r>
            <a:r>
              <a:rPr lang="en-US" sz="2000" dirty="0" smtClean="0"/>
              <a:t> </a:t>
            </a:r>
            <a:r>
              <a:rPr lang="en-US" altLang="zh-CN" sz="2000" dirty="0" smtClean="0"/>
              <a:t>TPP</a:t>
            </a:r>
            <a:endParaRPr lang="en-US" sz="2000" dirty="0" smtClean="0"/>
          </a:p>
          <a:p>
            <a:pPr lvl="1"/>
            <a:r>
              <a:rPr lang="en-US" sz="1400" i="1" dirty="0" smtClean="0"/>
              <a:t>&lt;the </a:t>
            </a:r>
            <a:r>
              <a:rPr lang="en-US" altLang="zh-CN" sz="1400" i="1" dirty="0" smtClean="0"/>
              <a:t>P</a:t>
            </a:r>
            <a:r>
              <a:rPr lang="en-US" sz="1400" i="1" dirty="0" smtClean="0"/>
              <a:t>ragmatic Programmer – from Journeyman to Master&gt;</a:t>
            </a:r>
            <a:r>
              <a:rPr lang="en-US" sz="1800" dirty="0" smtClean="0"/>
              <a:t> </a:t>
            </a:r>
          </a:p>
          <a:p>
            <a:r>
              <a:rPr lang="en-US" sz="2000" dirty="0" smtClean="0"/>
              <a:t>How does TPP guide engineer in:</a:t>
            </a:r>
          </a:p>
          <a:p>
            <a:r>
              <a:rPr lang="en-US" sz="2000" dirty="0" smtClean="0"/>
              <a:t>Planning</a:t>
            </a:r>
          </a:p>
          <a:p>
            <a:r>
              <a:rPr lang="en-US" altLang="zh-CN" sz="2000" dirty="0" smtClean="0"/>
              <a:t>D</a:t>
            </a:r>
            <a:r>
              <a:rPr lang="en-US" sz="2000" dirty="0" smtClean="0"/>
              <a:t>evelopment </a:t>
            </a:r>
          </a:p>
          <a:p>
            <a:pPr lvl="1"/>
            <a:r>
              <a:rPr lang="en-US" altLang="zh-CN" sz="1800" dirty="0" smtClean="0"/>
              <a:t>D</a:t>
            </a:r>
            <a:r>
              <a:rPr lang="en-US" sz="1800" dirty="0" smtClean="0"/>
              <a:t>esign, </a:t>
            </a:r>
          </a:p>
          <a:p>
            <a:pPr marL="887412" lvl="3" indent="-255588">
              <a:spcBef>
                <a:spcPts val="400"/>
              </a:spcBef>
              <a:buSzPct val="68000"/>
              <a:buFont typeface="Wingdings 3" pitchFamily="18" charset="2"/>
              <a:buChar char=""/>
            </a:pPr>
            <a:r>
              <a:rPr lang="en-US" dirty="0" smtClean="0"/>
              <a:t>design review and code review</a:t>
            </a:r>
          </a:p>
          <a:p>
            <a:pPr marL="887412" lvl="3" indent="-255588">
              <a:spcBef>
                <a:spcPts val="400"/>
              </a:spcBef>
              <a:buSzPct val="68000"/>
              <a:buFont typeface="Wingdings 3" pitchFamily="18" charset="2"/>
              <a:buChar char=""/>
            </a:pPr>
            <a:r>
              <a:rPr lang="en-US" dirty="0" smtClean="0"/>
              <a:t>coding standard</a:t>
            </a:r>
          </a:p>
          <a:p>
            <a:pPr lvl="1"/>
            <a:r>
              <a:rPr lang="en-US" sz="1800" dirty="0" smtClean="0"/>
              <a:t>Coding</a:t>
            </a:r>
          </a:p>
          <a:p>
            <a:pPr lvl="2"/>
            <a:r>
              <a:rPr lang="en-US" altLang="zh-CN" sz="1600" dirty="0" smtClean="0"/>
              <a:t>Performance analysis</a:t>
            </a:r>
            <a:endParaRPr lang="en-US" sz="1600" dirty="0" smtClean="0"/>
          </a:p>
          <a:p>
            <a:pPr lvl="1"/>
            <a:r>
              <a:rPr lang="en-US" altLang="zh-CN" sz="1800" dirty="0" smtClean="0"/>
              <a:t>T</a:t>
            </a:r>
            <a:r>
              <a:rPr lang="en-US" sz="1800" dirty="0" smtClean="0"/>
              <a:t>est </a:t>
            </a:r>
          </a:p>
          <a:p>
            <a:r>
              <a:rPr lang="en-US" altLang="zh-CN" sz="2000" dirty="0" smtClean="0"/>
              <a:t>P</a:t>
            </a:r>
            <a:r>
              <a:rPr lang="en-US" sz="2000" dirty="0" smtClean="0"/>
              <a:t>ostmortem</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600200"/>
            <a:ext cx="3527474" cy="4495800"/>
          </a:xfrm>
          <a:prstGeom prst="rect">
            <a:avLst/>
          </a:prstGeom>
          <a:noFill/>
          <a:ln>
            <a:noFill/>
          </a:ln>
          <a:effectLst>
            <a:outerShdw blurRad="127000" dist="38100" dir="2700000" sx="105000" sy="105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TPP - Planning</a:t>
            </a:r>
            <a:endParaRPr lang="en-US" dirty="0"/>
          </a:p>
        </p:txBody>
      </p:sp>
      <p:sp>
        <p:nvSpPr>
          <p:cNvPr id="2" name="Content Placeholder 1"/>
          <p:cNvSpPr>
            <a:spLocks noGrp="1"/>
          </p:cNvSpPr>
          <p:nvPr>
            <p:ph idx="1"/>
          </p:nvPr>
        </p:nvSpPr>
        <p:spPr/>
        <p:txBody>
          <a:bodyPr/>
          <a:lstStyle/>
          <a:p>
            <a:r>
              <a:rPr lang="en-US" dirty="0" smtClean="0"/>
              <a:t>Estimation – consider 2 developers</a:t>
            </a:r>
          </a:p>
          <a:p>
            <a:r>
              <a:rPr lang="en-US" dirty="0" smtClean="0"/>
              <a:t>Al improves his task finish time from 10 days to 7 days; Bob improves it from 10 days to 8 days.  Is Al better?</a:t>
            </a:r>
          </a:p>
          <a:p>
            <a:pPr>
              <a:buNone/>
            </a:pPr>
            <a:endParaRPr lang="en-US" dirty="0" smtClean="0"/>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46464362"/>
              </p:ext>
            </p:extLst>
          </p:nvPr>
        </p:nvGraphicFramePr>
        <p:xfrm>
          <a:off x="990600" y="3997180"/>
          <a:ext cx="7086600" cy="263222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gridCol w="1417320">
                  <a:extLst>
                    <a:ext uri="{9D8B030D-6E8A-4147-A177-3AD203B41FA5}">
                      <a16:colId xmlns:a16="http://schemas.microsoft.com/office/drawing/2014/main" val="20002"/>
                    </a:ext>
                  </a:extLst>
                </a:gridCol>
                <a:gridCol w="1417320">
                  <a:extLst>
                    <a:ext uri="{9D8B030D-6E8A-4147-A177-3AD203B41FA5}">
                      <a16:colId xmlns:a16="http://schemas.microsoft.com/office/drawing/2014/main" val="20003"/>
                    </a:ext>
                  </a:extLst>
                </a:gridCol>
                <a:gridCol w="1417320">
                  <a:extLst>
                    <a:ext uri="{9D8B030D-6E8A-4147-A177-3AD203B41FA5}">
                      <a16:colId xmlns:a16="http://schemas.microsoft.com/office/drawing/2014/main" val="20004"/>
                    </a:ext>
                  </a:extLst>
                </a:gridCol>
              </a:tblGrid>
              <a:tr h="517381">
                <a:tc>
                  <a:txBody>
                    <a:bodyPr/>
                    <a:lstStyle/>
                    <a:p>
                      <a:r>
                        <a:rPr lang="en-US" sz="1600" dirty="0" smtClean="0"/>
                        <a:t>Assignment</a:t>
                      </a:r>
                      <a:endParaRPr lang="en-US" sz="1600" dirty="0"/>
                    </a:p>
                  </a:txBody>
                  <a:tcPr/>
                </a:tc>
                <a:tc>
                  <a:txBody>
                    <a:bodyPr/>
                    <a:lstStyle/>
                    <a:p>
                      <a:r>
                        <a:rPr lang="en-US" sz="1600" dirty="0" smtClean="0"/>
                        <a:t>Al’s estimation</a:t>
                      </a:r>
                      <a:endParaRPr lang="en-US" sz="1600" dirty="0"/>
                    </a:p>
                  </a:txBody>
                  <a:tcPr/>
                </a:tc>
                <a:tc>
                  <a:txBody>
                    <a:bodyPr/>
                    <a:lstStyle/>
                    <a:p>
                      <a:r>
                        <a:rPr lang="en-US" sz="1600" dirty="0" smtClean="0"/>
                        <a:t>Al’s delivery</a:t>
                      </a:r>
                      <a:endParaRPr lang="en-US" sz="1600" dirty="0"/>
                    </a:p>
                  </a:txBody>
                  <a:tcPr/>
                </a:tc>
                <a:tc>
                  <a:txBody>
                    <a:bodyPr/>
                    <a:lstStyle/>
                    <a:p>
                      <a:r>
                        <a:rPr lang="en-US" sz="1600" dirty="0" smtClean="0"/>
                        <a:t>Bob’s estimation</a:t>
                      </a:r>
                      <a:endParaRPr lang="en-US" sz="1600" dirty="0"/>
                    </a:p>
                  </a:txBody>
                  <a:tcPr/>
                </a:tc>
                <a:tc>
                  <a:txBody>
                    <a:bodyPr/>
                    <a:lstStyle/>
                    <a:p>
                      <a:r>
                        <a:rPr lang="en-US" sz="1600" dirty="0" smtClean="0"/>
                        <a:t>Bob’s delivery</a:t>
                      </a:r>
                      <a:endParaRPr lang="en-US" sz="1600" dirty="0"/>
                    </a:p>
                  </a:txBody>
                  <a:tcPr/>
                </a:tc>
                <a:extLst>
                  <a:ext uri="{0D108BD9-81ED-4DB2-BD59-A6C34878D82A}">
                    <a16:rowId xmlns:a16="http://schemas.microsoft.com/office/drawing/2014/main" val="10000"/>
                  </a:ext>
                </a:extLst>
              </a:tr>
              <a:tr h="513275">
                <a:tc>
                  <a:txBody>
                    <a:bodyPr/>
                    <a:lstStyle/>
                    <a:p>
                      <a:r>
                        <a:rPr lang="en-US" dirty="0" smtClean="0"/>
                        <a:t>1,2,</a:t>
                      </a:r>
                      <a:r>
                        <a:rPr lang="en-US" baseline="0" dirty="0" smtClean="0"/>
                        <a:t>3</a:t>
                      </a:r>
                      <a:endParaRPr lang="en-US" dirty="0"/>
                    </a:p>
                  </a:txBody>
                  <a:tcPr/>
                </a:tc>
                <a:tc>
                  <a:txBody>
                    <a:bodyPr/>
                    <a:lstStyle/>
                    <a:p>
                      <a:r>
                        <a:rPr lang="en-US" dirty="0" smtClean="0"/>
                        <a:t>10</a:t>
                      </a:r>
                      <a:r>
                        <a:rPr lang="en-US" baseline="0" dirty="0" smtClean="0"/>
                        <a:t> days</a:t>
                      </a:r>
                      <a:endParaRPr lang="en-US" dirty="0"/>
                    </a:p>
                  </a:txBody>
                  <a:tcPr/>
                </a:tc>
                <a:tc>
                  <a:txBody>
                    <a:bodyPr/>
                    <a:lstStyle/>
                    <a:p>
                      <a:r>
                        <a:rPr lang="en-US" dirty="0" smtClean="0"/>
                        <a:t>5,</a:t>
                      </a:r>
                      <a:r>
                        <a:rPr lang="en-US" baseline="0" dirty="0" smtClean="0"/>
                        <a:t> 10, 15</a:t>
                      </a:r>
                      <a:endParaRPr lang="en-US" dirty="0"/>
                    </a:p>
                  </a:txBody>
                  <a:tcPr/>
                </a:tc>
                <a:tc>
                  <a:txBody>
                    <a:bodyPr/>
                    <a:lstStyle/>
                    <a:p>
                      <a:r>
                        <a:rPr lang="en-US" dirty="0" smtClean="0"/>
                        <a:t>10 day</a:t>
                      </a:r>
                      <a:endParaRPr lang="en-US" dirty="0"/>
                    </a:p>
                  </a:txBody>
                  <a:tcPr/>
                </a:tc>
                <a:tc>
                  <a:txBody>
                    <a:bodyPr/>
                    <a:lstStyle/>
                    <a:p>
                      <a:r>
                        <a:rPr lang="en-US" dirty="0" smtClean="0"/>
                        <a:t>5,</a:t>
                      </a:r>
                      <a:r>
                        <a:rPr lang="en-US" baseline="0" dirty="0" smtClean="0"/>
                        <a:t> 10, 15</a:t>
                      </a:r>
                      <a:endParaRPr lang="en-US" dirty="0"/>
                    </a:p>
                  </a:txBody>
                  <a:tcPr/>
                </a:tc>
                <a:extLst>
                  <a:ext uri="{0D108BD9-81ED-4DB2-BD59-A6C34878D82A}">
                    <a16:rowId xmlns:a16="http://schemas.microsoft.com/office/drawing/2014/main" val="10001"/>
                  </a:ext>
                </a:extLst>
              </a:tr>
              <a:tr h="513275">
                <a:tc>
                  <a:txBody>
                    <a:bodyPr/>
                    <a:lstStyle/>
                    <a:p>
                      <a:r>
                        <a:rPr lang="en-US" dirty="0" smtClean="0"/>
                        <a:t>4,5,6</a:t>
                      </a:r>
                      <a:endParaRPr lang="en-US" dirty="0"/>
                    </a:p>
                  </a:txBody>
                  <a:tcPr/>
                </a:tc>
                <a:tc>
                  <a:txBody>
                    <a:bodyPr/>
                    <a:lstStyle/>
                    <a:p>
                      <a:r>
                        <a:rPr lang="en-US" dirty="0" smtClean="0"/>
                        <a:t>7</a:t>
                      </a:r>
                      <a:r>
                        <a:rPr lang="en-US" baseline="0" dirty="0" smtClean="0"/>
                        <a:t> days</a:t>
                      </a:r>
                      <a:endParaRPr lang="en-US" dirty="0"/>
                    </a:p>
                  </a:txBody>
                  <a:tcPr/>
                </a:tc>
                <a:tc>
                  <a:txBody>
                    <a:bodyPr/>
                    <a:lstStyle/>
                    <a:p>
                      <a:r>
                        <a:rPr lang="en-US" dirty="0" smtClean="0"/>
                        <a:t>1, 9, 11</a:t>
                      </a:r>
                      <a:endParaRPr lang="en-US" dirty="0"/>
                    </a:p>
                  </a:txBody>
                  <a:tcPr/>
                </a:tc>
                <a:tc>
                  <a:txBody>
                    <a:bodyPr/>
                    <a:lstStyle/>
                    <a:p>
                      <a:r>
                        <a:rPr lang="en-US" dirty="0" smtClean="0"/>
                        <a:t>8</a:t>
                      </a:r>
                      <a:r>
                        <a:rPr lang="en-US" baseline="0" dirty="0" smtClean="0"/>
                        <a:t> days</a:t>
                      </a:r>
                      <a:endParaRPr lang="en-US" dirty="0"/>
                    </a:p>
                  </a:txBody>
                  <a:tcPr/>
                </a:tc>
                <a:tc>
                  <a:txBody>
                    <a:bodyPr/>
                    <a:lstStyle/>
                    <a:p>
                      <a:r>
                        <a:rPr lang="en-US" dirty="0" smtClean="0"/>
                        <a:t>7,8,9</a:t>
                      </a:r>
                      <a:endParaRPr lang="en-US" dirty="0"/>
                    </a:p>
                  </a:txBody>
                  <a:tcPr/>
                </a:tc>
                <a:extLst>
                  <a:ext uri="{0D108BD9-81ED-4DB2-BD59-A6C34878D82A}">
                    <a16:rowId xmlns:a16="http://schemas.microsoft.com/office/drawing/2014/main" val="10002"/>
                  </a:ext>
                </a:extLst>
              </a:tr>
              <a:tr h="513275">
                <a:tc>
                  <a:txBody>
                    <a:bodyPr/>
                    <a:lstStyle/>
                    <a:p>
                      <a:endParaRPr lang="en-US" dirty="0"/>
                    </a:p>
                  </a:txBody>
                  <a:tcPr/>
                </a:tc>
                <a:tc>
                  <a:txBody>
                    <a:bodyPr/>
                    <a:lstStyle/>
                    <a:p>
                      <a:endParaRPr lang="en-US" dirty="0"/>
                    </a:p>
                  </a:txBody>
                  <a:tcPr/>
                </a:tc>
                <a:tc>
                  <a:txBody>
                    <a:bodyPr/>
                    <a:lstStyle/>
                    <a:p>
                      <a:r>
                        <a:rPr lang="en-US" dirty="0" smtClean="0"/>
                        <a:t>Average = 7</a:t>
                      </a:r>
                      <a:endParaRPr lang="en-US" dirty="0"/>
                    </a:p>
                  </a:txBody>
                  <a:tcPr/>
                </a:tc>
                <a:tc>
                  <a:txBody>
                    <a:bodyPr/>
                    <a:lstStyle/>
                    <a:p>
                      <a:endParaRPr lang="en-US" dirty="0"/>
                    </a:p>
                  </a:txBody>
                  <a:tcPr/>
                </a:tc>
                <a:tc>
                  <a:txBody>
                    <a:bodyPr/>
                    <a:lstStyle/>
                    <a:p>
                      <a:r>
                        <a:rPr lang="en-US" dirty="0" smtClean="0"/>
                        <a:t>Average=8</a:t>
                      </a:r>
                      <a:endParaRPr lang="en-US" dirty="0"/>
                    </a:p>
                  </a:txBody>
                  <a:tcPr/>
                </a:tc>
                <a:extLst>
                  <a:ext uri="{0D108BD9-81ED-4DB2-BD59-A6C34878D82A}">
                    <a16:rowId xmlns:a16="http://schemas.microsoft.com/office/drawing/2014/main" val="10003"/>
                  </a:ext>
                </a:extLst>
              </a:tr>
              <a:tr h="513275">
                <a:tc>
                  <a:txBody>
                    <a:bodyPr/>
                    <a:lstStyle/>
                    <a:p>
                      <a:endParaRPr lang="en-US" dirty="0"/>
                    </a:p>
                  </a:txBody>
                  <a:tcPr/>
                </a:tc>
                <a:tc>
                  <a:txBody>
                    <a:bodyPr/>
                    <a:lstStyle/>
                    <a:p>
                      <a:endParaRPr lang="en-US" dirty="0"/>
                    </a:p>
                  </a:txBody>
                  <a:tcPr/>
                </a:tc>
                <a:tc>
                  <a:txBody>
                    <a:bodyPr/>
                    <a:lstStyle/>
                    <a:p>
                      <a:r>
                        <a:rPr lang="en-US" dirty="0" err="1" smtClean="0"/>
                        <a:t>StdDev</a:t>
                      </a:r>
                      <a:r>
                        <a:rPr lang="en-US" dirty="0" smtClean="0"/>
                        <a:t>=5.3</a:t>
                      </a:r>
                      <a:endParaRPr lang="en-US" dirty="0"/>
                    </a:p>
                  </a:txBody>
                  <a:tcPr/>
                </a:tc>
                <a:tc>
                  <a:txBody>
                    <a:bodyPr/>
                    <a:lstStyle/>
                    <a:p>
                      <a:endParaRPr lang="en-US" dirty="0"/>
                    </a:p>
                  </a:txBody>
                  <a:tcPr/>
                </a:tc>
                <a:tc>
                  <a:txBody>
                    <a:bodyPr/>
                    <a:lstStyle/>
                    <a:p>
                      <a:r>
                        <a:rPr lang="en-US" dirty="0" err="1" smtClean="0"/>
                        <a:t>StdDev</a:t>
                      </a:r>
                      <a:r>
                        <a:rPr lang="en-US" dirty="0" smtClean="0"/>
                        <a:t>=1</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Standard Deviation</a:t>
            </a:r>
            <a:endParaRPr lang="en-US" dirty="0"/>
          </a:p>
        </p:txBody>
      </p:sp>
      <p:sp>
        <p:nvSpPr>
          <p:cNvPr id="3" name="Content Placeholder 2"/>
          <p:cNvSpPr>
            <a:spLocks noGrp="1"/>
          </p:cNvSpPr>
          <p:nvPr>
            <p:ph idx="1"/>
          </p:nvPr>
        </p:nvSpPr>
        <p:spPr/>
        <p:txBody>
          <a:bodyPr/>
          <a:lstStyle/>
          <a:p>
            <a:pPr marL="118872" indent="0">
              <a:buNone/>
            </a:pPr>
            <a:r>
              <a:rPr lang="en-US" i="1" dirty="0" smtClean="0"/>
              <a:t>Standard deviation is key to the quality of service, and key to build trust.   </a:t>
            </a:r>
          </a:p>
          <a:p>
            <a:pPr marL="274320" lvl="1" indent="0">
              <a:buNone/>
            </a:pPr>
            <a:r>
              <a:rPr lang="en-US" altLang="zh-CN" dirty="0" smtClean="0"/>
              <a:t>		- Jack Welch</a:t>
            </a:r>
          </a:p>
          <a:p>
            <a:r>
              <a:rPr lang="en-US" altLang="zh-CN" dirty="0" smtClean="0"/>
              <a:t>Estimation/Promise  vs.  Delivery</a:t>
            </a:r>
          </a:p>
          <a:p>
            <a:r>
              <a:rPr lang="en-US" altLang="zh-CN" dirty="0" smtClean="0"/>
              <a:t>How is your (or your team’s) Standard Deviation? </a:t>
            </a:r>
            <a:endParaRPr lang="en-US" dirty="0" smtClean="0"/>
          </a:p>
          <a:p>
            <a:endParaRPr lang="en-US" dirty="0"/>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a skill?</a:t>
            </a:r>
            <a:endParaRPr lang="en-US" dirty="0"/>
          </a:p>
        </p:txBody>
      </p:sp>
      <p:sp>
        <p:nvSpPr>
          <p:cNvPr id="3" name="Content Placeholder 2"/>
          <p:cNvSpPr>
            <a:spLocks noGrp="1"/>
          </p:cNvSpPr>
          <p:nvPr>
            <p:ph idx="1"/>
          </p:nvPr>
        </p:nvSpPr>
        <p:spPr/>
        <p:txBody>
          <a:bodyPr>
            <a:normAutofit lnSpcReduction="10000"/>
          </a:bodyPr>
          <a:lstStyle/>
          <a:p>
            <a:r>
              <a:rPr lang="en-US" dirty="0" smtClean="0"/>
              <a:t>When can you claim you have the skill?</a:t>
            </a:r>
          </a:p>
          <a:p>
            <a:r>
              <a:rPr lang="en-US" dirty="0" smtClean="0"/>
              <a:t>What’s the opposite of skill?</a:t>
            </a:r>
          </a:p>
          <a:p>
            <a:pPr lvl="1"/>
            <a:r>
              <a:rPr lang="en-US" dirty="0" smtClean="0"/>
              <a:t>Unskilled?</a:t>
            </a:r>
          </a:p>
          <a:p>
            <a:pPr lvl="1"/>
            <a:r>
              <a:rPr lang="en-US" dirty="0" smtClean="0"/>
              <a:t>“problem solving”</a:t>
            </a:r>
          </a:p>
          <a:p>
            <a:endParaRPr lang="en-US" dirty="0"/>
          </a:p>
          <a:p>
            <a:r>
              <a:rPr lang="en-US" dirty="0">
                <a:hlinkClick r:id="rId2"/>
              </a:rPr>
              <a:t>http://</a:t>
            </a:r>
            <a:r>
              <a:rPr lang="en-US" dirty="0" smtClean="0">
                <a:hlinkClick r:id="rId2"/>
              </a:rPr>
              <a:t>www.billbuxton.com/xc.html</a:t>
            </a:r>
            <a:endParaRPr lang="en-US" dirty="0" smtClean="0"/>
          </a:p>
          <a:p>
            <a:endParaRPr lang="en-US" dirty="0"/>
          </a:p>
          <a:p>
            <a:r>
              <a:rPr lang="en-US" dirty="0" smtClean="0"/>
              <a:t>Quality vs. Quantity</a:t>
            </a:r>
          </a:p>
          <a:p>
            <a:pPr lvl="1"/>
            <a:r>
              <a:rPr lang="en-US" dirty="0" smtClean="0"/>
              <a:t>Story of making pottery,  the “quantity group” vs. “quality group”</a:t>
            </a:r>
          </a:p>
          <a:p>
            <a:endParaRPr lang="en-US" dirty="0"/>
          </a:p>
        </p:txBody>
      </p:sp>
    </p:spTree>
    <p:extLst>
      <p:ext uri="{BB962C8B-B14F-4D97-AF65-F5344CB8AC3E}">
        <p14:creationId xmlns:p14="http://schemas.microsoft.com/office/powerpoint/2010/main" val="3589889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不同层次的问题</a:t>
            </a:r>
            <a:endParaRPr lang="en-US" dirty="0"/>
          </a:p>
        </p:txBody>
      </p:sp>
      <p:pic>
        <p:nvPicPr>
          <p:cNvPr id="4" name="Content Placeholder 3"/>
          <p:cNvPicPr>
            <a:picLocks noGrp="1" noChangeAspect="1"/>
          </p:cNvPicPr>
          <p:nvPr>
            <p:ph idx="1"/>
          </p:nvPr>
        </p:nvPicPr>
        <p:blipFill>
          <a:blip r:embed="rId2"/>
          <a:stretch>
            <a:fillRect/>
          </a:stretch>
        </p:blipFill>
        <p:spPr>
          <a:xfrm>
            <a:off x="1771543" y="1600200"/>
            <a:ext cx="5600913" cy="4852172"/>
          </a:xfrm>
          <a:prstGeom prst="rect">
            <a:avLst/>
          </a:prstGeom>
        </p:spPr>
      </p:pic>
    </p:spTree>
    <p:extLst>
      <p:ext uri="{BB962C8B-B14F-4D97-AF65-F5344CB8AC3E}">
        <p14:creationId xmlns:p14="http://schemas.microsoft.com/office/powerpoint/2010/main" val="79547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zh-CN" altLang="en-US" sz="4000" dirty="0" smtClean="0"/>
              <a:t>软件工程由什么要素组成</a:t>
            </a:r>
            <a:r>
              <a:rPr lang="en-US" sz="4000" dirty="0" smtClean="0"/>
              <a:t>?</a:t>
            </a:r>
            <a:endParaRPr lang="en-US" dirty="0" smtClean="0"/>
          </a:p>
        </p:txBody>
      </p:sp>
      <p:sp>
        <p:nvSpPr>
          <p:cNvPr id="3" name="Content Placeholder 2"/>
          <p:cNvSpPr>
            <a:spLocks noGrp="1"/>
          </p:cNvSpPr>
          <p:nvPr>
            <p:ph idx="1"/>
          </p:nvPr>
        </p:nvSpPr>
        <p:spPr>
          <a:xfrm>
            <a:off x="457200" y="1775191"/>
            <a:ext cx="5983554" cy="4625609"/>
          </a:xfrm>
        </p:spPr>
        <p:txBody>
          <a:bodyPr>
            <a:normAutofit fontScale="92500" lnSpcReduction="10000"/>
          </a:bodyPr>
          <a:lstStyle/>
          <a:p>
            <a:pPr marL="4763" indent="-4763" eaLnBrk="1" fontAlgn="auto" hangingPunct="1">
              <a:spcAft>
                <a:spcPts val="0"/>
              </a:spcAft>
              <a:buClr>
                <a:schemeClr val="accent3"/>
              </a:buClr>
              <a:buFont typeface="Wingdings 2"/>
              <a:buNone/>
              <a:defRPr/>
            </a:pPr>
            <a:r>
              <a:rPr lang="en-US" sz="2400" dirty="0" smtClean="0"/>
              <a:t>It encompasses techniques and procedures, often regulated by a </a:t>
            </a:r>
            <a:r>
              <a:rPr lang="en-US" sz="2400" b="1" dirty="0" smtClean="0"/>
              <a:t>software development process</a:t>
            </a:r>
            <a:r>
              <a:rPr lang="en-US" sz="2400" dirty="0" smtClean="0"/>
              <a:t>, with the purpose of improving the effectiveness, reliability, and maintainability of software systems.</a:t>
            </a:r>
            <a:endParaRPr lang="en-US" sz="2400" baseline="30000" dirty="0" smtClean="0"/>
          </a:p>
          <a:p>
            <a:pPr marL="274320" indent="-274320" eaLnBrk="1" fontAlgn="auto" hangingPunct="1">
              <a:spcAft>
                <a:spcPts val="0"/>
              </a:spcAft>
              <a:buClr>
                <a:schemeClr val="accent3"/>
              </a:buClr>
              <a:buFont typeface="Wingdings 2"/>
              <a:buNone/>
              <a:defRPr/>
            </a:pPr>
            <a:endParaRPr lang="en-US" dirty="0" smtClean="0"/>
          </a:p>
          <a:p>
            <a:pPr>
              <a:buClr>
                <a:schemeClr val="accent3"/>
              </a:buClr>
              <a:defRPr/>
            </a:pPr>
            <a:r>
              <a:rPr lang="zh-CN" altLang="en-US" dirty="0" smtClean="0"/>
              <a:t>个人软件流程</a:t>
            </a:r>
            <a:endParaRPr lang="en-US" altLang="zh-CN" dirty="0" smtClean="0"/>
          </a:p>
          <a:p>
            <a:pPr marL="118872" indent="0">
              <a:buClr>
                <a:schemeClr val="accent3"/>
              </a:buClr>
              <a:buNone/>
              <a:defRPr/>
            </a:pPr>
            <a:r>
              <a:rPr lang="en-US" dirty="0" smtClean="0"/>
              <a:t>Personal </a:t>
            </a:r>
            <a:r>
              <a:rPr lang="en-US" dirty="0" smtClean="0"/>
              <a:t>Software Process</a:t>
            </a:r>
          </a:p>
          <a:p>
            <a:pPr>
              <a:buClr>
                <a:schemeClr val="accent3"/>
              </a:buClr>
              <a:defRPr/>
            </a:pPr>
            <a:endParaRPr lang="en-US" dirty="0" smtClean="0"/>
          </a:p>
          <a:p>
            <a:pPr>
              <a:buClr>
                <a:schemeClr val="accent3"/>
              </a:buClr>
              <a:defRPr/>
            </a:pPr>
            <a:endParaRPr lang="en-US" dirty="0" smtClean="0"/>
          </a:p>
          <a:p>
            <a:pPr>
              <a:buClr>
                <a:schemeClr val="accent3"/>
              </a:buClr>
              <a:defRPr/>
            </a:pPr>
            <a:r>
              <a:rPr lang="zh-CN" altLang="en-US" dirty="0" smtClean="0"/>
              <a:t>团队软件流程</a:t>
            </a:r>
            <a:endParaRPr lang="en-US" altLang="zh-CN" dirty="0" smtClean="0"/>
          </a:p>
          <a:p>
            <a:pPr marL="118872" indent="0">
              <a:buClr>
                <a:schemeClr val="accent3"/>
              </a:buClr>
              <a:buNone/>
              <a:defRPr/>
            </a:pPr>
            <a:r>
              <a:rPr lang="en-US" dirty="0" smtClean="0"/>
              <a:t>Team </a:t>
            </a:r>
            <a:r>
              <a:rPr lang="en-US" dirty="0" smtClean="0"/>
              <a:t>Software Process</a:t>
            </a:r>
            <a:endParaRPr lang="en-US" dirty="0"/>
          </a:p>
        </p:txBody>
      </p:sp>
      <p:pic>
        <p:nvPicPr>
          <p:cNvPr id="1026" name="Picture 2" descr="C:\Program Files\Microsoft Office\MEDIA\CAGCAT10\j0195384.wmf"/>
          <p:cNvPicPr>
            <a:picLocks noChangeAspect="1" noChangeArrowheads="1"/>
          </p:cNvPicPr>
          <p:nvPr/>
        </p:nvPicPr>
        <p:blipFill>
          <a:blip r:embed="rId2" cstate="print"/>
          <a:srcRect/>
          <a:stretch>
            <a:fillRect/>
          </a:stretch>
        </p:blipFill>
        <p:spPr bwMode="auto">
          <a:xfrm>
            <a:off x="6665836" y="3171309"/>
            <a:ext cx="1795882" cy="1833372"/>
          </a:xfrm>
          <a:prstGeom prst="rect">
            <a:avLst/>
          </a:prstGeom>
          <a:noFill/>
        </p:spPr>
      </p:pic>
      <p:pic>
        <p:nvPicPr>
          <p:cNvPr id="1027" name="Picture 3" descr="C:\Users\xinz.000\AppData\Local\Microsoft\Windows\Temporary Internet Files\Content.IE5\7YP7J5AX\MCj04369980000[1].wmf"/>
          <p:cNvPicPr>
            <a:picLocks noChangeAspect="1" noChangeArrowheads="1"/>
          </p:cNvPicPr>
          <p:nvPr/>
        </p:nvPicPr>
        <p:blipFill>
          <a:blip r:embed="rId3" cstate="print"/>
          <a:srcRect/>
          <a:stretch>
            <a:fillRect/>
          </a:stretch>
        </p:blipFill>
        <p:spPr bwMode="auto">
          <a:xfrm>
            <a:off x="6440754" y="5320015"/>
            <a:ext cx="2246046" cy="1447800"/>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20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0"/>
                                  </p:iterate>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lt">
                                    <p:tmPct val="0"/>
                                  </p:iterate>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7"/>
                                        </p:tgtEl>
                                        <p:attrNameLst>
                                          <p:attrName>style.visibility</p:attrName>
                                        </p:attrNameLst>
                                      </p:cBhvr>
                                      <p:to>
                                        <p:strVal val="visible"/>
                                      </p:to>
                                    </p:set>
                                    <p:animEffect transition="in" filter="fade">
                                      <p:cBhvr>
                                        <p:cTn id="3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“精通”魔方</a:t>
            </a:r>
            <a:endParaRPr lang="en-US" dirty="0"/>
          </a:p>
        </p:txBody>
      </p:sp>
      <p:sp>
        <p:nvSpPr>
          <p:cNvPr id="3" name="Content Placeholder 2"/>
          <p:cNvSpPr>
            <a:spLocks noGrp="1"/>
          </p:cNvSpPr>
          <p:nvPr>
            <p:ph idx="1"/>
          </p:nvPr>
        </p:nvSpPr>
        <p:spPr/>
        <p:txBody>
          <a:bodyPr/>
          <a:lstStyle/>
          <a:p>
            <a:r>
              <a:rPr lang="zh-CN" altLang="en-US" dirty="0"/>
              <a:t>那怎么才能考察出一个人是否“精通”魔方呢</a:t>
            </a:r>
            <a:r>
              <a:rPr lang="en-US" altLang="zh-CN" dirty="0"/>
              <a:t>? </a:t>
            </a:r>
            <a:r>
              <a:rPr lang="en-US" altLang="zh-CN" dirty="0" smtClean="0"/>
              <a:t> </a:t>
            </a:r>
            <a:endParaRPr lang="en-US" altLang="zh-CN" dirty="0"/>
          </a:p>
          <a:p>
            <a:pPr lvl="1"/>
            <a:r>
              <a:rPr lang="en-US" altLang="zh-CN" dirty="0"/>
              <a:t>a) </a:t>
            </a:r>
            <a:r>
              <a:rPr lang="zh-CN" altLang="en-US" dirty="0"/>
              <a:t>给面试者一个各面打乱颜色的魔方； </a:t>
            </a:r>
          </a:p>
          <a:p>
            <a:pPr lvl="1"/>
            <a:r>
              <a:rPr lang="en-US" altLang="zh-CN" dirty="0"/>
              <a:t>b) </a:t>
            </a:r>
            <a:r>
              <a:rPr lang="zh-CN" altLang="en-US" dirty="0"/>
              <a:t>要求他把六面还原； </a:t>
            </a:r>
          </a:p>
          <a:p>
            <a:pPr lvl="1"/>
            <a:r>
              <a:rPr lang="en-US" altLang="zh-CN" dirty="0"/>
              <a:t>c) </a:t>
            </a:r>
            <a:r>
              <a:rPr lang="zh-CN" altLang="en-US" dirty="0"/>
              <a:t>如果还原了</a:t>
            </a:r>
            <a:r>
              <a:rPr lang="en-US" altLang="zh-CN" dirty="0"/>
              <a:t>, </a:t>
            </a:r>
            <a:r>
              <a:rPr lang="zh-CN" altLang="en-US" dirty="0"/>
              <a:t>要求他把魔方恢复成我最初给他的那个混乱的局面</a:t>
            </a:r>
            <a:r>
              <a:rPr lang="en-US" altLang="zh-CN" dirty="0"/>
              <a:t>, </a:t>
            </a:r>
            <a:r>
              <a:rPr lang="zh-CN" altLang="en-US" dirty="0"/>
              <a:t>必须一模一样</a:t>
            </a:r>
            <a:r>
              <a:rPr lang="zh-CN" altLang="en-US" dirty="0" smtClean="0"/>
              <a:t>。</a:t>
            </a:r>
            <a:endParaRPr lang="en-US" altLang="zh-CN" dirty="0" smtClean="0"/>
          </a:p>
          <a:p>
            <a:pPr marL="457200" lvl="1" indent="0">
              <a:buNone/>
            </a:pPr>
            <a:endParaRPr lang="zh-CN" altLang="en-US" dirty="0"/>
          </a:p>
          <a:p>
            <a:r>
              <a:rPr lang="zh-CN" altLang="en-US" dirty="0"/>
              <a:t>精通魔方的同学</a:t>
            </a:r>
            <a:r>
              <a:rPr lang="en-US" altLang="zh-CN" dirty="0"/>
              <a:t>, </a:t>
            </a:r>
            <a:r>
              <a:rPr lang="zh-CN" altLang="en-US" dirty="0"/>
              <a:t>来吧。 </a:t>
            </a:r>
            <a:endParaRPr lang="en-US" dirty="0"/>
          </a:p>
        </p:txBody>
      </p:sp>
    </p:spTree>
    <p:extLst>
      <p:ext uri="{BB962C8B-B14F-4D97-AF65-F5344CB8AC3E}">
        <p14:creationId xmlns:p14="http://schemas.microsoft.com/office/powerpoint/2010/main" val="2293132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课堂演示</a:t>
            </a:r>
            <a:endParaRPr lang="en-US" dirty="0"/>
          </a:p>
        </p:txBody>
      </p:sp>
      <p:sp>
        <p:nvSpPr>
          <p:cNvPr id="3" name="内容占位符 2"/>
          <p:cNvSpPr>
            <a:spLocks noGrp="1"/>
          </p:cNvSpPr>
          <p:nvPr>
            <p:ph idx="1"/>
          </p:nvPr>
        </p:nvSpPr>
        <p:spPr/>
        <p:txBody>
          <a:bodyPr/>
          <a:lstStyle/>
          <a:p>
            <a:r>
              <a:rPr lang="zh-CN" altLang="en-US" dirty="0" smtClean="0"/>
              <a:t>单元测试</a:t>
            </a:r>
            <a:endParaRPr lang="en-US" altLang="zh-CN" dirty="0" smtClean="0"/>
          </a:p>
          <a:p>
            <a:r>
              <a:rPr lang="zh-CN" altLang="en-US" dirty="0" smtClean="0"/>
              <a:t>效能分析</a:t>
            </a:r>
            <a:endParaRPr lang="en-US" dirty="0"/>
          </a:p>
        </p:txBody>
      </p:sp>
    </p:spTree>
    <p:extLst>
      <p:ext uri="{BB962C8B-B14F-4D97-AF65-F5344CB8AC3E}">
        <p14:creationId xmlns:p14="http://schemas.microsoft.com/office/powerpoint/2010/main" val="3541253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高级工程师 和 初级爱好者</a:t>
            </a:r>
            <a:endParaRPr lang="en-US" dirty="0"/>
          </a:p>
        </p:txBody>
      </p:sp>
      <p:sp>
        <p:nvSpPr>
          <p:cNvPr id="3" name="内容占位符 2"/>
          <p:cNvSpPr>
            <a:spLocks noGrp="1"/>
          </p:cNvSpPr>
          <p:nvPr>
            <p:ph idx="1"/>
          </p:nvPr>
        </p:nvSpPr>
        <p:spPr/>
        <p:txBody>
          <a:bodyPr>
            <a:normAutofit/>
          </a:bodyPr>
          <a:lstStyle/>
          <a:p>
            <a:r>
              <a:rPr lang="zh-CN" altLang="en-US" dirty="0" smtClean="0"/>
              <a:t>能够计划，并按时交付</a:t>
            </a:r>
            <a:endParaRPr lang="en-US" altLang="zh-CN" dirty="0" smtClean="0"/>
          </a:p>
          <a:p>
            <a:r>
              <a:rPr lang="zh-CN" altLang="en-US" dirty="0" smtClean="0"/>
              <a:t>能够通过单元测试等实践来保证质量</a:t>
            </a:r>
            <a:endParaRPr lang="en-US" altLang="zh-CN" dirty="0" smtClean="0"/>
          </a:p>
          <a:p>
            <a:r>
              <a:rPr lang="zh-CN" altLang="en-US" dirty="0" smtClean="0"/>
              <a:t>能够使用工具，做程序的效能分析</a:t>
            </a:r>
            <a:endParaRPr lang="en-US" altLang="zh-CN" dirty="0" smtClean="0"/>
          </a:p>
          <a:p>
            <a:r>
              <a:rPr lang="zh-CN" altLang="en-US" dirty="0" smtClean="0"/>
              <a:t>能“精通”一些领域，在此基础上发挥效率并创新。</a:t>
            </a:r>
            <a:endParaRPr lang="en-US" altLang="zh-CN" dirty="0" smtClean="0"/>
          </a:p>
          <a:p>
            <a:r>
              <a:rPr lang="zh-CN" altLang="en-US" dirty="0"/>
              <a:t>结合中国软件行业的特点，我们可以归纳出在中国</a:t>
            </a:r>
            <a:r>
              <a:rPr lang="en-US" altLang="zh-CN" dirty="0"/>
              <a:t>IT </a:t>
            </a:r>
            <a:r>
              <a:rPr lang="zh-CN" altLang="en-US" dirty="0"/>
              <a:t>行业“好工程师”的要素，并做成一个自我评价清单（</a:t>
            </a:r>
            <a:r>
              <a:rPr lang="en-US" altLang="zh-CN" dirty="0" smtClean="0"/>
              <a:t>Check-list</a:t>
            </a:r>
            <a:r>
              <a:rPr lang="zh-CN" altLang="en-US" dirty="0" smtClean="0"/>
              <a:t>）</a:t>
            </a:r>
            <a:endParaRPr lang="en-US" altLang="zh-CN" dirty="0" smtClean="0"/>
          </a:p>
          <a:p>
            <a:pPr marL="118872" indent="0">
              <a:buNone/>
            </a:pPr>
            <a:r>
              <a:rPr lang="en-US" altLang="zh-CN" dirty="0">
                <a:hlinkClick r:id="rId2"/>
              </a:rPr>
              <a:t>http://</a:t>
            </a:r>
            <a:r>
              <a:rPr lang="en-US" altLang="zh-CN" dirty="0" smtClean="0">
                <a:hlinkClick r:id="rId2"/>
              </a:rPr>
              <a:t>www.cnblogs.com/xinz/p/3852177.html</a:t>
            </a:r>
            <a:r>
              <a:rPr lang="en-US" altLang="zh-CN" dirty="0" smtClean="0"/>
              <a:t> </a:t>
            </a:r>
            <a:endParaRPr lang="en-US" dirty="0"/>
          </a:p>
        </p:txBody>
      </p:sp>
    </p:spTree>
    <p:extLst>
      <p:ext uri="{BB962C8B-B14F-4D97-AF65-F5344CB8AC3E}">
        <p14:creationId xmlns:p14="http://schemas.microsoft.com/office/powerpoint/2010/main" val="40520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Homework</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a:hlinkClick r:id="rId2"/>
              </a:rPr>
              <a:t>http://</a:t>
            </a:r>
            <a:r>
              <a:rPr lang="en-US" altLang="zh-CN" smtClean="0">
                <a:hlinkClick r:id="rId2"/>
              </a:rPr>
              <a:t>www.cnblogs.com/xinz/p/3803109.html</a:t>
            </a:r>
            <a:endParaRPr lang="en-US" altLang="zh-CN" smtClean="0"/>
          </a:p>
          <a:p>
            <a:endParaRPr lang="en-US" altLang="zh-CN" smtClean="0"/>
          </a:p>
          <a:p>
            <a:r>
              <a:rPr lang="en-US" altLang="zh-CN" dirty="0" smtClean="0"/>
              <a:t>how do you measure the performance of each team member?</a:t>
            </a:r>
          </a:p>
          <a:p>
            <a:pPr lvl="1"/>
            <a:r>
              <a:rPr lang="zh-CN" altLang="en-US" sz="2200" dirty="0" smtClean="0"/>
              <a:t>一群人把一堆砖头从</a:t>
            </a:r>
            <a:r>
              <a:rPr lang="en-US" altLang="zh-CN" sz="2200" dirty="0" smtClean="0"/>
              <a:t>A</a:t>
            </a:r>
            <a:r>
              <a:rPr lang="zh-CN" altLang="en-US" sz="2200" dirty="0" smtClean="0"/>
              <a:t>地搬到</a:t>
            </a:r>
            <a:r>
              <a:rPr lang="en-US" altLang="zh-CN" sz="2200" dirty="0" smtClean="0"/>
              <a:t>B</a:t>
            </a:r>
            <a:r>
              <a:rPr lang="zh-CN" altLang="en-US" sz="2200" dirty="0" smtClean="0"/>
              <a:t>地</a:t>
            </a:r>
            <a:endParaRPr lang="en-US" altLang="zh-CN" sz="2200" dirty="0" smtClean="0"/>
          </a:p>
          <a:p>
            <a:pPr lvl="1"/>
            <a:r>
              <a:rPr lang="zh-CN" altLang="en-US" sz="2200" dirty="0" smtClean="0"/>
              <a:t>一个剧组排演话剧</a:t>
            </a:r>
            <a:endParaRPr lang="en-US" altLang="zh-CN" sz="2200" dirty="0" smtClean="0"/>
          </a:p>
          <a:p>
            <a:pPr lvl="1"/>
            <a:r>
              <a:rPr lang="zh-CN" altLang="en-US" sz="2200" dirty="0"/>
              <a:t>爵</a:t>
            </a:r>
            <a:r>
              <a:rPr lang="zh-CN" altLang="en-US" sz="2200" dirty="0" smtClean="0"/>
              <a:t>士乐小组的演奏 </a:t>
            </a:r>
            <a:r>
              <a:rPr lang="en-US" altLang="zh-CN" sz="2200" dirty="0" smtClean="0"/>
              <a:t>/ </a:t>
            </a:r>
            <a:r>
              <a:rPr lang="zh-CN" altLang="en-US" sz="2200" dirty="0" smtClean="0"/>
              <a:t>交响乐团成员的演奏</a:t>
            </a:r>
            <a:endParaRPr lang="en-US" altLang="zh-CN" sz="2200" dirty="0" smtClean="0"/>
          </a:p>
          <a:p>
            <a:pPr lvl="2"/>
            <a:r>
              <a:rPr lang="zh-CN" altLang="en-US" dirty="0" smtClean="0"/>
              <a:t>推荐 </a:t>
            </a:r>
            <a:r>
              <a:rPr lang="en-US" altLang="zh-CN" dirty="0" smtClean="0"/>
              <a:t>Miles Davis </a:t>
            </a:r>
            <a:r>
              <a:rPr lang="zh-CN" altLang="en-US" dirty="0" smtClean="0"/>
              <a:t>爵士乐队的演奏</a:t>
            </a:r>
            <a:endParaRPr lang="en-US" altLang="zh-CN" dirty="0" smtClean="0"/>
          </a:p>
          <a:p>
            <a:pPr lvl="1"/>
            <a:r>
              <a:rPr lang="zh-CN" altLang="en-US" sz="2200" dirty="0" smtClean="0"/>
              <a:t>一群队员在职业球队踢球</a:t>
            </a:r>
            <a:endParaRPr lang="en-US" altLang="zh-CN" sz="2200" dirty="0" smtClean="0"/>
          </a:p>
          <a:p>
            <a:pPr lvl="1"/>
            <a:r>
              <a:rPr lang="zh-CN" altLang="en-US" sz="2200" dirty="0" smtClean="0"/>
              <a:t>医生</a:t>
            </a:r>
            <a:r>
              <a:rPr lang="en-US" altLang="zh-CN" sz="2200" dirty="0" smtClean="0"/>
              <a:t>, </a:t>
            </a:r>
            <a:r>
              <a:rPr lang="zh-CN" altLang="en-US" sz="2200" dirty="0" smtClean="0"/>
              <a:t>护士</a:t>
            </a:r>
            <a:r>
              <a:rPr lang="en-US" altLang="zh-CN" sz="2200" dirty="0" smtClean="0"/>
              <a:t>, </a:t>
            </a:r>
            <a:r>
              <a:rPr lang="zh-CN" altLang="en-US" sz="2200" dirty="0" smtClean="0"/>
              <a:t>麻醉师做手术</a:t>
            </a:r>
            <a:endParaRPr lang="en-US" altLang="zh-CN" sz="2200" dirty="0" smtClean="0"/>
          </a:p>
          <a:p>
            <a:pPr lvl="1"/>
            <a:r>
              <a:rPr lang="zh-CN" altLang="en-US" sz="2200" dirty="0"/>
              <a:t>一群画家</a:t>
            </a:r>
            <a:r>
              <a:rPr lang="zh-CN" altLang="en-US" sz="2200" dirty="0" smtClean="0"/>
              <a:t>合作“万里长城</a:t>
            </a:r>
            <a:r>
              <a:rPr lang="en-US" altLang="zh-CN" sz="2200" dirty="0" smtClean="0"/>
              <a:t>” </a:t>
            </a:r>
            <a:r>
              <a:rPr lang="zh-CN" altLang="en-US" sz="2200" dirty="0" smtClean="0"/>
              <a:t>画卷</a:t>
            </a:r>
            <a:endParaRPr lang="en-US" altLang="zh-CN" sz="2200" dirty="0" smtClean="0"/>
          </a:p>
          <a:p>
            <a:pPr lvl="1"/>
            <a:r>
              <a:rPr lang="zh-CN" altLang="en-US" sz="2200" dirty="0" smtClean="0"/>
              <a:t>计算机系的一群老师教课</a:t>
            </a:r>
            <a:endParaRPr lang="en-US" altLang="zh-CN" sz="2200" dirty="0" smtClean="0"/>
          </a:p>
          <a:p>
            <a:pPr lvl="1"/>
            <a:r>
              <a:rPr lang="zh-CN" altLang="en-US" sz="2200" b="1" dirty="0" smtClean="0"/>
              <a:t>一群学生做软工项目 </a:t>
            </a:r>
            <a:r>
              <a:rPr lang="en-US" altLang="zh-CN" sz="2200" b="1" dirty="0" smtClean="0"/>
              <a:t>(</a:t>
            </a:r>
            <a:r>
              <a:rPr lang="en-US" altLang="zh-CN" sz="2000" b="1" dirty="0" smtClean="0"/>
              <a:t>PM, Dev, Test</a:t>
            </a:r>
            <a:r>
              <a:rPr lang="en-US" altLang="zh-CN" sz="2200" b="1" dirty="0" smtClean="0"/>
              <a:t>)</a:t>
            </a:r>
            <a:r>
              <a:rPr lang="zh-CN" altLang="en-US" sz="2200" b="1" dirty="0" smtClean="0"/>
              <a:t> </a:t>
            </a:r>
            <a:r>
              <a:rPr lang="en-US" altLang="zh-CN" sz="2200" b="1" dirty="0" smtClean="0"/>
              <a:t>(this is your focus)</a:t>
            </a:r>
          </a:p>
          <a:p>
            <a:pPr>
              <a:buNone/>
            </a:pPr>
            <a:endParaRPr lang="en-US" altLang="zh-CN" sz="2400" dirty="0" smtClean="0"/>
          </a:p>
          <a:p>
            <a:pPr>
              <a:buNone/>
            </a:pPr>
            <a:r>
              <a:rPr lang="zh-CN" altLang="en-US" sz="2400" dirty="0" smtClean="0"/>
              <a:t>如何衡量个人在各自团队的效率和绩效？</a:t>
            </a:r>
            <a:endParaRPr lang="en-US" altLang="zh-CN" sz="2400" dirty="0" smtClean="0"/>
          </a:p>
          <a:p>
            <a:pPr>
              <a:buNone/>
            </a:pPr>
            <a:r>
              <a:rPr lang="zh-CN" altLang="en-US" sz="2400" dirty="0" smtClean="0"/>
              <a:t>团队有 </a:t>
            </a:r>
            <a:r>
              <a:rPr lang="en-US" altLang="zh-CN" sz="2400" dirty="0" smtClean="0"/>
              <a:t>(n </a:t>
            </a:r>
            <a:r>
              <a:rPr lang="zh-CN" altLang="en-US" sz="2400" dirty="0" smtClean="0"/>
              <a:t>* </a:t>
            </a:r>
            <a:r>
              <a:rPr lang="en-US" altLang="zh-CN" sz="2400" dirty="0" smtClean="0"/>
              <a:t>30) </a:t>
            </a:r>
            <a:r>
              <a:rPr lang="zh-CN" altLang="en-US" sz="2400" dirty="0" smtClean="0"/>
              <a:t>分浮动分数，如何分配</a:t>
            </a:r>
            <a:r>
              <a:rPr lang="en-US" altLang="zh-CN" sz="2400" dirty="0" smtClean="0"/>
              <a:t>?</a:t>
            </a:r>
          </a:p>
          <a:p>
            <a:pPr>
              <a:buNone/>
            </a:pPr>
            <a:r>
              <a:rPr lang="en-US" altLang="zh-CN" sz="2400" dirty="0" smtClean="0"/>
              <a:t>Write a blog </a:t>
            </a:r>
            <a:r>
              <a:rPr lang="en-US" altLang="zh-CN" sz="2400" dirty="0" smtClean="0">
                <a:sym typeface="Wingdings" pitchFamily="2" charset="2"/>
              </a:rPr>
              <a:t></a:t>
            </a:r>
            <a:endParaRPr lang="en-US" sz="2000" dirty="0" smtClean="0"/>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880860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zh-CN" altLang="en-US" dirty="0" smtClean="0">
                <a:hlinkClick r:id="rId2"/>
              </a:rPr>
              <a:t>阅读</a:t>
            </a:r>
            <a:endParaRPr lang="en-US" altLang="zh-CN" dirty="0" smtClean="0">
              <a:hlinkClick r:id="rId2"/>
            </a:endParaRPr>
          </a:p>
          <a:p>
            <a:pPr marL="0" indent="0">
              <a:buNone/>
            </a:pPr>
            <a:endParaRPr lang="en-US" altLang="zh-CN" dirty="0">
              <a:hlinkClick r:id="rId2"/>
            </a:endParaRPr>
          </a:p>
          <a:p>
            <a:pPr marL="0" indent="0">
              <a:buNone/>
            </a:pPr>
            <a:r>
              <a:rPr lang="en-US" altLang="zh-CN" dirty="0" smtClean="0">
                <a:hlinkClick r:id="rId2"/>
              </a:rPr>
              <a:t>http</a:t>
            </a:r>
            <a:r>
              <a:rPr lang="en-US" altLang="zh-CN" dirty="0">
                <a:hlinkClick r:id="rId2"/>
              </a:rPr>
              <a:t>://</a:t>
            </a:r>
            <a:r>
              <a:rPr lang="en-US" altLang="zh-CN" dirty="0" smtClean="0">
                <a:hlinkClick r:id="rId2"/>
              </a:rPr>
              <a:t>www.cnblogs.com/xinz/archive/2011/03/28/1997566.html</a:t>
            </a:r>
            <a:endParaRPr lang="en-US" altLang="zh-CN" dirty="0" smtClean="0"/>
          </a:p>
          <a:p>
            <a:pPr marL="0" indent="0">
              <a:buNone/>
            </a:pPr>
            <a:endParaRPr lang="en-US" altLang="zh-CN" dirty="0"/>
          </a:p>
          <a:p>
            <a:pPr marL="0" indent="0">
              <a:buNone/>
            </a:pPr>
            <a:r>
              <a:rPr lang="zh-CN" altLang="en-US" dirty="0" smtClean="0"/>
              <a:t>做医生的有希</a:t>
            </a:r>
            <a:r>
              <a:rPr lang="zh-CN" altLang="en-US" dirty="0"/>
              <a:t>波克拉</a:t>
            </a:r>
            <a:r>
              <a:rPr lang="zh-CN" altLang="en-US" dirty="0" smtClean="0"/>
              <a:t>底誓言</a:t>
            </a:r>
            <a:r>
              <a:rPr lang="en-US" altLang="zh-CN" dirty="0" smtClean="0"/>
              <a:t>, </a:t>
            </a:r>
            <a:r>
              <a:rPr lang="zh-CN" altLang="en-US" dirty="0" smtClean="0"/>
              <a:t>做程序员的应该有类似的誓言</a:t>
            </a:r>
            <a:r>
              <a:rPr lang="en-US" altLang="zh-CN" dirty="0" smtClean="0"/>
              <a:t>: </a:t>
            </a:r>
          </a:p>
          <a:p>
            <a:pPr marL="0" indent="0">
              <a:buNone/>
            </a:pPr>
            <a:endParaRPr lang="en-US" altLang="zh-CN" dirty="0"/>
          </a:p>
          <a:p>
            <a:pPr marL="0" indent="0">
              <a:buNone/>
            </a:pPr>
            <a:r>
              <a:rPr lang="zh-CN" altLang="en-US" dirty="0" smtClean="0"/>
              <a:t>从道德标准中任选一条</a:t>
            </a:r>
            <a:r>
              <a:rPr lang="zh-CN" altLang="en-US" dirty="0"/>
              <a:t>或者</a:t>
            </a:r>
            <a:r>
              <a:rPr lang="zh-CN" altLang="en-US" dirty="0" smtClean="0"/>
              <a:t>几条</a:t>
            </a:r>
            <a:r>
              <a:rPr lang="en-US" altLang="zh-CN" dirty="0" smtClean="0"/>
              <a:t>, </a:t>
            </a:r>
            <a:r>
              <a:rPr lang="zh-CN" altLang="en-US" dirty="0" smtClean="0"/>
              <a:t>举一个实际的例子说明软件公司</a:t>
            </a:r>
            <a:r>
              <a:rPr lang="en-US" altLang="zh-CN" dirty="0" smtClean="0"/>
              <a:t>/</a:t>
            </a:r>
            <a:r>
              <a:rPr lang="zh-CN" altLang="en-US" dirty="0" smtClean="0"/>
              <a:t>个人遵守或违反此标准的例子。 </a:t>
            </a:r>
            <a:r>
              <a:rPr lang="en-US" altLang="zh-CN" dirty="0" smtClean="0"/>
              <a:t> </a:t>
            </a:r>
            <a:r>
              <a:rPr lang="zh-CN" altLang="en-US" dirty="0" smtClean="0"/>
              <a:t> </a:t>
            </a:r>
            <a:endParaRPr lang="en-US" altLang="zh-CN" dirty="0" smtClean="0"/>
          </a:p>
          <a:p>
            <a:pPr marL="0" indent="0">
              <a:buNone/>
            </a:pPr>
            <a:endParaRPr lang="en-US" altLang="zh-CN" dirty="0"/>
          </a:p>
          <a:p>
            <a:pPr marL="0" indent="0">
              <a:buNone/>
            </a:pPr>
            <a:r>
              <a:rPr lang="zh-CN" altLang="en-US" dirty="0"/>
              <a:t>写在小组博客</a:t>
            </a:r>
            <a:r>
              <a:rPr lang="zh-CN" altLang="en-US" dirty="0" smtClean="0"/>
              <a:t>上。</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3276572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Soccer as Example </a:t>
            </a:r>
            <a:endParaRPr lang="en-US" dirty="0"/>
          </a:p>
        </p:txBody>
      </p:sp>
      <p:sp>
        <p:nvSpPr>
          <p:cNvPr id="3" name="Content Placeholder 2"/>
          <p:cNvSpPr>
            <a:spLocks noGrp="1"/>
          </p:cNvSpPr>
          <p:nvPr>
            <p:ph idx="1"/>
          </p:nvPr>
        </p:nvSpPr>
        <p:spPr>
          <a:xfrm>
            <a:off x="457200" y="1600200"/>
            <a:ext cx="4114800" cy="4876800"/>
          </a:xfrm>
        </p:spPr>
        <p:txBody>
          <a:bodyPr>
            <a:normAutofit fontScale="85000" lnSpcReduction="10000"/>
          </a:bodyPr>
          <a:lstStyle/>
          <a:p>
            <a:r>
              <a:rPr lang="en-US" dirty="0" smtClean="0"/>
              <a:t>Personal Soccer Process</a:t>
            </a:r>
          </a:p>
          <a:p>
            <a:pPr lvl="1"/>
            <a:r>
              <a:rPr lang="zh-CN" altLang="en-US" dirty="0" smtClean="0"/>
              <a:t>体能</a:t>
            </a:r>
            <a:endParaRPr lang="en-US" altLang="zh-CN" dirty="0" smtClean="0"/>
          </a:p>
          <a:p>
            <a:pPr lvl="1"/>
            <a:r>
              <a:rPr lang="zh-CN" altLang="en-US" dirty="0" smtClean="0"/>
              <a:t>技术</a:t>
            </a:r>
            <a:endParaRPr lang="en-US" altLang="zh-CN" dirty="0" smtClean="0"/>
          </a:p>
          <a:p>
            <a:pPr lvl="1"/>
            <a:r>
              <a:rPr lang="zh-CN" altLang="en-US" dirty="0" smtClean="0"/>
              <a:t>意识</a:t>
            </a:r>
            <a:endParaRPr lang="en-US" dirty="0" smtClean="0"/>
          </a:p>
          <a:p>
            <a:endParaRPr lang="en-US" dirty="0" smtClean="0"/>
          </a:p>
          <a:p>
            <a:r>
              <a:rPr lang="en-US" dirty="0" smtClean="0"/>
              <a:t>Team Soccer Process</a:t>
            </a:r>
          </a:p>
          <a:p>
            <a:pPr lvl="1"/>
            <a:r>
              <a:rPr lang="zh-CN" altLang="en-US" dirty="0" smtClean="0"/>
              <a:t>阵型</a:t>
            </a:r>
            <a:endParaRPr lang="en-US" altLang="zh-CN" dirty="0" smtClean="0"/>
          </a:p>
          <a:p>
            <a:pPr lvl="1"/>
            <a:r>
              <a:rPr lang="zh-CN" altLang="en-US" dirty="0" smtClean="0"/>
              <a:t>配合</a:t>
            </a:r>
            <a:endParaRPr lang="en-US" altLang="zh-CN" dirty="0" smtClean="0"/>
          </a:p>
          <a:p>
            <a:pPr lvl="1"/>
            <a:r>
              <a:rPr lang="zh-CN" altLang="en-US" dirty="0" smtClean="0"/>
              <a:t>临场</a:t>
            </a:r>
            <a:endParaRPr lang="en-US" altLang="zh-CN" dirty="0" smtClean="0"/>
          </a:p>
          <a:p>
            <a:r>
              <a:rPr lang="zh-CN" altLang="en-US" dirty="0" smtClean="0"/>
              <a:t>流程并不是最终目标，按时发布好软件才是目标</a:t>
            </a:r>
            <a:endParaRPr lang="en-US" dirty="0" smtClean="0"/>
          </a:p>
          <a:p>
            <a:pPr>
              <a:buNone/>
            </a:pPr>
            <a:endParaRPr lang="en-US" dirty="0" smtClean="0"/>
          </a:p>
        </p:txBody>
      </p:sp>
      <p:pic>
        <p:nvPicPr>
          <p:cNvPr id="1031" name="Picture 7" descr="http://t1.gstatic.com/images?q=tbn:Ervd0cBao52trM:http://s3.amazonaws.com/pixmac-preview/soccer-player-silhouettes-1.jpg">
            <a:hlinkClick r:id="rId3"/>
          </p:cNvPr>
          <p:cNvPicPr>
            <a:picLocks noChangeAspect="1" noChangeArrowheads="1"/>
          </p:cNvPicPr>
          <p:nvPr/>
        </p:nvPicPr>
        <p:blipFill>
          <a:blip r:embed="rId4" cstate="print"/>
          <a:srcRect/>
          <a:stretch>
            <a:fillRect/>
          </a:stretch>
        </p:blipFill>
        <p:spPr bwMode="auto">
          <a:xfrm>
            <a:off x="4953000" y="1524000"/>
            <a:ext cx="2971800" cy="2276785"/>
          </a:xfrm>
          <a:prstGeom prst="rect">
            <a:avLst/>
          </a:prstGeom>
          <a:noFill/>
        </p:spPr>
      </p:pic>
      <p:pic>
        <p:nvPicPr>
          <p:cNvPr id="1034" name="Picture 10"/>
          <p:cNvPicPr>
            <a:picLocks noChangeAspect="1" noChangeArrowheads="1"/>
          </p:cNvPicPr>
          <p:nvPr/>
        </p:nvPicPr>
        <p:blipFill>
          <a:blip r:embed="rId5" cstate="print"/>
          <a:srcRect/>
          <a:stretch>
            <a:fillRect/>
          </a:stretch>
        </p:blipFill>
        <p:spPr bwMode="auto">
          <a:xfrm>
            <a:off x="4724400" y="4114800"/>
            <a:ext cx="3692906" cy="25527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1"/>
                                        </p:tgtEl>
                                        <p:attrNameLst>
                                          <p:attrName>style.visibility</p:attrName>
                                        </p:attrNameLst>
                                      </p:cBhvr>
                                      <p:to>
                                        <p:strVal val="visible"/>
                                      </p:to>
                                    </p:set>
                                    <p:animEffect transition="in" filter="fade">
                                      <p:cBhvr>
                                        <p:cTn id="12" dur="2000"/>
                                        <p:tgtEl>
                                          <p:spTgt spid="10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34"/>
                                        </p:tgtEl>
                                        <p:attrNameLst>
                                          <p:attrName>style.visibility</p:attrName>
                                        </p:attrNameLst>
                                      </p:cBhvr>
                                      <p:to>
                                        <p:strVal val="visible"/>
                                      </p:to>
                                    </p:set>
                                    <p:animEffect transition="in" filter="fade">
                                      <p:cBhvr>
                                        <p:cTn id="31" dur="2000"/>
                                        <p:tgtEl>
                                          <p:spTgt spid="10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2000"/>
                                        <p:tgtEl>
                                          <p:spTgt spid="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20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zh-CN" altLang="en-US" dirty="0" smtClean="0"/>
              <a:t>个人在软件团队中的作用</a:t>
            </a:r>
            <a:endParaRPr lang="en-US" dirty="0"/>
          </a:p>
        </p:txBody>
      </p:sp>
      <p:sp>
        <p:nvSpPr>
          <p:cNvPr id="11266" name="Content Placeholder 1"/>
          <p:cNvSpPr>
            <a:spLocks noGrp="1"/>
          </p:cNvSpPr>
          <p:nvPr>
            <p:ph idx="1"/>
          </p:nvPr>
        </p:nvSpPr>
        <p:spPr/>
        <p:txBody>
          <a:bodyPr>
            <a:normAutofit/>
          </a:bodyPr>
          <a:lstStyle/>
          <a:p>
            <a:r>
              <a:rPr lang="en-US" sz="2800" dirty="0" smtClean="0"/>
              <a:t>Most components in a software system is developed and maintained by Individual Contributor (IC)</a:t>
            </a:r>
          </a:p>
          <a:p>
            <a:r>
              <a:rPr lang="en-US" sz="2800" dirty="0" smtClean="0"/>
              <a:t>IC needs to – </a:t>
            </a:r>
          </a:p>
          <a:p>
            <a:pPr lvl="1"/>
            <a:r>
              <a:rPr lang="en-US" sz="2000" dirty="0" smtClean="0"/>
              <a:t>Understand the current </a:t>
            </a:r>
            <a:r>
              <a:rPr lang="en-US" sz="2000" dirty="0" smtClean="0"/>
              <a:t>situation</a:t>
            </a:r>
            <a:r>
              <a:rPr lang="zh-CN" altLang="en-US" sz="2000" dirty="0" smtClean="0"/>
              <a:t>（理解当前的问题）</a:t>
            </a:r>
            <a:endParaRPr lang="en-US" sz="2000" dirty="0" smtClean="0"/>
          </a:p>
          <a:p>
            <a:pPr lvl="1"/>
            <a:r>
              <a:rPr lang="en-US" sz="2000" dirty="0" smtClean="0"/>
              <a:t>Find the </a:t>
            </a:r>
            <a:r>
              <a:rPr lang="en-US" sz="2000" dirty="0" smtClean="0"/>
              <a:t>solution </a:t>
            </a:r>
            <a:r>
              <a:rPr lang="zh-CN" altLang="en-US" sz="2000" dirty="0" smtClean="0"/>
              <a:t>（找到解决方案）</a:t>
            </a:r>
            <a:endParaRPr lang="en-US" sz="2000" dirty="0" smtClean="0"/>
          </a:p>
          <a:p>
            <a:pPr lvl="1"/>
            <a:r>
              <a:rPr lang="en-US" sz="2000" dirty="0" smtClean="0"/>
              <a:t>Estimate the </a:t>
            </a:r>
            <a:r>
              <a:rPr lang="en-US" sz="2000" dirty="0" smtClean="0"/>
              <a:t>work </a:t>
            </a:r>
            <a:r>
              <a:rPr lang="zh-CN" altLang="en-US" sz="2000" dirty="0" smtClean="0"/>
              <a:t>（估计工作时间）</a:t>
            </a:r>
            <a:endParaRPr lang="en-US" sz="2000" dirty="0" smtClean="0"/>
          </a:p>
          <a:p>
            <a:pPr lvl="1"/>
            <a:r>
              <a:rPr lang="en-US" sz="2000" dirty="0" smtClean="0"/>
              <a:t>Communicate the proposal to stake holders and </a:t>
            </a:r>
            <a:r>
              <a:rPr lang="en-US" sz="2000" dirty="0" smtClean="0"/>
              <a:t>customers</a:t>
            </a:r>
            <a:r>
              <a:rPr lang="zh-CN" altLang="en-US" sz="2000" dirty="0" smtClean="0"/>
              <a:t>（和众多利益相关人士交流）</a:t>
            </a:r>
            <a:endParaRPr lang="en-US" sz="2000" dirty="0" smtClean="0"/>
          </a:p>
          <a:p>
            <a:pPr lvl="1"/>
            <a:r>
              <a:rPr lang="en-US" sz="2000" dirty="0" smtClean="0"/>
              <a:t>Carry out the </a:t>
            </a:r>
            <a:r>
              <a:rPr lang="en-US" sz="2000" dirty="0" smtClean="0"/>
              <a:t>work </a:t>
            </a:r>
            <a:r>
              <a:rPr lang="zh-CN" altLang="en-US" sz="2000" dirty="0" smtClean="0"/>
              <a:t>（执行工作）</a:t>
            </a:r>
            <a:endParaRPr lang="en-US" sz="2000" dirty="0" smtClean="0"/>
          </a:p>
          <a:p>
            <a:pPr lvl="1"/>
            <a:r>
              <a:rPr lang="en-US" sz="2000" dirty="0" smtClean="0"/>
              <a:t>Be accountable for the </a:t>
            </a:r>
            <a:r>
              <a:rPr lang="en-US" sz="2000" dirty="0" smtClean="0"/>
              <a:t>outcome </a:t>
            </a:r>
            <a:r>
              <a:rPr lang="zh-CN" altLang="en-US" sz="2000" dirty="0" smtClean="0"/>
              <a:t>（对结果负责）</a:t>
            </a:r>
            <a:endParaRPr lang="en-US" sz="2000" dirty="0" smtClean="0"/>
          </a:p>
          <a:p>
            <a:r>
              <a:rPr lang="zh-CN" altLang="en-US" sz="2800" smtClean="0"/>
              <a:t>个人工作的质量直接影响产品质量</a:t>
            </a:r>
            <a:r>
              <a:rPr lang="en-US" sz="2800" smtClean="0"/>
              <a:t> </a:t>
            </a:r>
            <a:endParaRPr lang="en-US" sz="2800" dirty="0" smtClean="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You Doing?</a:t>
            </a:r>
            <a:endParaRPr lang="en-US" dirty="0"/>
          </a:p>
        </p:txBody>
      </p:sp>
      <p:sp>
        <p:nvSpPr>
          <p:cNvPr id="3" name="Content Placeholder 2"/>
          <p:cNvSpPr>
            <a:spLocks noGrp="1"/>
          </p:cNvSpPr>
          <p:nvPr>
            <p:ph idx="1"/>
          </p:nvPr>
        </p:nvSpPr>
        <p:spPr/>
        <p:txBody>
          <a:bodyPr>
            <a:normAutofit fontScale="70000" lnSpcReduction="20000"/>
          </a:bodyPr>
          <a:lstStyle/>
          <a:p>
            <a:r>
              <a:rPr lang="zh-CN" altLang="en-US" dirty="0"/>
              <a:t>作</a:t>
            </a:r>
            <a:r>
              <a:rPr lang="zh-CN" altLang="en-US" dirty="0" smtClean="0"/>
              <a:t>为一个软件工程师</a:t>
            </a:r>
            <a:r>
              <a:rPr lang="en-US" altLang="zh-CN" dirty="0" smtClean="0"/>
              <a:t>, </a:t>
            </a:r>
            <a:r>
              <a:rPr lang="zh-CN" altLang="en-US" dirty="0" smtClean="0"/>
              <a:t>你觉得自己表现如何</a:t>
            </a:r>
            <a:r>
              <a:rPr lang="en-US" altLang="zh-CN" dirty="0" smtClean="0"/>
              <a:t>?</a:t>
            </a:r>
          </a:p>
          <a:p>
            <a:r>
              <a:rPr lang="zh-CN" altLang="en-US" dirty="0"/>
              <a:t>有没有这样的体</a:t>
            </a:r>
            <a:r>
              <a:rPr lang="zh-CN" altLang="en-US" dirty="0" smtClean="0"/>
              <a:t>会</a:t>
            </a:r>
            <a:r>
              <a:rPr lang="en-US" altLang="zh-CN" dirty="0" smtClean="0"/>
              <a:t>:</a:t>
            </a:r>
          </a:p>
          <a:p>
            <a:pPr lvl="1"/>
            <a:r>
              <a:rPr lang="zh-CN" altLang="en-US" dirty="0" smtClean="0"/>
              <a:t>看</a:t>
            </a:r>
            <a:r>
              <a:rPr lang="zh-CN" altLang="en-US" dirty="0"/>
              <a:t>书的时候觉得“技止此耳”，开发项目的时候才觉得实际情况和书上讲的都有一些出入</a:t>
            </a:r>
            <a:r>
              <a:rPr lang="zh-CN" altLang="en-US" dirty="0" smtClean="0"/>
              <a:t>，一</a:t>
            </a:r>
            <a:r>
              <a:rPr lang="zh-CN" altLang="en-US" dirty="0"/>
              <a:t>些重要</a:t>
            </a:r>
            <a:r>
              <a:rPr lang="zh-CN" altLang="en-US" dirty="0" smtClean="0"/>
              <a:t>的</a:t>
            </a:r>
            <a:r>
              <a:rPr lang="zh-CN" altLang="en-US" dirty="0"/>
              <a:t>细节</a:t>
            </a:r>
            <a:r>
              <a:rPr lang="zh-CN" altLang="en-US" dirty="0" smtClean="0"/>
              <a:t>书</a:t>
            </a:r>
            <a:r>
              <a:rPr lang="zh-CN" altLang="en-US" dirty="0"/>
              <a:t>上没有提</a:t>
            </a:r>
            <a:r>
              <a:rPr lang="zh-CN" altLang="en-US" dirty="0" smtClean="0"/>
              <a:t>。很</a:t>
            </a:r>
            <a:r>
              <a:rPr lang="zh-CN" altLang="en-US" dirty="0"/>
              <a:t>多人是边看</a:t>
            </a:r>
            <a:r>
              <a:rPr lang="en-US" altLang="zh-CN" dirty="0"/>
              <a:t>asp.net</a:t>
            </a:r>
            <a:r>
              <a:rPr lang="zh-CN" altLang="en-US" dirty="0"/>
              <a:t>的书</a:t>
            </a:r>
            <a:r>
              <a:rPr lang="en-US" altLang="zh-CN" dirty="0"/>
              <a:t>, </a:t>
            </a:r>
            <a:r>
              <a:rPr lang="zh-CN" altLang="en-US" dirty="0"/>
              <a:t>边开发</a:t>
            </a:r>
            <a:r>
              <a:rPr lang="en-US" altLang="zh-CN" dirty="0"/>
              <a:t>asp.net </a:t>
            </a:r>
            <a:r>
              <a:rPr lang="zh-CN" altLang="en-US" dirty="0"/>
              <a:t>的项目，这相当于一边看医学书一边动手术</a:t>
            </a:r>
            <a:r>
              <a:rPr lang="zh-CN" altLang="en-US" dirty="0" smtClean="0"/>
              <a:t>。。。</a:t>
            </a:r>
            <a:endParaRPr lang="en-US" altLang="zh-CN" dirty="0" smtClean="0"/>
          </a:p>
          <a:p>
            <a:pPr lvl="1"/>
            <a:endParaRPr lang="en-US" altLang="zh-CN" dirty="0" smtClean="0"/>
          </a:p>
          <a:p>
            <a:r>
              <a:rPr lang="zh-CN" altLang="en-US" dirty="0"/>
              <a:t>如</a:t>
            </a:r>
            <a:r>
              <a:rPr lang="zh-CN" altLang="en-US" dirty="0" smtClean="0"/>
              <a:t>果你是病人</a:t>
            </a:r>
            <a:r>
              <a:rPr lang="en-US" altLang="zh-CN" dirty="0" smtClean="0"/>
              <a:t>, </a:t>
            </a:r>
            <a:r>
              <a:rPr lang="zh-CN" altLang="en-US" dirty="0" smtClean="0"/>
              <a:t>你希望你的医生</a:t>
            </a:r>
            <a:r>
              <a:rPr lang="en-US" altLang="zh-CN" dirty="0" smtClean="0"/>
              <a:t>:</a:t>
            </a:r>
          </a:p>
          <a:p>
            <a:pPr lvl="1"/>
            <a:r>
              <a:rPr lang="zh-CN" altLang="en-US" dirty="0" smtClean="0"/>
              <a:t>刚刚在书上看到你的病例</a:t>
            </a:r>
            <a:r>
              <a:rPr lang="en-US" altLang="zh-CN" dirty="0" smtClean="0"/>
              <a:t>,  </a:t>
            </a:r>
            <a:r>
              <a:rPr lang="zh-CN" altLang="en-US" dirty="0" smtClean="0"/>
              <a:t>一边看书一边开刀</a:t>
            </a:r>
            <a:r>
              <a:rPr lang="en-US" altLang="zh-CN" dirty="0" smtClean="0"/>
              <a:t>…</a:t>
            </a:r>
          </a:p>
          <a:p>
            <a:pPr lvl="1"/>
            <a:r>
              <a:rPr lang="zh-CN" altLang="en-US" dirty="0"/>
              <a:t>开刀的过程</a:t>
            </a:r>
            <a:r>
              <a:rPr lang="zh-CN" altLang="en-US" dirty="0" smtClean="0"/>
              <a:t>中突发奇想</a:t>
            </a:r>
            <a:r>
              <a:rPr lang="en-US" altLang="zh-CN" dirty="0" smtClean="0"/>
              <a:t>,  </a:t>
            </a:r>
            <a:r>
              <a:rPr lang="zh-CN" altLang="en-US" dirty="0" smtClean="0"/>
              <a:t>然后在你身上试验</a:t>
            </a:r>
            <a:r>
              <a:rPr lang="en-US" altLang="zh-CN" dirty="0" smtClean="0"/>
              <a:t>…</a:t>
            </a:r>
          </a:p>
          <a:p>
            <a:pPr lvl="1"/>
            <a:r>
              <a:rPr lang="zh-CN" altLang="en-US" dirty="0" smtClean="0"/>
              <a:t>已经做了多年此类手术</a:t>
            </a:r>
            <a:r>
              <a:rPr lang="en-US" altLang="zh-CN" dirty="0" smtClean="0"/>
              <a:t>, </a:t>
            </a:r>
            <a:r>
              <a:rPr lang="zh-CN" altLang="en-US" dirty="0" smtClean="0"/>
              <a:t>可以一边做手术</a:t>
            </a:r>
            <a:r>
              <a:rPr lang="en-US" altLang="zh-CN" dirty="0" smtClean="0"/>
              <a:t>, </a:t>
            </a:r>
            <a:r>
              <a:rPr lang="zh-CN" altLang="en-US" dirty="0" smtClean="0"/>
              <a:t>一边和别人聊天</a:t>
            </a:r>
            <a:endParaRPr lang="en-US" altLang="zh-CN" dirty="0" smtClean="0"/>
          </a:p>
          <a:p>
            <a:pPr lvl="1"/>
            <a:endParaRPr lang="en-US" altLang="zh-CN" dirty="0" smtClean="0"/>
          </a:p>
          <a:p>
            <a:r>
              <a:rPr lang="zh-CN" altLang="en-US" dirty="0" smtClean="0"/>
              <a:t>你在写软件的时候</a:t>
            </a:r>
            <a:r>
              <a:rPr lang="en-US" altLang="zh-CN" dirty="0" smtClean="0"/>
              <a:t>, </a:t>
            </a:r>
            <a:r>
              <a:rPr lang="zh-CN" altLang="en-US" dirty="0" smtClean="0"/>
              <a:t>是哪种情况</a:t>
            </a:r>
            <a:r>
              <a:rPr lang="en-US" altLang="zh-CN" dirty="0" smtClean="0"/>
              <a:t>? </a:t>
            </a:r>
          </a:p>
          <a:p>
            <a:r>
              <a:rPr lang="zh-CN" altLang="en-US" dirty="0" smtClean="0"/>
              <a:t>那一个软件工程师如何成长，如何证明自己的成长</a:t>
            </a:r>
            <a:r>
              <a:rPr lang="en-US" altLang="zh-CN" dirty="0" smtClean="0"/>
              <a:t>?</a:t>
            </a:r>
          </a:p>
          <a:p>
            <a:pPr lvl="1"/>
            <a:r>
              <a:rPr lang="en-US" dirty="0" smtClean="0"/>
              <a:t>Personal Software </a:t>
            </a:r>
            <a:r>
              <a:rPr lang="en-US" altLang="zh-CN" dirty="0" smtClean="0"/>
              <a:t>Process</a:t>
            </a:r>
            <a:endParaRPr lang="en-US" dirty="0"/>
          </a:p>
        </p:txBody>
      </p:sp>
    </p:spTree>
    <p:extLst>
      <p:ext uri="{BB962C8B-B14F-4D97-AF65-F5344CB8AC3E}">
        <p14:creationId xmlns:p14="http://schemas.microsoft.com/office/powerpoint/2010/main" val="201024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“learn” knowledge</a:t>
            </a:r>
            <a:endParaRPr lang="en-US" dirty="0"/>
          </a:p>
        </p:txBody>
      </p:sp>
      <p:sp>
        <p:nvSpPr>
          <p:cNvPr id="3" name="Content Placeholder 2"/>
          <p:cNvSpPr>
            <a:spLocks noGrp="1"/>
          </p:cNvSpPr>
          <p:nvPr>
            <p:ph idx="1"/>
          </p:nvPr>
        </p:nvSpPr>
        <p:spPr/>
        <p:txBody>
          <a:bodyPr/>
          <a:lstStyle/>
          <a:p>
            <a:r>
              <a:rPr lang="zh-CN" altLang="en-US" dirty="0" smtClean="0"/>
              <a:t>知识</a:t>
            </a:r>
            <a:r>
              <a:rPr lang="zh-CN" altLang="en-US" dirty="0"/>
              <a:t>体系是构建出来的</a:t>
            </a:r>
            <a:r>
              <a:rPr lang="en-US" altLang="zh-CN" dirty="0"/>
              <a:t>, </a:t>
            </a:r>
            <a:r>
              <a:rPr lang="zh-CN" altLang="en-US" dirty="0"/>
              <a:t>而不是接收到的    </a:t>
            </a:r>
            <a:endParaRPr lang="en-US" altLang="zh-CN" dirty="0" smtClean="0"/>
          </a:p>
          <a:p>
            <a:pPr lvl="1"/>
            <a:r>
              <a:rPr lang="zh-CN" altLang="en-US" dirty="0" smtClean="0"/>
              <a:t>与其</a:t>
            </a:r>
            <a:r>
              <a:rPr lang="zh-CN" altLang="en-US" dirty="0"/>
              <a:t>灌输知识</a:t>
            </a:r>
            <a:r>
              <a:rPr lang="en-US" altLang="zh-CN" dirty="0"/>
              <a:t>, </a:t>
            </a:r>
            <a:r>
              <a:rPr lang="zh-CN" altLang="en-US" dirty="0" smtClean="0"/>
              <a:t>远不如</a:t>
            </a:r>
            <a:r>
              <a:rPr lang="zh-CN" altLang="en-US" dirty="0"/>
              <a:t>让学生自己构建</a:t>
            </a:r>
          </a:p>
          <a:p>
            <a:r>
              <a:rPr lang="zh-CN" altLang="en-US" dirty="0" smtClean="0"/>
              <a:t>人</a:t>
            </a:r>
            <a:r>
              <a:rPr lang="zh-CN" altLang="en-US" dirty="0"/>
              <a:t>的认知模型改变得非常缓慢       </a:t>
            </a:r>
            <a:endParaRPr lang="en-US" altLang="zh-CN" dirty="0" smtClean="0"/>
          </a:p>
          <a:p>
            <a:pPr lvl="1"/>
            <a:r>
              <a:rPr lang="en-US" altLang="zh-CN" dirty="0" smtClean="0"/>
              <a:t> </a:t>
            </a:r>
            <a:r>
              <a:rPr lang="zh-CN" altLang="en-US" dirty="0"/>
              <a:t>搞那些速成的</a:t>
            </a:r>
            <a:r>
              <a:rPr lang="en-US" altLang="zh-CN" dirty="0"/>
              <a:t>, </a:t>
            </a:r>
            <a:r>
              <a:rPr lang="zh-CN" altLang="en-US" dirty="0"/>
              <a:t>疯狂的</a:t>
            </a:r>
            <a:r>
              <a:rPr lang="en-US" altLang="zh-CN" dirty="0"/>
              <a:t>, </a:t>
            </a:r>
            <a:r>
              <a:rPr lang="zh-CN" altLang="en-US" dirty="0"/>
              <a:t>喊口号的培训未必改变了人的认知模型</a:t>
            </a:r>
          </a:p>
          <a:p>
            <a:r>
              <a:rPr lang="zh-CN" altLang="en-US" dirty="0" smtClean="0"/>
              <a:t>提问</a:t>
            </a:r>
            <a:r>
              <a:rPr lang="zh-CN" altLang="en-US" dirty="0"/>
              <a:t>能帮助构建知识体系            </a:t>
            </a:r>
            <a:endParaRPr lang="en-US" altLang="zh-CN" dirty="0" smtClean="0"/>
          </a:p>
          <a:p>
            <a:pPr lvl="1"/>
            <a:r>
              <a:rPr lang="zh-CN" altLang="en-US" dirty="0" smtClean="0"/>
              <a:t>鼓励</a:t>
            </a:r>
            <a:r>
              <a:rPr lang="zh-CN" altLang="en-US" dirty="0"/>
              <a:t>学生思考</a:t>
            </a:r>
            <a:r>
              <a:rPr lang="en-US" altLang="zh-CN" dirty="0"/>
              <a:t>, </a:t>
            </a:r>
            <a:r>
              <a:rPr lang="zh-CN" altLang="en-US" dirty="0"/>
              <a:t>辩论</a:t>
            </a:r>
            <a:r>
              <a:rPr lang="en-US" altLang="zh-CN" dirty="0"/>
              <a:t>,</a:t>
            </a:r>
          </a:p>
          <a:p>
            <a:r>
              <a:rPr lang="zh-CN" altLang="en-US" dirty="0" smtClean="0"/>
              <a:t>身心投入</a:t>
            </a:r>
            <a:r>
              <a:rPr lang="en-US" altLang="zh-CN" dirty="0" smtClean="0"/>
              <a:t>, </a:t>
            </a:r>
            <a:r>
              <a:rPr lang="zh-CN" altLang="en-US" dirty="0" smtClean="0"/>
              <a:t>回顾总结是成长的</a:t>
            </a:r>
            <a:r>
              <a:rPr lang="zh-CN" altLang="en-US" dirty="0"/>
              <a:t>关键   </a:t>
            </a:r>
          </a:p>
        </p:txBody>
      </p:sp>
    </p:spTree>
    <p:extLst>
      <p:ext uri="{BB962C8B-B14F-4D97-AF65-F5344CB8AC3E}">
        <p14:creationId xmlns:p14="http://schemas.microsoft.com/office/powerpoint/2010/main" val="4556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to Grow </a:t>
            </a:r>
            <a:r>
              <a:rPr lang="en-US" dirty="0"/>
              <a:t>S</a:t>
            </a:r>
            <a:r>
              <a:rPr lang="en-US" dirty="0" smtClean="0"/>
              <a:t>kills – PSP0</a:t>
            </a:r>
            <a:endParaRPr lang="en-US" dirty="0"/>
          </a:p>
        </p:txBody>
      </p:sp>
      <p:sp>
        <p:nvSpPr>
          <p:cNvPr id="2" name="Content Placeholder 1"/>
          <p:cNvSpPr>
            <a:spLocks noGrp="1"/>
          </p:cNvSpPr>
          <p:nvPr>
            <p:ph idx="1"/>
          </p:nvPr>
        </p:nvSpPr>
        <p:spPr/>
        <p:txBody>
          <a:bodyPr/>
          <a:lstStyle/>
          <a:p>
            <a:r>
              <a:rPr lang="en-US" sz="2400" dirty="0" smtClean="0"/>
              <a:t>P</a:t>
            </a:r>
            <a:r>
              <a:rPr lang="en-US" altLang="zh-CN" sz="2400" dirty="0" smtClean="0"/>
              <a:t>ersonal Software Process</a:t>
            </a:r>
            <a:endParaRPr lang="en-US" sz="2400" dirty="0" smtClean="0"/>
          </a:p>
          <a:p>
            <a:pPr lvl="1"/>
            <a:r>
              <a:rPr lang="en-US" sz="2000" dirty="0" smtClean="0"/>
              <a:t>Body of knowledge (PSP)</a:t>
            </a:r>
          </a:p>
          <a:p>
            <a:r>
              <a:rPr lang="en-US" sz="2400" b="1" dirty="0" smtClean="0"/>
              <a:t>Process</a:t>
            </a:r>
            <a:r>
              <a:rPr lang="en-US" sz="2400" dirty="0" smtClean="0"/>
              <a:t/>
            </a:r>
            <a:br>
              <a:rPr lang="en-US" sz="2400" dirty="0" smtClean="0"/>
            </a:br>
            <a:r>
              <a:rPr lang="en-US" sz="2400" dirty="0" smtClean="0"/>
              <a:t>The </a:t>
            </a:r>
            <a:r>
              <a:rPr lang="en-US" sz="2400" b="1" dirty="0" smtClean="0"/>
              <a:t>Input</a:t>
            </a:r>
            <a:r>
              <a:rPr lang="en-US" sz="2400" dirty="0" smtClean="0"/>
              <a:t> to PSP is the requirements; </a:t>
            </a:r>
          </a:p>
          <a:p>
            <a:pPr lvl="1"/>
            <a:r>
              <a:rPr lang="en-US" sz="2000" dirty="0" smtClean="0"/>
              <a:t>requirement document is completed and delivered to the engineer.   </a:t>
            </a:r>
          </a:p>
          <a:p>
            <a:r>
              <a:rPr lang="en-US" sz="2400" b="1" dirty="0" smtClean="0"/>
              <a:t>Output</a:t>
            </a:r>
            <a:r>
              <a:rPr lang="en-US" sz="2400" dirty="0" smtClean="0"/>
              <a:t>: metrics telling how good an engineer is. </a:t>
            </a:r>
          </a:p>
          <a:p>
            <a:r>
              <a:rPr lang="en-US" sz="2400" b="1" dirty="0" smtClean="0"/>
              <a:t>PSP0 </a:t>
            </a:r>
            <a:r>
              <a:rPr lang="en-US" sz="2400" dirty="0" smtClean="0"/>
              <a:t>has 3 phases:</a:t>
            </a:r>
          </a:p>
          <a:p>
            <a:pPr lvl="1"/>
            <a:r>
              <a:rPr lang="en-US" sz="2000" dirty="0" smtClean="0"/>
              <a:t>planning, </a:t>
            </a:r>
          </a:p>
          <a:p>
            <a:pPr lvl="1"/>
            <a:r>
              <a:rPr lang="en-US" sz="2000" dirty="0" smtClean="0"/>
              <a:t>development (design, coding, test) </a:t>
            </a:r>
          </a:p>
          <a:p>
            <a:pPr lvl="1"/>
            <a:r>
              <a:rPr lang="en-US" sz="2000" dirty="0" smtClean="0"/>
              <a:t>postmortem. </a:t>
            </a:r>
          </a:p>
          <a:p>
            <a:r>
              <a:rPr lang="en-US" dirty="0" smtClean="0">
                <a:solidFill>
                  <a:srgbClr val="FF0000"/>
                </a:solidFill>
              </a:rPr>
              <a:t>Is this the process of your I-Project?</a:t>
            </a:r>
            <a:endParaRPr lang="en-US" sz="2400" dirty="0" smtClean="0">
              <a:solidFill>
                <a:srgbClr val="FF0000"/>
              </a:solidFill>
            </a:endParaRP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to Grow </a:t>
            </a:r>
            <a:r>
              <a:rPr lang="en-US" dirty="0"/>
              <a:t>S</a:t>
            </a:r>
            <a:r>
              <a:rPr lang="en-US" dirty="0" smtClean="0"/>
              <a:t>kills – PSP0.1</a:t>
            </a:r>
            <a:endParaRPr lang="en-US" dirty="0"/>
          </a:p>
        </p:txBody>
      </p:sp>
      <p:sp>
        <p:nvSpPr>
          <p:cNvPr id="2" name="Content Placeholder 1"/>
          <p:cNvSpPr>
            <a:spLocks noGrp="1"/>
          </p:cNvSpPr>
          <p:nvPr>
            <p:ph idx="1"/>
          </p:nvPr>
        </p:nvSpPr>
        <p:spPr/>
        <p:txBody>
          <a:bodyPr/>
          <a:lstStyle/>
          <a:p>
            <a:r>
              <a:rPr lang="en-US" sz="3200" dirty="0" smtClean="0"/>
              <a:t>PSP0.1, based on PSP0, </a:t>
            </a:r>
            <a:r>
              <a:rPr lang="en-US" sz="2800" dirty="0" smtClean="0"/>
              <a:t>Adding </a:t>
            </a:r>
          </a:p>
          <a:p>
            <a:pPr lvl="1"/>
            <a:r>
              <a:rPr lang="en-US" sz="2800" dirty="0"/>
              <a:t>C</a:t>
            </a:r>
            <a:r>
              <a:rPr lang="en-US" sz="2800" dirty="0" smtClean="0"/>
              <a:t>oding </a:t>
            </a:r>
            <a:r>
              <a:rPr lang="en-US" sz="2800" dirty="0"/>
              <a:t>S</a:t>
            </a:r>
            <a:r>
              <a:rPr lang="en-US" sz="2800" dirty="0" smtClean="0"/>
              <a:t>tandard</a:t>
            </a:r>
          </a:p>
          <a:p>
            <a:pPr lvl="1"/>
            <a:r>
              <a:rPr lang="en-US" sz="2800" dirty="0" smtClean="0"/>
              <a:t>Size Measurement</a:t>
            </a:r>
          </a:p>
          <a:p>
            <a:pPr lvl="1"/>
            <a:r>
              <a:rPr lang="en-US" sz="2800" dirty="0" smtClean="0"/>
              <a:t>Process Improvement </a:t>
            </a:r>
            <a:r>
              <a:rPr lang="en-US" sz="2800" dirty="0"/>
              <a:t>P</a:t>
            </a:r>
            <a:r>
              <a:rPr lang="en-US" sz="2800" dirty="0" smtClean="0"/>
              <a:t>lan (PIP) – engineer records ideas for improving his own process</a:t>
            </a:r>
          </a:p>
          <a:p>
            <a:r>
              <a:rPr lang="en-US" sz="3200" dirty="0" smtClean="0">
                <a:solidFill>
                  <a:srgbClr val="FF0000"/>
                </a:solidFill>
              </a:rPr>
              <a:t>Do you have these in your I-Project?</a:t>
            </a:r>
          </a:p>
          <a:p>
            <a:endParaRPr lang="en-US" sz="4000" dirty="0"/>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38B70B-68EE-413F-8243-C962F94ACA6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768B0E8-F7C4-4929-B0A1-8ECCA4ABBF95}">
  <ds:schemaRefs>
    <ds:schemaRef ds:uri="http://schemas.microsoft.com/sharepoint/v3/contenttype/forms"/>
  </ds:schemaRefs>
</ds:datastoreItem>
</file>

<file path=customXml/itemProps3.xml><?xml version="1.0" encoding="utf-8"?>
<ds:datastoreItem xmlns:ds="http://schemas.openxmlformats.org/officeDocument/2006/customXml" ds:itemID="{B3B0C391-DDE3-4D99-8DB2-DCB9F2C707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14355</TotalTime>
  <Words>2320</Words>
  <Application>Microsoft Office PowerPoint</Application>
  <PresentationFormat>全屏显示(4:3)</PresentationFormat>
  <Paragraphs>406</Paragraphs>
  <Slides>35</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华文楷体</vt:lpstr>
      <vt:lpstr>宋体</vt:lpstr>
      <vt:lpstr>Microsoft YaHei</vt:lpstr>
      <vt:lpstr>Arial</vt:lpstr>
      <vt:lpstr>Calibri</vt:lpstr>
      <vt:lpstr>Corbel</vt:lpstr>
      <vt:lpstr>Wingdings</vt:lpstr>
      <vt:lpstr>Wingdings 2</vt:lpstr>
      <vt:lpstr>Wingdings 3</vt:lpstr>
      <vt:lpstr>Module</vt:lpstr>
      <vt:lpstr>个人技术和流程</vt:lpstr>
      <vt:lpstr>课程安排</vt:lpstr>
      <vt:lpstr>软件工程由什么要素组成?</vt:lpstr>
      <vt:lpstr>Use Soccer as Example </vt:lpstr>
      <vt:lpstr>个人在软件团队中的作用</vt:lpstr>
      <vt:lpstr>How Are You Doing?</vt:lpstr>
      <vt:lpstr>How to “learn” knowledge</vt:lpstr>
      <vt:lpstr>How to Grow Skills – PSP0</vt:lpstr>
      <vt:lpstr>How to Grow Skills – PSP0.1</vt:lpstr>
      <vt:lpstr>PSP1</vt:lpstr>
      <vt:lpstr>PSP2</vt:lpstr>
      <vt:lpstr>PSP Evolution</vt:lpstr>
      <vt:lpstr>PSP Evolution (cont.)</vt:lpstr>
      <vt:lpstr>DATA</vt:lpstr>
      <vt:lpstr>Core Measures:</vt:lpstr>
      <vt:lpstr>Measures</vt:lpstr>
      <vt:lpstr>PSP ISSUES</vt:lpstr>
      <vt:lpstr>PSP data (大三学生 vs. 工作三年的工程师）</vt:lpstr>
      <vt:lpstr>续表</vt:lpstr>
      <vt:lpstr>大三 vs. 研究生毕业+工作三年</vt:lpstr>
      <vt:lpstr>PSP ISSUES (cont.)</vt:lpstr>
      <vt:lpstr>PSP ISSUES (cont.)</vt:lpstr>
      <vt:lpstr>Art vs. Follow the rules</vt:lpstr>
      <vt:lpstr>What is SE</vt:lpstr>
      <vt:lpstr>The Pragmatic Approach</vt:lpstr>
      <vt:lpstr>TPP - Planning</vt:lpstr>
      <vt:lpstr>Standard Deviation</vt:lpstr>
      <vt:lpstr>What is a skill?</vt:lpstr>
      <vt:lpstr>不同层次的问题</vt:lpstr>
      <vt:lpstr>“精通”魔方</vt:lpstr>
      <vt:lpstr>课堂演示</vt:lpstr>
      <vt:lpstr>高级工程师 和 初级爱好者</vt:lpstr>
      <vt:lpstr>Homework</vt:lpstr>
      <vt:lpstr>Questions and Answer</vt:lpstr>
      <vt:lpstr>Homework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XP, and TDD</dc:title>
  <dc:creator>xin zou</dc:creator>
  <cp:lastModifiedBy>Xin Zou</cp:lastModifiedBy>
  <cp:revision>134</cp:revision>
  <dcterms:created xsi:type="dcterms:W3CDTF">2007-10-15T02:17:14Z</dcterms:created>
  <dcterms:modified xsi:type="dcterms:W3CDTF">2016-02-07T21:37:30Z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0x0101006371182FA640024E8A2815D490E1EF25</vt:lpwstr>
  </property>
  <property fmtid="{D5CDD505-2E9C-101B-9397-08002B2CF9AE}" pid="3" name="IsMyDocuments">
    <vt:bool>true</vt:bool>
  </property>
</Properties>
</file>