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4"/>
  </p:sldMasterIdLst>
  <p:notesMasterIdLst>
    <p:notesMasterId r:id="rId15"/>
  </p:notesMasterIdLst>
  <p:sldIdLst>
    <p:sldId id="261" r:id="rId5"/>
    <p:sldId id="264" r:id="rId6"/>
    <p:sldId id="265" r:id="rId7"/>
    <p:sldId id="259" r:id="rId8"/>
    <p:sldId id="260" r:id="rId9"/>
    <p:sldId id="263" r:id="rId10"/>
    <p:sldId id="266" r:id="rId11"/>
    <p:sldId id="267" r:id="rId12"/>
    <p:sldId id="258" r:id="rId13"/>
    <p:sldId id="257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29CECF6-B44B-4827-95CE-F4DAD7D4955B}" type="datetimeFigureOut">
              <a:rPr lang="en-US"/>
              <a:pPr>
                <a:defRPr/>
              </a:pPr>
              <a:t>10/31/2015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518E120-2523-4C9B-A081-0137B07A5C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647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39859C1-B26B-4384-A448-98EE5A9CA09E}" type="slidenum">
              <a:rPr 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318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单击以编辑母版副标题样式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9BE241-E41C-4D62-9DD8-B661CE5B1DA5}" type="datetimeFigureOut">
              <a:rPr lang="en-US" smtClean="0"/>
              <a:pPr>
                <a:defRPr/>
              </a:pPr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7330-8129-4A85-AFF0-EB4209FE7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7543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9BE241-E41C-4D62-9DD8-B661CE5B1DA5}" type="datetimeFigureOut">
              <a:rPr lang="en-US" smtClean="0"/>
              <a:pPr>
                <a:defRPr/>
              </a:pPr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7330-8129-4A85-AFF0-EB4209FE7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8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9BE241-E41C-4D62-9DD8-B661CE5B1DA5}" type="datetimeFigureOut">
              <a:rPr lang="en-US" smtClean="0"/>
              <a:pPr>
                <a:defRPr/>
              </a:pPr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7330-8129-4A85-AFF0-EB4209FE7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7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9BE241-E41C-4D62-9DD8-B661CE5B1DA5}" type="datetimeFigureOut">
              <a:rPr lang="en-US" smtClean="0"/>
              <a:pPr>
                <a:defRPr/>
              </a:pPr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7330-8129-4A85-AFF0-EB4209FE7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07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9BE241-E41C-4D62-9DD8-B661CE5B1DA5}" type="datetimeFigureOut">
              <a:rPr lang="en-US" smtClean="0"/>
              <a:pPr>
                <a:defRPr/>
              </a:pPr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7330-8129-4A85-AFF0-EB4209FE7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88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9BE241-E41C-4D62-9DD8-B661CE5B1DA5}" type="datetimeFigureOut">
              <a:rPr lang="en-US" smtClean="0"/>
              <a:pPr>
                <a:defRPr/>
              </a:pPr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7330-8129-4A85-AFF0-EB4209FE7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94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9BE241-E41C-4D62-9DD8-B661CE5B1DA5}" type="datetimeFigureOut">
              <a:rPr lang="en-US" smtClean="0"/>
              <a:pPr>
                <a:defRPr/>
              </a:pPr>
              <a:t>10/31/2015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7330-8129-4A85-AFF0-EB4209FE7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5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9BE241-E41C-4D62-9DD8-B661CE5B1DA5}" type="datetimeFigureOut">
              <a:rPr lang="en-US" smtClean="0"/>
              <a:pPr>
                <a:defRPr/>
              </a:pPr>
              <a:t>10/31/2015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7330-8129-4A85-AFF0-EB4209FE7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21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9BE241-E41C-4D62-9DD8-B661CE5B1DA5}" type="datetimeFigureOut">
              <a:rPr lang="en-US" smtClean="0"/>
              <a:pPr>
                <a:defRPr/>
              </a:pPr>
              <a:t>10/31/2015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7330-8129-4A85-AFF0-EB4209FE7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8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9BE241-E41C-4D62-9DD8-B661CE5B1DA5}" type="datetimeFigureOut">
              <a:rPr lang="en-US" smtClean="0"/>
              <a:pPr>
                <a:defRPr/>
              </a:pPr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7330-8129-4A85-AFF0-EB4209FE7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4822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429BE241-E41C-4D62-9DD8-B661CE5B1DA5}" type="datetimeFigureOut">
              <a:rPr lang="en-US" smtClean="0"/>
              <a:pPr>
                <a:defRPr/>
              </a:pPr>
              <a:t>10/31/2015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E427330-8129-4A85-AFF0-EB4209FE7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08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429BE241-E41C-4D62-9DD8-B661CE5B1DA5}" type="datetimeFigureOut">
              <a:rPr lang="en-US" smtClean="0"/>
              <a:pPr>
                <a:defRPr/>
              </a:pPr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E427330-8129-4A85-AFF0-EB4209FE7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nblogs.com/xinz/p/331823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 smtClean="0"/>
              <a:t>Advanced Software Engineering</a:t>
            </a:r>
            <a:br>
              <a:rPr dirty="0" smtClean="0"/>
            </a:br>
            <a:r>
              <a:rPr dirty="0" smtClean="0"/>
              <a:t>Unit Test</a:t>
            </a:r>
          </a:p>
        </p:txBody>
      </p:sp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500" dirty="0" smtClean="0"/>
              <a:t>2012</a:t>
            </a:r>
          </a:p>
          <a:p>
            <a:pPr>
              <a:lnSpc>
                <a:spcPct val="80000"/>
              </a:lnSpc>
            </a:pPr>
            <a:r>
              <a:rPr lang="en-US" sz="2500" dirty="0" smtClean="0"/>
              <a:t>Xin Zou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</a:t>
            </a:r>
            <a:r>
              <a:rPr lang="en-US" dirty="0" smtClean="0"/>
              <a:t>3D result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数组中最大的子数组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输入，一个数组，和它的大小</a:t>
            </a:r>
            <a:endParaRPr lang="en-US" altLang="zh-CN" dirty="0" smtClean="0"/>
          </a:p>
          <a:p>
            <a:r>
              <a:rPr lang="zh-CN" altLang="en-US" dirty="0" smtClean="0"/>
              <a:t>输出，这个数组中最大子数组的和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例如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775673"/>
              </p:ext>
            </p:extLst>
          </p:nvPr>
        </p:nvGraphicFramePr>
        <p:xfrm>
          <a:off x="1143000" y="3962400"/>
          <a:ext cx="60960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7465153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34896311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965001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r>
                        <a:rPr lang="en-US" dirty="0" smtClean="0"/>
                        <a:t>[-1,</a:t>
                      </a:r>
                      <a:r>
                        <a:rPr lang="en-US" baseline="0" dirty="0" smtClean="0"/>
                        <a:t> 2, 3, -4]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477549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r>
                        <a:rPr lang="en-US" dirty="0" smtClean="0"/>
                        <a:t>[-1,</a:t>
                      </a:r>
                      <a:r>
                        <a:rPr lang="en-US" baseline="0" dirty="0" smtClean="0"/>
                        <a:t> 2, -5, 3, -4]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689631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r>
                        <a:rPr lang="en-US" dirty="0" smtClean="0"/>
                        <a:t>[-1, 20, -5, 30, -4]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33807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r>
                        <a:rPr lang="en-US" dirty="0" smtClean="0"/>
                        <a:t>[-2, -3,</a:t>
                      </a:r>
                      <a:r>
                        <a:rPr lang="en-US" baseline="0" dirty="0" smtClean="0"/>
                        <a:t> -5, -1, -9]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120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33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算法的效率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更复杂的例子</a:t>
            </a:r>
            <a:endParaRPr lang="en-US" altLang="zh-CN" sz="1800" dirty="0"/>
          </a:p>
          <a:p>
            <a:pPr lvl="1"/>
            <a:r>
              <a:rPr lang="en-US" sz="1600" dirty="0"/>
              <a:t>Input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sz="1800" dirty="0"/>
              <a:t>		-32, -10, 33, -23, 32, -12, 41, -12, 12</a:t>
            </a:r>
          </a:p>
          <a:p>
            <a:pPr lvl="1"/>
            <a:r>
              <a:rPr lang="en-US" sz="1600" dirty="0"/>
              <a:t>Output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sz="1800" dirty="0"/>
              <a:t>		sum = 71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你的算法效率如何？</a:t>
            </a:r>
            <a:endParaRPr lang="en-US" altLang="zh-CN" dirty="0" smtClean="0"/>
          </a:p>
          <a:p>
            <a:pPr lvl="1"/>
            <a:r>
              <a:rPr lang="en-US" dirty="0" smtClean="0"/>
              <a:t>O(N^3)</a:t>
            </a:r>
          </a:p>
          <a:p>
            <a:pPr lvl="1"/>
            <a:r>
              <a:rPr lang="en-US" dirty="0" smtClean="0"/>
              <a:t>O(N^2)</a:t>
            </a:r>
          </a:p>
          <a:p>
            <a:pPr lvl="1"/>
            <a:r>
              <a:rPr lang="en-US" dirty="0" smtClean="0"/>
              <a:t>O(N)</a:t>
            </a:r>
          </a:p>
          <a:p>
            <a:pPr marL="31908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6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用类</a:t>
            </a:r>
            <a:r>
              <a:rPr lang="en-US" altLang="zh-CN" dirty="0" smtClean="0"/>
              <a:t>/</a:t>
            </a:r>
            <a:r>
              <a:rPr lang="zh-CN" altLang="en-US" dirty="0" smtClean="0"/>
              <a:t>函数来实现</a:t>
            </a:r>
            <a:endParaRPr lang="en-US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anose="05040102010807070707" pitchFamily="18" charset="2"/>
              <a:buNone/>
            </a:pPr>
            <a:r>
              <a:rPr lang="zh-CN" altLang="en-US" dirty="0" smtClean="0"/>
              <a:t>如果设计了一个类 </a:t>
            </a:r>
            <a:r>
              <a:rPr lang="en-US" altLang="zh-CN" dirty="0" smtClean="0"/>
              <a:t>Class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dirty="0"/>
              <a:t>	</a:t>
            </a:r>
            <a:r>
              <a:rPr lang="en-US" altLang="zh-CN" dirty="0" smtClean="0"/>
              <a:t>MSA (Maximum Sub-array Sum)</a:t>
            </a:r>
          </a:p>
          <a:p>
            <a:pPr>
              <a:buFont typeface="Wingdings 3" panose="05040102010807070707" pitchFamily="18" charset="2"/>
              <a:buNone/>
            </a:pPr>
            <a:r>
              <a:rPr lang="zh-CN" altLang="en-US" dirty="0" smtClean="0"/>
              <a:t>里面有一个函数</a:t>
            </a:r>
            <a:endParaRPr lang="en-US" altLang="zh-CN" dirty="0" smtClean="0"/>
          </a:p>
          <a:p>
            <a:pPr>
              <a:buFont typeface="Wingdings 3" panose="05040102010807070707" pitchFamily="18" charset="2"/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Calc</a:t>
            </a:r>
            <a:r>
              <a:rPr lang="en-US" altLang="zh-CN" dirty="0" smtClean="0"/>
              <a:t>()</a:t>
            </a:r>
          </a:p>
          <a:p>
            <a:pPr>
              <a:buFont typeface="Wingdings 3" panose="05040102010807070707" pitchFamily="18" charset="2"/>
              <a:buNone/>
            </a:pPr>
            <a:r>
              <a:rPr lang="zh-CN" altLang="en-US" dirty="0" smtClean="0"/>
              <a:t>如何设计这个函数</a:t>
            </a:r>
            <a:endParaRPr lang="en-US" altLang="zh-CN" dirty="0" smtClean="0"/>
          </a:p>
          <a:p>
            <a:pPr>
              <a:buFont typeface="Wingdings 3" panose="05040102010807070707" pitchFamily="18" charset="2"/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输入参数是什么，输出是什么</a:t>
            </a:r>
            <a:endParaRPr lang="en-US" altLang="zh-CN" dirty="0" smtClean="0"/>
          </a:p>
          <a:p>
            <a:pPr>
              <a:buFont typeface="Wingdings 3" panose="05040102010807070707" pitchFamily="18" charset="2"/>
              <a:buNone/>
            </a:pPr>
            <a:r>
              <a:rPr lang="zh-CN" altLang="en-US" dirty="0" smtClean="0"/>
              <a:t>请马上动手做题</a:t>
            </a:r>
            <a:r>
              <a:rPr lang="en-US" altLang="zh-CN" dirty="0" smtClean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of unittest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anose="05040102010807070707" pitchFamily="18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[] test1 = { 1, -2, 3, 5, -3, 6, 1, -1 };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msa.Calc</a:t>
            </a:r>
            <a:r>
              <a:rPr lang="en-US" sz="2400" dirty="0" smtClean="0"/>
              <a:t>(test1, 8);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Debug.Assert</a:t>
            </a:r>
            <a:r>
              <a:rPr lang="en-US" sz="2400" dirty="0" smtClean="0"/>
              <a:t>(</a:t>
            </a:r>
            <a:r>
              <a:rPr lang="en-US" sz="2400" dirty="0" err="1" smtClean="0"/>
              <a:t>msa.MaxSumPosition.sum</a:t>
            </a:r>
            <a:r>
              <a:rPr lang="en-US" sz="2400" dirty="0" smtClean="0"/>
              <a:t> == 12);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Debug.Assert</a:t>
            </a:r>
            <a:r>
              <a:rPr lang="en-US" sz="2400" dirty="0" smtClean="0"/>
              <a:t>(</a:t>
            </a:r>
            <a:r>
              <a:rPr lang="en-US" sz="2400" dirty="0" err="1" smtClean="0"/>
              <a:t>msa.MaxSumPosition.start</a:t>
            </a:r>
            <a:r>
              <a:rPr lang="en-US" sz="2400" dirty="0" smtClean="0"/>
              <a:t> == 2);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Debug.Assert</a:t>
            </a:r>
            <a:r>
              <a:rPr lang="en-US" sz="2400" dirty="0" smtClean="0"/>
              <a:t>(</a:t>
            </a:r>
            <a:r>
              <a:rPr lang="en-US" sz="2400" dirty="0" err="1" smtClean="0"/>
              <a:t>msa.MaxSumPosition.end</a:t>
            </a:r>
            <a:r>
              <a:rPr lang="en-US" sz="2400" dirty="0" smtClean="0"/>
              <a:t> == 6);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单元测试练习</a:t>
            </a:r>
            <a:endParaRPr lang="en-US" dirty="0" smtClean="0"/>
          </a:p>
        </p:txBody>
      </p:sp>
      <p:sp>
        <p:nvSpPr>
          <p:cNvPr id="921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 C# class, or C++ class</a:t>
            </a:r>
          </a:p>
          <a:p>
            <a:r>
              <a:rPr lang="en-US" dirty="0" smtClean="0"/>
              <a:t>Describe unit test cases</a:t>
            </a:r>
          </a:p>
          <a:p>
            <a:r>
              <a:rPr lang="en-US" dirty="0" smtClean="0"/>
              <a:t>Performance of your implementation 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Space </a:t>
            </a:r>
          </a:p>
          <a:p>
            <a:r>
              <a:rPr lang="en-US" dirty="0" smtClean="0"/>
              <a:t>Submit to Teaching Assistant</a:t>
            </a:r>
          </a:p>
          <a:p>
            <a:r>
              <a:rPr lang="zh-CN" altLang="en-US" dirty="0" smtClean="0"/>
              <a:t>参见 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构建之法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第二章单元测试的内容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锻炼各种能力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功能的扩展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把数据放在文件里面，从文件中读数据</a:t>
            </a:r>
            <a:endParaRPr lang="en-US" altLang="zh-CN" sz="2000" dirty="0" smtClean="0"/>
          </a:p>
          <a:p>
            <a:pPr lvl="1"/>
            <a:r>
              <a:rPr lang="zh-CN" altLang="en-US" sz="2000" smtClean="0"/>
              <a:t>把这个程序放到网上去</a:t>
            </a:r>
            <a:endParaRPr lang="en-US" altLang="zh-CN" sz="2000" dirty="0" smtClean="0"/>
          </a:p>
          <a:p>
            <a:r>
              <a:rPr lang="zh-CN" altLang="en-US" sz="2000" dirty="0" smtClean="0"/>
              <a:t>数据量的扩展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如果元素的个数超过</a:t>
            </a:r>
            <a:r>
              <a:rPr lang="en-US" altLang="zh-CN" sz="2000" dirty="0" smtClean="0"/>
              <a:t>10,000 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? </a:t>
            </a:r>
            <a:r>
              <a:rPr lang="zh-CN" altLang="en-US" sz="2000" dirty="0" smtClean="0"/>
              <a:t>超过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百万个</a:t>
            </a:r>
            <a:r>
              <a:rPr lang="en-US" altLang="zh-CN" sz="2000" dirty="0" smtClean="0"/>
              <a:t>?</a:t>
            </a:r>
          </a:p>
          <a:p>
            <a:r>
              <a:rPr lang="zh-CN" altLang="en-US" sz="2000" dirty="0"/>
              <a:t>维</a:t>
            </a:r>
            <a:r>
              <a:rPr lang="zh-CN" altLang="en-US" sz="2000" dirty="0" smtClean="0"/>
              <a:t>度的扩展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二维，三维，首尾相连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考虑程序如何展现这些“子数组”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79301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算法的扩展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7425" y="1470025"/>
            <a:ext cx="7772400" cy="4572000"/>
          </a:xfrm>
        </p:spPr>
        <p:txBody>
          <a:bodyPr/>
          <a:lstStyle/>
          <a:p>
            <a:r>
              <a:rPr lang="zh-CN" altLang="en-US" sz="2000" dirty="0" smtClean="0"/>
              <a:t>二维数组中</a:t>
            </a:r>
            <a:r>
              <a:rPr lang="en-US" altLang="zh-CN" sz="2000" dirty="0" smtClean="0"/>
              <a:t>【</a:t>
            </a:r>
            <a:r>
              <a:rPr lang="zh-CN" altLang="en-US" sz="2000" dirty="0" smtClean="0"/>
              <a:t>子数组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定义的扩展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传统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矩形的子数组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扩展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凡是相连就认为是子数组</a:t>
            </a:r>
            <a:endParaRPr lang="en-US" altLang="zh-CN" sz="2000" dirty="0" smtClean="0"/>
          </a:p>
          <a:p>
            <a:r>
              <a:rPr lang="zh-CN" altLang="en-US" sz="2000" dirty="0" smtClean="0"/>
              <a:t>参考：</a:t>
            </a:r>
            <a:endParaRPr lang="en-US" altLang="zh-CN" sz="2000" dirty="0" smtClean="0"/>
          </a:p>
          <a:p>
            <a:pPr lvl="1"/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www.cnblogs.com/xinz/p/3318230.html</a:t>
            </a:r>
            <a:endParaRPr lang="en-US" sz="2000" dirty="0" smtClean="0"/>
          </a:p>
          <a:p>
            <a:pPr marL="319088" lvl="1" indent="0">
              <a:buNone/>
            </a:pPr>
            <a:endParaRPr lang="en-US" sz="2000" dirty="0" smtClean="0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3709843"/>
            <a:ext cx="237172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312" y="3709843"/>
            <a:ext cx="271462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09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 </a:t>
            </a:r>
            <a:r>
              <a:rPr lang="en-US" dirty="0" smtClean="0"/>
              <a:t>2D array</a:t>
            </a:r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2825750"/>
            <a:ext cx="5543550" cy="25241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构建之法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构建之法">
      <a:majorFont>
        <a:latin typeface="Corbel"/>
        <a:ea typeface="华文楷体"/>
        <a:cs typeface=""/>
      </a:majorFont>
      <a:minorFont>
        <a:latin typeface="Corbel"/>
        <a:ea typeface="Microsoft YaHei UI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构建之法" id="{14280AF9-1F7B-446C-8410-95260A2E42A8}" vid="{AE850DEE-0E92-4FC1-B10C-BA718C2979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71182FA640024E8A2815D490E1EF25" ma:contentTypeVersion="0" ma:contentTypeDescription="Create a new document." ma:contentTypeScope="" ma:versionID="3591aab47f172a2900f307f59d42222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f28ea01430cdfb20a10736313f817e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1B05AC-F93F-450E-A081-0013EA37D8F1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C8CAA89-9E7D-41B1-950A-6DF122C82E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C836C2F-A27F-4DFC-B2E2-99E8491CE7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构建之法</Template>
  <TotalTime>2127</TotalTime>
  <Words>256</Words>
  <Application>Microsoft Office PowerPoint</Application>
  <PresentationFormat>全屏显示(4:3)</PresentationFormat>
  <Paragraphs>69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Microsoft YaHei UI</vt:lpstr>
      <vt:lpstr>华文楷体</vt:lpstr>
      <vt:lpstr>Arial</vt:lpstr>
      <vt:lpstr>Calibri</vt:lpstr>
      <vt:lpstr>Corbel</vt:lpstr>
      <vt:lpstr>Wingdings</vt:lpstr>
      <vt:lpstr>Wingdings 2</vt:lpstr>
      <vt:lpstr>Wingdings 3</vt:lpstr>
      <vt:lpstr>构建之法</vt:lpstr>
      <vt:lpstr>Advanced Software Engineering Unit Test</vt:lpstr>
      <vt:lpstr>数组中最大的子数组</vt:lpstr>
      <vt:lpstr>算法的效率</vt:lpstr>
      <vt:lpstr>用类/函数来实现</vt:lpstr>
      <vt:lpstr>Examples of unittest</vt:lpstr>
      <vt:lpstr>单元测试练习</vt:lpstr>
      <vt:lpstr>扩展 - 锻炼各种能力</vt:lpstr>
      <vt:lpstr>扩展 – 算法的扩展</vt:lpstr>
      <vt:lpstr>扩展 2D array</vt:lpstr>
      <vt:lpstr>扩展3D result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sum of subarray</dc:title>
  <dc:creator>xinz</dc:creator>
  <cp:lastModifiedBy>Xin Zou</cp:lastModifiedBy>
  <cp:revision>15</cp:revision>
  <dcterms:created xsi:type="dcterms:W3CDTF">2008-06-30T00:51:14Z</dcterms:created>
  <dcterms:modified xsi:type="dcterms:W3CDTF">2015-10-31T18:14:26Z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0x0101006371182FA640024E8A2815D490E1EF25</vt:lpwstr>
  </property>
  <property fmtid="{D5CDD505-2E9C-101B-9397-08002B2CF9AE}" pid="3" name="IsMyDocuments">
    <vt:bool>true</vt:bool>
  </property>
</Properties>
</file>