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</p:sldMasterIdLst>
  <p:notesMasterIdLst>
    <p:notesMasterId r:id="rId44"/>
  </p:notesMasterIdLst>
  <p:sldIdLst>
    <p:sldId id="256" r:id="rId5"/>
    <p:sldId id="278" r:id="rId6"/>
    <p:sldId id="279" r:id="rId7"/>
    <p:sldId id="274" r:id="rId8"/>
    <p:sldId id="280" r:id="rId9"/>
    <p:sldId id="317" r:id="rId10"/>
    <p:sldId id="314" r:id="rId11"/>
    <p:sldId id="281" r:id="rId12"/>
    <p:sldId id="276" r:id="rId13"/>
    <p:sldId id="277" r:id="rId14"/>
    <p:sldId id="275" r:id="rId15"/>
    <p:sldId id="264" r:id="rId16"/>
    <p:sldId id="271" r:id="rId17"/>
    <p:sldId id="273" r:id="rId18"/>
    <p:sldId id="272" r:id="rId19"/>
    <p:sldId id="265" r:id="rId20"/>
    <p:sldId id="304" r:id="rId21"/>
    <p:sldId id="266" r:id="rId22"/>
    <p:sldId id="270" r:id="rId23"/>
    <p:sldId id="258" r:id="rId24"/>
    <p:sldId id="318" r:id="rId25"/>
    <p:sldId id="282" r:id="rId26"/>
    <p:sldId id="285" r:id="rId27"/>
    <p:sldId id="286" r:id="rId28"/>
    <p:sldId id="287" r:id="rId29"/>
    <p:sldId id="288" r:id="rId30"/>
    <p:sldId id="289" r:id="rId31"/>
    <p:sldId id="316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1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6" autoAdjust="0"/>
  </p:normalViewPr>
  <p:slideViewPr>
    <p:cSldViewPr>
      <p:cViewPr varScale="1">
        <p:scale>
          <a:sx n="76" d="100"/>
          <a:sy n="76" d="100"/>
        </p:scale>
        <p:origin x="16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322D71F-6583-45D8-9663-7FCFEBAC6E81}" type="datetimeFigureOut">
              <a:rPr lang="en-US"/>
              <a:pPr>
                <a:defRPr/>
              </a:pPr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E2A5DD6-3279-4887-82C5-D37BCB33E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8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ndow" TargetMode="External"/><Relationship Id="rId7" Type="http://schemas.openxmlformats.org/officeDocument/2006/relationships/hyperlink" Target="http://en.wikipedia.org/wiki/Litt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idewalk" TargetMode="External"/><Relationship Id="rId5" Type="http://schemas.openxmlformats.org/officeDocument/2006/relationships/hyperlink" Target="http://en.wikipedia.org/wiki/Squatter" TargetMode="External"/><Relationship Id="rId4" Type="http://schemas.openxmlformats.org/officeDocument/2006/relationships/hyperlink" Target="http://en.wikipedia.org/wiki/Vandalis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"Consider a building with a few broken </a:t>
            </a:r>
            <a:r>
              <a:rPr lang="en-US" smtClean="0">
                <a:hlinkClick r:id="rId3" action="ppaction://hlinkfile" tooltip="Window"/>
              </a:rPr>
              <a:t>windows</a:t>
            </a:r>
            <a:r>
              <a:rPr lang="en-US" smtClean="0"/>
              <a:t>. If the windows are not repaired, the tendency is for </a:t>
            </a:r>
            <a:r>
              <a:rPr lang="en-US" smtClean="0">
                <a:hlinkClick r:id="rId4" action="ppaction://hlinkfile" tooltip="Vandalism"/>
              </a:rPr>
              <a:t>vandals</a:t>
            </a:r>
            <a:r>
              <a:rPr lang="en-US" smtClean="0"/>
              <a:t> to break a few more windows. Eventually, they may even break into the building, and if it's unoccupied, perhaps become </a:t>
            </a:r>
            <a:r>
              <a:rPr lang="en-US" smtClean="0">
                <a:hlinkClick r:id="rId5" action="ppaction://hlinkfile" tooltip="Squatter"/>
              </a:rPr>
              <a:t>squatters</a:t>
            </a:r>
            <a:r>
              <a:rPr lang="en-US" smtClean="0"/>
              <a:t> or light fires inside. Or consider a </a:t>
            </a:r>
            <a:r>
              <a:rPr lang="en-US" smtClean="0">
                <a:hlinkClick r:id="rId6" action="ppaction://hlinkfile" tooltip="Sidewalk"/>
              </a:rPr>
              <a:t>sidewalk</a:t>
            </a:r>
            <a:r>
              <a:rPr lang="en-US" smtClean="0"/>
              <a:t>. Some </a:t>
            </a:r>
            <a:r>
              <a:rPr lang="en-US" smtClean="0">
                <a:hlinkClick r:id="rId7" action="ppaction://hlinkfile" tooltip="Litter"/>
              </a:rPr>
              <a:t>litter</a:t>
            </a:r>
            <a:r>
              <a:rPr lang="en-US" smtClean="0"/>
              <a:t> accumulates. Soon, more litter accumulates. Eventually, people even start leaving bags of trash from take-out restaurants there or breaking into cars."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003DD4-3A74-4F85-9864-8D290F976D18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136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470E8B-BAF1-4311-80FF-5AE3924A324A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E815D-B11A-432F-91C4-F92A8E5873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69C45B-147B-41C6-A5BF-3512F1B55E3C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7D68A-0130-4093-B9B5-771048C71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76CB3A-D361-46E8-9201-397BC39C9E2F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547D3E-4C9C-4A5B-853A-8D3C6B11D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616BE-84BD-46EE-A6B1-B21794D58BFF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9E876-EBDD-44B3-B4FC-1A4208D1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B42A46-C541-4F6C-B111-F3FEF0186278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80F11-BE56-48DB-8F85-A5620EA7F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C71012-47FB-48C4-9567-0656CB448E5A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08142-51A2-4C75-BAB7-CF52CEC124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D5FC7E-71BB-45A9-8C3C-9A7785401ECA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F9B8F-7BFA-4859-BAEA-DA460700AC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F2257-C742-4E58-ACF2-B6987A435C4B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11622-9734-4610-8DBF-1842ABF128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6647CD-C462-4954-8679-AB9BBC8C8438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12C6C-346B-45BF-A40F-1FF479D184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37BCB3-B860-422D-B54B-1FFCC7796EE2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7A903-B417-4803-81D3-3925478981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74042F9B-12FC-403E-95C0-219BEE925E2F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39BD1F73-3663-440A-8419-857B2AA6C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E7C68161-36E9-4647-A9F3-1B3B210D7461}" type="datetimeFigureOut">
              <a:rPr lang="en-US" smtClean="0"/>
              <a:pPr>
                <a:defRPr/>
              </a:pPr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DE8B20F2-FE5A-449F-B92E-A484DE7E36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kanelim/p/4842157.html" TargetMode="External"/><Relationship Id="rId2" Type="http://schemas.openxmlformats.org/officeDocument/2006/relationships/hyperlink" Target="http://www.cnblogs.com/panacea/p/4850385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greyzeng/p/5178001.html" TargetMode="External"/><Relationship Id="rId2" Type="http://schemas.openxmlformats.org/officeDocument/2006/relationships/hyperlink" Target="https://channel9.msdn.com/Series/Visual-Studio-2012-Premium-and-Ultimate-Overview/Visual-Studio-Ultimate-2012-Using-Code-Review-to-Improve-Quality#com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blogs.com/cnmxfd/p/5068470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Code </a:t>
            </a:r>
            <a:r>
              <a:rPr lang="en-US" altLang="zh-CN" dirty="0" smtClean="0"/>
              <a:t>Quality &amp; Code Review</a:t>
            </a:r>
            <a:endParaRPr lang="en-US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zh-CN" altLang="en-US" sz="2500" dirty="0"/>
              <a:t>邹欣</a:t>
            </a:r>
            <a:endParaRPr lang="en-US" sz="2500" dirty="0" smtClean="0"/>
          </a:p>
          <a:p>
            <a:pPr marR="0" eaLnBrk="1" hangingPunct="1">
              <a:lnSpc>
                <a:spcPct val="80000"/>
              </a:lnSpc>
            </a:pPr>
            <a:r>
              <a:rPr lang="zh-CN" altLang="en-US" sz="2500" dirty="0"/>
              <a:t>构建之法</a:t>
            </a:r>
            <a:endParaRPr lang="en-US" sz="2500" dirty="0" smtClean="0"/>
          </a:p>
          <a:p>
            <a:pPr marR="0" eaLnBrk="1" hangingPunct="1">
              <a:lnSpc>
                <a:spcPct val="80000"/>
              </a:lnSpc>
            </a:pPr>
            <a:r>
              <a:rPr lang="en-US" sz="2500" dirty="0" smtClean="0"/>
              <a:t>201</a:t>
            </a:r>
            <a:r>
              <a:rPr lang="en-US" altLang="zh-CN" sz="2500" dirty="0" smtClean="0"/>
              <a:t>5</a:t>
            </a: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Broken window in software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>
              <a:defRPr/>
            </a:pPr>
            <a:r>
              <a:rPr lang="en-US" dirty="0" smtClean="0"/>
              <a:t>The psychology of bugs</a:t>
            </a:r>
          </a:p>
          <a:p>
            <a:pPr marL="365125" lvl="1" indent="-255588">
              <a:defRPr/>
            </a:pPr>
            <a:r>
              <a:rPr lang="en-US" dirty="0" smtClean="0"/>
              <a:t>Broken window theory also applies here!</a:t>
            </a:r>
          </a:p>
          <a:p>
            <a:pPr marL="365125" lvl="1" indent="-255588">
              <a:defRPr/>
            </a:pPr>
            <a:r>
              <a:rPr lang="en-US" dirty="0" smtClean="0"/>
              <a:t>If there are bugs not getting fixed for a long time, why bother with current code quality?</a:t>
            </a:r>
          </a:p>
          <a:p>
            <a:pPr marL="365125" lvl="1" indent="-255588">
              <a:defRPr/>
            </a:pPr>
            <a:r>
              <a:rPr lang="en-US" dirty="0" smtClean="0"/>
              <a:t>If the build doesn’t work at all, why bother improving code quality?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宋体" pitchFamily="2" charset="-122"/>
              </a:rPr>
              <a:t>What’s solid code?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Professionals need solid code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ZERO defect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easy to understand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Define your assumption explicitly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Easy to maintain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Define your dependency explicitly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125" lvl="1" indent="-255588"/>
            <a:r>
              <a:rPr lang="en-US" dirty="0" smtClean="0"/>
              <a:t>concise, consistent, unambiguous</a:t>
            </a:r>
          </a:p>
          <a:p>
            <a:pPr marL="365125" lvl="1" indent="-255588"/>
            <a:r>
              <a:rPr lang="en-US" dirty="0" smtClean="0"/>
              <a:t>Indentation</a:t>
            </a:r>
          </a:p>
          <a:p>
            <a:pPr marL="365125" lvl="1" indent="-255588"/>
            <a:r>
              <a:rPr lang="en-US" dirty="0" smtClean="0"/>
              <a:t>Line width</a:t>
            </a:r>
          </a:p>
          <a:p>
            <a:pPr marL="365125" lvl="1" indent="-255588"/>
            <a:r>
              <a:rPr lang="en-US" dirty="0" smtClean="0"/>
              <a:t>Parenthesis</a:t>
            </a:r>
          </a:p>
          <a:p>
            <a:pPr marL="365125" lvl="1" indent="-255588"/>
            <a:r>
              <a:rPr lang="en-US" dirty="0" smtClean="0"/>
              <a:t>Naming</a:t>
            </a:r>
          </a:p>
          <a:p>
            <a:pPr lvl="2"/>
            <a:r>
              <a:rPr lang="en-US" dirty="0" smtClean="0"/>
              <a:t>Upper/lower case</a:t>
            </a:r>
          </a:p>
          <a:p>
            <a:pPr lvl="2"/>
            <a:r>
              <a:rPr lang="en-US" dirty="0" smtClean="0"/>
              <a:t>Underscore “_”</a:t>
            </a:r>
          </a:p>
          <a:p>
            <a:pPr lvl="2"/>
            <a:r>
              <a:rPr lang="en-US" dirty="0" smtClean="0"/>
              <a:t>camel style</a:t>
            </a:r>
          </a:p>
          <a:p>
            <a:pPr lvl="2"/>
            <a:r>
              <a:rPr lang="en-US" dirty="0" smtClean="0"/>
              <a:t>Pascal style</a:t>
            </a:r>
          </a:p>
          <a:p>
            <a:pPr lvl="2"/>
            <a:r>
              <a:rPr lang="en-US" dirty="0" smtClean="0"/>
              <a:t>Verb-noun</a:t>
            </a:r>
          </a:p>
          <a:p>
            <a:pPr lvl="2"/>
            <a:r>
              <a:rPr lang="en-US" dirty="0" smtClean="0"/>
              <a:t>Acronym or not</a:t>
            </a:r>
          </a:p>
          <a:p>
            <a:pPr marL="365125" lvl="1" indent="-255588"/>
            <a:r>
              <a:rPr lang="en-US" dirty="0" smtClean="0"/>
              <a:t>comment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 – over </a:t>
            </a:r>
            <a:r>
              <a:rPr lang="en-US" dirty="0" err="1" smtClean="0"/>
              <a:t>coment</a:t>
            </a:r>
            <a:endParaRPr lang="en-US" dirty="0"/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>
            <a:normAutofit/>
          </a:bodyPr>
          <a:lstStyle/>
          <a:p>
            <a:pPr>
              <a:buFont typeface="Wingdings 3" pitchFamily="18" charset="2"/>
              <a:buNone/>
            </a:pPr>
            <a:r>
              <a:rPr lang="en-US" sz="1400" dirty="0" smtClean="0"/>
              <a:t>Protected Sub </a:t>
            </a:r>
            <a:r>
              <a:rPr lang="en-US" sz="1400" dirty="0" err="1" smtClean="0"/>
              <a:t>txtSSN_TextChanged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Object,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txtSSN.TextChanged</a:t>
            </a:r>
            <a:r>
              <a:rPr lang="en-US" sz="1400" dirty="0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Try  ‘Provides error trapping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	'_______________________________________________________________________ '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	' </a:t>
            </a:r>
            <a:r>
              <a:rPr lang="en-US" sz="1400" dirty="0" err="1" smtClean="0"/>
              <a:t>txtSSN_TextChanged</a:t>
            </a:r>
            <a:r>
              <a:rPr lang="en-US" sz="1400" dirty="0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	‘     Activated by entering SSN.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	'     Transfer form value to local class variable. '_______________________________________________________________________ '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	' anOrder.SSN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	'     Holds the SSN for processing in all forms ' </a:t>
            </a:r>
            <a:r>
              <a:rPr lang="en-US" sz="1400" dirty="0" err="1" smtClean="0"/>
              <a:t>txtSSN</a:t>
            </a:r>
            <a:r>
              <a:rPr lang="en-US" sz="1400" dirty="0" smtClean="0"/>
              <a:t> ' Form object that holds user entered SSN ' '_______________________________________________________________________ '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	anOrder.SSN = </a:t>
            </a:r>
            <a:r>
              <a:rPr lang="en-US" sz="1400" dirty="0" err="1" smtClean="0"/>
              <a:t>txtSSN.Text</a:t>
            </a:r>
            <a:r>
              <a:rPr lang="en-US" sz="1400" dirty="0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Catch ex As Exception ' Error trapping. '_______________________________________________________________________ ‘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     ' Output system error message to user on form under form title and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     ' send details to database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	'_______________________________________________________________________ ' </a:t>
            </a:r>
            <a:r>
              <a:rPr lang="en-US" sz="1400" dirty="0" err="1" smtClean="0"/>
              <a:t>subErrorReporting</a:t>
            </a:r>
            <a:r>
              <a:rPr lang="en-US" sz="1400" dirty="0" smtClean="0"/>
              <a:t>("</a:t>
            </a:r>
            <a:r>
              <a:rPr lang="en-US" sz="1400" dirty="0" err="1" smtClean="0"/>
              <a:t>txtSSN_TextChanged</a:t>
            </a:r>
            <a:r>
              <a:rPr lang="en-US" sz="1400" dirty="0" smtClean="0"/>
              <a:t>", </a:t>
            </a:r>
            <a:r>
              <a:rPr lang="en-US" sz="1400" dirty="0" err="1" smtClean="0"/>
              <a:t>ex.Message</a:t>
            </a:r>
            <a:r>
              <a:rPr lang="en-US" sz="1400" dirty="0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 End Try </a:t>
            </a:r>
          </a:p>
          <a:p>
            <a:pPr>
              <a:buFont typeface="Wingdings 3" pitchFamily="18" charset="2"/>
              <a:buNone/>
            </a:pPr>
            <a:r>
              <a:rPr lang="en-US" sz="1400" dirty="0" smtClean="0"/>
              <a:t>End Sub</a:t>
            </a:r>
          </a:p>
          <a:p>
            <a:pPr>
              <a:buFont typeface="Wingdings 3" pitchFamily="18" charset="2"/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Header Comment</a:t>
            </a:r>
            <a:endParaRPr lang="en-US" dirty="0"/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Comment What (high level) and How</a:t>
            </a:r>
          </a:p>
          <a:p>
            <a:r>
              <a:rPr lang="en-US" smtClean="0"/>
              <a:t>Use consistent format</a:t>
            </a:r>
          </a:p>
          <a:p>
            <a:r>
              <a:rPr lang="en-US" smtClean="0"/>
              <a:t>Document owner, important changes</a:t>
            </a:r>
          </a:p>
          <a:p>
            <a:r>
              <a:rPr lang="en-US" smtClean="0"/>
              <a:t>Keep other detail information in check-in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In-body comment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Comment How, not What</a:t>
            </a:r>
          </a:p>
          <a:p>
            <a:pPr lvl="1"/>
            <a:r>
              <a:rPr lang="en-US" sz="2000" dirty="0" smtClean="0"/>
              <a:t>sparse enough that you only notice them when you need them, </a:t>
            </a:r>
          </a:p>
          <a:p>
            <a:pPr lvl="1"/>
            <a:r>
              <a:rPr lang="en-US" sz="2000" dirty="0" smtClean="0"/>
              <a:t>but detailed enough that they make the surprises apparent. </a:t>
            </a:r>
          </a:p>
          <a:p>
            <a:r>
              <a:rPr lang="en-US" sz="2400" dirty="0" smtClean="0"/>
              <a:t>Avoid common knowledge</a:t>
            </a:r>
          </a:p>
          <a:p>
            <a:pPr lvl="1"/>
            <a:r>
              <a:rPr lang="en-US" sz="2000" dirty="0" smtClean="0"/>
              <a:t>don't tell us about common language features, standard library functions, </a:t>
            </a:r>
          </a:p>
          <a:p>
            <a:pPr lvl="1"/>
            <a:r>
              <a:rPr lang="en-US" sz="2000" dirty="0" smtClean="0"/>
              <a:t>or standard idioms like iteration.  </a:t>
            </a:r>
          </a:p>
          <a:p>
            <a:pPr lvl="1"/>
            <a:r>
              <a:rPr lang="en-US" sz="2000" dirty="0" smtClean="0"/>
              <a:t>Dev can get such information from the code itself</a:t>
            </a:r>
          </a:p>
          <a:p>
            <a:r>
              <a:rPr lang="en-US" sz="2400" dirty="0" smtClean="0"/>
              <a:t>Comment style in language Text book is different from Comment Style in product</a:t>
            </a:r>
          </a:p>
          <a:p>
            <a:pPr lvl="1"/>
            <a:r>
              <a:rPr lang="en-US" sz="2000" dirty="0" smtClean="0"/>
              <a:t>Text book: explain basic ideas, as part of teaching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guideline</a:t>
            </a:r>
            <a:endParaRPr lang="en-US" dirty="0"/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Do one thing, do it well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Assertion</a:t>
            </a:r>
          </a:p>
          <a:p>
            <a:pPr lvl="1"/>
            <a:r>
              <a:rPr lang="en-US" dirty="0" smtClean="0"/>
              <a:t>Exception handling</a:t>
            </a:r>
          </a:p>
          <a:p>
            <a:r>
              <a:rPr lang="en-US" dirty="0" smtClean="0"/>
              <a:t>Threading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Coding Standard Discussion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Why Hungarian? Why not?</a:t>
            </a:r>
          </a:p>
          <a:p>
            <a:pPr lvl="1" eaLnBrk="1" hangingPunct="1"/>
            <a:r>
              <a:rPr lang="en-US" altLang="zh-CN" sz="2200" dirty="0" smtClean="0">
                <a:ea typeface="宋体" pitchFamily="2" charset="-122"/>
              </a:rPr>
              <a:t>Strong type/weak type</a:t>
            </a:r>
          </a:p>
          <a:p>
            <a:pPr eaLnBrk="1" hangingPunct="1"/>
            <a:r>
              <a:rPr lang="en-US" altLang="zh-CN" sz="2600" dirty="0" smtClean="0">
                <a:ea typeface="宋体" pitchFamily="2" charset="-122"/>
              </a:rPr>
              <a:t>Error handling</a:t>
            </a:r>
          </a:p>
          <a:p>
            <a:pPr lvl="1" eaLnBrk="1" hangingPunct="1"/>
            <a:r>
              <a:rPr lang="en-US" altLang="zh-CN" sz="2200" dirty="0" smtClean="0">
                <a:ea typeface="宋体" pitchFamily="2" charset="-122"/>
              </a:rPr>
              <a:t>Parameter – check</a:t>
            </a:r>
          </a:p>
          <a:p>
            <a:pPr lvl="1" eaLnBrk="1" hangingPunct="1"/>
            <a:r>
              <a:rPr lang="en-US" altLang="zh-CN" sz="2200" dirty="0" smtClean="0">
                <a:ea typeface="宋体" pitchFamily="2" charset="-122"/>
              </a:rPr>
              <a:t>Assert</a:t>
            </a:r>
          </a:p>
          <a:p>
            <a:pPr lvl="2" eaLnBrk="1" hangingPunct="1"/>
            <a:r>
              <a:rPr lang="en-US" altLang="zh-CN" sz="2100" dirty="0" smtClean="0">
                <a:ea typeface="宋体" pitchFamily="2" charset="-122"/>
              </a:rPr>
              <a:t>Debug build can be 3x slower than retail build.</a:t>
            </a:r>
          </a:p>
          <a:p>
            <a:pPr lvl="1" eaLnBrk="1" hangingPunct="1"/>
            <a:r>
              <a:rPr lang="en-US" altLang="zh-CN" sz="2200" dirty="0" smtClean="0">
                <a:ea typeface="宋体" pitchFamily="2" charset="-122"/>
              </a:rPr>
              <a:t>Crash or work around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Code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50006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名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称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形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式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目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SimHei" pitchFamily="49" charset="-122"/>
                          <a:cs typeface="Times New Roman" pitchFamily="18" charset="0"/>
                        </a:rPr>
                        <a:t>的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自我复审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(self review)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自己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vs.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自己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Hei" pitchFamily="49" charset="-122"/>
                          <a:ea typeface="SimHei" pitchFamily="49" charset="-122"/>
                          <a:cs typeface="Times New Roman" pitchFamily="18" charset="0"/>
                        </a:rPr>
                        <a:t>用同伴复审的标准来要求自己。不一定最有效，因为开发者对自己总是过于自信。如果能持之以恒，则对个人有很大好处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Hei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同伴复审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(Peer Review)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复审者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vs.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开发者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Hei" pitchFamily="49" charset="-122"/>
                          <a:ea typeface="SimHei" pitchFamily="49" charset="-122"/>
                          <a:cs typeface="Times New Roman" pitchFamily="18" charset="0"/>
                        </a:rPr>
                        <a:t>简便易行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SimHei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团队复审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(Team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Review)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团队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 vs. 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/>
                          <a:cs typeface="Times New Roman" pitchFamily="18" charset="0"/>
                        </a:rPr>
                        <a:t>开发者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Hei" pitchFamily="49" charset="-122"/>
                          <a:ea typeface="SimHei" pitchFamily="49" charset="-122"/>
                          <a:cs typeface="Times New Roman" pitchFamily="18" charset="0"/>
                        </a:rPr>
                        <a:t>有比较严格的规定和流程，用于关键的代码，以及复审后不再更新的代码。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Hei" pitchFamily="49" charset="-122"/>
                          <a:ea typeface="SimHei" pitchFamily="49" charset="-122"/>
                          <a:cs typeface="Times New Roman" pitchFamily="18" charset="0"/>
                        </a:rPr>
                        <a:t>覆盖率高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Hei" pitchFamily="49" charset="-122"/>
                          <a:ea typeface="SimHei" pitchFamily="49" charset="-122"/>
                          <a:cs typeface="Times New Roman" pitchFamily="18" charset="0"/>
                        </a:rPr>
                        <a:t>——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Hei" pitchFamily="49" charset="-122"/>
                          <a:ea typeface="SimHei" pitchFamily="49" charset="-122"/>
                          <a:cs typeface="Times New Roman" pitchFamily="18" charset="0"/>
                        </a:rPr>
                        <a:t>有很多双眼睛盯着程序。但是有可能效率不高（全体人员都要到会）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reviewer doesn’t spot any errors, is it still a useful code review session?</a:t>
            </a:r>
          </a:p>
          <a:p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Spread the knowledge</a:t>
            </a:r>
          </a:p>
          <a:p>
            <a:pPr lvl="1"/>
            <a:r>
              <a:rPr lang="en-US" dirty="0" smtClean="0"/>
              <a:t>Let other people learn (they can learn more than your words)</a:t>
            </a:r>
          </a:p>
          <a:p>
            <a:pPr lvl="1"/>
            <a:r>
              <a:rPr lang="en-US" dirty="0" smtClean="0"/>
              <a:t>Mentally re-exam your code and logic</a:t>
            </a:r>
          </a:p>
          <a:p>
            <a:pPr lvl="1"/>
            <a:r>
              <a:rPr lang="en-US" dirty="0" smtClean="0"/>
              <a:t>Many people realize errors when describe their code to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构建之法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第四章</a:t>
            </a:r>
            <a:endParaRPr lang="en-US" altLang="zh-CN" dirty="0" smtClean="0"/>
          </a:p>
          <a:p>
            <a:pPr eaLnBrk="1" hangingPunct="1"/>
            <a:r>
              <a:rPr lang="en-US" dirty="0" smtClean="0"/>
              <a:t>&lt;Code Complete </a:t>
            </a:r>
            <a:r>
              <a:rPr lang="en-US" altLang="zh-CN" dirty="0" smtClean="0"/>
              <a:t>II</a:t>
            </a:r>
            <a:r>
              <a:rPr lang="en-US" dirty="0" smtClean="0"/>
              <a:t>&gt; Chapter 25, </a:t>
            </a:r>
            <a:r>
              <a:rPr lang="en-US" dirty="0" smtClean="0"/>
              <a:t>26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zh-CN" altLang="en-US" dirty="0" smtClean="0"/>
              <a:t>实战练习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使用代码复审的工具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面对面代码复审</a:t>
            </a:r>
            <a:endParaRPr lang="en-US" altLang="zh-CN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team pick up a piece of code </a:t>
            </a:r>
          </a:p>
          <a:p>
            <a:pPr lvl="1"/>
            <a:r>
              <a:rPr lang="en-US" dirty="0" smtClean="0"/>
              <a:t>Decide on a coding convention and design guideline</a:t>
            </a:r>
          </a:p>
          <a:p>
            <a:pPr lvl="1"/>
            <a:r>
              <a:rPr lang="en-US" dirty="0" smtClean="0"/>
              <a:t>Review &amp; Report</a:t>
            </a:r>
          </a:p>
          <a:p>
            <a:pPr lvl="2"/>
            <a:r>
              <a:rPr lang="en-US" dirty="0" smtClean="0"/>
              <a:t>Is it easy to understand?</a:t>
            </a:r>
          </a:p>
          <a:p>
            <a:pPr lvl="2"/>
            <a:r>
              <a:rPr lang="en-US" dirty="0" smtClean="0"/>
              <a:t>Is it Correct?</a:t>
            </a:r>
          </a:p>
          <a:p>
            <a:pPr lvl="2"/>
            <a:r>
              <a:rPr lang="en-US" dirty="0" smtClean="0"/>
              <a:t>Can it be improved?</a:t>
            </a:r>
          </a:p>
          <a:p>
            <a:pPr lvl="2"/>
            <a:r>
              <a:rPr lang="en-US" dirty="0" smtClean="0"/>
              <a:t>How does it fit your coding convention?</a:t>
            </a:r>
          </a:p>
          <a:p>
            <a:pPr lvl="1"/>
            <a:r>
              <a:rPr lang="en-US" altLang="zh-CN" dirty="0" smtClean="0"/>
              <a:t>Share the result in blog, like:</a:t>
            </a:r>
            <a:endParaRPr lang="en-US" dirty="0" smtClean="0"/>
          </a:p>
          <a:p>
            <a:pPr lvl="2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www.cnblogs.com/panacea/p/4850385.html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3"/>
              </a:rPr>
              <a:t>http://www.cnblogs.com/kanelim/p/4842157.html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如何利用源代码管理的</a:t>
            </a:r>
            <a:r>
              <a:rPr lang="en-US" altLang="zh-CN" dirty="0" smtClean="0"/>
              <a:t>diff 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视频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channel9.msdn.com/Series/Visual-Studio-2012-Premium-and-Ultimate-Overview/Visual-Studio-Ultimate-2012-Using-Code-Review-to-Improve-Quality#comments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 smtClean="0"/>
              <a:t>TFS</a:t>
            </a:r>
          </a:p>
          <a:p>
            <a:endParaRPr lang="en-US" dirty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www.cnblogs.com/greyzeng/p/5178001.html</a:t>
            </a:r>
            <a:r>
              <a:rPr lang="en-US" dirty="0" smtClean="0"/>
              <a:t>  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www.cnblogs.com/cnmxfd/p/5068470.html</a:t>
            </a:r>
            <a:r>
              <a:rPr lang="en-US" dirty="0" smtClean="0"/>
              <a:t>  (TFS)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9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Solid code + 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Well structured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Design Pattern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Easy to evolve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Design for change</a:t>
            </a:r>
          </a:p>
          <a:p>
            <a:pPr lvl="3" eaLnBrk="1" hangingPunct="1"/>
            <a:r>
              <a:rPr lang="en-US" altLang="zh-CN" dirty="0" smtClean="0">
                <a:ea typeface="宋体" pitchFamily="2" charset="-122"/>
              </a:rPr>
              <a:t>Outlook provider</a:t>
            </a:r>
          </a:p>
          <a:p>
            <a:pPr lvl="3" eaLnBrk="1" hangingPunct="1"/>
            <a:r>
              <a:rPr lang="en-US" altLang="zh-CN" dirty="0" smtClean="0">
                <a:ea typeface="宋体" pitchFamily="2" charset="-122"/>
              </a:rPr>
              <a:t>Band-aided system, </a:t>
            </a:r>
          </a:p>
          <a:p>
            <a:pPr lvl="3" eaLnBrk="1" hangingPunct="1"/>
            <a:r>
              <a:rPr lang="en-US" altLang="zh-CN" dirty="0" smtClean="0">
                <a:ea typeface="宋体" pitchFamily="2" charset="-122"/>
              </a:rPr>
              <a:t>kids building blocks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Scale well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Attitude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Bugs don’t just ‘go away’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Too much effort if </a:t>
            </a:r>
            <a:r>
              <a:rPr lang="en-US" altLang="zh-CN" dirty="0" err="1" smtClean="0">
                <a:ea typeface="宋体" pitchFamily="2" charset="-122"/>
              </a:rPr>
              <a:t>dev</a:t>
            </a:r>
            <a:r>
              <a:rPr lang="en-US" altLang="zh-CN" dirty="0" smtClean="0">
                <a:ea typeface="宋体" pitchFamily="2" charset="-122"/>
              </a:rPr>
              <a:t> look for a bug in a earlier source?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Don’t fix bugs later, fix them now. 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Fix the cause, not the symptom.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Take the time to find the correct solution (trying is not good enough)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Attitude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Don’t clean up code unless the clean-up is critical to the product’s success. 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Don’t implement non-strategic features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There are no free features 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Outlook example</a:t>
            </a: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Attitude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>
                <a:ea typeface="宋体" pitchFamily="2" charset="-122"/>
              </a:rPr>
              <a:t>Don’t allow unnecessary flexibility. (easy to use, but not too flexible)</a:t>
            </a:r>
          </a:p>
          <a:p>
            <a:pPr lvl="1" eaLnBrk="1" hangingPunct="1"/>
            <a:r>
              <a:rPr lang="en-US" altLang="zh-CN" sz="2200" b="1" smtClean="0">
                <a:ea typeface="宋体" pitchFamily="2" charset="-122"/>
              </a:rPr>
              <a:t>void</a:t>
            </a:r>
            <a:r>
              <a:rPr lang="en-US" altLang="zh-CN" sz="2200" smtClean="0">
                <a:ea typeface="宋体" pitchFamily="2" charset="-122"/>
              </a:rPr>
              <a:t> </a:t>
            </a:r>
            <a:r>
              <a:rPr lang="en-US" altLang="zh-CN" sz="2200" b="1" smtClean="0">
                <a:ea typeface="宋体" pitchFamily="2" charset="-122"/>
              </a:rPr>
              <a:t>*realloc(</a:t>
            </a:r>
            <a:r>
              <a:rPr lang="en-US" altLang="zh-CN" sz="2200" smtClean="0">
                <a:ea typeface="宋体" pitchFamily="2" charset="-122"/>
              </a:rPr>
              <a:t> </a:t>
            </a:r>
            <a:r>
              <a:rPr lang="en-US" altLang="zh-CN" sz="2200" b="1" smtClean="0">
                <a:ea typeface="宋体" pitchFamily="2" charset="-122"/>
              </a:rPr>
              <a:t>void</a:t>
            </a:r>
            <a:r>
              <a:rPr lang="en-US" altLang="zh-CN" sz="2200" smtClean="0">
                <a:ea typeface="宋体" pitchFamily="2" charset="-122"/>
              </a:rPr>
              <a:t> </a:t>
            </a:r>
            <a:r>
              <a:rPr lang="en-US" altLang="zh-CN" sz="2200" b="1" smtClean="0">
                <a:ea typeface="宋体" pitchFamily="2" charset="-122"/>
              </a:rPr>
              <a:t>*</a:t>
            </a:r>
            <a:r>
              <a:rPr lang="en-US" altLang="zh-CN" sz="2200" i="1" smtClean="0">
                <a:ea typeface="宋体" pitchFamily="2" charset="-122"/>
              </a:rPr>
              <a:t>memblock</a:t>
            </a:r>
            <a:r>
              <a:rPr lang="en-US" altLang="zh-CN" sz="2200" b="1" smtClean="0">
                <a:ea typeface="宋体" pitchFamily="2" charset="-122"/>
              </a:rPr>
              <a:t>,</a:t>
            </a:r>
            <a:r>
              <a:rPr lang="en-US" altLang="zh-CN" sz="2200" smtClean="0">
                <a:ea typeface="宋体" pitchFamily="2" charset="-122"/>
              </a:rPr>
              <a:t> </a:t>
            </a:r>
            <a:r>
              <a:rPr lang="en-US" altLang="zh-CN" sz="2200" b="1" smtClean="0">
                <a:ea typeface="宋体" pitchFamily="2" charset="-122"/>
              </a:rPr>
              <a:t>size_t</a:t>
            </a:r>
            <a:r>
              <a:rPr lang="en-US" altLang="zh-CN" sz="2200" smtClean="0">
                <a:ea typeface="宋体" pitchFamily="2" charset="-122"/>
              </a:rPr>
              <a:t> </a:t>
            </a:r>
            <a:r>
              <a:rPr lang="en-US" altLang="zh-CN" sz="2200" i="1" smtClean="0">
                <a:ea typeface="宋体" pitchFamily="2" charset="-122"/>
              </a:rPr>
              <a:t>size</a:t>
            </a:r>
            <a:r>
              <a:rPr lang="en-US" altLang="zh-CN" sz="2200" smtClean="0">
                <a:ea typeface="宋体" pitchFamily="2" charset="-122"/>
              </a:rPr>
              <a:t> </a:t>
            </a:r>
            <a:r>
              <a:rPr lang="en-US" altLang="zh-CN" sz="2200" b="1" smtClean="0">
                <a:ea typeface="宋体" pitchFamily="2" charset="-122"/>
              </a:rPr>
              <a:t>);</a:t>
            </a:r>
            <a:r>
              <a:rPr lang="en-US" altLang="zh-CN" sz="2200" smtClean="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200" smtClean="0">
                <a:ea typeface="宋体" pitchFamily="2" charset="-122"/>
              </a:rPr>
              <a:t>The </a:t>
            </a:r>
            <a:r>
              <a:rPr lang="en-US" altLang="zh-CN" sz="2200" b="1" smtClean="0">
                <a:ea typeface="宋体" pitchFamily="2" charset="-122"/>
              </a:rPr>
              <a:t>realloc</a:t>
            </a:r>
            <a:r>
              <a:rPr lang="en-US" altLang="zh-CN" sz="2200" smtClean="0">
                <a:ea typeface="宋体" pitchFamily="2" charset="-122"/>
              </a:rPr>
              <a:t> function changes the size of an allocated memory block. The </a:t>
            </a:r>
            <a:r>
              <a:rPr lang="en-US" altLang="zh-CN" sz="2200" i="1" smtClean="0">
                <a:ea typeface="宋体" pitchFamily="2" charset="-122"/>
              </a:rPr>
              <a:t>memblock</a:t>
            </a:r>
            <a:r>
              <a:rPr lang="en-US" altLang="zh-CN" sz="2200" smtClean="0">
                <a:ea typeface="宋体" pitchFamily="2" charset="-122"/>
              </a:rPr>
              <a:t> argument points to the beginning of the memory block. If </a:t>
            </a:r>
            <a:r>
              <a:rPr lang="en-US" altLang="zh-CN" sz="2200" i="1" smtClean="0">
                <a:ea typeface="宋体" pitchFamily="2" charset="-122"/>
              </a:rPr>
              <a:t>memblock</a:t>
            </a:r>
            <a:r>
              <a:rPr lang="en-US" altLang="zh-CN" sz="2200" smtClean="0">
                <a:ea typeface="宋体" pitchFamily="2" charset="-122"/>
              </a:rPr>
              <a:t> is </a:t>
            </a:r>
            <a:r>
              <a:rPr lang="en-US" altLang="zh-CN" sz="2200" b="1" smtClean="0">
                <a:ea typeface="宋体" pitchFamily="2" charset="-122"/>
              </a:rPr>
              <a:t>NULL</a:t>
            </a:r>
            <a:r>
              <a:rPr lang="en-US" altLang="zh-CN" sz="2200" smtClean="0">
                <a:ea typeface="宋体" pitchFamily="2" charset="-122"/>
              </a:rPr>
              <a:t>, </a:t>
            </a:r>
            <a:r>
              <a:rPr lang="en-US" altLang="zh-CN" sz="2200" b="1" smtClean="0">
                <a:ea typeface="宋体" pitchFamily="2" charset="-122"/>
              </a:rPr>
              <a:t>realloc</a:t>
            </a:r>
            <a:r>
              <a:rPr lang="en-US" altLang="zh-CN" sz="2200" smtClean="0">
                <a:ea typeface="宋体" pitchFamily="2" charset="-122"/>
              </a:rPr>
              <a:t> behaves the same way as </a:t>
            </a:r>
            <a:r>
              <a:rPr lang="en-US" altLang="zh-CN" sz="2200" b="1" smtClean="0">
                <a:ea typeface="宋体" pitchFamily="2" charset="-122"/>
              </a:rPr>
              <a:t>malloc</a:t>
            </a:r>
            <a:r>
              <a:rPr lang="en-US" altLang="zh-CN" sz="2200" smtClean="0">
                <a:ea typeface="宋体" pitchFamily="2" charset="-122"/>
              </a:rPr>
              <a:t> and allocates a new block of </a:t>
            </a:r>
            <a:r>
              <a:rPr lang="en-US" altLang="zh-CN" sz="2200" i="1" smtClean="0">
                <a:ea typeface="宋体" pitchFamily="2" charset="-122"/>
              </a:rPr>
              <a:t>size</a:t>
            </a:r>
            <a:r>
              <a:rPr lang="en-US" altLang="zh-CN" sz="2200" smtClean="0">
                <a:ea typeface="宋体" pitchFamily="2" charset="-122"/>
              </a:rPr>
              <a:t> bytes. If </a:t>
            </a:r>
            <a:r>
              <a:rPr lang="en-US" altLang="zh-CN" sz="2200" i="1" smtClean="0">
                <a:ea typeface="宋体" pitchFamily="2" charset="-122"/>
              </a:rPr>
              <a:t>memblock</a:t>
            </a:r>
            <a:r>
              <a:rPr lang="en-US" altLang="zh-CN" sz="2200" smtClean="0">
                <a:ea typeface="宋体" pitchFamily="2" charset="-122"/>
              </a:rPr>
              <a:t> is not </a:t>
            </a:r>
            <a:r>
              <a:rPr lang="en-US" altLang="zh-CN" sz="2200" b="1" smtClean="0">
                <a:ea typeface="宋体" pitchFamily="2" charset="-122"/>
              </a:rPr>
              <a:t>NULL</a:t>
            </a:r>
            <a:r>
              <a:rPr lang="en-US" altLang="zh-CN" sz="2200" smtClean="0">
                <a:ea typeface="宋体" pitchFamily="2" charset="-122"/>
              </a:rPr>
              <a:t>, it should be a pointer returned by a previous call to </a:t>
            </a:r>
            <a:r>
              <a:rPr lang="en-US" altLang="zh-CN" sz="2200" b="1" smtClean="0">
                <a:ea typeface="宋体" pitchFamily="2" charset="-122"/>
              </a:rPr>
              <a:t>calloc</a:t>
            </a:r>
            <a:r>
              <a:rPr lang="en-US" altLang="zh-CN" sz="2200" smtClean="0">
                <a:ea typeface="宋体" pitchFamily="2" charset="-122"/>
              </a:rPr>
              <a:t>, </a:t>
            </a:r>
            <a:r>
              <a:rPr lang="en-US" altLang="zh-CN" sz="2200" b="1" smtClean="0">
                <a:ea typeface="宋体" pitchFamily="2" charset="-122"/>
              </a:rPr>
              <a:t>malloc</a:t>
            </a:r>
            <a:r>
              <a:rPr lang="en-US" altLang="zh-CN" sz="2200" smtClean="0">
                <a:ea typeface="宋体" pitchFamily="2" charset="-122"/>
              </a:rPr>
              <a:t>, or </a:t>
            </a:r>
            <a:r>
              <a:rPr lang="en-US" altLang="zh-CN" sz="2200" b="1" smtClean="0">
                <a:ea typeface="宋体" pitchFamily="2" charset="-122"/>
              </a:rPr>
              <a:t>realloc</a:t>
            </a:r>
            <a:r>
              <a:rPr lang="en-US" altLang="zh-CN" sz="2200" smtClean="0">
                <a:ea typeface="宋体" pitchFamily="2" charset="-122"/>
              </a:rPr>
              <a:t>.</a:t>
            </a:r>
            <a:endParaRPr lang="zh-CN" altLang="en-US" sz="22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Attitude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Write and test code in small chunks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Always test your code, even if that means your schedule will slip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Nobody remembers if you project is late, but many people will remember your product is buggy.  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Attitude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Don’t rely on the testers to find your bugs.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Don’t blame testers for finding your bugs.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A bug maybe minor; the fact that it exists is serious. 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Zero defect - 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Code review / code inspection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don’t trust anyone – defensive programming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Document your design and interface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0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Zero defect – solution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Test Driven Development - TDD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Competing designs and implementations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Self-validation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Step thru all you code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White box testing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Presumed guilty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solid code?</a:t>
            </a:r>
          </a:p>
          <a:p>
            <a:pPr lvl="1" eaLnBrk="1" hangingPunct="1"/>
            <a:r>
              <a:rPr lang="en-US" dirty="0" smtClean="0"/>
              <a:t>Coding conventions</a:t>
            </a:r>
          </a:p>
          <a:p>
            <a:pPr eaLnBrk="1" hangingPunct="1"/>
            <a:r>
              <a:rPr lang="en-US" dirty="0" smtClean="0"/>
              <a:t>How to achieve solid code?</a:t>
            </a:r>
          </a:p>
          <a:p>
            <a:pPr lvl="1" eaLnBrk="1" hangingPunct="1"/>
            <a:r>
              <a:rPr lang="en-US" dirty="0" smtClean="0"/>
              <a:t>Code review</a:t>
            </a:r>
          </a:p>
          <a:p>
            <a:pPr lvl="1" eaLnBrk="1" hangingPunct="1"/>
            <a:r>
              <a:rPr lang="en-US" dirty="0" smtClean="0"/>
              <a:t>Pair programming</a:t>
            </a:r>
          </a:p>
          <a:p>
            <a:pPr eaLnBrk="1" hangingPunct="1"/>
            <a:r>
              <a:rPr lang="en-US" dirty="0" smtClean="0"/>
              <a:t>Exercise</a:t>
            </a:r>
            <a:endParaRPr lang="en-US" dirty="0" smtClean="0"/>
          </a:p>
          <a:p>
            <a:pPr eaLnBrk="1" hangingPunct="1"/>
            <a:r>
              <a:rPr lang="en-US" dirty="0" smtClean="0"/>
              <a:t>What’s great code?</a:t>
            </a:r>
          </a:p>
          <a:p>
            <a:pPr eaLnBrk="1" hangingPunct="1"/>
            <a:r>
              <a:rPr lang="en-US" dirty="0" smtClean="0"/>
              <a:t>How to achieve great code?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Before you code gets in…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Self-review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Peer-review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Buddy-test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Buddy-build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Smoke-test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Check-in test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BVT Build-verification-test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After you fix a bug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Any similar bugs existing in our code?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How could I have automatically detected this bug?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How could I have prevented this bug?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How could I prevent similar bug in the future?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It’s a team effort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Should I…</a:t>
            </a:r>
          </a:p>
          <a:p>
            <a:pPr lvl="1" eaLnBrk="1" hangingPunct="1"/>
            <a:r>
              <a:rPr lang="en-US" smtClean="0"/>
              <a:t>Fix the symptom</a:t>
            </a:r>
          </a:p>
          <a:p>
            <a:pPr lvl="1" eaLnBrk="1" hangingPunct="1"/>
            <a:r>
              <a:rPr lang="en-US" smtClean="0"/>
              <a:t>Fix the root cause</a:t>
            </a:r>
          </a:p>
          <a:p>
            <a:pPr lvl="1" eaLnBrk="1" hangingPunct="1"/>
            <a:r>
              <a:rPr lang="en-US" smtClean="0"/>
              <a:t>Refactor</a:t>
            </a:r>
          </a:p>
          <a:p>
            <a:pPr lvl="1" eaLnBrk="1" hangingPunct="1"/>
            <a:r>
              <a:rPr lang="en-US" smtClean="0"/>
              <a:t>Rewrite?</a:t>
            </a:r>
          </a:p>
          <a:p>
            <a:pPr eaLnBrk="1" hangingPunct="1"/>
            <a:r>
              <a:rPr lang="en-US" smtClean="0"/>
              <a:t>Need other’s help, especially … </a:t>
            </a:r>
          </a:p>
          <a:p>
            <a:pPr lvl="1" eaLnBrk="1" hangingPunct="1"/>
            <a:r>
              <a:rPr lang="en-US" smtClean="0"/>
              <a:t>PM</a:t>
            </a:r>
          </a:p>
          <a:p>
            <a:pPr lvl="1" eaLnBrk="1" hangingPunct="1"/>
            <a:r>
              <a:rPr lang="en-US" smtClean="0"/>
              <a:t>SDET</a:t>
            </a:r>
          </a:p>
          <a:p>
            <a:pPr lvl="1" eaLnBrk="1" hangingPunct="1"/>
            <a:r>
              <a:rPr lang="en-US" smtClean="0"/>
              <a:t>Business representatives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bug you don’t want to fix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Excel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Quiz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#define ASSERT ( condition, message)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 if (!(condition)) {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    </a:t>
            </a:r>
            <a:r>
              <a:rPr lang="en-US" altLang="zh-CN" sz="2400" dirty="0" err="1" smtClean="0">
                <a:ea typeface="宋体" pitchFamily="2" charset="-122"/>
              </a:rPr>
              <a:t>LogError</a:t>
            </a:r>
            <a:r>
              <a:rPr lang="en-US" altLang="zh-CN" sz="2400" smtClean="0">
                <a:ea typeface="宋体" pitchFamily="2" charset="-122"/>
              </a:rPr>
              <a:t>(message); \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} \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quiz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//get input 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ASSERT(nTotal &gt; ++i);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// dealing with i;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Defensive Programming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Does the routine protect itself from bad input data?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Have you use assertions to document assumptions, including pre-condition and post-conditions?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Have assertions been used only to document conditions that should never occur?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Does the architecture or high-level design specify a specific set of error-handling techniques?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Exception handling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Has your project defined a standardized approach to exception handling?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Have you considered alternatives to using an exception?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can the error be handled locally?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Does the code avoid throwing exceptions in constructors and destructors?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>
                <a:ea typeface="宋体" pitchFamily="2" charset="-122"/>
              </a:rPr>
              <a:t>Are all exceptions at the appropriate levels of abstraction for the routines that throw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Exception handling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Does each exception include all relevant exception background info?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Is the code free of empty catch blocks?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always do Code Review</a:t>
            </a:r>
          </a:p>
          <a:p>
            <a:r>
              <a:rPr lang="en-US" dirty="0" smtClean="0"/>
              <a:t>Then </a:t>
            </a:r>
          </a:p>
          <a:p>
            <a:r>
              <a:rPr lang="en-US" dirty="0" smtClean="0"/>
              <a:t>We’re doing “Pair Programming”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代码质量</a:t>
            </a:r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/>
            <a:r>
              <a:rPr lang="zh-CN" altLang="en-US" dirty="0" smtClean="0"/>
              <a:t>写代码是给人看，还是给机器看？</a:t>
            </a:r>
            <a:endParaRPr lang="en-US" altLang="zh-CN" dirty="0" smtClean="0"/>
          </a:p>
          <a:p>
            <a:pPr marL="107950"/>
            <a:r>
              <a:rPr lang="en-US" altLang="zh-CN" dirty="0" smtClean="0"/>
              <a:t>We write code for the machine, or for people?</a:t>
            </a:r>
          </a:p>
          <a:p>
            <a:pPr marL="107950"/>
            <a:endParaRPr lang="en-US" altLang="zh-CN" dirty="0" smtClean="0"/>
          </a:p>
          <a:p>
            <a:pPr marL="107950"/>
            <a:endParaRPr lang="en-US" altLang="zh-CN" dirty="0" smtClean="0"/>
          </a:p>
          <a:p>
            <a:pPr marL="107950"/>
            <a:endParaRPr lang="en-US" altLang="zh-CN" dirty="0" smtClean="0"/>
          </a:p>
          <a:p>
            <a:pPr marL="107950"/>
            <a:r>
              <a:rPr lang="en-US" altLang="zh-CN" dirty="0" smtClean="0"/>
              <a:t>Both</a:t>
            </a:r>
          </a:p>
          <a:p>
            <a:pPr marL="363538"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Clever Code or Good Code?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                                   #include "</a:t>
            </a:r>
            <a:r>
              <a:rPr lang="en-US" sz="1050" dirty="0" err="1"/>
              <a:t>stdafx.h</a:t>
            </a:r>
            <a:r>
              <a:rPr lang="en-US" sz="1050" dirty="0"/>
              <a:t>"</a:t>
            </a:r>
          </a:p>
          <a:p>
            <a:r>
              <a:rPr lang="en-US" sz="1050" dirty="0"/>
              <a:t>                                 #include             "</a:t>
            </a:r>
            <a:r>
              <a:rPr lang="en-US" sz="1050" dirty="0" err="1"/>
              <a:t>stdio.h</a:t>
            </a:r>
            <a:r>
              <a:rPr lang="en-US" sz="1050" dirty="0"/>
              <a:t>" </a:t>
            </a:r>
          </a:p>
          <a:p>
            <a:r>
              <a:rPr lang="en-US" sz="1050" dirty="0"/>
              <a:t>                              void test                     (); </a:t>
            </a:r>
          </a:p>
          <a:p>
            <a:r>
              <a:rPr lang="en-US" sz="1050" dirty="0"/>
              <a:t>                         </a:t>
            </a:r>
            <a:r>
              <a:rPr lang="en-US" sz="1050" dirty="0" err="1"/>
              <a:t>int</a:t>
            </a:r>
            <a:r>
              <a:rPr lang="en-US" sz="1050" dirty="0"/>
              <a:t> _</a:t>
            </a:r>
            <a:r>
              <a:rPr lang="en-US" sz="1050" dirty="0" err="1"/>
              <a:t>tmain</a:t>
            </a:r>
            <a:endParaRPr lang="en-US" sz="1050" dirty="0"/>
          </a:p>
          <a:p>
            <a:r>
              <a:rPr lang="en-US" sz="1050" dirty="0"/>
              <a:t>                      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argc</a:t>
            </a:r>
            <a:r>
              <a:rPr lang="en-US" sz="1050" dirty="0"/>
              <a:t>, </a:t>
            </a:r>
          </a:p>
          <a:p>
            <a:r>
              <a:rPr lang="en-US" sz="1050" dirty="0"/>
              <a:t>                    _TCHAR*  </a:t>
            </a:r>
            <a:r>
              <a:rPr lang="en-US" sz="1050" dirty="0" err="1"/>
              <a:t>argv</a:t>
            </a:r>
            <a:r>
              <a:rPr lang="en-US" sz="1050" dirty="0"/>
              <a:t>[])</a:t>
            </a:r>
          </a:p>
          <a:p>
            <a:r>
              <a:rPr lang="en-US" sz="1050" dirty="0"/>
              <a:t>                 { test(); return</a:t>
            </a:r>
          </a:p>
          <a:p>
            <a:r>
              <a:rPr lang="en-US" sz="1050" dirty="0"/>
              <a:t>               0; } char C[25]</a:t>
            </a:r>
          </a:p>
          <a:p>
            <a:r>
              <a:rPr lang="en-US" sz="1050" dirty="0" smtClean="0"/>
              <a:t>     [</a:t>
            </a:r>
            <a:r>
              <a:rPr lang="en-US" sz="1050" dirty="0"/>
              <a:t>40];void d(</a:t>
            </a:r>
            <a:r>
              <a:rPr lang="en-US" sz="1050" dirty="0" err="1"/>
              <a:t>int</a:t>
            </a:r>
            <a:r>
              <a:rPr lang="en-US" sz="1050" dirty="0"/>
              <a:t> x,</a:t>
            </a:r>
          </a:p>
          <a:p>
            <a:r>
              <a:rPr lang="en-US" sz="1050" dirty="0"/>
              <a:t>   </a:t>
            </a:r>
            <a:r>
              <a:rPr lang="en-US" sz="1050" dirty="0" err="1"/>
              <a:t>int</a:t>
            </a:r>
            <a:r>
              <a:rPr lang="en-US" sz="1050" dirty="0"/>
              <a:t> y) {C[x][y]=</a:t>
            </a:r>
          </a:p>
          <a:p>
            <a:r>
              <a:rPr lang="en-US" sz="1050" dirty="0"/>
              <a:t>   C[x][y+1]=32;}</a:t>
            </a:r>
          </a:p>
          <a:p>
            <a:r>
              <a:rPr lang="en-US" sz="1050" dirty="0"/>
              <a:t> </a:t>
            </a:r>
            <a:r>
              <a:rPr lang="en-US" sz="1050" dirty="0" err="1"/>
              <a:t>int</a:t>
            </a:r>
            <a:r>
              <a:rPr lang="en-US" sz="1050" dirty="0"/>
              <a:t> f(</a:t>
            </a:r>
            <a:r>
              <a:rPr lang="en-US" sz="1050" dirty="0" err="1"/>
              <a:t>int</a:t>
            </a:r>
            <a:r>
              <a:rPr lang="en-US" sz="1050" dirty="0"/>
              <a:t> x){return </a:t>
            </a:r>
          </a:p>
          <a:p>
            <a:r>
              <a:rPr lang="en-US" sz="1050" dirty="0"/>
              <a:t>   (</a:t>
            </a:r>
            <a:r>
              <a:rPr lang="en-US" sz="1050" dirty="0" err="1"/>
              <a:t>int</a:t>
            </a:r>
            <a:r>
              <a:rPr lang="en-US" sz="1050" dirty="0"/>
              <a:t>)x*x*.08;}</a:t>
            </a:r>
          </a:p>
          <a:p>
            <a:r>
              <a:rPr lang="en-US" sz="1050" dirty="0"/>
              <a:t> void test(){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i,j</a:t>
            </a:r>
            <a:r>
              <a:rPr lang="en-US" sz="1050" dirty="0"/>
              <a:t>; </a:t>
            </a:r>
          </a:p>
          <a:p>
            <a:r>
              <a:rPr lang="en-US" sz="1050" dirty="0"/>
              <a:t>        char s[5]="TEST";</a:t>
            </a:r>
          </a:p>
          <a:p>
            <a:r>
              <a:rPr lang="en-US" sz="1050" dirty="0"/>
              <a:t>    for(i=0;i&lt;25;i++)</a:t>
            </a:r>
          </a:p>
          <a:p>
            <a:r>
              <a:rPr lang="en-US" sz="1050" dirty="0"/>
              <a:t>    for(j=0;j&lt;40;j++)</a:t>
            </a:r>
          </a:p>
          <a:p>
            <a:r>
              <a:rPr lang="pl-PL" sz="1050" dirty="0"/>
              <a:t>    C[i][j]=s[(i+j)%4];</a:t>
            </a:r>
          </a:p>
          <a:p>
            <a:r>
              <a:rPr lang="en-US" sz="1050" dirty="0"/>
              <a:t>    for(i=1;i&lt;=7;i++)</a:t>
            </a:r>
          </a:p>
          <a:p>
            <a:r>
              <a:rPr lang="en-US" sz="1050" dirty="0"/>
              <a:t>         {d(18-i,12);</a:t>
            </a:r>
          </a:p>
          <a:p>
            <a:r>
              <a:rPr lang="en-US" sz="1050" dirty="0"/>
              <a:t>          C[20-f(i)][i+19]=</a:t>
            </a:r>
          </a:p>
          <a:p>
            <a:r>
              <a:rPr lang="en-US" sz="1050" dirty="0"/>
              <a:t>       C[20-f(i)][20-i]=32;</a:t>
            </a:r>
          </a:p>
          <a:p>
            <a:r>
              <a:rPr lang="en-US" sz="1050" dirty="0"/>
              <a:t>       }d(10,13);d(9,13);</a:t>
            </a:r>
          </a:p>
          <a:p>
            <a:r>
              <a:rPr lang="en-US" sz="1050" dirty="0"/>
              <a:t>        d(8,14);d(7,15);</a:t>
            </a:r>
          </a:p>
          <a:p>
            <a:r>
              <a:rPr lang="en-US" sz="1050" dirty="0" smtClean="0"/>
              <a:t>       </a:t>
            </a:r>
            <a:r>
              <a:rPr lang="en-US" sz="1050" dirty="0"/>
              <a:t>d(6,16);d(5,18);d(5,20);                     d(5,22);d(5,26);</a:t>
            </a:r>
          </a:p>
          <a:p>
            <a:r>
              <a:rPr lang="en-US" sz="1050" dirty="0"/>
              <a:t>           d(6,23);d(6,25);d(7,25);for(i=0;i&lt;25;i++,</a:t>
            </a:r>
            <a:r>
              <a:rPr lang="en-US" sz="1050" dirty="0" err="1"/>
              <a:t>printf</a:t>
            </a:r>
            <a:r>
              <a:rPr lang="en-US" sz="1050" dirty="0"/>
              <a:t>("\n"))</a:t>
            </a:r>
          </a:p>
          <a:p>
            <a:r>
              <a:rPr lang="en-US" sz="1050" dirty="0" smtClean="0"/>
              <a:t>                </a:t>
            </a:r>
            <a:r>
              <a:rPr lang="en-US" sz="1050" dirty="0"/>
              <a:t>for(j=0;j&lt;40;printf("%</a:t>
            </a:r>
            <a:r>
              <a:rPr lang="en-US" sz="1050" dirty="0" err="1"/>
              <a:t>c",C</a:t>
            </a:r>
            <a:r>
              <a:rPr lang="en-US" sz="1050" dirty="0"/>
              <a:t>[i][j++]));</a:t>
            </a:r>
          </a:p>
          <a:p>
            <a:r>
              <a:rPr lang="en-US" sz="1050" dirty="0"/>
              <a:t>                       </a:t>
            </a:r>
            <a:r>
              <a:rPr lang="en-US" sz="1050" dirty="0" err="1"/>
              <a:t>scanf</a:t>
            </a:r>
            <a:r>
              <a:rPr lang="en-US" sz="1050" dirty="0"/>
              <a:t>("%c", &amp;s[0]);</a:t>
            </a:r>
          </a:p>
          <a:p>
            <a:r>
              <a:rPr lang="en-US" sz="1050" dirty="0" smtClean="0"/>
              <a:t>                                   </a:t>
            </a:r>
            <a:r>
              <a:rPr lang="en-US" sz="1050" dirty="0"/>
              <a:t>}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运行这个程序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看看输出是啥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1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looks like clever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shape of the source code is the comment! </a:t>
            </a:r>
          </a:p>
          <a:p>
            <a:r>
              <a:rPr lang="en-US" dirty="0" smtClean="0"/>
              <a:t>But how can we maintain it?</a:t>
            </a:r>
          </a:p>
          <a:p>
            <a:r>
              <a:rPr lang="en-US" dirty="0" smtClean="0"/>
              <a:t>What if I want to print a “D”?  How do we change it?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it’s still for human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/>
            <a:r>
              <a:rPr lang="zh-CN" altLang="en-US" dirty="0" smtClean="0"/>
              <a:t>你的代码决定了你的</a:t>
            </a:r>
            <a:r>
              <a:rPr lang="en-US" altLang="zh-CN" dirty="0" smtClean="0"/>
              <a:t>RP</a:t>
            </a:r>
          </a:p>
          <a:p>
            <a:pPr marL="363538" lvl="1"/>
            <a:r>
              <a:rPr lang="en-US" altLang="zh-CN" dirty="0" smtClean="0"/>
              <a:t>Software project team is a little society</a:t>
            </a:r>
          </a:p>
          <a:p>
            <a:pPr marL="363538" lvl="1"/>
            <a:r>
              <a:rPr lang="en-US" altLang="zh-CN" dirty="0" smtClean="0"/>
              <a:t>You don’t want to have a low RP</a:t>
            </a:r>
          </a:p>
          <a:p>
            <a:pPr marL="107950"/>
            <a:r>
              <a:rPr lang="en-US" dirty="0" smtClean="0"/>
              <a:t>The earlier we can fix an issue, the better</a:t>
            </a:r>
          </a:p>
          <a:p>
            <a:pPr marL="363538" lvl="1"/>
            <a:r>
              <a:rPr lang="en-US" dirty="0" smtClean="0"/>
              <a:t>So start with code review</a:t>
            </a:r>
          </a:p>
          <a:p>
            <a:pPr marL="363538" lvl="1"/>
            <a:r>
              <a:rPr lang="en-US" dirty="0" smtClean="0"/>
              <a:t>Move it even earlier -&gt; have it reviewed when you’re writing the code</a:t>
            </a:r>
          </a:p>
          <a:p>
            <a:pPr marL="601663" lvl="2"/>
            <a:r>
              <a:rPr lang="en-US" dirty="0" smtClean="0"/>
              <a:t>Pair Programming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Broken Window</a:t>
            </a:r>
            <a:endParaRPr lang="en-US" dirty="0"/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950"/>
            <a:r>
              <a:rPr lang="en-US" sz="2400" dirty="0" smtClean="0"/>
              <a:t>Broken Window Theory</a:t>
            </a:r>
          </a:p>
          <a:p>
            <a:pPr marL="363538" lvl="1"/>
            <a:r>
              <a:rPr lang="en-US" sz="2000" dirty="0" smtClean="0"/>
              <a:t>A few broken windows -&gt; </a:t>
            </a:r>
          </a:p>
          <a:p>
            <a:pPr marL="363538" lvl="1"/>
            <a:r>
              <a:rPr lang="en-US" sz="2000" dirty="0" smtClean="0"/>
              <a:t>more broken windows -&gt; </a:t>
            </a:r>
          </a:p>
          <a:p>
            <a:pPr marL="363538" lvl="1"/>
            <a:r>
              <a:rPr lang="en-US" sz="2000" dirty="0" smtClean="0"/>
              <a:t>vandalizing the house</a:t>
            </a:r>
          </a:p>
          <a:p>
            <a:pPr marL="363538" lvl="1"/>
            <a:endParaRPr lang="en-US" sz="2000" dirty="0" smtClean="0"/>
          </a:p>
          <a:p>
            <a:pPr marL="363538" lvl="1"/>
            <a:r>
              <a:rPr lang="en-US" sz="2000" dirty="0" smtClean="0"/>
              <a:t>Litter on a sidewalk -&gt; </a:t>
            </a:r>
          </a:p>
          <a:p>
            <a:pPr marL="363538" lvl="1"/>
            <a:r>
              <a:rPr lang="en-US" sz="2000" dirty="0" smtClean="0"/>
              <a:t>more litter -&gt; </a:t>
            </a:r>
          </a:p>
          <a:p>
            <a:pPr marL="363538" lvl="1"/>
            <a:r>
              <a:rPr lang="en-US" sz="2000" dirty="0" smtClean="0"/>
              <a:t>becomes an dumping ground -&gt; </a:t>
            </a:r>
          </a:p>
          <a:p>
            <a:pPr marL="363538" lvl="1"/>
            <a:r>
              <a:rPr lang="en-US" sz="2000" dirty="0" smtClean="0"/>
              <a:t>unsafe street</a:t>
            </a:r>
          </a:p>
          <a:p>
            <a:pPr marL="107950"/>
            <a:r>
              <a:rPr lang="en-US" sz="2400" dirty="0" smtClean="0"/>
              <a:t>Example - New York City</a:t>
            </a:r>
          </a:p>
          <a:p>
            <a:pPr marL="363538" lvl="1"/>
            <a:r>
              <a:rPr lang="en-US" sz="2000" dirty="0" smtClean="0"/>
              <a:t>Start from small violations, strictly enforce the law</a:t>
            </a:r>
          </a:p>
          <a:p>
            <a:pPr marL="363538" lvl="1"/>
            <a:r>
              <a:rPr lang="en-US" sz="2000" dirty="0" smtClean="0"/>
              <a:t>Clean up subway and subway cars, every line, every car, everyday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A86349-5022-4B74-96D4-3E69E1E730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E397F4-96AD-4BBD-A150-2F975138D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0C9DE71-5827-4B01-A047-A1A4008EAF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5880</TotalTime>
  <Words>1679</Words>
  <Application>Microsoft Office PowerPoint</Application>
  <PresentationFormat>全屏显示(4:3)</PresentationFormat>
  <Paragraphs>305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SimHei</vt:lpstr>
      <vt:lpstr>华文楷体</vt:lpstr>
      <vt:lpstr>楷体_GB2312</vt:lpstr>
      <vt:lpstr>宋体</vt:lpstr>
      <vt:lpstr>Arial</vt:lpstr>
      <vt:lpstr>Calibri</vt:lpstr>
      <vt:lpstr>Corbel</vt:lpstr>
      <vt:lpstr>Times New Roman</vt:lpstr>
      <vt:lpstr>Verdana</vt:lpstr>
      <vt:lpstr>Wingdings</vt:lpstr>
      <vt:lpstr>Wingdings 2</vt:lpstr>
      <vt:lpstr>Wingdings 3</vt:lpstr>
      <vt:lpstr>Module</vt:lpstr>
      <vt:lpstr>Code Quality &amp; Code Review</vt:lpstr>
      <vt:lpstr>课程内容</vt:lpstr>
      <vt:lpstr>Agenda</vt:lpstr>
      <vt:lpstr>代码质量</vt:lpstr>
      <vt:lpstr>Clever Code or Good Code?</vt:lpstr>
      <vt:lpstr>运行这个程序</vt:lpstr>
      <vt:lpstr>It looks like clever code</vt:lpstr>
      <vt:lpstr>So, it’s still for human</vt:lpstr>
      <vt:lpstr>Broken Window</vt:lpstr>
      <vt:lpstr>Broken window in software</vt:lpstr>
      <vt:lpstr>What’s solid code?</vt:lpstr>
      <vt:lpstr>Coding Style</vt:lpstr>
      <vt:lpstr>Comment – over coment</vt:lpstr>
      <vt:lpstr>Header Comment</vt:lpstr>
      <vt:lpstr>In-body comment</vt:lpstr>
      <vt:lpstr>Design guideline</vt:lpstr>
      <vt:lpstr>Coding Standard Discussion</vt:lpstr>
      <vt:lpstr>Code review</vt:lpstr>
      <vt:lpstr>Code review</vt:lpstr>
      <vt:lpstr>课堂练习</vt:lpstr>
      <vt:lpstr>课堂练习 – 现代工具</vt:lpstr>
      <vt:lpstr>Great code</vt:lpstr>
      <vt:lpstr>Attitude</vt:lpstr>
      <vt:lpstr>Attitude (cont.)</vt:lpstr>
      <vt:lpstr>Attitude (cont.)</vt:lpstr>
      <vt:lpstr>Attitude (cont.)</vt:lpstr>
      <vt:lpstr>Attitude (cont.)</vt:lpstr>
      <vt:lpstr>Zero defect - solution</vt:lpstr>
      <vt:lpstr>Zero defect – solution (cont.)</vt:lpstr>
      <vt:lpstr>Before you code gets in…</vt:lpstr>
      <vt:lpstr>After you fix a bug</vt:lpstr>
      <vt:lpstr>It’s a team effort</vt:lpstr>
      <vt:lpstr>The bug you don’t want to fix</vt:lpstr>
      <vt:lpstr>Quiz</vt:lpstr>
      <vt:lpstr>quiz</vt:lpstr>
      <vt:lpstr>Defensive Programming</vt:lpstr>
      <vt:lpstr>Exception handling </vt:lpstr>
      <vt:lpstr>Exception handling (cont.)</vt:lpstr>
      <vt:lpstr>Code Review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XP, and TDD</dc:title>
  <dc:creator>xin zou</dc:creator>
  <cp:lastModifiedBy>Xin Zou</cp:lastModifiedBy>
  <cp:revision>77</cp:revision>
  <dcterms:created xsi:type="dcterms:W3CDTF">2007-10-15T02:17:14Z</dcterms:created>
  <dcterms:modified xsi:type="dcterms:W3CDTF">2016-02-09T06:21:52Z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