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2"/>
  </p:notesMasterIdLst>
  <p:sldIdLst>
    <p:sldId id="256" r:id="rId5"/>
    <p:sldId id="282" r:id="rId6"/>
    <p:sldId id="266" r:id="rId7"/>
    <p:sldId id="283" r:id="rId8"/>
    <p:sldId id="269" r:id="rId9"/>
    <p:sldId id="286" r:id="rId10"/>
    <p:sldId id="263" r:id="rId11"/>
    <p:sldId id="271" r:id="rId12"/>
    <p:sldId id="270" r:id="rId13"/>
    <p:sldId id="276" r:id="rId14"/>
    <p:sldId id="284" r:id="rId15"/>
    <p:sldId id="277" r:id="rId16"/>
    <p:sldId id="285" r:id="rId17"/>
    <p:sldId id="288" r:id="rId18"/>
    <p:sldId id="264" r:id="rId19"/>
    <p:sldId id="280" r:id="rId20"/>
    <p:sldId id="265" r:id="rId21"/>
    <p:sldId id="274" r:id="rId22"/>
    <p:sldId id="278" r:id="rId23"/>
    <p:sldId id="289" r:id="rId24"/>
    <p:sldId id="267" r:id="rId25"/>
    <p:sldId id="279" r:id="rId26"/>
    <p:sldId id="268" r:id="rId27"/>
    <p:sldId id="272" r:id="rId28"/>
    <p:sldId id="287" r:id="rId29"/>
    <p:sldId id="275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79" autoAdjust="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C36B-0FF0-48C8-A5FE-A8F1A0E43C0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EF2B-259C-44C7-8293-47B66B2B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专家对爵士乐代表人物的评价：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eaLnBrk="0" hangingPunct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 expression, emphatic interaction, and creative response to shifting contents. </a:t>
            </a:r>
          </a:p>
          <a:p>
            <a:pPr eaLnBrk="0" hangingPunct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强调个性化的表达，强有力的互动，对变化的内容有创意的回应。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8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这个乐手在哪一个乐器上达到 “精通”？ 他的音乐除了有趣之外，还有别的价值么？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61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Entry - is the standard expected of employees on entry into a role. This is often used when the new entrant must learn or be trained to be able to perform to the standards required within the role / job.</a:t>
            </a:r>
          </a:p>
          <a:p>
            <a:r>
              <a:rPr lang="en-US" dirty="0" smtClean="0"/>
              <a:t>Fully Effective - is level required of employees who are performing at the standard expected for their role / job.</a:t>
            </a:r>
          </a:p>
          <a:p>
            <a:r>
              <a:rPr lang="en-US" dirty="0" smtClean="0"/>
              <a:t>Stretch / Mastery - is typically displayed by employees who have mastered their job / role. These employees are often sought out by other employees and managers / supervisors to provide advice / assistance.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A99F73B-182D-4242-9692-482FD6D8A58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46B07B-D32F-45F9-9731-0932CEB3C2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v.youku.com/v_show/id_XNTkzOTg4MTY=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385233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Software Teams / </a:t>
            </a:r>
            <a:r>
              <a:rPr lang="zh-CN" altLang="en-US" dirty="0" smtClean="0"/>
              <a:t>团队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邹</a:t>
            </a:r>
            <a:r>
              <a:rPr lang="zh-CN" altLang="en-US" dirty="0" smtClean="0"/>
              <a:t>欣</a:t>
            </a:r>
            <a:endParaRPr lang="en-US" altLang="zh-CN" dirty="0" smtClean="0"/>
          </a:p>
          <a:p>
            <a:r>
              <a:rPr lang="zh-CN" altLang="en-US" dirty="0"/>
              <a:t>构建之</a:t>
            </a:r>
            <a:r>
              <a:rPr lang="zh-CN" altLang="en-US" dirty="0" smtClean="0"/>
              <a:t>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现代软件工程</a:t>
            </a:r>
            <a:endParaRPr lang="en-US" altLang="zh-CN" dirty="0" smtClean="0"/>
          </a:p>
          <a:p>
            <a:r>
              <a:rPr lang="en-US" altLang="zh-CN" dirty="0" smtClean="0"/>
              <a:t>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Orchestra Team (</a:t>
            </a:r>
            <a:r>
              <a:rPr lang="zh-CN" altLang="en-US" dirty="0" smtClean="0"/>
              <a:t>交响乐</a:t>
            </a:r>
            <a:r>
              <a:rPr lang="en-US" altLang="zh-CN" dirty="0" smtClean="0"/>
              <a:t>)</a:t>
            </a:r>
          </a:p>
          <a:p>
            <a:pPr marL="118872" indent="0">
              <a:buNone/>
            </a:pP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331384"/>
            <a:ext cx="62674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交响乐队的特点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家伙</a:t>
            </a:r>
            <a:r>
              <a:rPr lang="zh-CN" altLang="en-US" dirty="0"/>
              <a:t>多，门类齐全。</a:t>
            </a:r>
          </a:p>
          <a:p>
            <a:r>
              <a:rPr lang="zh-CN" altLang="en-US" dirty="0" smtClean="0"/>
              <a:t>各司其职</a:t>
            </a:r>
            <a:r>
              <a:rPr lang="zh-CN" altLang="en-US" dirty="0"/>
              <a:t>，各自有专门场地，演奏期间没有聊天、走动等现象。</a:t>
            </a:r>
          </a:p>
          <a:p>
            <a:r>
              <a:rPr lang="zh-CN" altLang="en-US" dirty="0" smtClean="0"/>
              <a:t>演奏</a:t>
            </a:r>
            <a:r>
              <a:rPr lang="zh-CN" altLang="en-US" dirty="0"/>
              <a:t>都靠谱，同时看指挥的。</a:t>
            </a:r>
          </a:p>
          <a:p>
            <a:r>
              <a:rPr lang="zh-CN" altLang="en-US" dirty="0" smtClean="0"/>
              <a:t>演奏</a:t>
            </a:r>
            <a:r>
              <a:rPr lang="zh-CN" altLang="en-US" dirty="0"/>
              <a:t>的都是练习过多次的曲目，</a:t>
            </a:r>
            <a:r>
              <a:rPr lang="zh-CN" altLang="en-US" dirty="0" smtClean="0"/>
              <a:t>重在按计划执行，很少即兴发挥。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118872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一个“全栈工程师”能替代交响乐队么？</a:t>
            </a:r>
            <a:endParaRPr lang="zh-CN" alt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6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爵士乐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Jazz Band (</a:t>
            </a:r>
            <a:r>
              <a:rPr lang="zh-CN" altLang="en-US" dirty="0" smtClean="0"/>
              <a:t>爵士乐队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dirty="0" smtClean="0"/>
              <a:t>Miles Davis, </a:t>
            </a:r>
            <a:r>
              <a:rPr lang="en-US" altLang="zh-CN" dirty="0" smtClean="0"/>
              <a:t>John Coltrane, Charlie Parker</a:t>
            </a:r>
          </a:p>
          <a:p>
            <a:pPr lvl="1"/>
            <a:r>
              <a:rPr lang="en-US" dirty="0">
                <a:hlinkClick r:id="rId2"/>
              </a:rPr>
              <a:t>http://v.youku.com/v_show/id_XNTkzOTg4MTY=.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r>
              <a:rPr lang="zh-CN" altLang="en-US" dirty="0" smtClean="0"/>
              <a:t>靠谱么？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949536"/>
            <a:ext cx="4038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爵士乐团队的特点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不靠谱。他们演奏时都没有谱子</a:t>
            </a:r>
          </a:p>
          <a:p>
            <a:r>
              <a:rPr lang="zh-CN" altLang="en-US" dirty="0" smtClean="0"/>
              <a:t>没有</a:t>
            </a:r>
            <a:r>
              <a:rPr lang="zh-CN" altLang="en-US" dirty="0"/>
              <a:t>现场指挥，平时有编曲者协 调和指导</a:t>
            </a:r>
            <a:r>
              <a:rPr lang="zh-CN" altLang="en-US" dirty="0" smtClean="0"/>
              <a:t>乐队。</a:t>
            </a:r>
            <a:endParaRPr lang="zh-CN" altLang="en-US" dirty="0"/>
          </a:p>
          <a:p>
            <a:r>
              <a:rPr lang="zh-CN" altLang="en-US" dirty="0" smtClean="0"/>
              <a:t>也</a:t>
            </a:r>
            <a:r>
              <a:rPr lang="zh-CN" altLang="en-US" dirty="0"/>
              <a:t>有模式，迈尔斯（姑且称之为架构师）先用小号吹出主题，然后他到一旁 抽烟去了，其余人员根据这个主题各自即兴发挥；最后迈尔斯加入，回 应主题，像是对曲子的总结。</a:t>
            </a:r>
          </a:p>
          <a:p>
            <a:r>
              <a:rPr lang="zh-CN" altLang="en-US" dirty="0" smtClean="0"/>
              <a:t>人数</a:t>
            </a:r>
            <a:r>
              <a:rPr lang="zh-CN" altLang="en-US" dirty="0"/>
              <a:t>较少。 </a:t>
            </a:r>
            <a:endParaRPr lang="en-US" altLang="zh-CN" dirty="0" smtClean="0"/>
          </a:p>
          <a:p>
            <a:r>
              <a:rPr lang="zh-CN" altLang="en-US" dirty="0" smtClean="0"/>
              <a:t>鼓励即兴发挥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2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全栈工程师的乐队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235" y="1774825"/>
            <a:ext cx="7647529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2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Skunkworks Team </a:t>
            </a:r>
            <a:r>
              <a:rPr lang="zh-CN" altLang="en-US" dirty="0"/>
              <a:t>秘密团队</a:t>
            </a:r>
            <a:endParaRPr lang="en-US" dirty="0"/>
          </a:p>
          <a:p>
            <a:pPr lvl="1"/>
            <a:r>
              <a:rPr lang="en-US" dirty="0"/>
              <a:t>A group of people work without much visibility and management,  intense ownership, extraordinary buy-in from the developers involved. </a:t>
            </a:r>
            <a:endParaRPr lang="en-US" dirty="0" smtClean="0"/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Secret software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SWAT team </a:t>
            </a:r>
            <a:r>
              <a:rPr lang="zh-CN" altLang="en-US" dirty="0" smtClean="0"/>
              <a:t>特工团队</a:t>
            </a:r>
            <a:endParaRPr lang="en-US" dirty="0"/>
          </a:p>
          <a:p>
            <a:pPr lvl="1"/>
            <a:r>
              <a:rPr lang="en-US" dirty="0"/>
              <a:t>Skilled With Advanced Tools,  a group of people who are highly skilled with a particular tool or practice</a:t>
            </a:r>
          </a:p>
          <a:p>
            <a:pPr lvl="1"/>
            <a:r>
              <a:rPr lang="en-US" dirty="0" smtClean="0"/>
              <a:t>Solving </a:t>
            </a:r>
            <a:r>
              <a:rPr lang="en-US" dirty="0"/>
              <a:t>a specific problem,  highly urgent. </a:t>
            </a:r>
            <a:endParaRPr lang="en-US" dirty="0" smtClean="0"/>
          </a:p>
          <a:p>
            <a:pPr lvl="1"/>
            <a:r>
              <a:rPr lang="en-US" dirty="0" smtClean="0"/>
              <a:t>Example: </a:t>
            </a:r>
          </a:p>
          <a:p>
            <a:pPr lvl="2"/>
            <a:r>
              <a:rPr lang="en-US" dirty="0" smtClean="0"/>
              <a:t>Year-2000 project;   Security project; Tech Transfer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/>
              <a:t>Chief-Programmer Team  (surgical team)</a:t>
            </a:r>
          </a:p>
          <a:p>
            <a:pPr lvl="1"/>
            <a:r>
              <a:rPr lang="zh-CN" altLang="en-US" dirty="0"/>
              <a:t>主治医</a:t>
            </a:r>
            <a:r>
              <a:rPr lang="zh-CN" altLang="en-US" dirty="0" smtClean="0"/>
              <a:t>师模式</a:t>
            </a:r>
            <a:endParaRPr lang="en-US" altLang="zh-CN" dirty="0" smtClean="0"/>
          </a:p>
          <a:p>
            <a:pPr lvl="1"/>
            <a:r>
              <a:rPr lang="en-US" dirty="0" smtClean="0"/>
              <a:t>Chief-programmer </a:t>
            </a:r>
            <a:r>
              <a:rPr lang="en-US" dirty="0"/>
              <a:t>handles the bulk of the design and code,  other team members are in supporting role (backup programmer, admin, tool-smith, language lawyer, </a:t>
            </a:r>
            <a:r>
              <a:rPr lang="en-US" dirty="0" smtClean="0"/>
              <a:t>specialist)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IBM 360 </a:t>
            </a:r>
            <a:r>
              <a:rPr lang="en-US" altLang="zh-CN" dirty="0" smtClean="0"/>
              <a:t>team</a:t>
            </a:r>
          </a:p>
          <a:p>
            <a:pPr lvl="2"/>
            <a:r>
              <a:rPr lang="zh-CN" altLang="en-US" dirty="0" smtClean="0"/>
              <a:t>一些学校的软件团队退化为“一人加班，其他人抱大腿”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SuperStar</a:t>
            </a:r>
            <a:r>
              <a:rPr lang="en-US" dirty="0"/>
              <a:t> </a:t>
            </a:r>
            <a:r>
              <a:rPr lang="en-US" dirty="0" smtClean="0"/>
              <a:t>Team </a:t>
            </a:r>
            <a:r>
              <a:rPr lang="zh-CN" altLang="en-US" dirty="0" smtClean="0"/>
              <a:t>（明星团队）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group of talented </a:t>
            </a:r>
            <a:r>
              <a:rPr lang="en-US" dirty="0" err="1"/>
              <a:t>devs</a:t>
            </a:r>
            <a:r>
              <a:rPr lang="en-US" dirty="0"/>
              <a:t>, specialist, with managers to support them,  the star is the player</a:t>
            </a:r>
          </a:p>
          <a:p>
            <a:pPr lvl="1"/>
            <a:r>
              <a:rPr lang="en-US" dirty="0"/>
              <a:t>Example: </a:t>
            </a:r>
            <a:r>
              <a:rPr lang="zh-CN" altLang="en-US" dirty="0" smtClean="0"/>
              <a:t>刘</a:t>
            </a:r>
            <a:r>
              <a:rPr lang="zh-CN" altLang="en-US" dirty="0"/>
              <a:t>翔 </a:t>
            </a:r>
            <a:r>
              <a:rPr lang="en-US" altLang="zh-CN" dirty="0"/>
              <a:t>– </a:t>
            </a:r>
            <a:r>
              <a:rPr lang="zh-CN" altLang="en-US" dirty="0"/>
              <a:t>翔之队</a:t>
            </a:r>
            <a:endParaRPr lang="en-US" dirty="0"/>
          </a:p>
          <a:p>
            <a:r>
              <a:rPr lang="zh-CN" altLang="en-US" dirty="0" smtClean="0"/>
              <a:t>一旦明星出了问题，怎么办？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5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团队类型 </a:t>
            </a:r>
            <a:r>
              <a:rPr lang="en-US" altLang="zh-CN" b="0" dirty="0" smtClean="0"/>
              <a:t>- </a:t>
            </a:r>
            <a:r>
              <a:rPr lang="zh-CN" altLang="en-US" b="0" dirty="0" smtClean="0"/>
              <a:t>官僚</a:t>
            </a:r>
            <a:r>
              <a:rPr lang="zh-CN" altLang="en-US" b="0" dirty="0"/>
              <a:t>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4038600" cy="462560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这种模式脱胎于大机构的组织架构，几个人报告给一个小头目，几个小头目报告给中头目， 依次而上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这种</a:t>
            </a:r>
            <a:r>
              <a:rPr lang="zh-CN" altLang="en-US" dirty="0"/>
              <a:t>模式在软件开发中会出问题。因为成员之间不光有技术方面的合作和领导， 同时还混进了组织上的领导和被领导关系。跨组织的合作变得比较</a:t>
            </a:r>
            <a:r>
              <a:rPr lang="zh-CN" altLang="en-US" dirty="0" smtClean="0"/>
              <a:t>困难。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775191"/>
            <a:ext cx="433801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4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非团队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在你之前的经历中，最有团队精神的事情是什么？ 它和其它活动有什么区别？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54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分组讨论，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投票选出你们小组成员最喜欢的两个团队类型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辩论你们在这门课程中最应该采取哪种类型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列出优劣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课堂发言，或发表博客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Peopleware</a:t>
            </a:r>
            <a:r>
              <a:rPr lang="en-US" dirty="0" smtClean="0"/>
              <a:t> (</a:t>
            </a:r>
            <a:r>
              <a:rPr lang="zh-CN" altLang="en-US" dirty="0" smtClean="0"/>
              <a:t>人件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研究生课程要求事先阅读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人件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一书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团队是由人构成的</a:t>
            </a:r>
            <a:endParaRPr lang="en-US" altLang="zh-CN" dirty="0" smtClean="0"/>
          </a:p>
          <a:p>
            <a:r>
              <a:rPr lang="zh-CN" altLang="en-US" dirty="0" smtClean="0"/>
              <a:t>如何发展个人 （</a:t>
            </a:r>
            <a:r>
              <a:rPr lang="en-US" dirty="0" smtClean="0"/>
              <a:t>Development </a:t>
            </a:r>
            <a:r>
              <a:rPr lang="en-US" dirty="0"/>
              <a:t>of </a:t>
            </a:r>
            <a:r>
              <a:rPr lang="en-US" altLang="zh-CN" dirty="0" smtClean="0"/>
              <a:t>P</a:t>
            </a:r>
            <a:r>
              <a:rPr lang="en-US" dirty="0" smtClean="0"/>
              <a:t>roductive </a:t>
            </a:r>
            <a:r>
              <a:rPr lang="en-US" altLang="zh-CN" dirty="0" smtClean="0"/>
              <a:t>Professional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 lvl="1"/>
            <a:r>
              <a:rPr lang="en-US" dirty="0" smtClean="0"/>
              <a:t>Personal Software Process</a:t>
            </a:r>
            <a:endParaRPr lang="en-US" dirty="0"/>
          </a:p>
          <a:p>
            <a:r>
              <a:rPr lang="zh-CN" altLang="en-US" dirty="0" smtClean="0"/>
              <a:t>如何发展团队（</a:t>
            </a:r>
            <a:r>
              <a:rPr lang="en-US" dirty="0" smtClean="0"/>
              <a:t>Development </a:t>
            </a:r>
            <a:r>
              <a:rPr lang="en-US" dirty="0"/>
              <a:t>of productive </a:t>
            </a:r>
            <a:r>
              <a:rPr lang="en-US" dirty="0" smtClean="0"/>
              <a:t>teams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 lvl="1"/>
            <a:r>
              <a:rPr lang="en-US" dirty="0" smtClean="0"/>
              <a:t>Team Software Process, CMM</a:t>
            </a:r>
          </a:p>
          <a:p>
            <a:pPr lvl="1"/>
            <a:r>
              <a:rPr lang="en-US" dirty="0" smtClean="0"/>
              <a:t>Team organization</a:t>
            </a:r>
            <a:endParaRPr lang="en-US" dirty="0"/>
          </a:p>
          <a:p>
            <a:r>
              <a:rPr lang="zh-CN" altLang="en-US" dirty="0" smtClean="0"/>
              <a:t>如何管理人（</a:t>
            </a:r>
            <a:r>
              <a:rPr lang="en-US" dirty="0" smtClean="0"/>
              <a:t>People management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 lvl="1"/>
            <a:r>
              <a:rPr lang="zh-CN" altLang="en-US" dirty="0" smtClean="0"/>
              <a:t>招募，培训，提升。 </a:t>
            </a:r>
            <a:r>
              <a:rPr lang="en-US" dirty="0" smtClean="0"/>
              <a:t>Recruiting</a:t>
            </a:r>
            <a:r>
              <a:rPr lang="en-US" dirty="0" smtClean="0"/>
              <a:t>, training, promoting, </a:t>
            </a:r>
            <a:endParaRPr lang="en-US" dirty="0"/>
          </a:p>
          <a:p>
            <a:r>
              <a:rPr lang="zh-CN" altLang="en-US" dirty="0" smtClean="0"/>
              <a:t>人的能力如何建模，衡量，提高（</a:t>
            </a:r>
            <a:r>
              <a:rPr lang="en-US" dirty="0" smtClean="0"/>
              <a:t>Modeling </a:t>
            </a:r>
            <a:r>
              <a:rPr lang="en-US" dirty="0"/>
              <a:t>of human </a:t>
            </a:r>
            <a:r>
              <a:rPr lang="en-US" dirty="0" smtClean="0"/>
              <a:t>competencies</a:t>
            </a:r>
            <a:r>
              <a:rPr lang="zh-CN" altLang="en-US" dirty="0"/>
              <a:t>）</a:t>
            </a:r>
            <a:endParaRPr lang="en-US" dirty="0" smtClean="0"/>
          </a:p>
          <a:p>
            <a:pPr lvl="1"/>
            <a:r>
              <a:rPr lang="zh-CN" altLang="en-US" dirty="0" smtClean="0"/>
              <a:t>定义你需要什么样的能力（</a:t>
            </a:r>
            <a:r>
              <a:rPr lang="en-US" dirty="0" smtClean="0"/>
              <a:t>Define competency</a:t>
            </a:r>
            <a:r>
              <a:rPr lang="zh-CN" altLang="en-US" dirty="0" smtClean="0"/>
              <a:t>，</a:t>
            </a:r>
            <a:r>
              <a:rPr lang="en-US" dirty="0" smtClean="0"/>
              <a:t>soft skills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 lvl="1"/>
            <a:r>
              <a:rPr lang="zh-CN" altLang="en-US" dirty="0" smtClean="0"/>
              <a:t>定义能力和团队成功，商业成功的关系（</a:t>
            </a:r>
            <a:r>
              <a:rPr lang="en-US" dirty="0" smtClean="0"/>
              <a:t>Link-competency </a:t>
            </a:r>
            <a:r>
              <a:rPr lang="en-US" dirty="0" smtClean="0"/>
              <a:t>with performance </a:t>
            </a:r>
            <a:r>
              <a:rPr lang="en-US" dirty="0" smtClean="0"/>
              <a:t>goals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 lvl="1"/>
            <a:r>
              <a:rPr lang="zh-CN" altLang="en-US" dirty="0" smtClean="0"/>
              <a:t>达到目标，实现能力的提升（</a:t>
            </a:r>
            <a:r>
              <a:rPr lang="en-US" dirty="0" smtClean="0"/>
              <a:t>Achieve </a:t>
            </a:r>
            <a:r>
              <a:rPr lang="en-US" dirty="0" smtClean="0"/>
              <a:t>the goals and improve the </a:t>
            </a:r>
            <a:r>
              <a:rPr lang="en-US" dirty="0" smtClean="0"/>
              <a:t>competency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Peopleware</a:t>
            </a:r>
            <a:r>
              <a:rPr lang="en-US" dirty="0" smtClean="0"/>
              <a:t> (</a:t>
            </a:r>
            <a:r>
              <a:rPr lang="zh-CN" altLang="en-US" dirty="0" smtClean="0"/>
              <a:t>人件</a:t>
            </a:r>
            <a:r>
              <a:rPr lang="en-US" dirty="0" smtClean="0"/>
              <a:t>) </a:t>
            </a:r>
            <a:r>
              <a:rPr lang="en-US" altLang="zh-CN" dirty="0" smtClean="0"/>
              <a:t>-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Organizational </a:t>
            </a:r>
            <a:r>
              <a:rPr lang="en-US" altLang="zh-CN" dirty="0"/>
              <a:t>C</a:t>
            </a:r>
            <a:r>
              <a:rPr lang="en-US" dirty="0" smtClean="0"/>
              <a:t>ulture (</a:t>
            </a:r>
            <a:r>
              <a:rPr lang="zh-CN" altLang="en-US" dirty="0" smtClean="0"/>
              <a:t>组织的文化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Decision making (</a:t>
            </a:r>
            <a:r>
              <a:rPr lang="zh-CN" altLang="en-US" dirty="0" smtClean="0"/>
              <a:t>如何做决定的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Risk Tasking  (</a:t>
            </a:r>
            <a:r>
              <a:rPr lang="zh-CN" altLang="en-US" dirty="0" smtClean="0"/>
              <a:t>对于冒险的态度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Value System (</a:t>
            </a:r>
            <a:r>
              <a:rPr lang="zh-CN" altLang="en-US" dirty="0" smtClean="0"/>
              <a:t>价值取向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什么重要</a:t>
            </a:r>
            <a:r>
              <a:rPr lang="en-US" altLang="zh-CN" dirty="0" smtClean="0"/>
              <a:t>?)</a:t>
            </a:r>
          </a:p>
          <a:p>
            <a:pPr lvl="1"/>
            <a:r>
              <a:rPr lang="en-US" dirty="0" smtClean="0"/>
              <a:t>Process (</a:t>
            </a:r>
            <a:r>
              <a:rPr lang="zh-CN" altLang="en-US" dirty="0" smtClean="0"/>
              <a:t>做事情的流程</a:t>
            </a:r>
            <a:r>
              <a:rPr lang="en-US" dirty="0" smtClean="0"/>
              <a:t>)</a:t>
            </a:r>
          </a:p>
          <a:p>
            <a:r>
              <a:rPr lang="zh-CN" altLang="en-US" dirty="0" smtClean="0"/>
              <a:t>文化：当一个团队的人出于习惯而按照一些固定的方式去做一些事情，而不问原因。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例如：中国人敬酒的文化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当你在饭局上敬酒的时候，你会想这件事情的原因，为何要干杯，这件事情的价值</a:t>
            </a:r>
            <a:r>
              <a:rPr lang="en-US" altLang="zh-CN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0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Peopleware</a:t>
            </a:r>
            <a:r>
              <a:rPr lang="en-US" dirty="0" smtClean="0"/>
              <a:t> (</a:t>
            </a:r>
            <a:r>
              <a:rPr lang="zh-CN" altLang="en-US" dirty="0" smtClean="0"/>
              <a:t>人件</a:t>
            </a:r>
            <a:r>
              <a:rPr lang="en-US" dirty="0" smtClean="0"/>
              <a:t>) </a:t>
            </a:r>
            <a:r>
              <a:rPr lang="en-US" altLang="zh-CN" dirty="0" smtClean="0"/>
              <a:t>-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Organizational learning (</a:t>
            </a:r>
            <a:r>
              <a:rPr lang="zh-CN" altLang="en-US" dirty="0" smtClean="0"/>
              <a:t>组织的学习能力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Learning from mistakes (</a:t>
            </a:r>
            <a:r>
              <a:rPr lang="zh-CN" altLang="en-US" dirty="0" smtClean="0"/>
              <a:t>能从自己的错误中学习么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Learning from changing environment (</a:t>
            </a:r>
            <a:r>
              <a:rPr lang="zh-CN" altLang="en-US" dirty="0" smtClean="0"/>
              <a:t>能从外部变化中学习么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Adapt to new requirements (</a:t>
            </a:r>
            <a:r>
              <a:rPr lang="zh-CN" altLang="en-US" dirty="0" smtClean="0"/>
              <a:t>能适应新的要求么</a:t>
            </a:r>
            <a:r>
              <a:rPr lang="en-US" dirty="0" smtClean="0"/>
              <a:t>)</a:t>
            </a:r>
          </a:p>
          <a:p>
            <a:r>
              <a:rPr lang="zh-CN" altLang="en-US" dirty="0" smtClean="0"/>
              <a:t>每个项目小组能有这样的学习能力么？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4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如何做决定？</a:t>
            </a:r>
            <a:r>
              <a:rPr lang="en-US" dirty="0" smtClean="0"/>
              <a:t>Decision </a:t>
            </a:r>
            <a:r>
              <a:rPr lang="en-US" dirty="0" smtClean="0"/>
              <a:t>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独裁</a:t>
            </a:r>
            <a:r>
              <a:rPr lang="en-US" altLang="zh-CN" dirty="0"/>
              <a:t> </a:t>
            </a:r>
            <a:r>
              <a:rPr lang="en-US" dirty="0" smtClean="0"/>
              <a:t>Dictation</a:t>
            </a:r>
            <a:endParaRPr lang="en-US" dirty="0" smtClean="0"/>
          </a:p>
          <a:p>
            <a:pPr lvl="1"/>
            <a:r>
              <a:rPr lang="en-US" dirty="0" smtClean="0"/>
              <a:t>Great for the dictator; quick to make quick decisions</a:t>
            </a:r>
          </a:p>
          <a:p>
            <a:r>
              <a:rPr lang="zh-CN" altLang="en-US" dirty="0" smtClean="0"/>
              <a:t>顾问 </a:t>
            </a:r>
            <a:r>
              <a:rPr lang="en-US" dirty="0" smtClean="0"/>
              <a:t>Consulting</a:t>
            </a:r>
            <a:endParaRPr lang="en-US" dirty="0" smtClean="0"/>
          </a:p>
          <a:p>
            <a:pPr lvl="1"/>
            <a:r>
              <a:rPr lang="en-US" dirty="0" smtClean="0"/>
              <a:t>Get more info</a:t>
            </a:r>
          </a:p>
          <a:p>
            <a:r>
              <a:rPr lang="zh-CN" altLang="en-US" dirty="0" smtClean="0"/>
              <a:t>民主 </a:t>
            </a:r>
            <a:r>
              <a:rPr lang="en-US" dirty="0" smtClean="0"/>
              <a:t>Democracy</a:t>
            </a:r>
            <a:endParaRPr lang="en-US" dirty="0" smtClean="0"/>
          </a:p>
          <a:p>
            <a:pPr lvl="1"/>
            <a:r>
              <a:rPr lang="en-US" dirty="0" smtClean="0"/>
              <a:t>Follow the crowd</a:t>
            </a:r>
          </a:p>
          <a:p>
            <a:pPr lvl="1"/>
            <a:r>
              <a:rPr lang="en-US" dirty="0" smtClean="0"/>
              <a:t>Creating winner/losers</a:t>
            </a:r>
          </a:p>
          <a:p>
            <a:r>
              <a:rPr lang="zh-CN" altLang="en-US" dirty="0" smtClean="0"/>
              <a:t>一致 </a:t>
            </a:r>
            <a:r>
              <a:rPr lang="en-US" dirty="0" smtClean="0"/>
              <a:t>Consensus</a:t>
            </a:r>
            <a:endParaRPr lang="en-US" dirty="0" smtClean="0"/>
          </a:p>
          <a:p>
            <a:pPr lvl="1"/>
            <a:r>
              <a:rPr lang="en-US" dirty="0" smtClean="0"/>
              <a:t>Great commitment, if a conclusion can be reached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0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成熟的团队不是一天就形成的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4495800" cy="462560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刚开始的时候是“一窝蜂”模式</a:t>
            </a:r>
            <a:endParaRPr lang="en-US" altLang="zh-CN" dirty="0" smtClean="0"/>
          </a:p>
          <a:p>
            <a:r>
              <a:rPr lang="zh-CN" altLang="en-US" dirty="0"/>
              <a:t>例如小朋友们刚开始踢足球的时候，大家都一窝蜂地去抢球，球在 哪里，一堆人就跟到哪里，这样的模式可以叫一窝蜂模式（</a:t>
            </a:r>
            <a:r>
              <a:rPr lang="en-US" b="1" dirty="0"/>
              <a:t>Chaos Team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怎么才能变成右边成熟的团队？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775191"/>
            <a:ext cx="4572000" cy="33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28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团队的成长需要过程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参见教材 </a:t>
            </a:r>
            <a:r>
              <a:rPr lang="en-US" altLang="zh-CN" dirty="0" smtClean="0"/>
              <a:t>17.5 </a:t>
            </a:r>
            <a:r>
              <a:rPr lang="zh-CN" altLang="en-US" dirty="0" smtClean="0"/>
              <a:t>团队合作的几个阶段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萌芽</a:t>
            </a:r>
            <a:endParaRPr lang="en-US" altLang="zh-CN" dirty="0" smtClean="0"/>
          </a:p>
          <a:p>
            <a:r>
              <a:rPr lang="zh-CN" altLang="en-US" dirty="0"/>
              <a:t>磨</a:t>
            </a:r>
            <a:r>
              <a:rPr lang="zh-CN" altLang="en-US" dirty="0" smtClean="0"/>
              <a:t>合</a:t>
            </a:r>
            <a:endParaRPr lang="en-US" altLang="zh-CN" dirty="0" smtClean="0"/>
          </a:p>
          <a:p>
            <a:r>
              <a:rPr lang="zh-CN" altLang="en-US" dirty="0"/>
              <a:t>规</a:t>
            </a:r>
            <a:r>
              <a:rPr lang="zh-CN" altLang="en-US" dirty="0" smtClean="0"/>
              <a:t>范</a:t>
            </a:r>
            <a:endParaRPr lang="en-US" altLang="zh-CN" dirty="0" smtClean="0"/>
          </a:p>
          <a:p>
            <a:r>
              <a:rPr lang="zh-CN" altLang="en-US" dirty="0"/>
              <a:t>创</a:t>
            </a:r>
            <a:r>
              <a:rPr lang="zh-CN" altLang="en-US" dirty="0" smtClean="0"/>
              <a:t>造</a:t>
            </a:r>
            <a:endParaRPr lang="en-US" altLang="zh-CN" dirty="0" smtClean="0"/>
          </a:p>
          <a:p>
            <a:r>
              <a:rPr lang="en-US" altLang="zh-CN" dirty="0" smtClean="0"/>
              <a:t>Or</a:t>
            </a:r>
          </a:p>
          <a:p>
            <a:pPr lvl="1"/>
            <a:r>
              <a:rPr lang="zh-CN" altLang="en-US" dirty="0"/>
              <a:t>解</a:t>
            </a:r>
            <a:r>
              <a:rPr lang="zh-CN" altLang="en-US" dirty="0" smtClean="0"/>
              <a:t>体</a:t>
            </a:r>
            <a:endParaRPr lang="en-US" altLang="zh-CN" dirty="0" smtClean="0"/>
          </a:p>
          <a:p>
            <a:r>
              <a:rPr lang="zh-CN" altLang="en-US" dirty="0" smtClean="0"/>
              <a:t>你们的小组处于什么阶段？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17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练习和讨论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www.cnblogs.com/xinz/p/3852332.html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8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vs. Work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Group</a:t>
            </a:r>
          </a:p>
          <a:p>
            <a:pPr lvl="1"/>
            <a:r>
              <a:rPr lang="en-US" dirty="0" smtClean="0"/>
              <a:t>A random group of people happen to be together to finish a task</a:t>
            </a:r>
          </a:p>
          <a:p>
            <a:pPr lvl="1"/>
            <a:r>
              <a:rPr lang="en-US" altLang="zh-CN" dirty="0" smtClean="0"/>
              <a:t>M</a:t>
            </a:r>
            <a:r>
              <a:rPr lang="zh-CN" altLang="en-US" dirty="0" smtClean="0"/>
              <a:t>个人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各自把</a:t>
            </a:r>
            <a:r>
              <a:rPr lang="en-US" altLang="zh-CN" dirty="0" smtClean="0"/>
              <a:t>N </a:t>
            </a:r>
            <a:r>
              <a:rPr lang="zh-CN" altLang="en-US" dirty="0" smtClean="0"/>
              <a:t>块砖从</a:t>
            </a:r>
            <a:r>
              <a:rPr lang="en-US" altLang="zh-CN" dirty="0" smtClean="0"/>
              <a:t>A </a:t>
            </a:r>
            <a:r>
              <a:rPr lang="zh-CN" altLang="en-US" dirty="0" smtClean="0"/>
              <a:t>地运到</a:t>
            </a:r>
            <a:r>
              <a:rPr lang="en-US" altLang="zh-CN" dirty="0" smtClean="0"/>
              <a:t>B </a:t>
            </a:r>
            <a:r>
              <a:rPr lang="zh-CN" altLang="en-US" dirty="0" smtClean="0"/>
              <a:t>地。 </a:t>
            </a:r>
            <a:endParaRPr lang="en-US" dirty="0" smtClean="0"/>
          </a:p>
          <a:p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Common mission, team members relies on each other</a:t>
            </a:r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个人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组成人链把</a:t>
            </a:r>
            <a:r>
              <a:rPr lang="en-US" altLang="zh-CN" dirty="0" smtClean="0"/>
              <a:t>N*M </a:t>
            </a:r>
            <a:r>
              <a:rPr lang="zh-CN" altLang="en-US" dirty="0" smtClean="0"/>
              <a:t>块砖从</a:t>
            </a:r>
            <a:r>
              <a:rPr lang="en-US" altLang="zh-CN" dirty="0" smtClean="0"/>
              <a:t>A </a:t>
            </a:r>
            <a:r>
              <a:rPr lang="zh-CN" altLang="en-US" dirty="0" smtClean="0"/>
              <a:t>地运到 </a:t>
            </a:r>
            <a:r>
              <a:rPr lang="en-US" altLang="zh-CN" dirty="0" smtClean="0"/>
              <a:t>B</a:t>
            </a:r>
            <a:r>
              <a:rPr lang="zh-CN" altLang="en-US" dirty="0" smtClean="0"/>
              <a:t>地。</a:t>
            </a:r>
            <a:endParaRPr lang="en-US" altLang="zh-CN" dirty="0" smtClean="0"/>
          </a:p>
          <a:p>
            <a:pPr lvl="1"/>
            <a:r>
              <a:rPr lang="zh-CN" altLang="en-US" dirty="0"/>
              <a:t>制</a:t>
            </a:r>
            <a:r>
              <a:rPr lang="zh-CN" altLang="en-US" dirty="0" smtClean="0"/>
              <a:t>造工具，更有效地运砖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 eaLnBrk="0" hangingPunct="0">
              <a:buNone/>
            </a:pPr>
            <a:r>
              <a:rPr lang="zh-CN" altLang="en-US" dirty="0" smtClean="0"/>
              <a:t>团队</a:t>
            </a:r>
            <a:r>
              <a:rPr lang="zh-CN" altLang="en-US" dirty="0"/>
              <a:t>有共同的特点：</a:t>
            </a:r>
            <a:endParaRPr lang="en-US" dirty="0"/>
          </a:p>
          <a:p>
            <a:pPr eaLnBrk="0" hangingPunct="0"/>
            <a:r>
              <a:rPr lang="zh-CN" altLang="en-US" dirty="0" smtClean="0"/>
              <a:t>团队</a:t>
            </a:r>
            <a:r>
              <a:rPr lang="zh-CN" altLang="en-US" dirty="0"/>
              <a:t>有一致的集体目标，团队要一起完成这目标。 一个团队的成员不一定要同时工作，例如接力赛跑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0" hangingPunct="0"/>
            <a:r>
              <a:rPr lang="zh-CN" altLang="en-US" dirty="0" smtClean="0"/>
              <a:t>（</a:t>
            </a:r>
            <a:r>
              <a:rPr lang="zh-CN" altLang="en-US" dirty="0"/>
              <a:t>王屋村搬砖的“非 团队”成员则不然，每个人想搬多少就搬多少，不想干了就结算工钱走人。）</a:t>
            </a:r>
            <a:endParaRPr lang="en-US" dirty="0"/>
          </a:p>
          <a:p>
            <a:pPr eaLnBrk="0" hangingPunct="0"/>
            <a:r>
              <a:rPr lang="zh-CN" altLang="en-US" dirty="0" smtClean="0"/>
              <a:t>团队</a:t>
            </a:r>
            <a:r>
              <a:rPr lang="zh-CN" altLang="en-US" dirty="0"/>
              <a:t>成员有各自的分工，互相依赖合作，共同完成任务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0" hangingPunct="0"/>
            <a:r>
              <a:rPr lang="zh-CN" altLang="en-US" dirty="0" smtClean="0"/>
              <a:t>（</a:t>
            </a:r>
            <a:r>
              <a:rPr lang="zh-CN" altLang="en-US" dirty="0"/>
              <a:t>王屋村搬砖的 “非团队”成员则是各自行动，独立把任务完成，有人不辞而别，对其 他的搬砖人无实质影响。）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1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76201"/>
            <a:ext cx="54863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成熟的团队不是一天就形成的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4495800" cy="462560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刚开始的时候是“一窝蜂”模式</a:t>
            </a:r>
            <a:endParaRPr lang="en-US" altLang="zh-CN" dirty="0" smtClean="0"/>
          </a:p>
          <a:p>
            <a:r>
              <a:rPr lang="zh-CN" altLang="en-US" dirty="0"/>
              <a:t>例如小朋友们刚开始踢足球的时候，大家都一窝蜂地去抢球，球在 哪里，一堆人就跟到哪里，这样的模式可以叫一窝蜂模式（</a:t>
            </a:r>
            <a:r>
              <a:rPr lang="en-US" b="1" dirty="0"/>
              <a:t>Chaos Team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怎么才能变成右边成熟的团队？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775191"/>
            <a:ext cx="4572000" cy="33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8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团队的不同形式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Business </a:t>
            </a:r>
            <a:r>
              <a:rPr lang="en-US" dirty="0" smtClean="0"/>
              <a:t>Team </a:t>
            </a:r>
            <a:r>
              <a:rPr lang="zh-CN" altLang="en-US" dirty="0" smtClean="0"/>
              <a:t>（商业开发团队）</a:t>
            </a:r>
            <a:endParaRPr lang="en-US" dirty="0"/>
          </a:p>
          <a:p>
            <a:pPr lvl="1"/>
            <a:r>
              <a:rPr lang="en-US" dirty="0"/>
              <a:t>Generic,  hierarchical structure,  lead + equal peers,  stable, </a:t>
            </a:r>
            <a:r>
              <a:rPr lang="en-US" dirty="0" smtClean="0"/>
              <a:t>work</a:t>
            </a:r>
          </a:p>
          <a:p>
            <a:pPr lvl="1"/>
            <a:r>
              <a:rPr lang="zh-CN" altLang="en-US" dirty="0" smtClean="0"/>
              <a:t>例如开发商业软件的团队</a:t>
            </a:r>
            <a:endParaRPr lang="en-US" dirty="0"/>
          </a:p>
          <a:p>
            <a:pPr fontAlgn="ctr"/>
            <a:r>
              <a:rPr lang="en-US" dirty="0"/>
              <a:t>Feature Team</a:t>
            </a:r>
          </a:p>
          <a:p>
            <a:pPr lvl="1"/>
            <a:r>
              <a:rPr lang="en-US" dirty="0"/>
              <a:t>Dev/test/pm/</a:t>
            </a:r>
            <a:r>
              <a:rPr lang="en-US" dirty="0" err="1"/>
              <a:t>etc</a:t>
            </a:r>
            <a:r>
              <a:rPr lang="en-US" dirty="0"/>
              <a:t>,  give responsibility to own a part of the </a:t>
            </a:r>
            <a:r>
              <a:rPr lang="en-US" dirty="0" smtClean="0"/>
              <a:t>product</a:t>
            </a:r>
          </a:p>
          <a:p>
            <a:pPr lvl="1"/>
            <a:r>
              <a:rPr lang="en-US" altLang="zh-CN" dirty="0" smtClean="0"/>
              <a:t>Feature Crew </a:t>
            </a:r>
            <a:r>
              <a:rPr lang="zh-CN" altLang="en-US" dirty="0" smtClean="0"/>
              <a:t>（功能小组）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0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44128"/>
            <a:ext cx="6184900" cy="68138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不同的团队类型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Theater Team </a:t>
            </a:r>
            <a:r>
              <a:rPr lang="zh-CN" altLang="en-US" dirty="0" smtClean="0"/>
              <a:t>剧院团队</a:t>
            </a:r>
            <a:endParaRPr lang="en-US" altLang="zh-CN" dirty="0" smtClean="0"/>
          </a:p>
          <a:p>
            <a:pPr fontAlgn="ctr"/>
            <a:r>
              <a:rPr lang="zh-CN" altLang="en-US" dirty="0" smtClean="0"/>
              <a:t>一群有天赋的演员在剧院里演话剧，他们是如何分配角色的？</a:t>
            </a:r>
            <a:endParaRPr lang="en-US" dirty="0"/>
          </a:p>
          <a:p>
            <a:pPr lvl="1"/>
            <a:r>
              <a:rPr lang="en-US" dirty="0"/>
              <a:t>Strong direction,  team member negotiate for roles,   </a:t>
            </a:r>
          </a:p>
          <a:p>
            <a:pPr lvl="1"/>
            <a:r>
              <a:rPr lang="zh-CN" altLang="en-US" dirty="0" smtClean="0"/>
              <a:t>适用于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training project, volunteer project  </a:t>
            </a:r>
          </a:p>
          <a:p>
            <a:pPr lvl="2"/>
            <a:r>
              <a:rPr lang="zh-CN" altLang="en-US" dirty="0" smtClean="0"/>
              <a:t>大学生的软件工程项目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60DA82-F298-4C61-A5B5-247E3F9E52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C1766B-B3F5-4F42-8D20-7E7B2DE9B78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40E8CF-1284-42B5-AE63-5DAA305DE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7163</TotalTime>
  <Words>1431</Words>
  <Application>Microsoft Office PowerPoint</Application>
  <PresentationFormat>全屏显示(4:3)</PresentationFormat>
  <Paragraphs>156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华文楷体</vt:lpstr>
      <vt:lpstr>宋体</vt:lpstr>
      <vt:lpstr>Arial</vt:lpstr>
      <vt:lpstr>Calibri</vt:lpstr>
      <vt:lpstr>Corbel</vt:lpstr>
      <vt:lpstr>Wingdings</vt:lpstr>
      <vt:lpstr>Wingdings 2</vt:lpstr>
      <vt:lpstr>Wingdings 3</vt:lpstr>
      <vt:lpstr>Module</vt:lpstr>
      <vt:lpstr>Software Teams / 团队</vt:lpstr>
      <vt:lpstr>团队 vs 非团队</vt:lpstr>
      <vt:lpstr>Team vs. Work Group</vt:lpstr>
      <vt:lpstr>团队的特点</vt:lpstr>
      <vt:lpstr>PowerPoint 演示文稿</vt:lpstr>
      <vt:lpstr>成熟的团队不是一天就形成的</vt:lpstr>
      <vt:lpstr>团队的不同形式</vt:lpstr>
      <vt:lpstr>PowerPoint 演示文稿</vt:lpstr>
      <vt:lpstr>不同的团队类型</vt:lpstr>
      <vt:lpstr>不同的团队类型</vt:lpstr>
      <vt:lpstr>交响乐队的特点</vt:lpstr>
      <vt:lpstr>爵士乐</vt:lpstr>
      <vt:lpstr>爵士乐团队的特点</vt:lpstr>
      <vt:lpstr>全栈工程师的乐队</vt:lpstr>
      <vt:lpstr>不同的团队类型</vt:lpstr>
      <vt:lpstr>不同的团队类型</vt:lpstr>
      <vt:lpstr>不同的团队类型</vt:lpstr>
      <vt:lpstr>不同的团队类型</vt:lpstr>
      <vt:lpstr>团队类型 - 官僚模式</vt:lpstr>
      <vt:lpstr>课堂练习</vt:lpstr>
      <vt:lpstr>Peopleware (人件)</vt:lpstr>
      <vt:lpstr>Peopleware (人件) - organization</vt:lpstr>
      <vt:lpstr>Peopleware (人件) - organization</vt:lpstr>
      <vt:lpstr>如何做决定？Decision Making</vt:lpstr>
      <vt:lpstr>成熟的团队不是一天就形成的</vt:lpstr>
      <vt:lpstr>团队的成长需要过程</vt:lpstr>
      <vt:lpstr>练习和讨论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Xin Zou</dc:creator>
  <cp:lastModifiedBy>Xin Zou</cp:lastModifiedBy>
  <cp:revision>40</cp:revision>
  <dcterms:created xsi:type="dcterms:W3CDTF">2009-12-14T09:57:50Z</dcterms:created>
  <dcterms:modified xsi:type="dcterms:W3CDTF">2015-11-28T04:29:29Z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