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90" r:id="rId4"/>
  </p:sldMasterIdLst>
  <p:notesMasterIdLst>
    <p:notesMasterId r:id="rId34"/>
  </p:notesMasterIdLst>
  <p:sldIdLst>
    <p:sldId id="256" r:id="rId5"/>
    <p:sldId id="300" r:id="rId6"/>
    <p:sldId id="301" r:id="rId7"/>
    <p:sldId id="302" r:id="rId8"/>
    <p:sldId id="322" r:id="rId9"/>
    <p:sldId id="324" r:id="rId10"/>
    <p:sldId id="325" r:id="rId11"/>
    <p:sldId id="326" r:id="rId12"/>
    <p:sldId id="327" r:id="rId13"/>
    <p:sldId id="328" r:id="rId14"/>
    <p:sldId id="329" r:id="rId15"/>
    <p:sldId id="332" r:id="rId16"/>
    <p:sldId id="333" r:id="rId17"/>
    <p:sldId id="334" r:id="rId18"/>
    <p:sldId id="330" r:id="rId19"/>
    <p:sldId id="331" r:id="rId20"/>
    <p:sldId id="344" r:id="rId21"/>
    <p:sldId id="345" r:id="rId22"/>
    <p:sldId id="346" r:id="rId23"/>
    <p:sldId id="347" r:id="rId24"/>
    <p:sldId id="348" r:id="rId25"/>
    <p:sldId id="349" r:id="rId26"/>
    <p:sldId id="335" r:id="rId27"/>
    <p:sldId id="350" r:id="rId28"/>
    <p:sldId id="351" r:id="rId29"/>
    <p:sldId id="323" r:id="rId30"/>
    <p:sldId id="337" r:id="rId31"/>
    <p:sldId id="343" r:id="rId32"/>
    <p:sldId id="336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277" autoAdjust="0"/>
  </p:normalViewPr>
  <p:slideViewPr>
    <p:cSldViewPr>
      <p:cViewPr varScale="1">
        <p:scale>
          <a:sx n="73" d="100"/>
          <a:sy n="73" d="100"/>
        </p:scale>
        <p:origin x="17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EDB586-9794-4DAD-A37E-2330656FAC4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CC8BA0C-852C-4FAF-AD4A-ECE90E72161C}">
      <dgm:prSet phldrT="[文本]"/>
      <dgm:spPr/>
      <dgm:t>
        <a:bodyPr/>
        <a:lstStyle/>
        <a:p>
          <a:r>
            <a:rPr lang="zh-CN" altLang="en-US" dirty="0" smtClean="0"/>
            <a:t>业务建模</a:t>
          </a:r>
          <a:endParaRPr lang="zh-CN" altLang="en-US" dirty="0"/>
        </a:p>
      </dgm:t>
    </dgm:pt>
    <dgm:pt modelId="{A06191B7-C5F4-49D3-BF42-12DA548FC76F}" type="parTrans" cxnId="{DB716418-946E-4717-80DA-CA3D752FFA2B}">
      <dgm:prSet/>
      <dgm:spPr/>
      <dgm:t>
        <a:bodyPr/>
        <a:lstStyle/>
        <a:p>
          <a:endParaRPr lang="zh-CN" altLang="en-US"/>
        </a:p>
      </dgm:t>
    </dgm:pt>
    <dgm:pt modelId="{67B853EC-2630-4310-B4FA-4F271D5E333C}" type="sibTrans" cxnId="{DB716418-946E-4717-80DA-CA3D752FFA2B}">
      <dgm:prSet/>
      <dgm:spPr/>
      <dgm:t>
        <a:bodyPr/>
        <a:lstStyle/>
        <a:p>
          <a:endParaRPr lang="zh-CN" altLang="en-US"/>
        </a:p>
      </dgm:t>
    </dgm:pt>
    <dgm:pt modelId="{E701AC1D-7C0B-43F5-A00C-6DB6A5E96CA1}">
      <dgm:prSet phldrT="[文本]"/>
      <dgm:spPr/>
      <dgm:t>
        <a:bodyPr/>
        <a:lstStyle/>
        <a:p>
          <a:r>
            <a:rPr lang="zh-CN" altLang="en-US" dirty="0" smtClean="0"/>
            <a:t>理解目前用户的业务流程</a:t>
          </a:r>
          <a:endParaRPr lang="zh-CN" altLang="en-US" dirty="0"/>
        </a:p>
      </dgm:t>
    </dgm:pt>
    <dgm:pt modelId="{0ED3D668-2201-418F-B49B-97F9CC013526}" type="parTrans" cxnId="{9F860C78-FBAC-4D69-959B-8CEBD3382A8E}">
      <dgm:prSet/>
      <dgm:spPr/>
      <dgm:t>
        <a:bodyPr/>
        <a:lstStyle/>
        <a:p>
          <a:endParaRPr lang="zh-CN" altLang="en-US"/>
        </a:p>
      </dgm:t>
    </dgm:pt>
    <dgm:pt modelId="{38C63FB4-E71A-478D-A287-6E9F13105343}" type="sibTrans" cxnId="{9F860C78-FBAC-4D69-959B-8CEBD3382A8E}">
      <dgm:prSet/>
      <dgm:spPr/>
      <dgm:t>
        <a:bodyPr/>
        <a:lstStyle/>
        <a:p>
          <a:endParaRPr lang="zh-CN" altLang="en-US"/>
        </a:p>
      </dgm:t>
    </dgm:pt>
    <dgm:pt modelId="{36A47FF4-28B7-4163-82D4-5F85BF9F6942}">
      <dgm:prSet phldrT="[文本]"/>
      <dgm:spPr/>
      <dgm:t>
        <a:bodyPr/>
        <a:lstStyle/>
        <a:p>
          <a:r>
            <a:rPr lang="zh-CN" altLang="en-US" dirty="0" smtClean="0"/>
            <a:t>形成准确的描述，</a:t>
          </a:r>
          <a:r>
            <a:rPr lang="en-US" altLang="zh-CN" dirty="0" smtClean="0"/>
            <a:t>XML</a:t>
          </a:r>
          <a:r>
            <a:rPr lang="zh-CN" altLang="en-US" dirty="0" smtClean="0"/>
            <a:t>，</a:t>
          </a:r>
          <a:r>
            <a:rPr lang="en-US" altLang="zh-CN" dirty="0" smtClean="0"/>
            <a:t>Use Case</a:t>
          </a:r>
          <a:endParaRPr lang="zh-CN" altLang="en-US" dirty="0"/>
        </a:p>
      </dgm:t>
    </dgm:pt>
    <dgm:pt modelId="{89B2F2B3-4A72-4C7F-9DC4-DE4A63101F89}" type="parTrans" cxnId="{25B1E417-278A-4183-B944-3F01CFC3A0EA}">
      <dgm:prSet/>
      <dgm:spPr/>
      <dgm:t>
        <a:bodyPr/>
        <a:lstStyle/>
        <a:p>
          <a:endParaRPr lang="zh-CN" altLang="en-US"/>
        </a:p>
      </dgm:t>
    </dgm:pt>
    <dgm:pt modelId="{9B1B3163-58A9-4BFD-9D5A-046044C4982A}" type="sibTrans" cxnId="{25B1E417-278A-4183-B944-3F01CFC3A0EA}">
      <dgm:prSet/>
      <dgm:spPr/>
      <dgm:t>
        <a:bodyPr/>
        <a:lstStyle/>
        <a:p>
          <a:endParaRPr lang="zh-CN" altLang="en-US"/>
        </a:p>
      </dgm:t>
    </dgm:pt>
    <dgm:pt modelId="{C18B6DB8-23E4-4CE5-8478-D10E599ED6AC}">
      <dgm:prSet phldrT="[文本]"/>
      <dgm:spPr/>
      <dgm:t>
        <a:bodyPr/>
        <a:lstStyle/>
        <a:p>
          <a:r>
            <a:rPr lang="zh-CN" altLang="en-US" dirty="0" smtClean="0"/>
            <a:t>需求分析</a:t>
          </a:r>
          <a:endParaRPr lang="zh-CN" altLang="en-US" dirty="0"/>
        </a:p>
      </dgm:t>
    </dgm:pt>
    <dgm:pt modelId="{B1011540-A4EC-4EEF-B156-2C1C43E41094}" type="parTrans" cxnId="{EB30334C-0AFF-41F8-A026-70EE79DDC88A}">
      <dgm:prSet/>
      <dgm:spPr/>
      <dgm:t>
        <a:bodyPr/>
        <a:lstStyle/>
        <a:p>
          <a:endParaRPr lang="zh-CN" altLang="en-US"/>
        </a:p>
      </dgm:t>
    </dgm:pt>
    <dgm:pt modelId="{5F320D45-2910-48EA-8DEA-BD3F27180755}" type="sibTrans" cxnId="{EB30334C-0AFF-41F8-A026-70EE79DDC88A}">
      <dgm:prSet/>
      <dgm:spPr/>
      <dgm:t>
        <a:bodyPr/>
        <a:lstStyle/>
        <a:p>
          <a:endParaRPr lang="zh-CN" altLang="en-US"/>
        </a:p>
      </dgm:t>
    </dgm:pt>
    <dgm:pt modelId="{85A8C8D1-7180-4103-A7A8-14FDB2732264}">
      <dgm:prSet phldrT="[文本]"/>
      <dgm:spPr/>
      <dgm:t>
        <a:bodyPr/>
        <a:lstStyle/>
        <a:p>
          <a:r>
            <a:rPr lang="zh-CN" altLang="en-US" dirty="0" smtClean="0"/>
            <a:t>系统要提供什么样的功能来满足用户的需求</a:t>
          </a:r>
          <a:endParaRPr lang="zh-CN" altLang="en-US" dirty="0"/>
        </a:p>
      </dgm:t>
    </dgm:pt>
    <dgm:pt modelId="{238CD319-2A91-4C04-B32E-CAB67809E3E7}" type="parTrans" cxnId="{022FBDFE-8548-4D29-984D-FBDECD935625}">
      <dgm:prSet/>
      <dgm:spPr/>
      <dgm:t>
        <a:bodyPr/>
        <a:lstStyle/>
        <a:p>
          <a:endParaRPr lang="zh-CN" altLang="en-US"/>
        </a:p>
      </dgm:t>
    </dgm:pt>
    <dgm:pt modelId="{D967AC54-6F65-470C-8412-8BB551DFE74B}" type="sibTrans" cxnId="{022FBDFE-8548-4D29-984D-FBDECD935625}">
      <dgm:prSet/>
      <dgm:spPr/>
      <dgm:t>
        <a:bodyPr/>
        <a:lstStyle/>
        <a:p>
          <a:endParaRPr lang="zh-CN" altLang="en-US"/>
        </a:p>
      </dgm:t>
    </dgm:pt>
    <dgm:pt modelId="{64A0873E-E1E0-4DA8-BB04-DC236408A2B0}">
      <dgm:prSet phldrT="[文本]"/>
      <dgm:spPr/>
      <dgm:t>
        <a:bodyPr/>
        <a:lstStyle/>
        <a:p>
          <a:r>
            <a:rPr lang="zh-CN" altLang="en-US" dirty="0" smtClean="0"/>
            <a:t>约束条件</a:t>
          </a:r>
          <a:endParaRPr lang="zh-CN" altLang="en-US" dirty="0"/>
        </a:p>
      </dgm:t>
    </dgm:pt>
    <dgm:pt modelId="{F0098767-0BE4-49A3-96D5-9601AFAFCD28}" type="parTrans" cxnId="{8058FA48-1A74-4889-9BEF-BF2BCAB35581}">
      <dgm:prSet/>
      <dgm:spPr/>
      <dgm:t>
        <a:bodyPr/>
        <a:lstStyle/>
        <a:p>
          <a:endParaRPr lang="zh-CN" altLang="en-US"/>
        </a:p>
      </dgm:t>
    </dgm:pt>
    <dgm:pt modelId="{13571382-8BE4-444D-A31A-93E64C1FE5B2}" type="sibTrans" cxnId="{8058FA48-1A74-4889-9BEF-BF2BCAB35581}">
      <dgm:prSet/>
      <dgm:spPr/>
      <dgm:t>
        <a:bodyPr/>
        <a:lstStyle/>
        <a:p>
          <a:endParaRPr lang="zh-CN" altLang="en-US"/>
        </a:p>
      </dgm:t>
    </dgm:pt>
    <dgm:pt modelId="{B261DE3F-9AA4-4D85-9A47-E34FAC5568CA}">
      <dgm:prSet phldrT="[文本]"/>
      <dgm:spPr/>
      <dgm:t>
        <a:bodyPr/>
        <a:lstStyle/>
        <a:p>
          <a:r>
            <a:rPr lang="zh-CN" altLang="en-US" dirty="0" smtClean="0"/>
            <a:t>分析和设计</a:t>
          </a:r>
          <a:endParaRPr lang="zh-CN" altLang="en-US" dirty="0"/>
        </a:p>
      </dgm:t>
    </dgm:pt>
    <dgm:pt modelId="{FBF803C8-2CB2-489E-A781-D156E3D042DA}" type="parTrans" cxnId="{15FB1D78-62CA-4BC5-8BC1-F530AF6255D3}">
      <dgm:prSet/>
      <dgm:spPr/>
      <dgm:t>
        <a:bodyPr/>
        <a:lstStyle/>
        <a:p>
          <a:endParaRPr lang="zh-CN" altLang="en-US"/>
        </a:p>
      </dgm:t>
    </dgm:pt>
    <dgm:pt modelId="{60C8075F-61D8-4F2B-B3E0-85E286F243BF}" type="sibTrans" cxnId="{15FB1D78-62CA-4BC5-8BC1-F530AF6255D3}">
      <dgm:prSet/>
      <dgm:spPr/>
      <dgm:t>
        <a:bodyPr/>
        <a:lstStyle/>
        <a:p>
          <a:endParaRPr lang="zh-CN" altLang="en-US"/>
        </a:p>
      </dgm:t>
    </dgm:pt>
    <dgm:pt modelId="{6CA7EEF0-EDB0-43A9-BD0A-6F2748FCADC8}">
      <dgm:prSet phldrT="[文本]"/>
      <dgm:spPr/>
      <dgm:t>
        <a:bodyPr/>
        <a:lstStyle/>
        <a:p>
          <a:r>
            <a:rPr lang="zh-CN" altLang="en-US" dirty="0" smtClean="0"/>
            <a:t>将需求转为软件系统的设计</a:t>
          </a:r>
          <a:endParaRPr lang="zh-CN" altLang="en-US" dirty="0"/>
        </a:p>
      </dgm:t>
    </dgm:pt>
    <dgm:pt modelId="{0F187E4E-D24B-4859-86C1-EE7263A1A710}" type="parTrans" cxnId="{5160317C-A33E-4C6C-A7FD-952FF6DE41E1}">
      <dgm:prSet/>
      <dgm:spPr/>
      <dgm:t>
        <a:bodyPr/>
        <a:lstStyle/>
        <a:p>
          <a:endParaRPr lang="zh-CN" altLang="en-US"/>
        </a:p>
      </dgm:t>
    </dgm:pt>
    <dgm:pt modelId="{AB46B2BA-25CA-4643-A408-BC07797E1E54}" type="sibTrans" cxnId="{5160317C-A33E-4C6C-A7FD-952FF6DE41E1}">
      <dgm:prSet/>
      <dgm:spPr/>
      <dgm:t>
        <a:bodyPr/>
        <a:lstStyle/>
        <a:p>
          <a:endParaRPr lang="zh-CN" altLang="en-US"/>
        </a:p>
      </dgm:t>
    </dgm:pt>
    <dgm:pt modelId="{95E9450C-33A2-4D5C-B6FF-B3C7EA2B65B6}">
      <dgm:prSet phldrT="[文本]"/>
      <dgm:spPr/>
      <dgm:t>
        <a:bodyPr/>
        <a:lstStyle/>
        <a:p>
          <a:r>
            <a:rPr lang="zh-CN" altLang="en-US" dirty="0" smtClean="0"/>
            <a:t>实现</a:t>
          </a:r>
          <a:endParaRPr lang="zh-CN" altLang="en-US" dirty="0"/>
        </a:p>
      </dgm:t>
    </dgm:pt>
    <dgm:pt modelId="{8D53D3E2-D8E1-4C73-B88C-8064070978FA}" type="parTrans" cxnId="{D0C8A3C3-62AC-429A-8F4E-D8CFE52F55BE}">
      <dgm:prSet/>
      <dgm:spPr/>
      <dgm:t>
        <a:bodyPr/>
        <a:lstStyle/>
        <a:p>
          <a:endParaRPr lang="zh-CN" altLang="en-US"/>
        </a:p>
      </dgm:t>
    </dgm:pt>
    <dgm:pt modelId="{1FE266CB-F1A3-44A8-B030-BEC6826D456B}" type="sibTrans" cxnId="{D0C8A3C3-62AC-429A-8F4E-D8CFE52F55BE}">
      <dgm:prSet/>
      <dgm:spPr/>
      <dgm:t>
        <a:bodyPr/>
        <a:lstStyle/>
        <a:p>
          <a:endParaRPr lang="zh-CN" altLang="en-US"/>
        </a:p>
      </dgm:t>
    </dgm:pt>
    <dgm:pt modelId="{56B64FB0-E7C2-4EAD-A871-4A652338D354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zh-CN" altLang="en-US" dirty="0"/>
        </a:p>
      </dgm:t>
    </dgm:pt>
    <dgm:pt modelId="{EB2B66E7-9536-4099-A801-6EA213DE637D}" type="parTrans" cxnId="{51A0846A-81FC-416D-8859-F0373D0CC35A}">
      <dgm:prSet/>
      <dgm:spPr/>
      <dgm:t>
        <a:bodyPr/>
        <a:lstStyle/>
        <a:p>
          <a:endParaRPr lang="zh-CN" altLang="en-US"/>
        </a:p>
      </dgm:t>
    </dgm:pt>
    <dgm:pt modelId="{A6A0B221-2495-4A0A-9DA7-DF725BCF72DD}" type="sibTrans" cxnId="{51A0846A-81FC-416D-8859-F0373D0CC35A}">
      <dgm:prSet/>
      <dgm:spPr/>
      <dgm:t>
        <a:bodyPr/>
        <a:lstStyle/>
        <a:p>
          <a:endParaRPr lang="zh-CN" altLang="en-US"/>
        </a:p>
      </dgm:t>
    </dgm:pt>
    <dgm:pt modelId="{A145AE1C-5174-4CEA-9590-1FDB66618AD2}">
      <dgm:prSet phldrT="[文本]"/>
      <dgm:spPr/>
      <dgm:t>
        <a:bodyPr/>
        <a:lstStyle/>
        <a:p>
          <a:r>
            <a:rPr lang="zh-CN" altLang="en-US" dirty="0" smtClean="0"/>
            <a:t>部署</a:t>
          </a:r>
          <a:endParaRPr lang="zh-CN" altLang="en-US" dirty="0"/>
        </a:p>
      </dgm:t>
    </dgm:pt>
    <dgm:pt modelId="{01E8B20A-A7D2-47B8-B5F6-5B2FC0FD7E04}" type="parTrans" cxnId="{A9EEE439-2304-4F61-8B14-1F545FFF35F4}">
      <dgm:prSet/>
      <dgm:spPr/>
      <dgm:t>
        <a:bodyPr/>
        <a:lstStyle/>
        <a:p>
          <a:endParaRPr lang="zh-CN" altLang="en-US"/>
        </a:p>
      </dgm:t>
    </dgm:pt>
    <dgm:pt modelId="{749DFF14-2AF6-4B56-931A-C6CCAA3A71A4}" type="sibTrans" cxnId="{A9EEE439-2304-4F61-8B14-1F545FFF35F4}">
      <dgm:prSet/>
      <dgm:spPr/>
      <dgm:t>
        <a:bodyPr/>
        <a:lstStyle/>
        <a:p>
          <a:endParaRPr lang="zh-CN" altLang="en-US"/>
        </a:p>
      </dgm:t>
    </dgm:pt>
    <dgm:pt modelId="{47A969AF-3802-47C0-A570-1A4D09F2D92B}">
      <dgm:prSet phldrT="[文本]"/>
      <dgm:spPr/>
      <dgm:t>
        <a:bodyPr/>
        <a:lstStyle/>
        <a:p>
          <a:r>
            <a:rPr lang="zh-CN" altLang="en-US" dirty="0" smtClean="0"/>
            <a:t>开发软件模块，组件，集成</a:t>
          </a:r>
          <a:endParaRPr lang="zh-CN" altLang="en-US" dirty="0"/>
        </a:p>
      </dgm:t>
    </dgm:pt>
    <dgm:pt modelId="{3DF73678-4AB0-4048-8752-3B9C2F445524}" type="parTrans" cxnId="{DA0FBA29-32BC-4D02-A07A-7A6D70111192}">
      <dgm:prSet/>
      <dgm:spPr/>
      <dgm:t>
        <a:bodyPr/>
        <a:lstStyle/>
        <a:p>
          <a:endParaRPr lang="zh-CN" altLang="en-US"/>
        </a:p>
      </dgm:t>
    </dgm:pt>
    <dgm:pt modelId="{DE5D63BB-801D-4FA0-AB6F-2E8F3865DDB4}" type="sibTrans" cxnId="{DA0FBA29-32BC-4D02-A07A-7A6D70111192}">
      <dgm:prSet/>
      <dgm:spPr/>
      <dgm:t>
        <a:bodyPr/>
        <a:lstStyle/>
        <a:p>
          <a:endParaRPr lang="zh-CN" altLang="en-US"/>
        </a:p>
      </dgm:t>
    </dgm:pt>
    <dgm:pt modelId="{B093D554-A4E2-44AB-AC0D-9C91A8ECDC37}">
      <dgm:prSet phldrT="[文本]"/>
      <dgm:spPr/>
      <dgm:t>
        <a:bodyPr/>
        <a:lstStyle/>
        <a:p>
          <a:r>
            <a:rPr lang="zh-CN" altLang="en-US" dirty="0" smtClean="0"/>
            <a:t>验证组件满足要求</a:t>
          </a:r>
          <a:endParaRPr lang="zh-CN" altLang="en-US" dirty="0"/>
        </a:p>
      </dgm:t>
    </dgm:pt>
    <dgm:pt modelId="{AB6C5088-A4AF-4B90-AA0F-D198F5F82CBB}" type="parTrans" cxnId="{43CCE7E8-7E30-4248-BEDA-D64E89D8F945}">
      <dgm:prSet/>
      <dgm:spPr/>
      <dgm:t>
        <a:bodyPr/>
        <a:lstStyle/>
        <a:p>
          <a:endParaRPr lang="zh-CN" altLang="en-US"/>
        </a:p>
      </dgm:t>
    </dgm:pt>
    <dgm:pt modelId="{44819C79-6D40-4045-A779-709261238C40}" type="sibTrans" cxnId="{43CCE7E8-7E30-4248-BEDA-D64E89D8F945}">
      <dgm:prSet/>
      <dgm:spPr/>
      <dgm:t>
        <a:bodyPr/>
        <a:lstStyle/>
        <a:p>
          <a:endParaRPr lang="zh-CN" altLang="en-US"/>
        </a:p>
      </dgm:t>
    </dgm:pt>
    <dgm:pt modelId="{583A825B-87B5-4923-8181-725D2B2174FD}">
      <dgm:prSet phldrT="[文本]"/>
      <dgm:spPr/>
      <dgm:t>
        <a:bodyPr/>
        <a:lstStyle/>
        <a:p>
          <a:r>
            <a:rPr lang="zh-CN" altLang="en-US" dirty="0" smtClean="0"/>
            <a:t>生成最终产品</a:t>
          </a:r>
          <a:endParaRPr lang="zh-CN" altLang="en-US" dirty="0"/>
        </a:p>
      </dgm:t>
    </dgm:pt>
    <dgm:pt modelId="{298D50E3-81B8-45BC-B7F8-915BBDB6BC4C}" type="parTrans" cxnId="{9BA508F4-9DB9-4E47-9F5E-C73F1E6E1695}">
      <dgm:prSet/>
      <dgm:spPr/>
      <dgm:t>
        <a:bodyPr/>
        <a:lstStyle/>
        <a:p>
          <a:endParaRPr lang="zh-CN" altLang="en-US"/>
        </a:p>
      </dgm:t>
    </dgm:pt>
    <dgm:pt modelId="{5754A605-9E95-41F7-88C4-90CF24572BB3}" type="sibTrans" cxnId="{9BA508F4-9DB9-4E47-9F5E-C73F1E6E1695}">
      <dgm:prSet/>
      <dgm:spPr/>
      <dgm:t>
        <a:bodyPr/>
        <a:lstStyle/>
        <a:p>
          <a:endParaRPr lang="zh-CN" altLang="en-US"/>
        </a:p>
      </dgm:t>
    </dgm:pt>
    <dgm:pt modelId="{0B61182E-617A-4CB9-830E-386181F7A66F}">
      <dgm:prSet phldrT="[文本]"/>
      <dgm:spPr/>
      <dgm:t>
        <a:bodyPr/>
        <a:lstStyle/>
        <a:p>
          <a:r>
            <a:rPr lang="zh-CN" altLang="en-US" dirty="0" smtClean="0"/>
            <a:t>发布给最终用户</a:t>
          </a:r>
          <a:endParaRPr lang="zh-CN" altLang="en-US" dirty="0"/>
        </a:p>
      </dgm:t>
    </dgm:pt>
    <dgm:pt modelId="{2A72B535-6690-4290-AB34-B64E43C85621}" type="parTrans" cxnId="{1402CB19-39A0-4DE8-B4C3-66D91E12C049}">
      <dgm:prSet/>
      <dgm:spPr/>
      <dgm:t>
        <a:bodyPr/>
        <a:lstStyle/>
        <a:p>
          <a:endParaRPr lang="zh-CN" altLang="en-US"/>
        </a:p>
      </dgm:t>
    </dgm:pt>
    <dgm:pt modelId="{4A8DE997-EBD8-42C1-96F0-255AFB0B75BE}" type="sibTrans" cxnId="{1402CB19-39A0-4DE8-B4C3-66D91E12C049}">
      <dgm:prSet/>
      <dgm:spPr/>
      <dgm:t>
        <a:bodyPr/>
        <a:lstStyle/>
        <a:p>
          <a:endParaRPr lang="zh-CN" altLang="en-US"/>
        </a:p>
      </dgm:t>
    </dgm:pt>
    <dgm:pt modelId="{764A1762-B5E8-4A4F-893D-C7B9B9F9D858}" type="pres">
      <dgm:prSet presAssocID="{D9EDB586-9794-4DAD-A37E-2330656FAC4F}" presName="linearFlow" presStyleCnt="0">
        <dgm:presLayoutVars>
          <dgm:dir/>
          <dgm:animLvl val="lvl"/>
          <dgm:resizeHandles val="exact"/>
        </dgm:presLayoutVars>
      </dgm:prSet>
      <dgm:spPr/>
    </dgm:pt>
    <dgm:pt modelId="{44894701-7277-4965-BEC8-37B8F589559D}" type="pres">
      <dgm:prSet presAssocID="{4CC8BA0C-852C-4FAF-AD4A-ECE90E72161C}" presName="composite" presStyleCnt="0"/>
      <dgm:spPr/>
    </dgm:pt>
    <dgm:pt modelId="{8777362B-CEF2-43D4-B2BA-74E5708A3AB3}" type="pres">
      <dgm:prSet presAssocID="{4CC8BA0C-852C-4FAF-AD4A-ECE90E72161C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5A2F767-8F71-465E-BBAD-934EF5DD3227}" type="pres">
      <dgm:prSet presAssocID="{4CC8BA0C-852C-4FAF-AD4A-ECE90E72161C}" presName="parSh" presStyleLbl="node1" presStyleIdx="0" presStyleCnt="6"/>
      <dgm:spPr/>
    </dgm:pt>
    <dgm:pt modelId="{34367A71-26D4-4E3B-B0E8-AA435393B8F1}" type="pres">
      <dgm:prSet presAssocID="{4CC8BA0C-852C-4FAF-AD4A-ECE90E72161C}" presName="desTx" presStyleLbl="fgAcc1" presStyleIdx="0" presStyleCnt="6">
        <dgm:presLayoutVars>
          <dgm:bulletEnabled val="1"/>
        </dgm:presLayoutVars>
      </dgm:prSet>
      <dgm:spPr/>
    </dgm:pt>
    <dgm:pt modelId="{18F4DCC4-3AEC-4429-BE9E-3A8D7A11DF71}" type="pres">
      <dgm:prSet presAssocID="{67B853EC-2630-4310-B4FA-4F271D5E333C}" presName="sibTrans" presStyleLbl="sibTrans2D1" presStyleIdx="0" presStyleCnt="5"/>
      <dgm:spPr/>
    </dgm:pt>
    <dgm:pt modelId="{01BDBE60-7693-41F4-B62D-A9544FBC3A3D}" type="pres">
      <dgm:prSet presAssocID="{67B853EC-2630-4310-B4FA-4F271D5E333C}" presName="connTx" presStyleLbl="sibTrans2D1" presStyleIdx="0" presStyleCnt="5"/>
      <dgm:spPr/>
    </dgm:pt>
    <dgm:pt modelId="{F66AB13F-AF41-4EF4-9A9B-296C1F5F08E6}" type="pres">
      <dgm:prSet presAssocID="{C18B6DB8-23E4-4CE5-8478-D10E599ED6AC}" presName="composite" presStyleCnt="0"/>
      <dgm:spPr/>
    </dgm:pt>
    <dgm:pt modelId="{B92D1A17-C3D7-45CA-8B77-6EF8E3701B99}" type="pres">
      <dgm:prSet presAssocID="{C18B6DB8-23E4-4CE5-8478-D10E599ED6AC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81F73123-0F59-4845-9291-B1BB70989AF6}" type="pres">
      <dgm:prSet presAssocID="{C18B6DB8-23E4-4CE5-8478-D10E599ED6AC}" presName="parSh" presStyleLbl="node1" presStyleIdx="1" presStyleCnt="6"/>
      <dgm:spPr/>
    </dgm:pt>
    <dgm:pt modelId="{C3313281-1692-4B23-A80C-C8BFB00652B6}" type="pres">
      <dgm:prSet presAssocID="{C18B6DB8-23E4-4CE5-8478-D10E599ED6AC}" presName="desTx" presStyleLbl="fgAcc1" presStyleIdx="1" presStyleCnt="6">
        <dgm:presLayoutVars>
          <dgm:bulletEnabled val="1"/>
        </dgm:presLayoutVars>
      </dgm:prSet>
      <dgm:spPr/>
    </dgm:pt>
    <dgm:pt modelId="{9BF6A93D-1A47-47AC-96E1-36BBA91A0E30}" type="pres">
      <dgm:prSet presAssocID="{5F320D45-2910-48EA-8DEA-BD3F27180755}" presName="sibTrans" presStyleLbl="sibTrans2D1" presStyleIdx="1" presStyleCnt="5"/>
      <dgm:spPr/>
    </dgm:pt>
    <dgm:pt modelId="{5AB2F676-4C4E-48E7-918C-30E5A5FFDC73}" type="pres">
      <dgm:prSet presAssocID="{5F320D45-2910-48EA-8DEA-BD3F27180755}" presName="connTx" presStyleLbl="sibTrans2D1" presStyleIdx="1" presStyleCnt="5"/>
      <dgm:spPr/>
    </dgm:pt>
    <dgm:pt modelId="{319A9FED-E1A4-4746-858A-225C6871FC1B}" type="pres">
      <dgm:prSet presAssocID="{B261DE3F-9AA4-4D85-9A47-E34FAC5568CA}" presName="composite" presStyleCnt="0"/>
      <dgm:spPr/>
    </dgm:pt>
    <dgm:pt modelId="{0CCCF012-3582-4093-AE20-AF7D9A3D4A80}" type="pres">
      <dgm:prSet presAssocID="{B261DE3F-9AA4-4D85-9A47-E34FAC5568CA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F8954D3-D1A9-4FE4-AA93-964C1180BF18}" type="pres">
      <dgm:prSet presAssocID="{B261DE3F-9AA4-4D85-9A47-E34FAC5568CA}" presName="parSh" presStyleLbl="node1" presStyleIdx="2" presStyleCnt="6"/>
      <dgm:spPr/>
    </dgm:pt>
    <dgm:pt modelId="{08587180-C387-47A2-842B-2F73AEE4BC15}" type="pres">
      <dgm:prSet presAssocID="{B261DE3F-9AA4-4D85-9A47-E34FAC5568CA}" presName="desTx" presStyleLbl="fgAcc1" presStyleIdx="2" presStyleCnt="6">
        <dgm:presLayoutVars>
          <dgm:bulletEnabled val="1"/>
        </dgm:presLayoutVars>
      </dgm:prSet>
      <dgm:spPr/>
    </dgm:pt>
    <dgm:pt modelId="{66D8F2E3-FF23-4CD0-975B-CFED40E49758}" type="pres">
      <dgm:prSet presAssocID="{60C8075F-61D8-4F2B-B3E0-85E286F243BF}" presName="sibTrans" presStyleLbl="sibTrans2D1" presStyleIdx="2" presStyleCnt="5"/>
      <dgm:spPr/>
    </dgm:pt>
    <dgm:pt modelId="{1084D254-F635-4EAF-A291-A8FF91ACB927}" type="pres">
      <dgm:prSet presAssocID="{60C8075F-61D8-4F2B-B3E0-85E286F243BF}" presName="connTx" presStyleLbl="sibTrans2D1" presStyleIdx="2" presStyleCnt="5"/>
      <dgm:spPr/>
    </dgm:pt>
    <dgm:pt modelId="{2A8C5798-AA7E-40EB-B868-BBDCD5AAFDCB}" type="pres">
      <dgm:prSet presAssocID="{95E9450C-33A2-4D5C-B6FF-B3C7EA2B65B6}" presName="composite" presStyleCnt="0"/>
      <dgm:spPr/>
    </dgm:pt>
    <dgm:pt modelId="{FA8D3DC1-AC2F-4415-865A-F3D49AA17800}" type="pres">
      <dgm:prSet presAssocID="{95E9450C-33A2-4D5C-B6FF-B3C7EA2B65B6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8FED200F-7A40-4E7D-A6B0-E36D074B36B1}" type="pres">
      <dgm:prSet presAssocID="{95E9450C-33A2-4D5C-B6FF-B3C7EA2B65B6}" presName="parSh" presStyleLbl="node1" presStyleIdx="3" presStyleCnt="6"/>
      <dgm:spPr/>
    </dgm:pt>
    <dgm:pt modelId="{02B6CF41-78E7-4712-BD27-52F52B78F7DD}" type="pres">
      <dgm:prSet presAssocID="{95E9450C-33A2-4D5C-B6FF-B3C7EA2B65B6}" presName="desTx" presStyleLbl="fgAcc1" presStyleIdx="3" presStyleCnt="6">
        <dgm:presLayoutVars>
          <dgm:bulletEnabled val="1"/>
        </dgm:presLayoutVars>
      </dgm:prSet>
      <dgm:spPr/>
    </dgm:pt>
    <dgm:pt modelId="{C4CD74D1-22B2-4BE5-910E-EC85E45DE86D}" type="pres">
      <dgm:prSet presAssocID="{1FE266CB-F1A3-44A8-B030-BEC6826D456B}" presName="sibTrans" presStyleLbl="sibTrans2D1" presStyleIdx="3" presStyleCnt="5"/>
      <dgm:spPr/>
    </dgm:pt>
    <dgm:pt modelId="{6A1669F7-7487-4A1C-9117-416A2503C20C}" type="pres">
      <dgm:prSet presAssocID="{1FE266CB-F1A3-44A8-B030-BEC6826D456B}" presName="connTx" presStyleLbl="sibTrans2D1" presStyleIdx="3" presStyleCnt="5"/>
      <dgm:spPr/>
    </dgm:pt>
    <dgm:pt modelId="{3C1E6FD9-6863-4FFC-A33F-32B9B24DAE6D}" type="pres">
      <dgm:prSet presAssocID="{56B64FB0-E7C2-4EAD-A871-4A652338D354}" presName="composite" presStyleCnt="0"/>
      <dgm:spPr/>
    </dgm:pt>
    <dgm:pt modelId="{33650843-C81A-4F12-BB69-EE594CAF36D5}" type="pres">
      <dgm:prSet presAssocID="{56B64FB0-E7C2-4EAD-A871-4A652338D354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9AE18ED-EDB2-471D-845C-233F81E6F57B}" type="pres">
      <dgm:prSet presAssocID="{56B64FB0-E7C2-4EAD-A871-4A652338D354}" presName="parSh" presStyleLbl="node1" presStyleIdx="4" presStyleCnt="6"/>
      <dgm:spPr/>
    </dgm:pt>
    <dgm:pt modelId="{C339B2A4-78FF-463F-ABBA-C35899C5ADF2}" type="pres">
      <dgm:prSet presAssocID="{56B64FB0-E7C2-4EAD-A871-4A652338D354}" presName="desTx" presStyleLbl="fgAcc1" presStyleIdx="4" presStyleCnt="6">
        <dgm:presLayoutVars>
          <dgm:bulletEnabled val="1"/>
        </dgm:presLayoutVars>
      </dgm:prSet>
      <dgm:spPr/>
    </dgm:pt>
    <dgm:pt modelId="{A3B70847-4E4B-4CF4-8140-086E3EF9333A}" type="pres">
      <dgm:prSet presAssocID="{A6A0B221-2495-4A0A-9DA7-DF725BCF72DD}" presName="sibTrans" presStyleLbl="sibTrans2D1" presStyleIdx="4" presStyleCnt="5"/>
      <dgm:spPr/>
    </dgm:pt>
    <dgm:pt modelId="{74709F62-6840-450B-B294-1B1D9E5E9C3A}" type="pres">
      <dgm:prSet presAssocID="{A6A0B221-2495-4A0A-9DA7-DF725BCF72DD}" presName="connTx" presStyleLbl="sibTrans2D1" presStyleIdx="4" presStyleCnt="5"/>
      <dgm:spPr/>
    </dgm:pt>
    <dgm:pt modelId="{D01A35BF-3686-48C1-A03E-95498401D6C1}" type="pres">
      <dgm:prSet presAssocID="{A145AE1C-5174-4CEA-9590-1FDB66618AD2}" presName="composite" presStyleCnt="0"/>
      <dgm:spPr/>
    </dgm:pt>
    <dgm:pt modelId="{CAD510B2-C930-4B2D-9FE6-1A614AD218F4}" type="pres">
      <dgm:prSet presAssocID="{A145AE1C-5174-4CEA-9590-1FDB66618AD2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05083D49-ACC0-49EB-82C3-0612145B701F}" type="pres">
      <dgm:prSet presAssocID="{A145AE1C-5174-4CEA-9590-1FDB66618AD2}" presName="parSh" presStyleLbl="node1" presStyleIdx="5" presStyleCnt="6"/>
      <dgm:spPr/>
    </dgm:pt>
    <dgm:pt modelId="{BA263AA9-AF1D-4465-8C16-744C407E6CAF}" type="pres">
      <dgm:prSet presAssocID="{A145AE1C-5174-4CEA-9590-1FDB66618AD2}" presName="desTx" presStyleLbl="fgAcc1" presStyleIdx="5" presStyleCnt="6">
        <dgm:presLayoutVars>
          <dgm:bulletEnabled val="1"/>
        </dgm:presLayoutVars>
      </dgm:prSet>
      <dgm:spPr/>
    </dgm:pt>
  </dgm:ptLst>
  <dgm:cxnLst>
    <dgm:cxn modelId="{5F789DE0-F7C0-496E-8470-FDFA5FB10492}" type="presOf" srcId="{A145AE1C-5174-4CEA-9590-1FDB66618AD2}" destId="{CAD510B2-C930-4B2D-9FE6-1A614AD218F4}" srcOrd="0" destOrd="0" presId="urn:microsoft.com/office/officeart/2005/8/layout/process3"/>
    <dgm:cxn modelId="{9BA508F4-9DB9-4E47-9F5E-C73F1E6E1695}" srcId="{A145AE1C-5174-4CEA-9590-1FDB66618AD2}" destId="{583A825B-87B5-4923-8181-725D2B2174FD}" srcOrd="0" destOrd="0" parTransId="{298D50E3-81B8-45BC-B7F8-915BBDB6BC4C}" sibTransId="{5754A605-9E95-41F7-88C4-90CF24572BB3}"/>
    <dgm:cxn modelId="{55EF7724-8689-416F-A6F9-8B1545D027F3}" type="presOf" srcId="{1FE266CB-F1A3-44A8-B030-BEC6826D456B}" destId="{6A1669F7-7487-4A1C-9117-416A2503C20C}" srcOrd="1" destOrd="0" presId="urn:microsoft.com/office/officeart/2005/8/layout/process3"/>
    <dgm:cxn modelId="{51A0846A-81FC-416D-8859-F0373D0CC35A}" srcId="{D9EDB586-9794-4DAD-A37E-2330656FAC4F}" destId="{56B64FB0-E7C2-4EAD-A871-4A652338D354}" srcOrd="4" destOrd="0" parTransId="{EB2B66E7-9536-4099-A801-6EA213DE637D}" sibTransId="{A6A0B221-2495-4A0A-9DA7-DF725BCF72DD}"/>
    <dgm:cxn modelId="{BA7C8332-8EB3-444B-9040-299F7700807B}" type="presOf" srcId="{A6A0B221-2495-4A0A-9DA7-DF725BCF72DD}" destId="{74709F62-6840-450B-B294-1B1D9E5E9C3A}" srcOrd="1" destOrd="0" presId="urn:microsoft.com/office/officeart/2005/8/layout/process3"/>
    <dgm:cxn modelId="{43CCE7E8-7E30-4248-BEDA-D64E89D8F945}" srcId="{56B64FB0-E7C2-4EAD-A871-4A652338D354}" destId="{B093D554-A4E2-44AB-AC0D-9C91A8ECDC37}" srcOrd="0" destOrd="0" parTransId="{AB6C5088-A4AF-4B90-AA0F-D198F5F82CBB}" sibTransId="{44819C79-6D40-4045-A779-709261238C40}"/>
    <dgm:cxn modelId="{DB716418-946E-4717-80DA-CA3D752FFA2B}" srcId="{D9EDB586-9794-4DAD-A37E-2330656FAC4F}" destId="{4CC8BA0C-852C-4FAF-AD4A-ECE90E72161C}" srcOrd="0" destOrd="0" parTransId="{A06191B7-C5F4-49D3-BF42-12DA548FC76F}" sibTransId="{67B853EC-2630-4310-B4FA-4F271D5E333C}"/>
    <dgm:cxn modelId="{D3F0D1FB-F45E-480C-AEB7-BBC1ACA672D8}" type="presOf" srcId="{A6A0B221-2495-4A0A-9DA7-DF725BCF72DD}" destId="{A3B70847-4E4B-4CF4-8140-086E3EF9333A}" srcOrd="0" destOrd="0" presId="urn:microsoft.com/office/officeart/2005/8/layout/process3"/>
    <dgm:cxn modelId="{8B21BFAC-044D-42BE-9ACC-A56A9E35BC54}" type="presOf" srcId="{60C8075F-61D8-4F2B-B3E0-85E286F243BF}" destId="{1084D254-F635-4EAF-A291-A8FF91ACB927}" srcOrd="1" destOrd="0" presId="urn:microsoft.com/office/officeart/2005/8/layout/process3"/>
    <dgm:cxn modelId="{BD1A29E4-BD2B-4FB0-BE4F-1A8DDD9DEB6E}" type="presOf" srcId="{1FE266CB-F1A3-44A8-B030-BEC6826D456B}" destId="{C4CD74D1-22B2-4BE5-910E-EC85E45DE86D}" srcOrd="0" destOrd="0" presId="urn:microsoft.com/office/officeart/2005/8/layout/process3"/>
    <dgm:cxn modelId="{36B4175D-4C39-4A93-8347-3FE423BDB3F2}" type="presOf" srcId="{C18B6DB8-23E4-4CE5-8478-D10E599ED6AC}" destId="{B92D1A17-C3D7-45CA-8B77-6EF8E3701B99}" srcOrd="0" destOrd="0" presId="urn:microsoft.com/office/officeart/2005/8/layout/process3"/>
    <dgm:cxn modelId="{A9EEE439-2304-4F61-8B14-1F545FFF35F4}" srcId="{D9EDB586-9794-4DAD-A37E-2330656FAC4F}" destId="{A145AE1C-5174-4CEA-9590-1FDB66618AD2}" srcOrd="5" destOrd="0" parTransId="{01E8B20A-A7D2-47B8-B5F6-5B2FC0FD7E04}" sibTransId="{749DFF14-2AF6-4B56-931A-C6CCAA3A71A4}"/>
    <dgm:cxn modelId="{39F877F2-7310-49D8-803B-0B4E3E62C4B3}" type="presOf" srcId="{B093D554-A4E2-44AB-AC0D-9C91A8ECDC37}" destId="{C339B2A4-78FF-463F-ABBA-C35899C5ADF2}" srcOrd="0" destOrd="0" presId="urn:microsoft.com/office/officeart/2005/8/layout/process3"/>
    <dgm:cxn modelId="{C5A8A671-B3AB-4F5D-A909-89602339BE5E}" type="presOf" srcId="{583A825B-87B5-4923-8181-725D2B2174FD}" destId="{BA263AA9-AF1D-4465-8C16-744C407E6CAF}" srcOrd="0" destOrd="0" presId="urn:microsoft.com/office/officeart/2005/8/layout/process3"/>
    <dgm:cxn modelId="{9BFB755A-47D0-42C3-B044-C00EA16E4D0C}" type="presOf" srcId="{D9EDB586-9794-4DAD-A37E-2330656FAC4F}" destId="{764A1762-B5E8-4A4F-893D-C7B9B9F9D858}" srcOrd="0" destOrd="0" presId="urn:microsoft.com/office/officeart/2005/8/layout/process3"/>
    <dgm:cxn modelId="{AFBC59F1-764D-48F1-92D3-04EB99F95F38}" type="presOf" srcId="{5F320D45-2910-48EA-8DEA-BD3F27180755}" destId="{5AB2F676-4C4E-48E7-918C-30E5A5FFDC73}" srcOrd="1" destOrd="0" presId="urn:microsoft.com/office/officeart/2005/8/layout/process3"/>
    <dgm:cxn modelId="{9BF4EA8D-B0F9-422B-99B7-55BEBBF6323F}" type="presOf" srcId="{0B61182E-617A-4CB9-830E-386181F7A66F}" destId="{BA263AA9-AF1D-4465-8C16-744C407E6CAF}" srcOrd="0" destOrd="1" presId="urn:microsoft.com/office/officeart/2005/8/layout/process3"/>
    <dgm:cxn modelId="{BCEF4FD0-D2C2-4401-ACE9-7D3B858C4F0C}" type="presOf" srcId="{C18B6DB8-23E4-4CE5-8478-D10E599ED6AC}" destId="{81F73123-0F59-4845-9291-B1BB70989AF6}" srcOrd="1" destOrd="0" presId="urn:microsoft.com/office/officeart/2005/8/layout/process3"/>
    <dgm:cxn modelId="{973DC169-5A35-4266-A088-38D9B598C9B6}" type="presOf" srcId="{47A969AF-3802-47C0-A570-1A4D09F2D92B}" destId="{02B6CF41-78E7-4712-BD27-52F52B78F7DD}" srcOrd="0" destOrd="0" presId="urn:microsoft.com/office/officeart/2005/8/layout/process3"/>
    <dgm:cxn modelId="{8058FA48-1A74-4889-9BEF-BF2BCAB35581}" srcId="{C18B6DB8-23E4-4CE5-8478-D10E599ED6AC}" destId="{64A0873E-E1E0-4DA8-BB04-DC236408A2B0}" srcOrd="1" destOrd="0" parTransId="{F0098767-0BE4-49A3-96D5-9601AFAFCD28}" sibTransId="{13571382-8BE4-444D-A31A-93E64C1FE5B2}"/>
    <dgm:cxn modelId="{4684AC09-94EE-413C-BEBA-EBC1040A2047}" type="presOf" srcId="{95E9450C-33A2-4D5C-B6FF-B3C7EA2B65B6}" destId="{FA8D3DC1-AC2F-4415-865A-F3D49AA17800}" srcOrd="0" destOrd="0" presId="urn:microsoft.com/office/officeart/2005/8/layout/process3"/>
    <dgm:cxn modelId="{36B4A2DC-EBC2-4A25-8844-EE8D6D62C626}" type="presOf" srcId="{5F320D45-2910-48EA-8DEA-BD3F27180755}" destId="{9BF6A93D-1A47-47AC-96E1-36BBA91A0E30}" srcOrd="0" destOrd="0" presId="urn:microsoft.com/office/officeart/2005/8/layout/process3"/>
    <dgm:cxn modelId="{9F860C78-FBAC-4D69-959B-8CEBD3382A8E}" srcId="{4CC8BA0C-852C-4FAF-AD4A-ECE90E72161C}" destId="{E701AC1D-7C0B-43F5-A00C-6DB6A5E96CA1}" srcOrd="0" destOrd="0" parTransId="{0ED3D668-2201-418F-B49B-97F9CC013526}" sibTransId="{38C63FB4-E71A-478D-A287-6E9F13105343}"/>
    <dgm:cxn modelId="{3200ADC6-E702-4F2A-8C6B-3BA0DC935AF7}" type="presOf" srcId="{56B64FB0-E7C2-4EAD-A871-4A652338D354}" destId="{33650843-C81A-4F12-BB69-EE594CAF36D5}" srcOrd="0" destOrd="0" presId="urn:microsoft.com/office/officeart/2005/8/layout/process3"/>
    <dgm:cxn modelId="{77049A33-1662-4CB1-89D1-D88B21B08BF8}" type="presOf" srcId="{95E9450C-33A2-4D5C-B6FF-B3C7EA2B65B6}" destId="{8FED200F-7A40-4E7D-A6B0-E36D074B36B1}" srcOrd="1" destOrd="0" presId="urn:microsoft.com/office/officeart/2005/8/layout/process3"/>
    <dgm:cxn modelId="{DEB3D0C6-5939-4210-92B0-ACCFFE0588BA}" type="presOf" srcId="{60C8075F-61D8-4F2B-B3E0-85E286F243BF}" destId="{66D8F2E3-FF23-4CD0-975B-CFED40E49758}" srcOrd="0" destOrd="0" presId="urn:microsoft.com/office/officeart/2005/8/layout/process3"/>
    <dgm:cxn modelId="{DA0FBA29-32BC-4D02-A07A-7A6D70111192}" srcId="{95E9450C-33A2-4D5C-B6FF-B3C7EA2B65B6}" destId="{47A969AF-3802-47C0-A570-1A4D09F2D92B}" srcOrd="0" destOrd="0" parTransId="{3DF73678-4AB0-4048-8752-3B9C2F445524}" sibTransId="{DE5D63BB-801D-4FA0-AB6F-2E8F3865DDB4}"/>
    <dgm:cxn modelId="{D0C8A3C3-62AC-429A-8F4E-D8CFE52F55BE}" srcId="{D9EDB586-9794-4DAD-A37E-2330656FAC4F}" destId="{95E9450C-33A2-4D5C-B6FF-B3C7EA2B65B6}" srcOrd="3" destOrd="0" parTransId="{8D53D3E2-D8E1-4C73-B88C-8064070978FA}" sibTransId="{1FE266CB-F1A3-44A8-B030-BEC6826D456B}"/>
    <dgm:cxn modelId="{500A830D-5659-4F6A-90FD-4F5AE9B2575F}" type="presOf" srcId="{67B853EC-2630-4310-B4FA-4F271D5E333C}" destId="{18F4DCC4-3AEC-4429-BE9E-3A8D7A11DF71}" srcOrd="0" destOrd="0" presId="urn:microsoft.com/office/officeart/2005/8/layout/process3"/>
    <dgm:cxn modelId="{F638F92B-4AD1-4993-8592-C0CF2148D05C}" type="presOf" srcId="{6CA7EEF0-EDB0-43A9-BD0A-6F2748FCADC8}" destId="{08587180-C387-47A2-842B-2F73AEE4BC15}" srcOrd="0" destOrd="0" presId="urn:microsoft.com/office/officeart/2005/8/layout/process3"/>
    <dgm:cxn modelId="{F817CE77-9E4F-4107-9EB9-D307585A8F4A}" type="presOf" srcId="{4CC8BA0C-852C-4FAF-AD4A-ECE90E72161C}" destId="{8777362B-CEF2-43D4-B2BA-74E5708A3AB3}" srcOrd="0" destOrd="0" presId="urn:microsoft.com/office/officeart/2005/8/layout/process3"/>
    <dgm:cxn modelId="{E92610B5-2738-4A6D-80A1-55744B70C9F6}" type="presOf" srcId="{B261DE3F-9AA4-4D85-9A47-E34FAC5568CA}" destId="{AF8954D3-D1A9-4FE4-AA93-964C1180BF18}" srcOrd="1" destOrd="0" presId="urn:microsoft.com/office/officeart/2005/8/layout/process3"/>
    <dgm:cxn modelId="{022FBDFE-8548-4D29-984D-FBDECD935625}" srcId="{C18B6DB8-23E4-4CE5-8478-D10E599ED6AC}" destId="{85A8C8D1-7180-4103-A7A8-14FDB2732264}" srcOrd="0" destOrd="0" parTransId="{238CD319-2A91-4C04-B32E-CAB67809E3E7}" sibTransId="{D967AC54-6F65-470C-8412-8BB551DFE74B}"/>
    <dgm:cxn modelId="{77AE5D18-9DA6-4014-B881-FF7D82FD4EC5}" type="presOf" srcId="{4CC8BA0C-852C-4FAF-AD4A-ECE90E72161C}" destId="{75A2F767-8F71-465E-BBAD-934EF5DD3227}" srcOrd="1" destOrd="0" presId="urn:microsoft.com/office/officeart/2005/8/layout/process3"/>
    <dgm:cxn modelId="{15FB1D78-62CA-4BC5-8BC1-F530AF6255D3}" srcId="{D9EDB586-9794-4DAD-A37E-2330656FAC4F}" destId="{B261DE3F-9AA4-4D85-9A47-E34FAC5568CA}" srcOrd="2" destOrd="0" parTransId="{FBF803C8-2CB2-489E-A781-D156E3D042DA}" sibTransId="{60C8075F-61D8-4F2B-B3E0-85E286F243BF}"/>
    <dgm:cxn modelId="{4AF1F1CE-6713-42F5-A0C0-3F4D36F2FBD4}" type="presOf" srcId="{E701AC1D-7C0B-43F5-A00C-6DB6A5E96CA1}" destId="{34367A71-26D4-4E3B-B0E8-AA435393B8F1}" srcOrd="0" destOrd="0" presId="urn:microsoft.com/office/officeart/2005/8/layout/process3"/>
    <dgm:cxn modelId="{25B1E417-278A-4183-B944-3F01CFC3A0EA}" srcId="{4CC8BA0C-852C-4FAF-AD4A-ECE90E72161C}" destId="{36A47FF4-28B7-4163-82D4-5F85BF9F6942}" srcOrd="1" destOrd="0" parTransId="{89B2F2B3-4A72-4C7F-9DC4-DE4A63101F89}" sibTransId="{9B1B3163-58A9-4BFD-9D5A-046044C4982A}"/>
    <dgm:cxn modelId="{1402CB19-39A0-4DE8-B4C3-66D91E12C049}" srcId="{A145AE1C-5174-4CEA-9590-1FDB66618AD2}" destId="{0B61182E-617A-4CB9-830E-386181F7A66F}" srcOrd="1" destOrd="0" parTransId="{2A72B535-6690-4290-AB34-B64E43C85621}" sibTransId="{4A8DE997-EBD8-42C1-96F0-255AFB0B75BE}"/>
    <dgm:cxn modelId="{EB30334C-0AFF-41F8-A026-70EE79DDC88A}" srcId="{D9EDB586-9794-4DAD-A37E-2330656FAC4F}" destId="{C18B6DB8-23E4-4CE5-8478-D10E599ED6AC}" srcOrd="1" destOrd="0" parTransId="{B1011540-A4EC-4EEF-B156-2C1C43E41094}" sibTransId="{5F320D45-2910-48EA-8DEA-BD3F27180755}"/>
    <dgm:cxn modelId="{110B9104-0EB6-4EA8-BB84-52B3AE946F61}" type="presOf" srcId="{36A47FF4-28B7-4163-82D4-5F85BF9F6942}" destId="{34367A71-26D4-4E3B-B0E8-AA435393B8F1}" srcOrd="0" destOrd="1" presId="urn:microsoft.com/office/officeart/2005/8/layout/process3"/>
    <dgm:cxn modelId="{271A75D4-8D9C-414D-9988-ADA88CB7F855}" type="presOf" srcId="{B261DE3F-9AA4-4D85-9A47-E34FAC5568CA}" destId="{0CCCF012-3582-4093-AE20-AF7D9A3D4A80}" srcOrd="0" destOrd="0" presId="urn:microsoft.com/office/officeart/2005/8/layout/process3"/>
    <dgm:cxn modelId="{DA8A33F6-9A10-44D6-BC8F-D519B24B39F1}" type="presOf" srcId="{64A0873E-E1E0-4DA8-BB04-DC236408A2B0}" destId="{C3313281-1692-4B23-A80C-C8BFB00652B6}" srcOrd="0" destOrd="1" presId="urn:microsoft.com/office/officeart/2005/8/layout/process3"/>
    <dgm:cxn modelId="{AF2C8D99-1F46-4A27-8B46-F8C7F6867602}" type="presOf" srcId="{85A8C8D1-7180-4103-A7A8-14FDB2732264}" destId="{C3313281-1692-4B23-A80C-C8BFB00652B6}" srcOrd="0" destOrd="0" presId="urn:microsoft.com/office/officeart/2005/8/layout/process3"/>
    <dgm:cxn modelId="{18007C30-6D7E-4008-825B-BF1298364CBE}" type="presOf" srcId="{56B64FB0-E7C2-4EAD-A871-4A652338D354}" destId="{29AE18ED-EDB2-471D-845C-233F81E6F57B}" srcOrd="1" destOrd="0" presId="urn:microsoft.com/office/officeart/2005/8/layout/process3"/>
    <dgm:cxn modelId="{13C3D398-549B-45DF-B5CC-D999659938DE}" type="presOf" srcId="{67B853EC-2630-4310-B4FA-4F271D5E333C}" destId="{01BDBE60-7693-41F4-B62D-A9544FBC3A3D}" srcOrd="1" destOrd="0" presId="urn:microsoft.com/office/officeart/2005/8/layout/process3"/>
    <dgm:cxn modelId="{5160317C-A33E-4C6C-A7FD-952FF6DE41E1}" srcId="{B261DE3F-9AA4-4D85-9A47-E34FAC5568CA}" destId="{6CA7EEF0-EDB0-43A9-BD0A-6F2748FCADC8}" srcOrd="0" destOrd="0" parTransId="{0F187E4E-D24B-4859-86C1-EE7263A1A710}" sibTransId="{AB46B2BA-25CA-4643-A408-BC07797E1E54}"/>
    <dgm:cxn modelId="{45A8CB12-2463-43E7-B630-9BE6779FDC64}" type="presOf" srcId="{A145AE1C-5174-4CEA-9590-1FDB66618AD2}" destId="{05083D49-ACC0-49EB-82C3-0612145B701F}" srcOrd="1" destOrd="0" presId="urn:microsoft.com/office/officeart/2005/8/layout/process3"/>
    <dgm:cxn modelId="{E35C236C-48CD-4C1D-ACCE-F3B75ECA9DB8}" type="presParOf" srcId="{764A1762-B5E8-4A4F-893D-C7B9B9F9D858}" destId="{44894701-7277-4965-BEC8-37B8F589559D}" srcOrd="0" destOrd="0" presId="urn:microsoft.com/office/officeart/2005/8/layout/process3"/>
    <dgm:cxn modelId="{93A9D7E8-5448-4B0F-B315-1D93BFF40585}" type="presParOf" srcId="{44894701-7277-4965-BEC8-37B8F589559D}" destId="{8777362B-CEF2-43D4-B2BA-74E5708A3AB3}" srcOrd="0" destOrd="0" presId="urn:microsoft.com/office/officeart/2005/8/layout/process3"/>
    <dgm:cxn modelId="{8EDA6D7B-CA1D-42B9-B53D-66D2732C9611}" type="presParOf" srcId="{44894701-7277-4965-BEC8-37B8F589559D}" destId="{75A2F767-8F71-465E-BBAD-934EF5DD3227}" srcOrd="1" destOrd="0" presId="urn:microsoft.com/office/officeart/2005/8/layout/process3"/>
    <dgm:cxn modelId="{08B42663-F011-458F-8A27-4356F180C4C8}" type="presParOf" srcId="{44894701-7277-4965-BEC8-37B8F589559D}" destId="{34367A71-26D4-4E3B-B0E8-AA435393B8F1}" srcOrd="2" destOrd="0" presId="urn:microsoft.com/office/officeart/2005/8/layout/process3"/>
    <dgm:cxn modelId="{507D1561-C0B0-43D9-A238-14C6385FAA10}" type="presParOf" srcId="{764A1762-B5E8-4A4F-893D-C7B9B9F9D858}" destId="{18F4DCC4-3AEC-4429-BE9E-3A8D7A11DF71}" srcOrd="1" destOrd="0" presId="urn:microsoft.com/office/officeart/2005/8/layout/process3"/>
    <dgm:cxn modelId="{89B9D3AA-49F3-49EC-BD52-887C7CD61F96}" type="presParOf" srcId="{18F4DCC4-3AEC-4429-BE9E-3A8D7A11DF71}" destId="{01BDBE60-7693-41F4-B62D-A9544FBC3A3D}" srcOrd="0" destOrd="0" presId="urn:microsoft.com/office/officeart/2005/8/layout/process3"/>
    <dgm:cxn modelId="{AF412C48-C4B2-4C79-A4C4-54CA1BDF01A0}" type="presParOf" srcId="{764A1762-B5E8-4A4F-893D-C7B9B9F9D858}" destId="{F66AB13F-AF41-4EF4-9A9B-296C1F5F08E6}" srcOrd="2" destOrd="0" presId="urn:microsoft.com/office/officeart/2005/8/layout/process3"/>
    <dgm:cxn modelId="{2D3E1A84-9CDE-42F5-B0AB-C5A6768A3EE0}" type="presParOf" srcId="{F66AB13F-AF41-4EF4-9A9B-296C1F5F08E6}" destId="{B92D1A17-C3D7-45CA-8B77-6EF8E3701B99}" srcOrd="0" destOrd="0" presId="urn:microsoft.com/office/officeart/2005/8/layout/process3"/>
    <dgm:cxn modelId="{D09BC38D-DA00-4C20-AA08-9228F0288E47}" type="presParOf" srcId="{F66AB13F-AF41-4EF4-9A9B-296C1F5F08E6}" destId="{81F73123-0F59-4845-9291-B1BB70989AF6}" srcOrd="1" destOrd="0" presId="urn:microsoft.com/office/officeart/2005/8/layout/process3"/>
    <dgm:cxn modelId="{D412D027-7F74-4260-8648-FDC434C2369D}" type="presParOf" srcId="{F66AB13F-AF41-4EF4-9A9B-296C1F5F08E6}" destId="{C3313281-1692-4B23-A80C-C8BFB00652B6}" srcOrd="2" destOrd="0" presId="urn:microsoft.com/office/officeart/2005/8/layout/process3"/>
    <dgm:cxn modelId="{DE2633C6-6663-4018-886C-7996CF65C285}" type="presParOf" srcId="{764A1762-B5E8-4A4F-893D-C7B9B9F9D858}" destId="{9BF6A93D-1A47-47AC-96E1-36BBA91A0E30}" srcOrd="3" destOrd="0" presId="urn:microsoft.com/office/officeart/2005/8/layout/process3"/>
    <dgm:cxn modelId="{D5E2ED92-9A6D-4E8B-A8A8-853977AEF007}" type="presParOf" srcId="{9BF6A93D-1A47-47AC-96E1-36BBA91A0E30}" destId="{5AB2F676-4C4E-48E7-918C-30E5A5FFDC73}" srcOrd="0" destOrd="0" presId="urn:microsoft.com/office/officeart/2005/8/layout/process3"/>
    <dgm:cxn modelId="{A915D7C7-F6D7-4B41-86C6-D6B85332F127}" type="presParOf" srcId="{764A1762-B5E8-4A4F-893D-C7B9B9F9D858}" destId="{319A9FED-E1A4-4746-858A-225C6871FC1B}" srcOrd="4" destOrd="0" presId="urn:microsoft.com/office/officeart/2005/8/layout/process3"/>
    <dgm:cxn modelId="{E81906C9-80BE-442C-B49E-0B2B0DD1D5CF}" type="presParOf" srcId="{319A9FED-E1A4-4746-858A-225C6871FC1B}" destId="{0CCCF012-3582-4093-AE20-AF7D9A3D4A80}" srcOrd="0" destOrd="0" presId="urn:microsoft.com/office/officeart/2005/8/layout/process3"/>
    <dgm:cxn modelId="{35C194C1-9D5A-4500-9420-FBA8F1DC8830}" type="presParOf" srcId="{319A9FED-E1A4-4746-858A-225C6871FC1B}" destId="{AF8954D3-D1A9-4FE4-AA93-964C1180BF18}" srcOrd="1" destOrd="0" presId="urn:microsoft.com/office/officeart/2005/8/layout/process3"/>
    <dgm:cxn modelId="{6818615E-09CB-4A6C-A4D1-96C45F7D3514}" type="presParOf" srcId="{319A9FED-E1A4-4746-858A-225C6871FC1B}" destId="{08587180-C387-47A2-842B-2F73AEE4BC15}" srcOrd="2" destOrd="0" presId="urn:microsoft.com/office/officeart/2005/8/layout/process3"/>
    <dgm:cxn modelId="{10A96BCE-CCF9-4363-BF2E-C8A4F22729F3}" type="presParOf" srcId="{764A1762-B5E8-4A4F-893D-C7B9B9F9D858}" destId="{66D8F2E3-FF23-4CD0-975B-CFED40E49758}" srcOrd="5" destOrd="0" presId="urn:microsoft.com/office/officeart/2005/8/layout/process3"/>
    <dgm:cxn modelId="{FA3DFCB7-893A-4B21-AB16-8257EF617A21}" type="presParOf" srcId="{66D8F2E3-FF23-4CD0-975B-CFED40E49758}" destId="{1084D254-F635-4EAF-A291-A8FF91ACB927}" srcOrd="0" destOrd="0" presId="urn:microsoft.com/office/officeart/2005/8/layout/process3"/>
    <dgm:cxn modelId="{A4A53AD6-A00A-4950-86FB-6E9EA5673753}" type="presParOf" srcId="{764A1762-B5E8-4A4F-893D-C7B9B9F9D858}" destId="{2A8C5798-AA7E-40EB-B868-BBDCD5AAFDCB}" srcOrd="6" destOrd="0" presId="urn:microsoft.com/office/officeart/2005/8/layout/process3"/>
    <dgm:cxn modelId="{DC2888C7-4748-4347-A50E-36A33534BBA4}" type="presParOf" srcId="{2A8C5798-AA7E-40EB-B868-BBDCD5AAFDCB}" destId="{FA8D3DC1-AC2F-4415-865A-F3D49AA17800}" srcOrd="0" destOrd="0" presId="urn:microsoft.com/office/officeart/2005/8/layout/process3"/>
    <dgm:cxn modelId="{172F007E-F264-4443-8BB2-F6C3B716D3F7}" type="presParOf" srcId="{2A8C5798-AA7E-40EB-B868-BBDCD5AAFDCB}" destId="{8FED200F-7A40-4E7D-A6B0-E36D074B36B1}" srcOrd="1" destOrd="0" presId="urn:microsoft.com/office/officeart/2005/8/layout/process3"/>
    <dgm:cxn modelId="{F337A8E1-8703-43A5-B302-09B8BD28F7C5}" type="presParOf" srcId="{2A8C5798-AA7E-40EB-B868-BBDCD5AAFDCB}" destId="{02B6CF41-78E7-4712-BD27-52F52B78F7DD}" srcOrd="2" destOrd="0" presId="urn:microsoft.com/office/officeart/2005/8/layout/process3"/>
    <dgm:cxn modelId="{C0F1B2BC-9765-45F9-8BCF-551D33A1ABE0}" type="presParOf" srcId="{764A1762-B5E8-4A4F-893D-C7B9B9F9D858}" destId="{C4CD74D1-22B2-4BE5-910E-EC85E45DE86D}" srcOrd="7" destOrd="0" presId="urn:microsoft.com/office/officeart/2005/8/layout/process3"/>
    <dgm:cxn modelId="{4A856DBF-7012-48FD-8564-F908C5EACA7C}" type="presParOf" srcId="{C4CD74D1-22B2-4BE5-910E-EC85E45DE86D}" destId="{6A1669F7-7487-4A1C-9117-416A2503C20C}" srcOrd="0" destOrd="0" presId="urn:microsoft.com/office/officeart/2005/8/layout/process3"/>
    <dgm:cxn modelId="{88E6EEE6-A014-4BA7-929F-FBBC6491380F}" type="presParOf" srcId="{764A1762-B5E8-4A4F-893D-C7B9B9F9D858}" destId="{3C1E6FD9-6863-4FFC-A33F-32B9B24DAE6D}" srcOrd="8" destOrd="0" presId="urn:microsoft.com/office/officeart/2005/8/layout/process3"/>
    <dgm:cxn modelId="{C0204EDF-DF2B-4BB4-ADF2-4C6D7923BB35}" type="presParOf" srcId="{3C1E6FD9-6863-4FFC-A33F-32B9B24DAE6D}" destId="{33650843-C81A-4F12-BB69-EE594CAF36D5}" srcOrd="0" destOrd="0" presId="urn:microsoft.com/office/officeart/2005/8/layout/process3"/>
    <dgm:cxn modelId="{295995ED-CEE4-49A5-9022-CC076E3E4A5D}" type="presParOf" srcId="{3C1E6FD9-6863-4FFC-A33F-32B9B24DAE6D}" destId="{29AE18ED-EDB2-471D-845C-233F81E6F57B}" srcOrd="1" destOrd="0" presId="urn:microsoft.com/office/officeart/2005/8/layout/process3"/>
    <dgm:cxn modelId="{248CA216-4E9E-467C-8D6B-EF7D38528570}" type="presParOf" srcId="{3C1E6FD9-6863-4FFC-A33F-32B9B24DAE6D}" destId="{C339B2A4-78FF-463F-ABBA-C35899C5ADF2}" srcOrd="2" destOrd="0" presId="urn:microsoft.com/office/officeart/2005/8/layout/process3"/>
    <dgm:cxn modelId="{5EA9048F-5B07-43D2-9445-64E1C0BF93AC}" type="presParOf" srcId="{764A1762-B5E8-4A4F-893D-C7B9B9F9D858}" destId="{A3B70847-4E4B-4CF4-8140-086E3EF9333A}" srcOrd="9" destOrd="0" presId="urn:microsoft.com/office/officeart/2005/8/layout/process3"/>
    <dgm:cxn modelId="{2BD9DECD-D27F-425E-80E7-071AF4DA804C}" type="presParOf" srcId="{A3B70847-4E4B-4CF4-8140-086E3EF9333A}" destId="{74709F62-6840-450B-B294-1B1D9E5E9C3A}" srcOrd="0" destOrd="0" presId="urn:microsoft.com/office/officeart/2005/8/layout/process3"/>
    <dgm:cxn modelId="{2097C6D0-B0D7-4E90-AA0A-0C9C56A9FB9C}" type="presParOf" srcId="{764A1762-B5E8-4A4F-893D-C7B9B9F9D858}" destId="{D01A35BF-3686-48C1-A03E-95498401D6C1}" srcOrd="10" destOrd="0" presId="urn:microsoft.com/office/officeart/2005/8/layout/process3"/>
    <dgm:cxn modelId="{8EA4EB25-6D4F-4A3F-B0F2-3526ACC04DDC}" type="presParOf" srcId="{D01A35BF-3686-48C1-A03E-95498401D6C1}" destId="{CAD510B2-C930-4B2D-9FE6-1A614AD218F4}" srcOrd="0" destOrd="0" presId="urn:microsoft.com/office/officeart/2005/8/layout/process3"/>
    <dgm:cxn modelId="{9392ACFF-5D8E-4A8B-B443-F35DA5202DAA}" type="presParOf" srcId="{D01A35BF-3686-48C1-A03E-95498401D6C1}" destId="{05083D49-ACC0-49EB-82C3-0612145B701F}" srcOrd="1" destOrd="0" presId="urn:microsoft.com/office/officeart/2005/8/layout/process3"/>
    <dgm:cxn modelId="{D6EA909D-3A38-440A-8969-B1A72AE86AD3}" type="presParOf" srcId="{D01A35BF-3686-48C1-A03E-95498401D6C1}" destId="{BA263AA9-AF1D-4465-8C16-744C407E6CA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A2F767-8F71-465E-BBAD-934EF5DD3227}">
      <dsp:nvSpPr>
        <dsp:cNvPr id="0" name=""/>
        <dsp:cNvSpPr/>
      </dsp:nvSpPr>
      <dsp:spPr>
        <a:xfrm>
          <a:off x="2098" y="1402187"/>
          <a:ext cx="890508" cy="47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业务建模</a:t>
          </a:r>
          <a:endParaRPr lang="zh-CN" altLang="en-US" sz="1100" kern="1200" dirty="0"/>
        </a:p>
      </dsp:txBody>
      <dsp:txXfrm>
        <a:off x="2098" y="1402187"/>
        <a:ext cx="890508" cy="316800"/>
      </dsp:txXfrm>
    </dsp:sp>
    <dsp:sp modelId="{34367A71-26D4-4E3B-B0E8-AA435393B8F1}">
      <dsp:nvSpPr>
        <dsp:cNvPr id="0" name=""/>
        <dsp:cNvSpPr/>
      </dsp:nvSpPr>
      <dsp:spPr>
        <a:xfrm>
          <a:off x="184491" y="1718987"/>
          <a:ext cx="890508" cy="150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理解目前用户的业务流程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形成准确的描述，</a:t>
          </a:r>
          <a:r>
            <a:rPr lang="en-US" altLang="zh-CN" sz="1100" kern="1200" dirty="0" smtClean="0"/>
            <a:t>XML</a:t>
          </a:r>
          <a:r>
            <a:rPr lang="zh-CN" altLang="en-US" sz="1100" kern="1200" dirty="0" smtClean="0"/>
            <a:t>，</a:t>
          </a:r>
          <a:r>
            <a:rPr lang="en-US" altLang="zh-CN" sz="1100" kern="1200" dirty="0" smtClean="0"/>
            <a:t>Use Case</a:t>
          </a:r>
          <a:endParaRPr lang="zh-CN" altLang="en-US" sz="1100" kern="1200" dirty="0"/>
        </a:p>
      </dsp:txBody>
      <dsp:txXfrm>
        <a:off x="210573" y="1745069"/>
        <a:ext cx="838344" cy="1452636"/>
      </dsp:txXfrm>
    </dsp:sp>
    <dsp:sp modelId="{18F4DCC4-3AEC-4429-BE9E-3A8D7A11DF71}">
      <dsp:nvSpPr>
        <dsp:cNvPr id="0" name=""/>
        <dsp:cNvSpPr/>
      </dsp:nvSpPr>
      <dsp:spPr>
        <a:xfrm>
          <a:off x="1027605" y="1449732"/>
          <a:ext cx="286195" cy="2217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1027605" y="1494074"/>
        <a:ext cx="219682" cy="133026"/>
      </dsp:txXfrm>
    </dsp:sp>
    <dsp:sp modelId="{81F73123-0F59-4845-9291-B1BB70989AF6}">
      <dsp:nvSpPr>
        <dsp:cNvPr id="0" name=""/>
        <dsp:cNvSpPr/>
      </dsp:nvSpPr>
      <dsp:spPr>
        <a:xfrm>
          <a:off x="1432598" y="1402187"/>
          <a:ext cx="890508" cy="47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需求分析</a:t>
          </a:r>
          <a:endParaRPr lang="zh-CN" altLang="en-US" sz="1100" kern="1200" dirty="0"/>
        </a:p>
      </dsp:txBody>
      <dsp:txXfrm>
        <a:off x="1432598" y="1402187"/>
        <a:ext cx="890508" cy="316800"/>
      </dsp:txXfrm>
    </dsp:sp>
    <dsp:sp modelId="{C3313281-1692-4B23-A80C-C8BFB00652B6}">
      <dsp:nvSpPr>
        <dsp:cNvPr id="0" name=""/>
        <dsp:cNvSpPr/>
      </dsp:nvSpPr>
      <dsp:spPr>
        <a:xfrm>
          <a:off x="1614992" y="1718987"/>
          <a:ext cx="890508" cy="150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系统要提供什么样的功能来满足用户的需求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约束条件</a:t>
          </a:r>
          <a:endParaRPr lang="zh-CN" altLang="en-US" sz="1100" kern="1200" dirty="0"/>
        </a:p>
      </dsp:txBody>
      <dsp:txXfrm>
        <a:off x="1641074" y="1745069"/>
        <a:ext cx="838344" cy="1452636"/>
      </dsp:txXfrm>
    </dsp:sp>
    <dsp:sp modelId="{9BF6A93D-1A47-47AC-96E1-36BBA91A0E30}">
      <dsp:nvSpPr>
        <dsp:cNvPr id="0" name=""/>
        <dsp:cNvSpPr/>
      </dsp:nvSpPr>
      <dsp:spPr>
        <a:xfrm>
          <a:off x="2458105" y="1449732"/>
          <a:ext cx="286195" cy="2217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2458105" y="1494074"/>
        <a:ext cx="219682" cy="133026"/>
      </dsp:txXfrm>
    </dsp:sp>
    <dsp:sp modelId="{AF8954D3-D1A9-4FE4-AA93-964C1180BF18}">
      <dsp:nvSpPr>
        <dsp:cNvPr id="0" name=""/>
        <dsp:cNvSpPr/>
      </dsp:nvSpPr>
      <dsp:spPr>
        <a:xfrm>
          <a:off x="2863098" y="1402187"/>
          <a:ext cx="890508" cy="47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分析和设计</a:t>
          </a:r>
          <a:endParaRPr lang="zh-CN" altLang="en-US" sz="1100" kern="1200" dirty="0"/>
        </a:p>
      </dsp:txBody>
      <dsp:txXfrm>
        <a:off x="2863098" y="1402187"/>
        <a:ext cx="890508" cy="316800"/>
      </dsp:txXfrm>
    </dsp:sp>
    <dsp:sp modelId="{08587180-C387-47A2-842B-2F73AEE4BC15}">
      <dsp:nvSpPr>
        <dsp:cNvPr id="0" name=""/>
        <dsp:cNvSpPr/>
      </dsp:nvSpPr>
      <dsp:spPr>
        <a:xfrm>
          <a:off x="3045492" y="1718987"/>
          <a:ext cx="890508" cy="150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将需求转为软件系统的设计</a:t>
          </a:r>
          <a:endParaRPr lang="zh-CN" altLang="en-US" sz="1100" kern="1200" dirty="0"/>
        </a:p>
      </dsp:txBody>
      <dsp:txXfrm>
        <a:off x="3071574" y="1745069"/>
        <a:ext cx="838344" cy="1452636"/>
      </dsp:txXfrm>
    </dsp:sp>
    <dsp:sp modelId="{66D8F2E3-FF23-4CD0-975B-CFED40E49758}">
      <dsp:nvSpPr>
        <dsp:cNvPr id="0" name=""/>
        <dsp:cNvSpPr/>
      </dsp:nvSpPr>
      <dsp:spPr>
        <a:xfrm>
          <a:off x="3888605" y="1449732"/>
          <a:ext cx="286195" cy="2217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3888605" y="1494074"/>
        <a:ext cx="219682" cy="133026"/>
      </dsp:txXfrm>
    </dsp:sp>
    <dsp:sp modelId="{8FED200F-7A40-4E7D-A6B0-E36D074B36B1}">
      <dsp:nvSpPr>
        <dsp:cNvPr id="0" name=""/>
        <dsp:cNvSpPr/>
      </dsp:nvSpPr>
      <dsp:spPr>
        <a:xfrm>
          <a:off x="4293599" y="1402187"/>
          <a:ext cx="890508" cy="47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实现</a:t>
          </a:r>
          <a:endParaRPr lang="zh-CN" altLang="en-US" sz="1100" kern="1200" dirty="0"/>
        </a:p>
      </dsp:txBody>
      <dsp:txXfrm>
        <a:off x="4293599" y="1402187"/>
        <a:ext cx="890508" cy="316800"/>
      </dsp:txXfrm>
    </dsp:sp>
    <dsp:sp modelId="{02B6CF41-78E7-4712-BD27-52F52B78F7DD}">
      <dsp:nvSpPr>
        <dsp:cNvPr id="0" name=""/>
        <dsp:cNvSpPr/>
      </dsp:nvSpPr>
      <dsp:spPr>
        <a:xfrm>
          <a:off x="4475992" y="1718987"/>
          <a:ext cx="890508" cy="150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开发软件模块，组件，集成</a:t>
          </a:r>
          <a:endParaRPr lang="zh-CN" altLang="en-US" sz="1100" kern="1200" dirty="0"/>
        </a:p>
      </dsp:txBody>
      <dsp:txXfrm>
        <a:off x="4502074" y="1745069"/>
        <a:ext cx="838344" cy="1452636"/>
      </dsp:txXfrm>
    </dsp:sp>
    <dsp:sp modelId="{C4CD74D1-22B2-4BE5-910E-EC85E45DE86D}">
      <dsp:nvSpPr>
        <dsp:cNvPr id="0" name=""/>
        <dsp:cNvSpPr/>
      </dsp:nvSpPr>
      <dsp:spPr>
        <a:xfrm>
          <a:off x="5319105" y="1449732"/>
          <a:ext cx="286195" cy="2217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5319105" y="1494074"/>
        <a:ext cx="219682" cy="133026"/>
      </dsp:txXfrm>
    </dsp:sp>
    <dsp:sp modelId="{29AE18ED-EDB2-471D-845C-233F81E6F57B}">
      <dsp:nvSpPr>
        <dsp:cNvPr id="0" name=""/>
        <dsp:cNvSpPr/>
      </dsp:nvSpPr>
      <dsp:spPr>
        <a:xfrm>
          <a:off x="5724099" y="1402187"/>
          <a:ext cx="890508" cy="47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测试</a:t>
          </a:r>
          <a:endParaRPr lang="zh-CN" altLang="en-US" sz="1100" kern="1200" dirty="0"/>
        </a:p>
      </dsp:txBody>
      <dsp:txXfrm>
        <a:off x="5724099" y="1402187"/>
        <a:ext cx="890508" cy="316800"/>
      </dsp:txXfrm>
    </dsp:sp>
    <dsp:sp modelId="{C339B2A4-78FF-463F-ABBA-C35899C5ADF2}">
      <dsp:nvSpPr>
        <dsp:cNvPr id="0" name=""/>
        <dsp:cNvSpPr/>
      </dsp:nvSpPr>
      <dsp:spPr>
        <a:xfrm>
          <a:off x="5906492" y="1718987"/>
          <a:ext cx="890508" cy="150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验证组件满足要求</a:t>
          </a:r>
          <a:endParaRPr lang="zh-CN" altLang="en-US" sz="1100" kern="1200" dirty="0"/>
        </a:p>
      </dsp:txBody>
      <dsp:txXfrm>
        <a:off x="5932574" y="1745069"/>
        <a:ext cx="838344" cy="1452636"/>
      </dsp:txXfrm>
    </dsp:sp>
    <dsp:sp modelId="{A3B70847-4E4B-4CF4-8140-086E3EF9333A}">
      <dsp:nvSpPr>
        <dsp:cNvPr id="0" name=""/>
        <dsp:cNvSpPr/>
      </dsp:nvSpPr>
      <dsp:spPr>
        <a:xfrm>
          <a:off x="6749605" y="1449732"/>
          <a:ext cx="286195" cy="2217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6749605" y="1494074"/>
        <a:ext cx="219682" cy="133026"/>
      </dsp:txXfrm>
    </dsp:sp>
    <dsp:sp modelId="{05083D49-ACC0-49EB-82C3-0612145B701F}">
      <dsp:nvSpPr>
        <dsp:cNvPr id="0" name=""/>
        <dsp:cNvSpPr/>
      </dsp:nvSpPr>
      <dsp:spPr>
        <a:xfrm>
          <a:off x="7154599" y="1402187"/>
          <a:ext cx="890508" cy="47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部署</a:t>
          </a:r>
          <a:endParaRPr lang="zh-CN" altLang="en-US" sz="1100" kern="1200" dirty="0"/>
        </a:p>
      </dsp:txBody>
      <dsp:txXfrm>
        <a:off x="7154599" y="1402187"/>
        <a:ext cx="890508" cy="316800"/>
      </dsp:txXfrm>
    </dsp:sp>
    <dsp:sp modelId="{BA263AA9-AF1D-4465-8C16-744C407E6CAF}">
      <dsp:nvSpPr>
        <dsp:cNvPr id="0" name=""/>
        <dsp:cNvSpPr/>
      </dsp:nvSpPr>
      <dsp:spPr>
        <a:xfrm>
          <a:off x="7336992" y="1718987"/>
          <a:ext cx="890508" cy="150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生成最终产品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发布给最终用户</a:t>
          </a:r>
          <a:endParaRPr lang="zh-CN" altLang="en-US" sz="1100" kern="1200" dirty="0"/>
        </a:p>
      </dsp:txBody>
      <dsp:txXfrm>
        <a:off x="7363074" y="1745069"/>
        <a:ext cx="838344" cy="1452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9FE4259-CDD9-4688-807A-933F5020E247}" type="datetimeFigureOut">
              <a:rPr lang="en-US"/>
              <a:pPr>
                <a:defRPr/>
              </a:pPr>
              <a:t>11/28/2015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5ADAB1E-5BE0-4555-8709-524C8D586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114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omputer_programming" TargetMode="External"/><Relationship Id="rId13" Type="http://schemas.openxmlformats.org/officeDocument/2006/relationships/hyperlink" Target="http://en.wikipedia.org/wiki/Computer_engineering" TargetMode="External"/><Relationship Id="rId18" Type="http://schemas.openxmlformats.org/officeDocument/2006/relationships/hyperlink" Target="http://en.wikipedia.org/wiki/Ergonomics" TargetMode="External"/><Relationship Id="rId3" Type="http://schemas.openxmlformats.org/officeDocument/2006/relationships/hyperlink" Target="http://en.wikipedia.org/wiki/Brian_Randell" TargetMode="External"/><Relationship Id="rId7" Type="http://schemas.openxmlformats.org/officeDocument/2006/relationships/hyperlink" Target="http://en.wikipedia.org/wiki/Software_design" TargetMode="External"/><Relationship Id="rId12" Type="http://schemas.openxmlformats.org/officeDocument/2006/relationships/hyperlink" Target="http://en.wikipedia.org/wiki/Computer_science" TargetMode="External"/><Relationship Id="rId17" Type="http://schemas.openxmlformats.org/officeDocument/2006/relationships/hyperlink" Target="http://en.wikipedia.org/wiki/Quality_management" TargetMode="External"/><Relationship Id="rId2" Type="http://schemas.openxmlformats.org/officeDocument/2006/relationships/slide" Target="../slides/slide2.xml"/><Relationship Id="rId16" Type="http://schemas.openxmlformats.org/officeDocument/2006/relationships/hyperlink" Target="http://en.wikipedia.org/wiki/Project_management" TargetMode="External"/><Relationship Id="rId20" Type="http://schemas.openxmlformats.org/officeDocument/2006/relationships/hyperlink" Target="#cite_note-5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Requirements_analysis" TargetMode="External"/><Relationship Id="rId11" Type="http://schemas.openxmlformats.org/officeDocument/2006/relationships/hyperlink" Target="#cite_note-4"/><Relationship Id="rId5" Type="http://schemas.openxmlformats.org/officeDocument/2006/relationships/hyperlink" Target="#cite_note-3"/><Relationship Id="rId15" Type="http://schemas.openxmlformats.org/officeDocument/2006/relationships/hyperlink" Target="http://en.wikipedia.org/wiki/Mathematics" TargetMode="External"/><Relationship Id="rId10" Type="http://schemas.openxmlformats.org/officeDocument/2006/relationships/hyperlink" Target="http://en.wikipedia.org/wiki/Software_maintenance" TargetMode="External"/><Relationship Id="rId19" Type="http://schemas.openxmlformats.org/officeDocument/2006/relationships/hyperlink" Target="http://en.wikipedia.org/wiki/Systems_engineering" TargetMode="External"/><Relationship Id="rId4" Type="http://schemas.openxmlformats.org/officeDocument/2006/relationships/hyperlink" Target="http://en.wikipedia.org/wiki/F.L._Bauer" TargetMode="External"/><Relationship Id="rId9" Type="http://schemas.openxmlformats.org/officeDocument/2006/relationships/hyperlink" Target="http://en.wikipedia.org/wiki/Software_testing" TargetMode="External"/><Relationship Id="rId14" Type="http://schemas.openxmlformats.org/officeDocument/2006/relationships/hyperlink" Target="http://en.wikipedia.org/wiki/Managemen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The term </a:t>
            </a:r>
            <a:r>
              <a:rPr lang="en-US" i="1" smtClean="0"/>
              <a:t>software engineering</a:t>
            </a:r>
            <a:r>
              <a:rPr lang="en-US" smtClean="0"/>
              <a:t> was coined by </a:t>
            </a:r>
            <a:r>
              <a:rPr lang="en-US" smtClean="0">
                <a:hlinkClick r:id="rId3" action="ppaction://hlinkfile" tooltip="Brian Randell"/>
              </a:rPr>
              <a:t>Brian Randell</a:t>
            </a:r>
            <a:r>
              <a:rPr lang="en-US" smtClean="0"/>
              <a:t> and popularized by </a:t>
            </a:r>
            <a:r>
              <a:rPr lang="en-US" smtClean="0">
                <a:hlinkClick r:id="rId4" action="ppaction://hlinkfile" tooltip="F.L. Bauer"/>
              </a:rPr>
              <a:t>F.L. Bauer</a:t>
            </a:r>
            <a:r>
              <a:rPr lang="en-US" smtClean="0"/>
              <a:t> during the NATO Software Engineering Conference in 1968.</a:t>
            </a:r>
            <a:r>
              <a:rPr lang="en-US" baseline="30000" smtClean="0">
                <a:hlinkClick r:id="rId5" action="ppaction://hlinkfile"/>
              </a:rPr>
              <a:t>[4]</a:t>
            </a:r>
            <a:r>
              <a:rPr lang="en-US" smtClean="0"/>
              <a:t> The discipline of software engineering includes knowledge, tools, and methods for </a:t>
            </a:r>
            <a:r>
              <a:rPr lang="en-US" smtClean="0">
                <a:hlinkClick r:id="rId6" action="ppaction://hlinkfile" tooltip="Requirements analysis"/>
              </a:rPr>
              <a:t>software requirements</a:t>
            </a:r>
            <a:r>
              <a:rPr lang="en-US" smtClean="0"/>
              <a:t>, </a:t>
            </a:r>
            <a:r>
              <a:rPr lang="en-US" smtClean="0">
                <a:hlinkClick r:id="rId7" action="ppaction://hlinkfile" tooltip="Software design"/>
              </a:rPr>
              <a:t>software design</a:t>
            </a:r>
            <a:r>
              <a:rPr lang="en-US" smtClean="0"/>
              <a:t>, </a:t>
            </a:r>
            <a:r>
              <a:rPr lang="en-US" smtClean="0">
                <a:hlinkClick r:id="rId8" action="ppaction://hlinkfile" tooltip="Computer programming"/>
              </a:rPr>
              <a:t>software construction</a:t>
            </a:r>
            <a:r>
              <a:rPr lang="en-US" smtClean="0"/>
              <a:t>, </a:t>
            </a:r>
            <a:r>
              <a:rPr lang="en-US" smtClean="0">
                <a:hlinkClick r:id="rId9" action="ppaction://hlinkfile" tooltip="Software testing"/>
              </a:rPr>
              <a:t>software testing</a:t>
            </a:r>
            <a:r>
              <a:rPr lang="en-US" smtClean="0"/>
              <a:t>, and </a:t>
            </a:r>
            <a:r>
              <a:rPr lang="en-US" smtClean="0">
                <a:hlinkClick r:id="rId10" action="ppaction://hlinkfile" tooltip="Software maintenance"/>
              </a:rPr>
              <a:t>software maintenance</a:t>
            </a:r>
            <a:r>
              <a:rPr lang="en-US" smtClean="0"/>
              <a:t> tasks.</a:t>
            </a:r>
            <a:r>
              <a:rPr lang="en-US" baseline="30000" smtClean="0">
                <a:hlinkClick r:id="rId11" action="ppaction://hlinkfile"/>
              </a:rPr>
              <a:t>[5]</a:t>
            </a:r>
            <a:r>
              <a:rPr lang="en-US" smtClean="0"/>
              <a:t> Software engineering is related to the disciplines of </a:t>
            </a:r>
            <a:r>
              <a:rPr lang="en-US" smtClean="0">
                <a:hlinkClick r:id="rId12" action="ppaction://hlinkfile" tooltip="Computer science"/>
              </a:rPr>
              <a:t>computer science</a:t>
            </a:r>
            <a:r>
              <a:rPr lang="en-US" smtClean="0"/>
              <a:t>, </a:t>
            </a:r>
            <a:r>
              <a:rPr lang="en-US" smtClean="0">
                <a:hlinkClick r:id="rId13" action="ppaction://hlinkfile" tooltip="Computer engineering"/>
              </a:rPr>
              <a:t>computer engineering</a:t>
            </a:r>
            <a:r>
              <a:rPr lang="en-US" smtClean="0"/>
              <a:t>, </a:t>
            </a:r>
            <a:r>
              <a:rPr lang="en-US" smtClean="0">
                <a:hlinkClick r:id="rId14" action="ppaction://hlinkfile" tooltip="Management"/>
              </a:rPr>
              <a:t>management</a:t>
            </a:r>
            <a:r>
              <a:rPr lang="en-US" smtClean="0"/>
              <a:t>, </a:t>
            </a:r>
            <a:r>
              <a:rPr lang="en-US" smtClean="0">
                <a:hlinkClick r:id="rId15" action="ppaction://hlinkfile" tooltip="Mathematics"/>
              </a:rPr>
              <a:t>mathematics</a:t>
            </a:r>
            <a:r>
              <a:rPr lang="en-US" smtClean="0"/>
              <a:t>, </a:t>
            </a:r>
            <a:r>
              <a:rPr lang="en-US" smtClean="0">
                <a:hlinkClick r:id="rId16" action="ppaction://hlinkfile" tooltip="Project management"/>
              </a:rPr>
              <a:t>project management</a:t>
            </a:r>
            <a:r>
              <a:rPr lang="en-US" smtClean="0"/>
              <a:t>, </a:t>
            </a:r>
            <a:r>
              <a:rPr lang="en-US" smtClean="0">
                <a:hlinkClick r:id="rId17" action="ppaction://hlinkfile" tooltip="Quality management"/>
              </a:rPr>
              <a:t>quality management</a:t>
            </a:r>
            <a:r>
              <a:rPr lang="en-US" smtClean="0"/>
              <a:t>, software </a:t>
            </a:r>
            <a:r>
              <a:rPr lang="en-US" smtClean="0">
                <a:hlinkClick r:id="rId18" action="ppaction://hlinkfile" tooltip="Ergonomics"/>
              </a:rPr>
              <a:t>ergonomics</a:t>
            </a:r>
            <a:r>
              <a:rPr lang="en-US" smtClean="0"/>
              <a:t>, and </a:t>
            </a:r>
            <a:r>
              <a:rPr lang="en-US" smtClean="0">
                <a:hlinkClick r:id="rId19" action="ppaction://hlinkfile" tooltip="Systems engineering"/>
              </a:rPr>
              <a:t>systems engineering</a:t>
            </a:r>
            <a:r>
              <a:rPr lang="en-US" smtClean="0"/>
              <a:t>.</a:t>
            </a:r>
            <a:r>
              <a:rPr lang="en-US" baseline="30000" smtClean="0">
                <a:hlinkClick r:id="rId20" action="ppaction://hlinkfile"/>
              </a:rPr>
              <a:t>[6]</a:t>
            </a:r>
            <a:endParaRPr lang="en-US" smtClean="0"/>
          </a:p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7989AEB-0172-4163-907A-0644FD1BC23F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8096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6CCCB0-F286-4B47-AFD9-D5467DE5570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BA6E-AA62-492E-857E-FB5F75F2760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62041E-6BED-4B4C-BB57-070204DE4E6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0A82E-5BA0-4737-8703-DFDA8B2471A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07366-CEA1-48EE-8CFC-C562E86F5F9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B9BEC8-84E8-4E4A-B8EB-407A2FEE84E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A43CED-5703-4F43-8007-ECC06B9736F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6FEC3F-D25D-49E7-AAAA-86E4158DB7A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9D5550-53B9-4122-B938-853AC775586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82B1D-4B28-420E-AC94-D6D7BCCF4D6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430889CA-2AE9-46F1-96E6-BBD6B101126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144D2675-280C-4B88-A058-E84745B324C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gile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>
                <a:ea typeface="宋体" pitchFamily="2" charset="-122"/>
              </a:rPr>
              <a:t>软件开发流程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R="0" eaLnBrk="1" hangingPunct="1"/>
            <a:r>
              <a:rPr lang="zh-CN" altLang="en-US" sz="4000" dirty="0">
                <a:ea typeface="SimHei" pitchFamily="49" charset="-122"/>
              </a:rPr>
              <a:t>邹</a:t>
            </a:r>
            <a:r>
              <a:rPr lang="zh-CN" altLang="en-US" sz="4000" dirty="0" smtClean="0">
                <a:ea typeface="SimHei" pitchFamily="49" charset="-122"/>
              </a:rPr>
              <a:t>欣</a:t>
            </a:r>
            <a:endParaRPr lang="en-US" altLang="zh-CN" sz="4000" dirty="0" smtClean="0">
              <a:ea typeface="SimHei" pitchFamily="49" charset="-122"/>
            </a:endParaRPr>
          </a:p>
          <a:p>
            <a:pPr marR="0" eaLnBrk="1" hangingPunct="1"/>
            <a:r>
              <a:rPr lang="zh-CN" altLang="en-US" sz="4000" dirty="0">
                <a:ea typeface="SimHei" pitchFamily="49" charset="-122"/>
              </a:rPr>
              <a:t>构建之</a:t>
            </a:r>
            <a:r>
              <a:rPr lang="zh-CN" altLang="en-US" sz="4000" dirty="0" smtClean="0">
                <a:ea typeface="SimHei" pitchFamily="49" charset="-122"/>
              </a:rPr>
              <a:t>法 </a:t>
            </a:r>
            <a:r>
              <a:rPr lang="en-US" altLang="zh-CN" sz="4000" dirty="0" smtClean="0">
                <a:ea typeface="SimHei" pitchFamily="49" charset="-122"/>
              </a:rPr>
              <a:t>– </a:t>
            </a:r>
            <a:r>
              <a:rPr lang="zh-CN" altLang="en-US" sz="4000" dirty="0" smtClean="0">
                <a:ea typeface="SimHei" pitchFamily="49" charset="-122"/>
              </a:rPr>
              <a:t>现代软件工程</a:t>
            </a:r>
            <a:endParaRPr lang="en-US" altLang="zh-CN" sz="4000" dirty="0" smtClean="0">
              <a:ea typeface="SimHei" pitchFamily="49" charset="-122"/>
            </a:endParaRPr>
          </a:p>
          <a:p>
            <a:pPr marR="0" eaLnBrk="1" hangingPunct="1"/>
            <a:r>
              <a:rPr lang="en-US" altLang="zh-CN" sz="4000" dirty="0" smtClean="0">
                <a:ea typeface="SimHei" pitchFamily="49" charset="-122"/>
              </a:rPr>
              <a:t>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It reflects the mental model of software development</a:t>
            </a:r>
          </a:p>
          <a:p>
            <a:r>
              <a:rPr lang="en-US" dirty="0" smtClean="0"/>
              <a:t>Disjoint, Step-by-Step, document driven model</a:t>
            </a:r>
            <a:r>
              <a:rPr lang="zh-CN" altLang="en-US" dirty="0"/>
              <a:t>它反映了软件开发的串行的，连贯的</a:t>
            </a:r>
            <a:r>
              <a:rPr lang="zh-CN" altLang="en-US" dirty="0" smtClean="0"/>
              <a:t>步骤</a:t>
            </a:r>
            <a:endParaRPr lang="en-US" dirty="0" smtClean="0"/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Verifiable results at each step </a:t>
            </a:r>
            <a:r>
              <a:rPr lang="en-US" altLang="zh-CN" dirty="0" smtClean="0"/>
              <a:t>/ </a:t>
            </a:r>
            <a:r>
              <a:rPr lang="zh-CN" altLang="en-US" dirty="0" smtClean="0"/>
              <a:t>每一步的结果都是可验证的</a:t>
            </a:r>
            <a:endParaRPr lang="en-US" dirty="0" smtClean="0"/>
          </a:p>
          <a:p>
            <a:pPr lvl="1"/>
            <a:r>
              <a:rPr lang="en-US" dirty="0" smtClean="0"/>
              <a:t>Reduce risk 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减少风险</a:t>
            </a:r>
            <a:endParaRPr lang="en-US" dirty="0" smtClean="0"/>
          </a:p>
          <a:p>
            <a:pPr lvl="1"/>
            <a:r>
              <a:rPr lang="en-US" dirty="0" smtClean="0"/>
              <a:t>Provide structure </a:t>
            </a:r>
            <a:r>
              <a:rPr lang="en-US" altLang="zh-CN" dirty="0" smtClean="0"/>
              <a:t>/ </a:t>
            </a:r>
            <a:r>
              <a:rPr lang="zh-CN" altLang="en-US" dirty="0" smtClean="0"/>
              <a:t>给团队提供稳定的流程支持</a:t>
            </a:r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Doesn’t produce software until the end of the cycle</a:t>
            </a:r>
          </a:p>
          <a:p>
            <a:r>
              <a:rPr lang="en-US" dirty="0" smtClean="0"/>
              <a:t>Good for</a:t>
            </a:r>
          </a:p>
          <a:p>
            <a:pPr lvl="1"/>
            <a:r>
              <a:rPr lang="en-US" dirty="0" smtClean="0"/>
              <a:t>Stable product definition</a:t>
            </a:r>
          </a:p>
          <a:p>
            <a:pPr lvl="1"/>
            <a:r>
              <a:rPr lang="en-US" dirty="0" smtClean="0"/>
              <a:t>Well understood technologies</a:t>
            </a:r>
          </a:p>
          <a:p>
            <a:pPr lvl="1"/>
            <a:r>
              <a:rPr lang="en-US" dirty="0" smtClean="0"/>
              <a:t>Well-understood, but complex projects (Apollo Project)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9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Example -</a:t>
            </a:r>
            <a:r>
              <a:rPr lang="zh-CN" altLang="en-US" dirty="0"/>
              <a:t>制造汽车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你</a:t>
            </a:r>
            <a:r>
              <a:rPr lang="en-US" altLang="zh-CN" dirty="0" smtClean="0"/>
              <a:t>(</a:t>
            </a:r>
            <a:r>
              <a:rPr lang="zh-CN" altLang="en-US" dirty="0" smtClean="0"/>
              <a:t>用户</a:t>
            </a:r>
            <a:r>
              <a:rPr lang="en-US" altLang="zh-CN" dirty="0" smtClean="0"/>
              <a:t>) </a:t>
            </a:r>
            <a:r>
              <a:rPr lang="zh-CN" altLang="en-US" dirty="0" smtClean="0"/>
              <a:t>提出要发动机</a:t>
            </a:r>
            <a:r>
              <a:rPr lang="en-US" altLang="zh-CN" dirty="0" smtClean="0"/>
              <a:t>, </a:t>
            </a:r>
            <a:r>
              <a:rPr lang="zh-CN" altLang="en-US" dirty="0" smtClean="0"/>
              <a:t>车身</a:t>
            </a:r>
            <a:r>
              <a:rPr lang="en-US" altLang="zh-CN" dirty="0" smtClean="0"/>
              <a:t>, </a:t>
            </a:r>
            <a:r>
              <a:rPr lang="zh-CN" altLang="en-US" dirty="0"/>
              <a:t>车</a:t>
            </a:r>
            <a:r>
              <a:rPr lang="zh-CN" altLang="en-US" dirty="0" smtClean="0"/>
              <a:t>窗</a:t>
            </a:r>
            <a:r>
              <a:rPr lang="en-US" altLang="zh-CN" dirty="0" smtClean="0"/>
              <a:t>, </a:t>
            </a:r>
            <a:r>
              <a:rPr lang="zh-CN" altLang="en-US" dirty="0" smtClean="0"/>
              <a:t>方向盘</a:t>
            </a:r>
            <a:r>
              <a:rPr lang="en-US" altLang="zh-CN" dirty="0" smtClean="0"/>
              <a:t>, </a:t>
            </a:r>
            <a:r>
              <a:rPr lang="zh-CN" altLang="en-US" dirty="0" smtClean="0"/>
              <a:t>加速踏板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刹车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手刹</a:t>
            </a:r>
            <a:r>
              <a:rPr lang="en-US" altLang="zh-CN" dirty="0" smtClean="0"/>
              <a:t>, </a:t>
            </a:r>
            <a:r>
              <a:rPr lang="zh-CN" altLang="en-US" dirty="0"/>
              <a:t>座</a:t>
            </a:r>
            <a:r>
              <a:rPr lang="zh-CN" altLang="en-US" dirty="0" smtClean="0"/>
              <a:t>位</a:t>
            </a:r>
            <a:r>
              <a:rPr lang="en-US" altLang="zh-CN" dirty="0" smtClean="0"/>
              <a:t>, </a:t>
            </a:r>
            <a:r>
              <a:rPr lang="zh-CN" altLang="en-US" dirty="0" smtClean="0"/>
              <a:t>车灯</a:t>
            </a:r>
            <a:endParaRPr lang="en-US" altLang="zh-CN" dirty="0" smtClean="0"/>
          </a:p>
          <a:p>
            <a:r>
              <a:rPr lang="zh-CN" altLang="en-US" dirty="0"/>
              <a:t>生</a:t>
            </a:r>
            <a:r>
              <a:rPr lang="zh-CN" altLang="en-US" dirty="0" smtClean="0"/>
              <a:t>产商按照</a:t>
            </a:r>
            <a:r>
              <a:rPr lang="zh-CN" altLang="en-US" dirty="0"/>
              <a:t>瀑</a:t>
            </a:r>
            <a:r>
              <a:rPr lang="zh-CN" altLang="en-US" dirty="0" smtClean="0"/>
              <a:t>布模型流程给你生产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六个月后交付。</a:t>
            </a:r>
            <a:endParaRPr lang="en-US" altLang="zh-CN" dirty="0" smtClean="0"/>
          </a:p>
          <a:p>
            <a:r>
              <a:rPr lang="zh-CN" altLang="en-US" dirty="0" smtClean="0"/>
              <a:t>看到样车后</a:t>
            </a:r>
            <a:r>
              <a:rPr lang="en-US" altLang="zh-CN" dirty="0" smtClean="0"/>
              <a:t>…</a:t>
            </a:r>
          </a:p>
          <a:p>
            <a:r>
              <a:rPr lang="zh-CN" altLang="en-US" dirty="0"/>
              <a:t>你提</a:t>
            </a:r>
            <a:r>
              <a:rPr lang="zh-CN" altLang="en-US" dirty="0" smtClean="0"/>
              <a:t>出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我当初忘了一件小事</a:t>
            </a:r>
            <a:r>
              <a:rPr lang="en-US" altLang="zh-CN" dirty="0" smtClean="0"/>
              <a:t>, </a:t>
            </a:r>
            <a:r>
              <a:rPr lang="zh-CN" altLang="en-US" dirty="0" smtClean="0"/>
              <a:t>要有倒车灯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当倒车的时候</a:t>
            </a:r>
            <a:r>
              <a:rPr lang="en-US" altLang="zh-CN" dirty="0" smtClean="0"/>
              <a:t>, </a:t>
            </a:r>
            <a:r>
              <a:rPr lang="zh-CN" altLang="en-US" dirty="0" smtClean="0"/>
              <a:t>倒车灯会亮</a:t>
            </a:r>
            <a:endParaRPr lang="en-US" altLang="zh-CN" dirty="0" smtClean="0"/>
          </a:p>
          <a:p>
            <a:r>
              <a:rPr lang="zh-CN" altLang="en-US" dirty="0"/>
              <a:t>生产</a:t>
            </a:r>
            <a:r>
              <a:rPr lang="zh-CN" altLang="en-US" dirty="0" smtClean="0"/>
              <a:t>商说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/>
              <a:t>我</a:t>
            </a:r>
            <a:r>
              <a:rPr lang="zh-CN" altLang="en-US" dirty="0" smtClean="0"/>
              <a:t>要重新设计车尾部， 加上倒车灯，把车底拆开，安装线路</a:t>
            </a:r>
            <a:r>
              <a:rPr lang="en-US" altLang="zh-CN" dirty="0" smtClean="0"/>
              <a:t>,  </a:t>
            </a:r>
            <a:r>
              <a:rPr lang="zh-CN" altLang="en-US" dirty="0" smtClean="0"/>
              <a:t>修改传动装置把倒车档和倒车灯联系起来。。。我得重新开始</a:t>
            </a:r>
            <a:endParaRPr lang="en-US" altLang="zh-CN" dirty="0" smtClean="0"/>
          </a:p>
          <a:p>
            <a:r>
              <a:rPr lang="zh-CN" altLang="en-US" dirty="0"/>
              <a:t>你</a:t>
            </a:r>
            <a:r>
              <a:rPr lang="zh-CN" altLang="en-US" dirty="0" smtClean="0"/>
              <a:t>说</a:t>
            </a:r>
            <a:r>
              <a:rPr lang="en-US" altLang="zh-CN" dirty="0" smtClean="0"/>
              <a:t>:  </a:t>
            </a:r>
            <a:r>
              <a:rPr lang="zh-CN" altLang="en-US" dirty="0" smtClean="0"/>
              <a:t>这不是很小的一件事么</a:t>
            </a:r>
            <a:r>
              <a:rPr lang="en-US" altLang="zh-CN" dirty="0" smtClean="0"/>
              <a:t>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52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Waterfalls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Sashimi (</a:t>
            </a:r>
            <a:r>
              <a:rPr lang="zh-CN" altLang="en-US" dirty="0" smtClean="0"/>
              <a:t>生鱼片</a:t>
            </a:r>
            <a:r>
              <a:rPr lang="en-US" dirty="0" smtClean="0"/>
              <a:t>)</a:t>
            </a:r>
          </a:p>
          <a:p>
            <a:pPr marL="118872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5181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2520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Sashimi Model </a:t>
            </a:r>
            <a:r>
              <a:rPr lang="zh-CN" altLang="en-US" dirty="0" smtClean="0"/>
              <a:t>生鱼片模型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1148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Overlapping stages</a:t>
            </a:r>
          </a:p>
          <a:p>
            <a:r>
              <a:rPr lang="en-US" dirty="0" smtClean="0"/>
              <a:t>Help reduce the cost of completely separated stages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Overlapping milestones</a:t>
            </a:r>
          </a:p>
          <a:p>
            <a:pPr lvl="1"/>
            <a:r>
              <a:rPr lang="en-US" dirty="0" smtClean="0"/>
              <a:t>Parallelism can lead to </a:t>
            </a:r>
            <a:r>
              <a:rPr lang="en-US" dirty="0" err="1" smtClean="0"/>
              <a:t>mis</a:t>
            </a:r>
            <a:r>
              <a:rPr lang="en-US" dirty="0" smtClean="0"/>
              <a:t>-communication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905000"/>
            <a:ext cx="4572000" cy="410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50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with Subprojects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114800" cy="4625609"/>
          </a:xfrm>
        </p:spPr>
        <p:txBody>
          <a:bodyPr/>
          <a:lstStyle/>
          <a:p>
            <a:r>
              <a:rPr lang="en-US" dirty="0" smtClean="0"/>
              <a:t>Divide and conquer</a:t>
            </a:r>
          </a:p>
          <a:p>
            <a:pPr marL="118872" indent="0">
              <a:buNone/>
            </a:pPr>
            <a:r>
              <a:rPr lang="zh-CN" altLang="en-US" dirty="0"/>
              <a:t>分而治之</a:t>
            </a:r>
            <a:endParaRPr lang="en-US" dirty="0" smtClean="0"/>
          </a:p>
          <a:p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Unforeseen interdependencies</a:t>
            </a:r>
          </a:p>
          <a:p>
            <a:pPr lvl="1"/>
            <a:r>
              <a:rPr lang="en-US" dirty="0" smtClean="0"/>
              <a:t>Cost of integration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797" y="1828800"/>
            <a:ext cx="4966636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240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Model </a:t>
            </a:r>
            <a:r>
              <a:rPr lang="zh-CN" altLang="en-US" dirty="0" smtClean="0"/>
              <a:t>螺旋模型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752600"/>
            <a:ext cx="5562600" cy="4950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564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Model – risk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Able to control risk at each round</a:t>
            </a:r>
            <a:r>
              <a:rPr lang="zh-CN" altLang="en-US" dirty="0" smtClean="0"/>
              <a:t>，在每一个版本都要衡量并控制风险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as costs increase, risks decrease</a:t>
            </a:r>
            <a:r>
              <a:rPr lang="zh-CN" altLang="en-US" dirty="0" smtClean="0"/>
              <a:t>，随着投入的增加和产品的运行，产品失败的风险在降低</a:t>
            </a:r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Complicated, requires conscientious, attentive, and knowledgeable management </a:t>
            </a:r>
            <a:r>
              <a:rPr lang="zh-CN" altLang="en-US" dirty="0" smtClean="0"/>
              <a:t>需要高水平的管理团队</a:t>
            </a:r>
            <a:endParaRPr lang="en-US" dirty="0" smtClean="0"/>
          </a:p>
          <a:p>
            <a:pPr lvl="1"/>
            <a:r>
              <a:rPr lang="en-US" dirty="0" smtClean="0"/>
              <a:t>Difficult to define objective, verifiable milestones </a:t>
            </a:r>
            <a:r>
              <a:rPr lang="zh-CN" altLang="en-US" dirty="0" smtClean="0"/>
              <a:t>很难明确定义目标和稳定的里程碑</a:t>
            </a:r>
            <a:endParaRPr lang="en-US" dirty="0" smtClean="0"/>
          </a:p>
          <a:p>
            <a:r>
              <a:rPr lang="en-US" dirty="0" smtClean="0"/>
              <a:t>Good for</a:t>
            </a:r>
          </a:p>
          <a:p>
            <a:pPr lvl="1"/>
            <a:r>
              <a:rPr lang="en-US" dirty="0" smtClean="0"/>
              <a:t>Complicated project with many unknowns, and knowledgeable, skillful team</a:t>
            </a:r>
          </a:p>
        </p:txBody>
      </p:sp>
    </p:spTree>
    <p:extLst>
      <p:ext uri="{BB962C8B-B14F-4D97-AF65-F5344CB8AC3E}">
        <p14:creationId xmlns:p14="http://schemas.microsoft.com/office/powerpoint/2010/main" val="2016910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RUP </a:t>
            </a:r>
            <a:r>
              <a:rPr lang="zh-CN" altLang="en-US" dirty="0" smtClean="0"/>
              <a:t>统一流程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从瀑布模型开始的各种模型都有一个共同点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</a:t>
            </a:r>
            <a:r>
              <a:rPr lang="zh-CN" altLang="en-US" dirty="0"/>
              <a:t>计划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</a:t>
            </a:r>
            <a:r>
              <a:rPr lang="zh-CN" altLang="en-US" dirty="0"/>
              <a:t>事先设计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</a:t>
            </a:r>
            <a:r>
              <a:rPr lang="zh-CN" altLang="en-US" dirty="0"/>
              <a:t>文档表达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这</a:t>
            </a:r>
            <a:r>
              <a:rPr lang="zh-CN" altLang="en-US" dirty="0"/>
              <a:t>一类的方 法中集大成者要算</a:t>
            </a:r>
            <a:r>
              <a:rPr lang="en-US" altLang="zh-CN" dirty="0"/>
              <a:t>Rational</a:t>
            </a:r>
            <a:r>
              <a:rPr lang="zh-CN" altLang="en-US" dirty="0"/>
              <a:t>统一流程（</a:t>
            </a:r>
            <a:r>
              <a:rPr lang="en-US" altLang="zh-CN" dirty="0"/>
              <a:t>Rational Unified Process</a:t>
            </a:r>
            <a:r>
              <a:rPr lang="zh-CN" altLang="en-US" dirty="0"/>
              <a:t>，</a:t>
            </a:r>
            <a:r>
              <a:rPr lang="en-US" altLang="zh-CN" dirty="0"/>
              <a:t>RUP</a:t>
            </a:r>
            <a:r>
              <a:rPr lang="zh-CN" altLang="en-US" dirty="0" smtClean="0"/>
              <a:t>），它把</a:t>
            </a:r>
            <a:r>
              <a:rPr lang="zh-CN" altLang="en-US" dirty="0"/>
              <a:t>软件开发 的各个阶段整合在一个统一的框架里。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1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RUP </a:t>
            </a:r>
            <a:r>
              <a:rPr lang="zh-CN" altLang="en-US" dirty="0" smtClean="0"/>
              <a:t>的具体流程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224895"/>
              </p:ext>
            </p:extLst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773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RUP </a:t>
            </a:r>
            <a:r>
              <a:rPr lang="zh-CN" altLang="en-US" dirty="0" smtClean="0"/>
              <a:t>工具，里程碑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一个项目分为几个里程碑 （</a:t>
            </a:r>
            <a:r>
              <a:rPr lang="en-US" altLang="zh-CN" dirty="0" smtClean="0"/>
              <a:t>milestone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每个里程碑内部有几个迭代（</a:t>
            </a:r>
            <a:r>
              <a:rPr lang="en-US" altLang="zh-CN" dirty="0" smtClean="0"/>
              <a:t>iteration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环境</a:t>
            </a:r>
            <a:endParaRPr lang="en-US" altLang="zh-CN" dirty="0" smtClean="0"/>
          </a:p>
          <a:p>
            <a:pPr lvl="1"/>
            <a:r>
              <a:rPr lang="zh-CN" altLang="en-US" dirty="0"/>
              <a:t>向</a:t>
            </a:r>
            <a:r>
              <a:rPr lang="zh-CN" altLang="en-US" dirty="0" smtClean="0"/>
              <a:t>开发团队提供开发环境，过程和工具</a:t>
            </a:r>
            <a:endParaRPr lang="en-US" altLang="zh-CN" dirty="0" smtClean="0"/>
          </a:p>
          <a:p>
            <a:pPr lvl="1"/>
            <a:r>
              <a:rPr lang="zh-CN" altLang="en-US" dirty="0"/>
              <a:t>配置和变更管理</a:t>
            </a:r>
            <a:endParaRPr lang="en-US" altLang="zh-CN" dirty="0"/>
          </a:p>
          <a:p>
            <a:pPr lvl="1"/>
            <a:r>
              <a:rPr lang="zh-CN" altLang="en-US" dirty="0"/>
              <a:t>项目管理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8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Software </a:t>
            </a:r>
            <a:r>
              <a:rPr lang="en-US" dirty="0"/>
              <a:t>E</a:t>
            </a:r>
            <a:r>
              <a:rPr lang="en-US" dirty="0" smtClean="0"/>
              <a:t>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763" indent="-4763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b="1" dirty="0" smtClean="0"/>
              <a:t>Software Engineering</a:t>
            </a:r>
            <a:r>
              <a:rPr lang="en-US" sz="2400" dirty="0" smtClean="0"/>
              <a:t> is the application of a systematic, disciplined, quantifiable approach to the development, operation, and maintenance of </a:t>
            </a:r>
            <a:r>
              <a:rPr lang="en-US" sz="2400" b="1" dirty="0" smtClean="0"/>
              <a:t>software. </a:t>
            </a:r>
          </a:p>
          <a:p>
            <a:pPr marL="4763" indent="-4763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Disciplines</a:t>
            </a:r>
          </a:p>
          <a:p>
            <a:pPr marL="442913" lvl="1" indent="-4763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Software requirement, design, construction, testing and maintenance. </a:t>
            </a:r>
          </a:p>
          <a:p>
            <a:pPr marL="4763" indent="-4763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Related fields:</a:t>
            </a:r>
          </a:p>
          <a:p>
            <a:pPr marL="442913" lvl="1" indent="-4763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000" dirty="0" smtClean="0"/>
              <a:t>Computer Science, Computer Engineering, Management, Mathematics, Project </a:t>
            </a:r>
            <a:r>
              <a:rPr lang="en-US" sz="2000" dirty="0"/>
              <a:t>M</a:t>
            </a:r>
            <a:r>
              <a:rPr lang="en-US" sz="2000" dirty="0" smtClean="0"/>
              <a:t>anagement, Quality </a:t>
            </a:r>
            <a:r>
              <a:rPr lang="en-US" sz="2000" dirty="0"/>
              <a:t>M</a:t>
            </a:r>
            <a:r>
              <a:rPr lang="en-US" sz="2000" dirty="0" smtClean="0"/>
              <a:t>anagement, Software </a:t>
            </a:r>
            <a:r>
              <a:rPr lang="en-US" sz="2000" dirty="0"/>
              <a:t>E</a:t>
            </a:r>
            <a:r>
              <a:rPr lang="en-US" sz="2000" dirty="0" smtClean="0"/>
              <a:t>rgonomics (usability), System Engineering,  Industrial </a:t>
            </a:r>
            <a:r>
              <a:rPr lang="en-US" sz="2000" dirty="0"/>
              <a:t>D</a:t>
            </a:r>
            <a:r>
              <a:rPr lang="en-US" sz="2000" dirty="0" smtClean="0"/>
              <a:t>esign, UI Design</a:t>
            </a:r>
          </a:p>
          <a:p>
            <a:pPr marL="4763" indent="-4763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2400" dirty="0" smtClean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迭代开发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645" y="1774825"/>
            <a:ext cx="7388710" cy="46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72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老板驱动的流程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8872" indent="0">
              <a:buNone/>
            </a:pPr>
            <a:r>
              <a:rPr lang="zh-CN" altLang="en-US" dirty="0" smtClean="0"/>
              <a:t>什么都是老板说了算</a:t>
            </a:r>
            <a:endParaRPr lang="en-US" altLang="zh-CN" dirty="0" smtClean="0"/>
          </a:p>
          <a:p>
            <a:pPr marL="118872" indent="0">
              <a:buNone/>
            </a:pPr>
            <a:r>
              <a:rPr lang="zh-CN" altLang="en-US" dirty="0" smtClean="0"/>
              <a:t>存在有一定的合理性</a:t>
            </a:r>
            <a:endParaRPr lang="en-US" altLang="zh-CN" dirty="0" smtClean="0"/>
          </a:p>
          <a:p>
            <a:r>
              <a:rPr lang="zh-CN" altLang="en-US" dirty="0"/>
              <a:t>当软件订单的获得不是主要靠技术实力，而是靠个人关系，或者暗箱操作的时候，老 板的能力决定了一个团队是否能获得订单，既然软件的具体功能并不重要（或者哪个 团队做水平都差不多），那么老板说做什么就做什么。 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大型企业内部，软件功能往往由行政体系来决定。 </a:t>
            </a:r>
            <a:endParaRPr lang="en-US" altLang="zh-CN" dirty="0" smtClean="0"/>
          </a:p>
          <a:p>
            <a:r>
              <a:rPr lang="zh-CN" altLang="en-US" dirty="0" smtClean="0"/>
              <a:t>有些</a:t>
            </a:r>
            <a:r>
              <a:rPr lang="zh-CN" altLang="en-US" dirty="0"/>
              <a:t>老板比一般技术人员更懂市场和竞争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软件</a:t>
            </a:r>
            <a:r>
              <a:rPr lang="zh-CN" altLang="en-US" dirty="0"/>
              <a:t>团队尚未成熟，不懂得如何独立地进行需求分析，不懂得如何对行政领导有技巧 地说“不”，也不知道如何说服利益相关者（</a:t>
            </a:r>
            <a:r>
              <a:rPr lang="en-US" altLang="zh-CN" dirty="0"/>
              <a:t>Stake holder</a:t>
            </a:r>
            <a:r>
              <a:rPr lang="zh-CN" altLang="en-US" dirty="0"/>
              <a:t>）同意并支持正确的项目方 向。既然不能驱动团队成员，那只能靠外力来驱动了。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371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老板驱动模式的问题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领导</a:t>
            </a:r>
            <a:r>
              <a:rPr lang="zh-CN" altLang="en-US" dirty="0"/>
              <a:t>对许多技术细节是外行。 </a:t>
            </a:r>
            <a:endParaRPr lang="en-US" altLang="zh-CN" dirty="0" smtClean="0"/>
          </a:p>
          <a:p>
            <a:r>
              <a:rPr lang="zh-CN" altLang="en-US" dirty="0" smtClean="0"/>
              <a:t>领导</a:t>
            </a:r>
            <a:r>
              <a:rPr lang="zh-CN" altLang="en-US" dirty="0"/>
              <a:t>未必懂得软件项目的管理，领导的权威影响了自由的交流和创造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领导</a:t>
            </a:r>
            <a:r>
              <a:rPr lang="zh-CN" altLang="en-US" dirty="0"/>
              <a:t>最擅长的管理方式是行政命令，这未必能管好软件团队或任何需要创造力的团队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领导</a:t>
            </a:r>
            <a:r>
              <a:rPr lang="zh-CN" altLang="en-US" dirty="0"/>
              <a:t>的精力有限，领导很忙时，团队怎么办？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80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Evolutionary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419600" cy="46256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Incremental development </a:t>
            </a:r>
          </a:p>
          <a:p>
            <a:r>
              <a:rPr lang="en-US" dirty="0" smtClean="0"/>
              <a:t>Evolutionary prototyping and staged delivery</a:t>
            </a:r>
          </a:p>
          <a:p>
            <a:r>
              <a:rPr lang="en-US" dirty="0" smtClean="0"/>
              <a:t>Repeat the cycle until</a:t>
            </a:r>
          </a:p>
          <a:p>
            <a:pPr lvl="1"/>
            <a:r>
              <a:rPr lang="en-US" dirty="0" smtClean="0"/>
              <a:t>Run out of time </a:t>
            </a:r>
            <a:r>
              <a:rPr lang="en-US" altLang="zh-CN" dirty="0" smtClean="0"/>
              <a:t>/ </a:t>
            </a:r>
            <a:r>
              <a:rPr lang="zh-CN" altLang="en-US" dirty="0" smtClean="0"/>
              <a:t>没时间了</a:t>
            </a:r>
            <a:endParaRPr lang="en-US" dirty="0" smtClean="0"/>
          </a:p>
          <a:p>
            <a:pPr lvl="1"/>
            <a:r>
              <a:rPr lang="en-US" dirty="0" smtClean="0"/>
              <a:t>Run out of money </a:t>
            </a:r>
            <a:r>
              <a:rPr lang="en-US" altLang="zh-CN" dirty="0" smtClean="0"/>
              <a:t>/ </a:t>
            </a:r>
            <a:r>
              <a:rPr lang="zh-CN" altLang="en-US" dirty="0" smtClean="0"/>
              <a:t>没钱了</a:t>
            </a:r>
            <a:endParaRPr lang="en-US" dirty="0" smtClean="0"/>
          </a:p>
          <a:p>
            <a:pPr lvl="1"/>
            <a:r>
              <a:rPr lang="en-US" dirty="0" smtClean="0"/>
              <a:t>Customer is satisfied </a:t>
            </a:r>
            <a:r>
              <a:rPr lang="en-US" altLang="zh-CN" dirty="0" smtClean="0"/>
              <a:t>/ </a:t>
            </a:r>
            <a:r>
              <a:rPr lang="zh-CN" altLang="en-US" dirty="0" smtClean="0"/>
              <a:t>用户满意了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061" y="1905000"/>
            <a:ext cx="406717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6095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MVP &amp; MBP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MVP </a:t>
            </a:r>
            <a:r>
              <a:rPr lang="en-US" dirty="0"/>
              <a:t>— Minimum Viable Product</a:t>
            </a:r>
            <a:r>
              <a:rPr lang="en-US" dirty="0" smtClean="0"/>
              <a:t>，</a:t>
            </a:r>
          </a:p>
          <a:p>
            <a:pPr lvl="1"/>
            <a:r>
              <a:rPr lang="zh-CN" altLang="en-US" dirty="0" smtClean="0"/>
              <a:t>最小</a:t>
            </a:r>
            <a:r>
              <a:rPr lang="zh-CN" altLang="en-US" dirty="0"/>
              <a:t>可行产品，又称为</a:t>
            </a:r>
            <a:r>
              <a:rPr lang="en-US" dirty="0"/>
              <a:t>Minimal Feature Set，</a:t>
            </a:r>
            <a:r>
              <a:rPr lang="zh-CN" altLang="en-US" dirty="0"/>
              <a:t>最小</a:t>
            </a:r>
            <a:r>
              <a:rPr lang="zh-CN" altLang="en-US" dirty="0" smtClean="0"/>
              <a:t>功能集。</a:t>
            </a:r>
          </a:p>
          <a:p>
            <a:pPr lvl="1"/>
            <a:r>
              <a:rPr lang="zh-CN" altLang="en-US" dirty="0" smtClean="0"/>
              <a:t>把</a:t>
            </a:r>
            <a:r>
              <a:rPr lang="zh-CN" altLang="en-US" dirty="0"/>
              <a:t>产品最核心的功能用最小的成本实现出来（或者描绘出来），然后快速征求 用户意见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MBP</a:t>
            </a:r>
          </a:p>
          <a:p>
            <a:pPr lvl="1"/>
            <a:r>
              <a:rPr lang="en-US" dirty="0" smtClean="0"/>
              <a:t>Maximal </a:t>
            </a:r>
            <a:r>
              <a:rPr lang="en-US" dirty="0"/>
              <a:t>Beautiful Product（</a:t>
            </a:r>
            <a:r>
              <a:rPr lang="zh-CN" altLang="en-US" dirty="0"/>
              <a:t>最强最美</a:t>
            </a:r>
            <a:r>
              <a:rPr lang="zh-CN" altLang="en-US" dirty="0" smtClean="0"/>
              <a:t>产品）</a:t>
            </a:r>
            <a:endParaRPr lang="en-US" altLang="zh-CN" dirty="0" smtClean="0"/>
          </a:p>
          <a:p>
            <a:pPr lvl="1"/>
            <a:r>
              <a:rPr lang="zh-CN" altLang="en-US" dirty="0"/>
              <a:t>如果对用户的需求了然于心，或者产品团队比用户 更了解用户的需求，为何不把产品最全、最美的形态展现出来，一举征服用户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讨论</a:t>
            </a:r>
            <a:endParaRPr lang="en-US" altLang="zh-CN" dirty="0" smtClean="0"/>
          </a:p>
          <a:p>
            <a:pPr lvl="1"/>
            <a:r>
              <a:rPr lang="en-US" dirty="0" smtClean="0"/>
              <a:t>iPhone, iPad </a:t>
            </a:r>
            <a:r>
              <a:rPr lang="zh-CN" altLang="en-US" dirty="0" smtClean="0"/>
              <a:t>的第一版，是</a:t>
            </a:r>
            <a:r>
              <a:rPr lang="en-US" altLang="zh-CN" dirty="0" smtClean="0"/>
              <a:t>MVP </a:t>
            </a:r>
            <a:r>
              <a:rPr lang="zh-CN" altLang="en-US" dirty="0" smtClean="0"/>
              <a:t>还是 </a:t>
            </a:r>
            <a:r>
              <a:rPr lang="en-US" altLang="zh-CN" dirty="0" smtClean="0"/>
              <a:t>MBP</a:t>
            </a:r>
            <a:r>
              <a:rPr lang="zh-CN" altLang="en-US" dirty="0" smtClean="0"/>
              <a:t>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527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Team Software Process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优秀的模式和流程有什么共同点呢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Team </a:t>
            </a:r>
            <a:r>
              <a:rPr lang="en-US" altLang="zh-CN" dirty="0"/>
              <a:t>Software Process </a:t>
            </a:r>
            <a:r>
              <a:rPr lang="zh-CN" altLang="en-US" dirty="0"/>
              <a:t>（</a:t>
            </a:r>
            <a:r>
              <a:rPr lang="en-US" altLang="zh-CN" dirty="0"/>
              <a:t>TSP</a:t>
            </a:r>
            <a:r>
              <a:rPr lang="zh-CN" altLang="en-US" dirty="0"/>
              <a:t>）的原则： 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/>
              <a:t>.  </a:t>
            </a:r>
            <a:r>
              <a:rPr lang="zh-CN" altLang="en-US" dirty="0"/>
              <a:t>使用妥善定义的流程，流程中的每一步都是可以重复、可以衡量结果的。</a:t>
            </a:r>
          </a:p>
          <a:p>
            <a:r>
              <a:rPr lang="en-US" altLang="zh-CN" dirty="0" smtClean="0"/>
              <a:t>2</a:t>
            </a:r>
            <a:r>
              <a:rPr lang="en-US" altLang="zh-CN" dirty="0"/>
              <a:t>.  </a:t>
            </a:r>
            <a:r>
              <a:rPr lang="zh-CN" altLang="en-US" dirty="0"/>
              <a:t>团队的各个成员对团队的目标，角色，产品都有统一的理解。 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/>
              <a:t>.  </a:t>
            </a:r>
            <a:r>
              <a:rPr lang="zh-CN" altLang="en-US" dirty="0"/>
              <a:t>尽量使用成熟的技术和做法。 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en-US" altLang="zh-CN" dirty="0"/>
              <a:t>.  </a:t>
            </a:r>
            <a:r>
              <a:rPr lang="zh-CN" altLang="en-US" dirty="0"/>
              <a:t>尽量多地收集数据（也包括对团队不利的数据），并用数据来帮助团队做出理性的决定。 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en-US" altLang="zh-CN" dirty="0"/>
              <a:t>.  </a:t>
            </a:r>
            <a:r>
              <a:rPr lang="zh-CN" altLang="en-US" dirty="0"/>
              <a:t>制定切合实际的计划和承诺，团队计划要由负责具体执行的的角色来制定（而不是从 上级而来）。 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en-US" altLang="zh-CN" dirty="0"/>
              <a:t>.  </a:t>
            </a:r>
            <a:r>
              <a:rPr lang="zh-CN" altLang="en-US" dirty="0"/>
              <a:t>增加团队的自我管理能力。 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en-US" altLang="zh-CN" dirty="0"/>
              <a:t>.  </a:t>
            </a:r>
            <a:r>
              <a:rPr lang="zh-CN" altLang="en-US" dirty="0"/>
              <a:t>专注于提高质量，争取在软件生命周期的早期发现问题。最有效提高质量的办法是做 全面而细致的设计工作（而不是在后期匆忙修复问题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118872" indent="0">
              <a:buNone/>
            </a:pPr>
            <a:r>
              <a:rPr lang="zh-CN" altLang="en-US" b="1" dirty="0" smtClean="0"/>
              <a:t>讨论：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你们小组的开发模式，流程有这些特点么？（</a:t>
            </a:r>
            <a:r>
              <a:rPr lang="en-US" altLang="zh-CN" dirty="0" smtClean="0"/>
              <a:t>10 </a:t>
            </a:r>
            <a:r>
              <a:rPr lang="zh-CN" altLang="en-US" dirty="0" smtClean="0"/>
              <a:t>分钟）</a:t>
            </a:r>
            <a:endParaRPr lang="zh-CN" altLang="en-US" dirty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180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Rapid Development, Chapter 7, “Lifecycle Planning” (p. 133)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94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会有新的模型么？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环境在变化</a:t>
            </a:r>
            <a:r>
              <a:rPr lang="en-US" dirty="0" smtClean="0"/>
              <a:t>Environment change  w/ Internet boom, ubiquitous computing (mobile phone)</a:t>
            </a:r>
          </a:p>
          <a:p>
            <a:pPr lvl="1"/>
            <a:r>
              <a:rPr lang="en-US" dirty="0" smtClean="0"/>
              <a:t>People can write code anywhere, anytime</a:t>
            </a:r>
          </a:p>
          <a:p>
            <a:pPr lvl="1"/>
            <a:r>
              <a:rPr lang="zh-CN" altLang="en-US" dirty="0"/>
              <a:t>任何</a:t>
            </a:r>
            <a:r>
              <a:rPr lang="zh-CN" altLang="en-US" dirty="0" smtClean="0"/>
              <a:t>人都可以在任何地方上网签入代码</a:t>
            </a:r>
            <a:endParaRPr lang="en-US" dirty="0" smtClean="0"/>
          </a:p>
          <a:p>
            <a:r>
              <a:rPr lang="en-US" dirty="0" smtClean="0"/>
              <a:t>Web development</a:t>
            </a:r>
          </a:p>
          <a:p>
            <a:pPr lvl="1"/>
            <a:r>
              <a:rPr lang="en-US" dirty="0" smtClean="0"/>
              <a:t>New technology, new application and business model </a:t>
            </a:r>
            <a:r>
              <a:rPr lang="zh-CN" altLang="en-US" dirty="0" smtClean="0"/>
              <a:t>新的技术和商业模式</a:t>
            </a:r>
            <a:endParaRPr lang="en-US" dirty="0" smtClean="0"/>
          </a:p>
          <a:p>
            <a:pPr lvl="1"/>
            <a:r>
              <a:rPr lang="en-US" dirty="0" smtClean="0"/>
              <a:t>Great speed of information spread </a:t>
            </a:r>
            <a:r>
              <a:rPr lang="zh-CN" altLang="en-US" dirty="0" smtClean="0"/>
              <a:t>信息传播的速度很快</a:t>
            </a:r>
            <a:endParaRPr lang="en-US" dirty="0" smtClean="0"/>
          </a:p>
          <a:p>
            <a:r>
              <a:rPr lang="zh-CN" altLang="en-US" dirty="0"/>
              <a:t>会</a:t>
            </a:r>
            <a:r>
              <a:rPr lang="zh-CN" altLang="en-US" dirty="0" smtClean="0"/>
              <a:t>有新的开发模式么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同学们可以讨论一下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21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fully understand the Agile principles,  please read articles from Martin Fowler:  </a:t>
            </a:r>
            <a:r>
              <a:rPr lang="en-US" u="sng" dirty="0">
                <a:hlinkClick r:id="rId2"/>
              </a:rPr>
              <a:t>http://martinfowler.com/agile.html</a:t>
            </a:r>
            <a:r>
              <a:rPr lang="en-US" dirty="0"/>
              <a:t>  </a:t>
            </a:r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08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课堂讨论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many models…</a:t>
            </a:r>
          </a:p>
          <a:p>
            <a:r>
              <a:rPr lang="en-US" dirty="0" smtClean="0"/>
              <a:t>So little time</a:t>
            </a:r>
          </a:p>
          <a:p>
            <a:r>
              <a:rPr lang="zh-CN" altLang="en-US" dirty="0"/>
              <a:t>以</a:t>
            </a:r>
            <a:r>
              <a:rPr lang="zh-CN" altLang="en-US" dirty="0" smtClean="0"/>
              <a:t>项目团队为小组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投票选出最喜爱的软件流程（前两名）</a:t>
            </a:r>
            <a:endParaRPr lang="en-US" altLang="zh-CN" dirty="0" smtClean="0"/>
          </a:p>
          <a:p>
            <a:r>
              <a:rPr lang="zh-CN" altLang="en-US" dirty="0" smtClean="0"/>
              <a:t>课后作业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采访工业界的软件团队（通过邮件，微博，阅读博客等方式），询问他们的软件开发流程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969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400" dirty="0" smtClean="0"/>
              <a:t>What consists of SE?</a:t>
            </a:r>
            <a:endParaRPr lang="en-US" sz="4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accent3"/>
              </a:buClr>
              <a:defRPr/>
            </a:pPr>
            <a:r>
              <a:rPr lang="en-US" sz="3200" dirty="0" smtClean="0"/>
              <a:t>It encompasses techniques and procedures, often regulated by a </a:t>
            </a:r>
            <a:r>
              <a:rPr lang="en-US" sz="3200" b="1" dirty="0" smtClean="0"/>
              <a:t>software development process</a:t>
            </a:r>
            <a:r>
              <a:rPr lang="en-US" sz="3200" dirty="0" smtClean="0"/>
              <a:t>, with the purpose of improving the effectiveness, reliability,  and maintainability of software systems.</a:t>
            </a:r>
          </a:p>
          <a:p>
            <a:pPr marL="457200" indent="-457200">
              <a:buClr>
                <a:schemeClr val="accent3"/>
              </a:buClr>
              <a:defRPr/>
            </a:pPr>
            <a:r>
              <a:rPr lang="en-US" dirty="0" smtClean="0"/>
              <a:t>Software Development Process = Software Lifecycle Management</a:t>
            </a:r>
            <a:endParaRPr lang="en-US" sz="3200" dirty="0" smtClean="0"/>
          </a:p>
          <a:p>
            <a:pPr marL="4763" indent="-4763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baseline="30000" dirty="0"/>
          </a:p>
          <a:p>
            <a:pPr marL="4763" indent="-4763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3200" baseline="300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bother with SE?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The effort is necessitated by the potential complexity of those systems, which may contain millions of lines of code.</a:t>
            </a:r>
          </a:p>
          <a:p>
            <a:pPr eaLnBrk="1" hangingPunct="1"/>
            <a:r>
              <a:rPr lang="en-US" sz="3200" dirty="0" smtClean="0"/>
              <a:t>Millions of dollars, people’s life, business depends on it. 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–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accent3"/>
              </a:buClr>
              <a:defRPr/>
            </a:pPr>
            <a:r>
              <a:rPr lang="en-US" dirty="0"/>
              <a:t>It encompasses techniques and procedures, often regulated by a software development process, with the purpose of improving the </a:t>
            </a:r>
            <a:r>
              <a:rPr lang="en-US" b="1" dirty="0" smtClean="0"/>
              <a:t>effectiveness,</a:t>
            </a:r>
            <a:r>
              <a:rPr lang="en-US" dirty="0" smtClean="0"/>
              <a:t> </a:t>
            </a:r>
            <a:r>
              <a:rPr lang="en-US" b="1" dirty="0" smtClean="0"/>
              <a:t>reliability,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/>
              <a:t>maintainability</a:t>
            </a:r>
            <a:r>
              <a:rPr lang="en-US" dirty="0"/>
              <a:t> of software systems</a:t>
            </a:r>
            <a:r>
              <a:rPr lang="en-US" dirty="0" smtClean="0"/>
              <a:t>.</a:t>
            </a:r>
          </a:p>
          <a:p>
            <a:pPr marL="457200" indent="-457200">
              <a:buClr>
                <a:schemeClr val="accent3"/>
              </a:buClr>
              <a:defRPr/>
            </a:pPr>
            <a:r>
              <a:rPr lang="en-US" dirty="0" smtClean="0"/>
              <a:t>Lack of quality = defect (bug)</a:t>
            </a:r>
          </a:p>
        </p:txBody>
      </p:sp>
    </p:spTree>
    <p:extLst>
      <p:ext uri="{BB962C8B-B14F-4D97-AF65-F5344CB8AC3E}">
        <p14:creationId xmlns:p14="http://schemas.microsoft.com/office/powerpoint/2010/main" val="243626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不同的软件流程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Code-and-fix </a:t>
            </a:r>
            <a:r>
              <a:rPr lang="zh-CN" altLang="en-US" dirty="0" smtClean="0"/>
              <a:t>写了再改</a:t>
            </a:r>
            <a:endParaRPr lang="en-US" dirty="0" smtClean="0"/>
          </a:p>
          <a:p>
            <a:r>
              <a:rPr lang="en-US" dirty="0" smtClean="0"/>
              <a:t>Water fall </a:t>
            </a:r>
            <a:r>
              <a:rPr lang="zh-CN" altLang="en-US" dirty="0" smtClean="0"/>
              <a:t>瀑布模型</a:t>
            </a:r>
            <a:endParaRPr lang="en-US" dirty="0" smtClean="0"/>
          </a:p>
          <a:p>
            <a:pPr lvl="1"/>
            <a:r>
              <a:rPr lang="en-US" dirty="0" smtClean="0"/>
              <a:t>Different modifications</a:t>
            </a:r>
          </a:p>
          <a:p>
            <a:r>
              <a:rPr lang="en-US" dirty="0" smtClean="0"/>
              <a:t>Spiral </a:t>
            </a:r>
            <a:r>
              <a:rPr lang="zh-CN" altLang="en-US" dirty="0" smtClean="0"/>
              <a:t>螺旋模型</a:t>
            </a:r>
            <a:endParaRPr lang="en-US" dirty="0" smtClean="0"/>
          </a:p>
          <a:p>
            <a:r>
              <a:rPr lang="en-US" dirty="0" smtClean="0"/>
              <a:t>Evolutionary Prototyping </a:t>
            </a:r>
            <a:r>
              <a:rPr lang="zh-CN" altLang="en-US" dirty="0" smtClean="0"/>
              <a:t>原型</a:t>
            </a:r>
            <a:r>
              <a:rPr lang="en-US" altLang="zh-CN" dirty="0" smtClean="0"/>
              <a:t>+</a:t>
            </a:r>
            <a:r>
              <a:rPr lang="zh-CN" altLang="en-US" dirty="0" smtClean="0"/>
              <a:t>演进</a:t>
            </a:r>
            <a:endParaRPr lang="en-US" dirty="0" smtClean="0"/>
          </a:p>
          <a:p>
            <a:r>
              <a:rPr lang="en-US" dirty="0" smtClean="0"/>
              <a:t>Staged Delivery </a:t>
            </a:r>
            <a:r>
              <a:rPr lang="zh-CN" altLang="en-US" dirty="0" smtClean="0"/>
              <a:t>分段交付</a:t>
            </a:r>
            <a:endParaRPr lang="en-US" dirty="0" smtClean="0"/>
          </a:p>
          <a:p>
            <a:r>
              <a:rPr lang="en-US" dirty="0" smtClean="0"/>
              <a:t>Evolutionary Delivery </a:t>
            </a:r>
            <a:r>
              <a:rPr lang="zh-CN" altLang="en-US" dirty="0" smtClean="0"/>
              <a:t>逐步交付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1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Code-and-fix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091333" cy="392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6324600"/>
            <a:ext cx="893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Commonly used model, simple, informal, but might not work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32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Code-and-fix </a:t>
            </a:r>
            <a:r>
              <a:rPr lang="zh-CN" altLang="en-US" dirty="0" smtClean="0"/>
              <a:t>写了再改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Pros </a:t>
            </a:r>
            <a:r>
              <a:rPr lang="zh-CN" altLang="en-US" dirty="0" smtClean="0"/>
              <a:t>（这个模型也是有好处的）</a:t>
            </a:r>
            <a:endParaRPr lang="en-US" dirty="0" smtClean="0"/>
          </a:p>
          <a:p>
            <a:pPr lvl="1"/>
            <a:r>
              <a:rPr lang="en-US" dirty="0" smtClean="0"/>
              <a:t>No overhead</a:t>
            </a:r>
          </a:p>
          <a:p>
            <a:pPr lvl="1"/>
            <a:r>
              <a:rPr lang="en-US" dirty="0" smtClean="0"/>
              <a:t>Requires little expertise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Provides no means of assessing progress</a:t>
            </a:r>
          </a:p>
          <a:p>
            <a:pPr lvl="1"/>
            <a:r>
              <a:rPr lang="en-US" dirty="0" smtClean="0"/>
              <a:t>No means of assessing quality</a:t>
            </a:r>
          </a:p>
          <a:p>
            <a:r>
              <a:rPr lang="en-US" dirty="0" smtClean="0"/>
              <a:t>Good for</a:t>
            </a:r>
          </a:p>
          <a:p>
            <a:pPr lvl="1"/>
            <a:r>
              <a:rPr lang="en-US" dirty="0" smtClean="0"/>
              <a:t>A tiny project, </a:t>
            </a:r>
          </a:p>
          <a:p>
            <a:pPr lvl="1"/>
            <a:r>
              <a:rPr lang="en-US" dirty="0" smtClean="0"/>
              <a:t>Proof of concepts programs</a:t>
            </a:r>
          </a:p>
          <a:p>
            <a:pPr lvl="1"/>
            <a:r>
              <a:rPr lang="en-US" dirty="0" smtClean="0"/>
              <a:t>Short-lived demos</a:t>
            </a:r>
          </a:p>
          <a:p>
            <a:pPr lvl="1"/>
            <a:r>
              <a:rPr lang="en-US" dirty="0" smtClean="0"/>
              <a:t>Throw-away prototypes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6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 </a:t>
            </a:r>
            <a:r>
              <a:rPr lang="zh-CN" altLang="en-US" dirty="0" smtClean="0"/>
              <a:t>瀑布模型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78" y="1524000"/>
            <a:ext cx="7389722" cy="5280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1900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71182FA640024E8A2815D490E1EF25" ma:contentTypeVersion="0" ma:contentTypeDescription="Create a new document." ma:contentTypeScope="" ma:versionID="3591aab47f172a2900f307f59d42222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f28ea01430cdfb20a10736313f817e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6F76BD-06C9-4BA3-A104-6E47E7806AE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972D67C-9430-44C5-AB7A-208D49F7D8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A2BC3D-BB99-42E3-B438-56705DFFB4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15281</TotalTime>
  <Words>1617</Words>
  <Application>Microsoft Office PowerPoint</Application>
  <PresentationFormat>全屏显示(4:3)</PresentationFormat>
  <Paragraphs>181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SimHei</vt:lpstr>
      <vt:lpstr>华文楷体</vt:lpstr>
      <vt:lpstr>宋体</vt:lpstr>
      <vt:lpstr>Arial</vt:lpstr>
      <vt:lpstr>Calibri</vt:lpstr>
      <vt:lpstr>Corbel</vt:lpstr>
      <vt:lpstr>Verdana</vt:lpstr>
      <vt:lpstr>Wingdings</vt:lpstr>
      <vt:lpstr>Wingdings 2</vt:lpstr>
      <vt:lpstr>Wingdings 3</vt:lpstr>
      <vt:lpstr>Module</vt:lpstr>
      <vt:lpstr>软件开发流程</vt:lpstr>
      <vt:lpstr>What is Software Engineering</vt:lpstr>
      <vt:lpstr>What consists of SE?</vt:lpstr>
      <vt:lpstr>Why bother with SE?</vt:lpstr>
      <vt:lpstr>Quality – Software Engineering</vt:lpstr>
      <vt:lpstr>不同的软件流程</vt:lpstr>
      <vt:lpstr>Code-and-fix</vt:lpstr>
      <vt:lpstr>Code-and-fix 写了再改</vt:lpstr>
      <vt:lpstr>Waterfall Model 瀑布模型</vt:lpstr>
      <vt:lpstr>Waterfall</vt:lpstr>
      <vt:lpstr>One Example -制造汽车</vt:lpstr>
      <vt:lpstr>Modified Waterfalls</vt:lpstr>
      <vt:lpstr>Sashimi Model 生鱼片模型</vt:lpstr>
      <vt:lpstr>Waterfall with Subprojects</vt:lpstr>
      <vt:lpstr>Spiral Model 螺旋模型</vt:lpstr>
      <vt:lpstr>Spiral Model – risk based</vt:lpstr>
      <vt:lpstr>RUP 统一流程</vt:lpstr>
      <vt:lpstr>RUP 的具体流程</vt:lpstr>
      <vt:lpstr>RUP 工具，里程碑</vt:lpstr>
      <vt:lpstr>迭代开发</vt:lpstr>
      <vt:lpstr>老板驱动的流程</vt:lpstr>
      <vt:lpstr>老板驱动模式的问题</vt:lpstr>
      <vt:lpstr>Evolutionary Delivery</vt:lpstr>
      <vt:lpstr>MVP &amp; MBP</vt:lpstr>
      <vt:lpstr>Team Software Process</vt:lpstr>
      <vt:lpstr>Reading material</vt:lpstr>
      <vt:lpstr>会有新的模型么？</vt:lpstr>
      <vt:lpstr>Team Assignment</vt:lpstr>
      <vt:lpstr>课堂讨论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Code (1)</dc:title>
  <dc:creator>xin zou</dc:creator>
  <cp:lastModifiedBy>Xin Zou</cp:lastModifiedBy>
  <cp:revision>109</cp:revision>
  <dcterms:created xsi:type="dcterms:W3CDTF">2005-11-30T14:56:28Z</dcterms:created>
  <dcterms:modified xsi:type="dcterms:W3CDTF">2015-11-28T05:59:46Z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0x0101006371182FA640024E8A2815D490E1EF25</vt:lpwstr>
  </property>
  <property fmtid="{D5CDD505-2E9C-101B-9397-08002B2CF9AE}" pid="3" name="IsMyDocuments">
    <vt:bool>true</vt:bool>
  </property>
</Properties>
</file>