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4"/>
  </p:sldMasterIdLst>
  <p:notesMasterIdLst>
    <p:notesMasterId r:id="rId38"/>
  </p:notesMasterIdLst>
  <p:sldIdLst>
    <p:sldId id="256" r:id="rId5"/>
    <p:sldId id="276" r:id="rId6"/>
    <p:sldId id="258" r:id="rId7"/>
    <p:sldId id="278" r:id="rId8"/>
    <p:sldId id="302" r:id="rId9"/>
    <p:sldId id="279" r:id="rId10"/>
    <p:sldId id="280" r:id="rId11"/>
    <p:sldId id="281" r:id="rId12"/>
    <p:sldId id="282" r:id="rId13"/>
    <p:sldId id="283" r:id="rId14"/>
    <p:sldId id="284" r:id="rId15"/>
    <p:sldId id="266" r:id="rId16"/>
    <p:sldId id="263" r:id="rId17"/>
    <p:sldId id="264" r:id="rId18"/>
    <p:sldId id="291" r:id="rId19"/>
    <p:sldId id="292" r:id="rId20"/>
    <p:sldId id="293" r:id="rId21"/>
    <p:sldId id="294" r:id="rId22"/>
    <p:sldId id="298" r:id="rId23"/>
    <p:sldId id="295" r:id="rId24"/>
    <p:sldId id="296" r:id="rId25"/>
    <p:sldId id="305" r:id="rId26"/>
    <p:sldId id="297" r:id="rId27"/>
    <p:sldId id="304" r:id="rId28"/>
    <p:sldId id="290" r:id="rId29"/>
    <p:sldId id="267" r:id="rId30"/>
    <p:sldId id="275" r:id="rId31"/>
    <p:sldId id="299" r:id="rId32"/>
    <p:sldId id="300" r:id="rId33"/>
    <p:sldId id="301" r:id="rId34"/>
    <p:sldId id="274" r:id="rId35"/>
    <p:sldId id="277" r:id="rId36"/>
    <p:sldId id="30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3" autoAdjust="0"/>
    <p:restoredTop sz="76108" autoAdjust="0"/>
  </p:normalViewPr>
  <p:slideViewPr>
    <p:cSldViewPr>
      <p:cViewPr varScale="1">
        <p:scale>
          <a:sx n="76" d="100"/>
          <a:sy n="76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37360-BE78-48F1-87F9-0C7E0C0D7963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0029D-281E-4907-BBE6-6A60037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敏捷是什么？有很多术语，它们之间是什么关系？ 敏捷和其他方法论的关系是什么？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有几个原因导致敏捷在互联网时代出现：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最初的软件（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世纪六七十年代）的顾客都是大型研究机构、军方、美 国航空航天局、大型股票交易公司，他们需要通过软件系统来搞科学计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算、军方项目、登月项目、股票交易系统等超级复杂的项目。这些项目 对功能的要求非常严格，对计算的准确度要求相当高。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世纪八九十年代，软件进入桌面软件时代，开发周期明显缩短，各 种新的方法开始进入实用阶段。但是软件发布的媒介还是软盘、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，做好一个发布需要较大的经济投入，不能频繁更新版本。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互联网时代，大部分的服务是通过网络服务器端实现，在客户端有各种 方便的推送（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）渠道。一般消费者成为主要用户。网络的传播速度 和广度，使得知识的获取变得更加容易，很多软件服务可以由一个小团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队来实现。同时，技术更新的速度在加快，那种一个大型团队用一种成 熟技术开发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— 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年再发布软件的时代已经过去了。用户需求的变化也 在加快，开发流程必须跟上这些快速变化的节奏。于是敏捷就产生了。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这一措施较好地平衡了“交流”和“集中注意力”的 矛盾。有任何需求的改变都留待冲刺结束后再讨论。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https://sandofsky.com/blog/the-s-curve.html</a:t>
            </a:r>
          </a:p>
          <a:p>
            <a:r>
              <a:rPr lang="zh-CN" altLang="en-US" dirty="0" smtClean="0"/>
              <a:t>课堂讨论，为何燃尽图不是一条直线。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4886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6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1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8839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0C7D333-4EB4-4615-9418-AA7AE11366A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77728C7-54AB-43A5-9FC1-ED191806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239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敏捷流程 </a:t>
            </a:r>
            <a:r>
              <a:rPr lang="en-US" altLang="zh-CN" dirty="0" smtClean="0"/>
              <a:t>- </a:t>
            </a:r>
            <a:r>
              <a:rPr lang="en-US" dirty="0" smtClean="0"/>
              <a:t>Agile </a:t>
            </a:r>
            <a:r>
              <a:rPr lang="en-US" altLang="zh-CN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dirty="0" smtClean="0"/>
          </a:p>
          <a:p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 (set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/>
              <a:t>Working software is the primary measure of progress. </a:t>
            </a:r>
            <a:endParaRPr lang="en-US" b="0" dirty="0" smtClean="0"/>
          </a:p>
          <a:p>
            <a:r>
              <a:rPr lang="zh-CN" altLang="en-US" b="0" dirty="0"/>
              <a:t>可用的软件是衡量项目进展的主要指标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Agile </a:t>
            </a:r>
            <a:r>
              <a:rPr lang="en-US" b="0" dirty="0"/>
              <a:t>processes promote sustainable development. </a:t>
            </a:r>
            <a:r>
              <a:rPr lang="en-US" b="0" dirty="0" smtClean="0"/>
              <a:t>The </a:t>
            </a:r>
            <a:r>
              <a:rPr lang="en-US" b="0" dirty="0"/>
              <a:t>sponsors, developers, and users should be able </a:t>
            </a:r>
            <a:r>
              <a:rPr lang="en-US" b="0" dirty="0" smtClean="0"/>
              <a:t>to </a:t>
            </a:r>
            <a:r>
              <a:rPr lang="en-US" b="0" dirty="0"/>
              <a:t>maintain a constant pace indefinitely. </a:t>
            </a:r>
            <a:endParaRPr lang="en-US" b="0" dirty="0" smtClean="0"/>
          </a:p>
          <a:p>
            <a:r>
              <a:rPr lang="zh-CN" altLang="en-US" b="0" dirty="0"/>
              <a:t>敏捷流程应能保持可持续的发展。 领导</a:t>
            </a:r>
            <a:r>
              <a:rPr lang="en-US" altLang="zh-CN" b="0" dirty="0"/>
              <a:t>, </a:t>
            </a:r>
            <a:r>
              <a:rPr lang="zh-CN" altLang="en-US" b="0" dirty="0"/>
              <a:t>团队和用户应该能按照目前步调持续合作下去。 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Continuous </a:t>
            </a:r>
            <a:r>
              <a:rPr lang="en-US" b="0" dirty="0"/>
              <a:t>attention to technical excellence </a:t>
            </a:r>
            <a:br>
              <a:rPr lang="en-US" b="0" dirty="0"/>
            </a:br>
            <a:r>
              <a:rPr lang="en-US" b="0" dirty="0"/>
              <a:t>and good design enhances agility. </a:t>
            </a:r>
            <a:endParaRPr lang="en-US" b="0" dirty="0" smtClean="0"/>
          </a:p>
          <a:p>
            <a:r>
              <a:rPr lang="zh-CN" altLang="en-US" b="0" dirty="0"/>
              <a:t>只有不断关注技术和设计才能越来越敏捷</a:t>
            </a:r>
            <a:r>
              <a:rPr lang="en-US" altLang="zh-CN" b="0" dirty="0"/>
              <a:t>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332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 (set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Simplicity-</a:t>
            </a:r>
            <a:r>
              <a:rPr lang="en-US" b="0" dirty="0"/>
              <a:t>-the art of maximizing the amount </a:t>
            </a:r>
            <a:br>
              <a:rPr lang="en-US" b="0" dirty="0"/>
            </a:br>
            <a:r>
              <a:rPr lang="en-US" b="0" dirty="0"/>
              <a:t>of work not done--is essential. </a:t>
            </a:r>
            <a:endParaRPr lang="en-US" b="0" dirty="0" smtClean="0"/>
          </a:p>
          <a:p>
            <a:r>
              <a:rPr lang="zh-CN" altLang="en-US" b="0" dirty="0"/>
              <a:t>保持简明 </a:t>
            </a:r>
            <a:r>
              <a:rPr lang="en-US" altLang="zh-CN" b="0" dirty="0"/>
              <a:t>- </a:t>
            </a:r>
            <a:r>
              <a:rPr lang="zh-CN" altLang="en-US" b="0" dirty="0"/>
              <a:t>尽可能简化工作量的技艺 </a:t>
            </a:r>
            <a:r>
              <a:rPr lang="en-US" altLang="zh-CN" b="0" dirty="0"/>
              <a:t>- </a:t>
            </a:r>
            <a:r>
              <a:rPr lang="zh-CN" altLang="en-US" b="0" dirty="0"/>
              <a:t>极为重要。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best architectures, requirements, and designs </a:t>
            </a:r>
            <a:r>
              <a:rPr lang="en-US" b="0" dirty="0" smtClean="0"/>
              <a:t>emerge </a:t>
            </a:r>
            <a:r>
              <a:rPr lang="en-US" b="0" dirty="0"/>
              <a:t>from self-organizing teams. </a:t>
            </a:r>
            <a:endParaRPr lang="en-US" b="0" dirty="0" smtClean="0"/>
          </a:p>
          <a:p>
            <a:r>
              <a:rPr lang="zh-CN" altLang="en-US" b="0" dirty="0"/>
              <a:t>只有能自我管理的团队才能创造优秀的架构</a:t>
            </a:r>
            <a:r>
              <a:rPr lang="en-US" altLang="zh-CN" b="0" dirty="0"/>
              <a:t>, </a:t>
            </a:r>
            <a:r>
              <a:rPr lang="zh-CN" altLang="en-US" b="0" dirty="0"/>
              <a:t>需求和设计</a:t>
            </a:r>
            <a:r>
              <a:rPr lang="en-US" altLang="zh-CN" b="0" dirty="0"/>
              <a:t>. 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At </a:t>
            </a:r>
            <a:r>
              <a:rPr lang="en-US" b="0" dirty="0"/>
              <a:t>regular intervals, the team reflects on how </a:t>
            </a:r>
            <a:br>
              <a:rPr lang="en-US" b="0" dirty="0"/>
            </a:br>
            <a:r>
              <a:rPr lang="en-US" b="0" dirty="0"/>
              <a:t>to become more effective, then tunes and adjusts </a:t>
            </a:r>
            <a:r>
              <a:rPr lang="en-US" b="0" dirty="0" smtClean="0"/>
              <a:t>its </a:t>
            </a:r>
            <a:r>
              <a:rPr lang="en-US" b="0" dirty="0"/>
              <a:t>behavior accordingly. </a:t>
            </a:r>
            <a:endParaRPr lang="en-US" b="0" dirty="0" smtClean="0"/>
          </a:p>
          <a:p>
            <a:r>
              <a:rPr lang="zh-CN" altLang="en-US" b="0" dirty="0"/>
              <a:t>时时总结如何提高团队效率</a:t>
            </a:r>
            <a:r>
              <a:rPr lang="en-US" altLang="zh-CN" b="0" dirty="0"/>
              <a:t>, </a:t>
            </a:r>
            <a:r>
              <a:rPr lang="zh-CN" altLang="en-US" b="0" dirty="0"/>
              <a:t>并付诸行动。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59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</a:t>
            </a:r>
            <a:r>
              <a:rPr lang="en-US" dirty="0" err="1" smtClean="0"/>
              <a:t>e</a:t>
            </a:r>
            <a:r>
              <a:rPr lang="en-US" altLang="zh-CN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把好办法</a:t>
            </a:r>
            <a:r>
              <a:rPr lang="en-US" altLang="zh-CN" sz="2400" dirty="0" smtClean="0"/>
              <a:t>(best practice)</a:t>
            </a:r>
            <a:r>
              <a:rPr lang="zh-CN" altLang="en-US" sz="2400" dirty="0" smtClean="0"/>
              <a:t>发挥到极致 </a:t>
            </a:r>
            <a:r>
              <a:rPr lang="en-US" altLang="zh-CN" sz="2400" dirty="0" smtClean="0"/>
              <a:t>(</a:t>
            </a:r>
            <a:r>
              <a:rPr lang="en-US" sz="2400" dirty="0" smtClean="0"/>
              <a:t>extreme)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3206"/>
              </p:ext>
            </p:extLst>
          </p:nvPr>
        </p:nvGraphicFramePr>
        <p:xfrm>
          <a:off x="457200" y="2438400"/>
          <a:ext cx="8226551" cy="4203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5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C00000"/>
                          </a:solidFill>
                          <a:effectLst/>
                        </a:rPr>
                        <a:t>如果……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C00000"/>
                          </a:solidFill>
                          <a:effectLst/>
                        </a:rPr>
                        <a:t>发挥到极致就变成……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57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</a:rPr>
                        <a:t>满足</a:t>
                      </a:r>
                      <a:r>
                        <a:rPr lang="zh-CN" sz="1600" dirty="0" smtClean="0">
                          <a:effectLst/>
                        </a:rPr>
                        <a:t>顾</a:t>
                      </a:r>
                      <a:r>
                        <a:rPr lang="zh-CN" sz="1600" dirty="0">
                          <a:effectLst/>
                        </a:rPr>
                        <a:t>客的需求很重要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dirty="0" smtClean="0">
                          <a:effectLst/>
                        </a:rPr>
                        <a:t>那就用顾客的语言和行为来指导功能的开发 </a:t>
                      </a:r>
                      <a:r>
                        <a:rPr lang="en-US" altLang="zh-CN" sz="1600" dirty="0" smtClean="0">
                          <a:effectLst/>
                        </a:rPr>
                        <a:t>(Behavior Driven Development)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顾客表达能力不强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那就请顾客代表和团队人员一起工作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847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测试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zh-CN" sz="1600" dirty="0">
                          <a:effectLst/>
                        </a:rPr>
                        <a:t>单元测试能帮助提高质量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那</a:t>
                      </a:r>
                      <a:r>
                        <a:rPr lang="zh-CN" sz="1600" spc="-10" dirty="0">
                          <a:effectLst/>
                        </a:rPr>
                        <a:t>就先写单元测试，从测试开始写程序</a:t>
                      </a:r>
                      <a:r>
                        <a:rPr lang="zh-CN" sz="1600" spc="-100" dirty="0">
                          <a:effectLst/>
                        </a:rPr>
                        <a:t>—</a:t>
                      </a:r>
                      <a:r>
                        <a:rPr lang="zh-CN" sz="1600" spc="-10" dirty="0">
                          <a:effectLst/>
                        </a:rPr>
                        <a:t>—</a:t>
                      </a:r>
                      <a:r>
                        <a:rPr lang="en-US" sz="1600" spc="-10" dirty="0" smtClean="0">
                          <a:effectLst/>
                        </a:rPr>
                        <a:t>Test Driven Development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代码复审可以找到错误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从一开始就处于“复审”</a:t>
                      </a:r>
                      <a:r>
                        <a:rPr lang="zh-CN" sz="1600" dirty="0" smtClean="0">
                          <a:effectLst/>
                        </a:rPr>
                        <a:t>状态</a:t>
                      </a:r>
                      <a:r>
                        <a:rPr lang="zh-CN" altLang="en-US" sz="1600" dirty="0" smtClean="0">
                          <a:effectLst/>
                        </a:rPr>
                        <a:t>：</a:t>
                      </a:r>
                      <a:r>
                        <a:rPr lang="zh-CN" sz="1600" dirty="0" smtClean="0">
                          <a:effectLst/>
                        </a:rPr>
                        <a:t>结</a:t>
                      </a:r>
                      <a:r>
                        <a:rPr lang="zh-CN" sz="1600" dirty="0">
                          <a:effectLst/>
                        </a:rPr>
                        <a:t>对编程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计划没有变化快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那就别做详细的设计</a:t>
                      </a:r>
                      <a:r>
                        <a:rPr lang="zh-CN" sz="1600" dirty="0" smtClean="0">
                          <a:effectLst/>
                        </a:rPr>
                        <a:t>，</a:t>
                      </a:r>
                      <a:r>
                        <a:rPr lang="zh-CN" altLang="en-US" sz="1600" dirty="0" smtClean="0">
                          <a:effectLst/>
                        </a:rPr>
                        <a:t>和文档。通过</a:t>
                      </a:r>
                      <a:r>
                        <a:rPr lang="zh-CN" sz="1600" dirty="0" smtClean="0">
                          <a:effectLst/>
                        </a:rPr>
                        <a:t>增量</a:t>
                      </a:r>
                      <a:r>
                        <a:rPr lang="zh-CN" sz="1600" dirty="0">
                          <a:effectLst/>
                        </a:rPr>
                        <a:t>开发，重构和频繁地</a:t>
                      </a:r>
                      <a:r>
                        <a:rPr lang="zh-CN" sz="1600" dirty="0" smtClean="0">
                          <a:effectLst/>
                        </a:rPr>
                        <a:t>发布</a:t>
                      </a:r>
                      <a:r>
                        <a:rPr lang="zh-CN" altLang="en-US" sz="1600" dirty="0" smtClean="0">
                          <a:effectLst/>
                        </a:rPr>
                        <a:t>来满足用户的需求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代码重构会提高质量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那就持续不断地重构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5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其他好方法……</a:t>
                      </a:r>
                      <a:endParaRPr lang="en-US" sz="16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发挥到极限的做法……</a:t>
                      </a:r>
                      <a:endParaRPr lang="en-US" sz="16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SCRUM is an iterative, incremental methodology for project management often seen in agile software development. 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err="1" smtClean="0"/>
              <a:t>ScrumMaster</a:t>
            </a:r>
            <a:r>
              <a:rPr lang="en-US" dirty="0" smtClean="0"/>
              <a:t>”, who maintains the processes (project manager)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smtClean="0"/>
              <a:t>Product Owner</a:t>
            </a:r>
            <a:r>
              <a:rPr lang="en-US" dirty="0" smtClean="0"/>
              <a:t>”, who represents the stakeholders and the business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smtClean="0"/>
              <a:t>Team</a:t>
            </a:r>
            <a:r>
              <a:rPr lang="en-US" dirty="0" smtClean="0"/>
              <a:t>”, a cross-functional group carrying out the actual analysis, design, implementation, testing,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r>
              <a:rPr lang="zh-CN" altLang="en-US" dirty="0" smtClean="0"/>
              <a:t>模型图解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1"/>
            <a:ext cx="838199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3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+ Sprint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073" y="1774825"/>
            <a:ext cx="7629854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5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r>
              <a:rPr lang="zh-CN" altLang="en-US" dirty="0" smtClean="0"/>
              <a:t>流程的步骤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zh-CN" altLang="en-US" dirty="0" smtClean="0"/>
              <a:t>找出</a:t>
            </a:r>
            <a:r>
              <a:rPr lang="zh-CN" altLang="en-US" dirty="0"/>
              <a:t>完成产品需要做的事情 </a:t>
            </a:r>
            <a:r>
              <a:rPr lang="en-US" dirty="0"/>
              <a:t>— </a:t>
            </a:r>
            <a:r>
              <a:rPr lang="en-US" b="1" dirty="0"/>
              <a:t>Product Backlog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zh-CN" altLang="en-US" dirty="0" smtClean="0"/>
              <a:t>产品</a:t>
            </a:r>
            <a:r>
              <a:rPr lang="zh-CN" altLang="en-US" dirty="0"/>
              <a:t>负责人领导大家 对于这个 </a:t>
            </a:r>
            <a:r>
              <a:rPr lang="en-US" dirty="0"/>
              <a:t>Backlog</a:t>
            </a:r>
            <a:r>
              <a:rPr lang="zh-CN" altLang="en-US" dirty="0"/>
              <a:t>中的条目进行分析，细化，理清相互关系，估计工作量，等工作。每一项工作的时间估计单位为“天”。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0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r>
              <a:rPr lang="zh-CN" altLang="en-US" dirty="0" smtClean="0"/>
              <a:t>流程的步骤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第二步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11480" lvl="1" indent="0" eaLnBrk="0" hangingPunct="0">
              <a:buNone/>
            </a:pPr>
            <a:r>
              <a:rPr lang="zh-CN" altLang="en-US" sz="2200" dirty="0" smtClean="0"/>
              <a:t>决定</a:t>
            </a:r>
            <a:r>
              <a:rPr lang="zh-CN" altLang="en-US" sz="2200" dirty="0"/>
              <a:t>当前的冲刺（</a:t>
            </a:r>
            <a:r>
              <a:rPr lang="en-US" sz="2200" b="1" dirty="0"/>
              <a:t>Sprint</a:t>
            </a:r>
            <a:r>
              <a:rPr lang="zh-CN" altLang="en-US" sz="2200" dirty="0"/>
              <a:t>）需要解决的事情 </a:t>
            </a:r>
            <a:r>
              <a:rPr lang="en-US" sz="2200" dirty="0"/>
              <a:t>— </a:t>
            </a:r>
            <a:r>
              <a:rPr lang="en-US" sz="2200" b="1" dirty="0"/>
              <a:t>Sprint Backlog</a:t>
            </a:r>
            <a:r>
              <a:rPr lang="zh-CN" altLang="en-US" sz="2200" dirty="0"/>
              <a:t>。 整个产品的实现被划分为几个互相联系的冲刺（</a:t>
            </a:r>
            <a:r>
              <a:rPr lang="en-US" sz="2200" dirty="0"/>
              <a:t>Sprint</a:t>
            </a:r>
            <a:r>
              <a:rPr lang="zh-CN" altLang="en-US" sz="2200" dirty="0"/>
              <a:t>）。产品订单上的任务被进 一步细化了，被分解为以小时为单位（参见 </a:t>
            </a:r>
            <a:r>
              <a:rPr lang="en-US" sz="2200" dirty="0"/>
              <a:t>WBS </a:t>
            </a:r>
            <a:r>
              <a:rPr lang="zh-CN" altLang="en-US" sz="2200" dirty="0"/>
              <a:t>工作划分的办法）。如果一个任务的估计时间太长（如超过 </a:t>
            </a:r>
            <a:r>
              <a:rPr lang="en-US" sz="2200" dirty="0"/>
              <a:t>16 </a:t>
            </a:r>
            <a:r>
              <a:rPr lang="zh-CN" altLang="en-US" sz="2200" dirty="0"/>
              <a:t>个小时），那么它就应该被进一步分解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eaLnBrk="0" hangingPunct="0"/>
            <a:r>
              <a:rPr lang="zh-CN" altLang="en-US" dirty="0" smtClean="0"/>
              <a:t>订单</a:t>
            </a:r>
            <a:r>
              <a:rPr lang="zh-CN" altLang="en-US" dirty="0"/>
              <a:t>上的任务是团队成员根据自己的情 况来认领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0" hangingPunct="0"/>
            <a:r>
              <a:rPr lang="zh-CN" altLang="en-US" dirty="0" smtClean="0"/>
              <a:t>团队</a:t>
            </a:r>
            <a:r>
              <a:rPr lang="zh-CN" altLang="en-US" dirty="0"/>
              <a:t>成员能主导任务的估计和分配，他们的能动性得到较大的发挥。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0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</a:t>
            </a:r>
            <a:r>
              <a:rPr lang="zh-CN" altLang="en-US" dirty="0" smtClean="0"/>
              <a:t>步骤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zh-CN" altLang="en-US" dirty="0" smtClean="0"/>
              <a:t>冲刺</a:t>
            </a:r>
            <a:r>
              <a:rPr lang="zh-CN" altLang="en-US" dirty="0"/>
              <a:t>（</a:t>
            </a:r>
            <a:r>
              <a:rPr lang="en-US" b="1" dirty="0"/>
              <a:t>Sprint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0" hangingPunct="0"/>
            <a:r>
              <a:rPr lang="zh-CN" altLang="en-US" dirty="0" smtClean="0"/>
              <a:t>团队按照</a:t>
            </a:r>
            <a:r>
              <a:rPr lang="en-US" altLang="zh-CN" dirty="0" smtClean="0"/>
              <a:t>backlog </a:t>
            </a:r>
            <a:r>
              <a:rPr lang="zh-CN" altLang="en-US" dirty="0" smtClean="0"/>
              <a:t>任务执行</a:t>
            </a:r>
            <a:endParaRPr lang="en-US" dirty="0"/>
          </a:p>
          <a:p>
            <a:pPr marL="411480" lvl="1" indent="0" eaLnBrk="0" hangingPunct="0">
              <a:buNone/>
            </a:pPr>
            <a:r>
              <a:rPr lang="zh-CN" altLang="en-US" sz="2400" dirty="0"/>
              <a:t>在冲刺阶段，外部人士不能直接打扰团队成员。一切交流只能通过 </a:t>
            </a:r>
            <a:r>
              <a:rPr lang="en-US" sz="2400" dirty="0"/>
              <a:t>Scrum </a:t>
            </a:r>
            <a:r>
              <a:rPr lang="zh-CN" altLang="en-US" sz="2400" dirty="0" smtClean="0"/>
              <a:t>大师（</a:t>
            </a:r>
            <a:r>
              <a:rPr lang="en-US" sz="2400" dirty="0"/>
              <a:t>Scrum Master</a:t>
            </a:r>
            <a:r>
              <a:rPr lang="zh-CN" altLang="en-US" sz="2400" dirty="0"/>
              <a:t>）来完成</a:t>
            </a:r>
            <a:r>
              <a:rPr lang="zh-CN" altLang="en-US" sz="2400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敏捷流程的步骤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zh-CN" altLang="en-US" dirty="0" smtClean="0"/>
              <a:t>得到</a:t>
            </a:r>
            <a:r>
              <a:rPr lang="zh-CN" altLang="en-US" dirty="0"/>
              <a:t>软件的一个增量版本，发布给用户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zh-CN" altLang="en-US" dirty="0" smtClean="0"/>
              <a:t>然后</a:t>
            </a:r>
            <a:r>
              <a:rPr lang="zh-CN" altLang="en-US" dirty="0"/>
              <a:t>在此基础上又进一步计划 增量的新功能和改进。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914400" y="3181350"/>
            <a:ext cx="1117600" cy="647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Feature List / Product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Backlog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89464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sz="2900" dirty="0" smtClean="0"/>
              <a:t>What is Agile</a:t>
            </a:r>
            <a:r>
              <a:rPr lang="zh-CN" altLang="en-US" sz="2900" dirty="0" smtClean="0"/>
              <a:t>（敏捷）</a:t>
            </a:r>
            <a:r>
              <a:rPr lang="en-US" sz="2900" dirty="0" smtClean="0"/>
              <a:t>?</a:t>
            </a:r>
            <a:endParaRPr lang="en-US" sz="2900" dirty="0"/>
          </a:p>
        </p:txBody>
      </p:sp>
      <p:sp>
        <p:nvSpPr>
          <p:cNvPr id="45" name="Oval 44"/>
          <p:cNvSpPr/>
          <p:nvPr/>
        </p:nvSpPr>
        <p:spPr>
          <a:xfrm>
            <a:off x="1981200" y="3732842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43000" y="4384468"/>
            <a:ext cx="1188255" cy="70187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SCRUM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306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721920" y="5327568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181600" y="4384469"/>
            <a:ext cx="1371600" cy="7209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1816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7719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09486" y="4800598"/>
            <a:ext cx="1073002" cy="5715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Burn-down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080886" y="3172444"/>
            <a:ext cx="1119514" cy="552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Refactor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352800" y="4267200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StandUps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382488" y="2394857"/>
            <a:ext cx="1143000" cy="6793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Sprint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Backlog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62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Feature Team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127332" y="2593768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Pair Programming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4115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58000" y="1439882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敏捷到底是啥？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很多术语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软件项目如果不用敏捷就不行么？</a:t>
            </a:r>
            <a:endParaRPr lang="en-US" altLang="zh-CN" dirty="0" smtClean="0"/>
          </a:p>
          <a:p>
            <a:r>
              <a:rPr lang="zh-CN" altLang="en-US" dirty="0"/>
              <a:t>必须用</a:t>
            </a:r>
            <a:r>
              <a:rPr lang="zh-CN" altLang="en-US" dirty="0" smtClean="0"/>
              <a:t>全套敏捷服务么？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敏捷的方法论到底开发出来了什么伟大的软件？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040085" y="3725122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Extract Activities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295398" y="20574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Domain Model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冲刺期间的交流和管理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0" hangingPunct="0"/>
            <a:r>
              <a:rPr lang="zh-CN" altLang="en-US" dirty="0" smtClean="0"/>
              <a:t>团队</a:t>
            </a:r>
            <a:r>
              <a:rPr lang="zh-CN" altLang="en-US" dirty="0"/>
              <a:t>通过每日例会（</a:t>
            </a:r>
            <a:r>
              <a:rPr lang="en-US" dirty="0"/>
              <a:t>Scrum Meeting</a:t>
            </a:r>
            <a:r>
              <a:rPr lang="zh-CN" altLang="en-US" dirty="0"/>
              <a:t>）来面对面的交流，团队成员大多站着开会， 所以又称每日</a:t>
            </a:r>
            <a:r>
              <a:rPr lang="zh-CN" altLang="en-US" b="1" dirty="0"/>
              <a:t>立</a:t>
            </a:r>
            <a:r>
              <a:rPr lang="zh-CN" altLang="en-US" dirty="0" smtClean="0"/>
              <a:t>会：</a:t>
            </a:r>
            <a:endParaRPr lang="en-US" dirty="0"/>
          </a:p>
          <a:p>
            <a:pPr lvl="1" eaLnBrk="0" hangingPunct="0"/>
            <a:r>
              <a:rPr lang="zh-CN" altLang="en-US" dirty="0"/>
              <a:t>我昨天做了啥 </a:t>
            </a:r>
            <a:endParaRPr lang="en-US" altLang="zh-CN" dirty="0" smtClean="0"/>
          </a:p>
          <a:p>
            <a:pPr lvl="1" eaLnBrk="0" hangingPunct="0"/>
            <a:r>
              <a:rPr lang="zh-CN" altLang="en-US" dirty="0" smtClean="0"/>
              <a:t>我</a:t>
            </a:r>
            <a:r>
              <a:rPr lang="zh-CN" altLang="en-US" dirty="0"/>
              <a:t>今天要做啥 </a:t>
            </a:r>
            <a:endParaRPr lang="en-US" altLang="zh-CN" dirty="0" smtClean="0"/>
          </a:p>
          <a:p>
            <a:pPr lvl="1" eaLnBrk="0" hangingPunct="0"/>
            <a:r>
              <a:rPr lang="zh-CN" altLang="en-US" dirty="0" smtClean="0"/>
              <a:t>我</a:t>
            </a:r>
            <a:r>
              <a:rPr lang="zh-CN" altLang="en-US" dirty="0"/>
              <a:t>碰到了哪些问题</a:t>
            </a:r>
            <a:endParaRPr lang="en-US" dirty="0"/>
          </a:p>
          <a:p>
            <a:pPr marL="118872" indent="0" eaLnBrk="0" hangingPunct="0">
              <a:buNone/>
            </a:pPr>
            <a:endParaRPr lang="en-US" dirty="0"/>
          </a:p>
          <a:p>
            <a:pPr eaLnBrk="0" hangingPunct="0"/>
            <a:r>
              <a:rPr lang="zh-CN" altLang="en-US" dirty="0"/>
              <a:t>每日立会强迫每个人向同伴报告进度，迫使大家把问题摆在明面上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0" hangingPunct="0"/>
            <a:r>
              <a:rPr lang="zh-CN" altLang="en-US" dirty="0" smtClean="0"/>
              <a:t>同时</a:t>
            </a:r>
            <a:r>
              <a:rPr lang="zh-CN" altLang="en-US" dirty="0"/>
              <a:t>团队要启动每 日构建，让大家每天都能看到一个逐渐完善的版本。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冲刺期间的交流和管理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SCRUM Master </a:t>
            </a:r>
            <a:r>
              <a:rPr lang="zh-CN" altLang="en-US" dirty="0"/>
              <a:t>根据项目的情况，用简明的图表展现整个项目的</a:t>
            </a:r>
            <a:r>
              <a:rPr lang="zh-CN" altLang="en-US" dirty="0" smtClean="0"/>
              <a:t>进度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燃尽图；看板</a:t>
            </a:r>
            <a:endParaRPr lang="en-US" altLang="zh-CN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4712018" cy="306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7" y="3637597"/>
            <a:ext cx="3090863" cy="2188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1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燃尽图的速度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未必是直线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144895"/>
            <a:ext cx="6362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冲刺期间的交流和管理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冲刺</a:t>
            </a:r>
            <a:r>
              <a:rPr lang="zh-CN" altLang="en-US" dirty="0"/>
              <a:t>阶段是时间驱动的（</a:t>
            </a:r>
            <a:r>
              <a:rPr lang="en-US" dirty="0"/>
              <a:t>Time-boxed</a:t>
            </a:r>
            <a:r>
              <a:rPr lang="zh-CN" altLang="en-US" dirty="0"/>
              <a:t>），时间一到就结束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在冲刺期间不能改变任务（</a:t>
            </a:r>
            <a:r>
              <a:rPr lang="en-US" altLang="zh-CN" dirty="0" smtClean="0"/>
              <a:t>backlog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每天团队内部面对面交流</a:t>
            </a:r>
            <a:endParaRPr lang="en-US" altLang="zh-CN" dirty="0" smtClean="0"/>
          </a:p>
          <a:p>
            <a:r>
              <a:rPr lang="zh-CN" altLang="en-US" dirty="0" smtClean="0"/>
              <a:t>团队和外部只有一个交流通道 （</a:t>
            </a:r>
            <a:r>
              <a:rPr lang="en-US" altLang="zh-CN" dirty="0" smtClean="0"/>
              <a:t>scrum master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6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敏捷的团队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敏捷对团队的要求很简单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自主</a:t>
            </a:r>
            <a:r>
              <a:rPr lang="zh-CN" altLang="en-US" dirty="0"/>
              <a:t>管理（</a:t>
            </a:r>
            <a:r>
              <a:rPr lang="en-US" altLang="zh-CN" dirty="0"/>
              <a:t>Self-managing</a:t>
            </a:r>
            <a:r>
              <a:rPr lang="zh-CN" altLang="en-US" dirty="0"/>
              <a:t>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自我</a:t>
            </a:r>
            <a:r>
              <a:rPr lang="zh-CN" altLang="en-US" dirty="0"/>
              <a:t>组织（</a:t>
            </a:r>
            <a:r>
              <a:rPr lang="en-US" altLang="zh-CN" dirty="0"/>
              <a:t>Self-organizing</a:t>
            </a:r>
            <a:r>
              <a:rPr lang="zh-CN" altLang="en-US" dirty="0"/>
              <a:t>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多功能 </a:t>
            </a:r>
            <a:r>
              <a:rPr lang="zh-CN" altLang="en-US" dirty="0"/>
              <a:t>型（</a:t>
            </a:r>
            <a:r>
              <a:rPr lang="en-US" altLang="zh-CN" dirty="0"/>
              <a:t>Cross-functional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自主</a:t>
            </a:r>
            <a:r>
              <a:rPr lang="zh-CN" altLang="en-US" b="1" dirty="0"/>
              <a:t>管理：</a:t>
            </a:r>
            <a:r>
              <a:rPr lang="zh-CN" altLang="en-US" dirty="0"/>
              <a:t>以前领导布置了任务，我们实现就可以了，现在要自己挑选任务；每次 </a:t>
            </a:r>
            <a:r>
              <a:rPr lang="en-US" altLang="zh-CN" dirty="0"/>
              <a:t>Sprint </a:t>
            </a:r>
            <a:r>
              <a:rPr lang="zh-CN" altLang="en-US" dirty="0"/>
              <a:t>结束之后，还要总结不足，提出改进，并且自己要实施这些改进。“自主管理” 不等于“没有管理”。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自我</a:t>
            </a:r>
            <a:r>
              <a:rPr lang="zh-CN" altLang="en-US" b="1" dirty="0"/>
              <a:t>组织：</a:t>
            </a:r>
            <a:r>
              <a:rPr lang="zh-CN" altLang="en-US" dirty="0"/>
              <a:t>以前做好自己的事情就好了，安心下班。现在每个人要联合起来对项目负责， 有人工作落后了还要帮助他改进，项目缺少某类资源还要自己顶上去。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多功能型</a:t>
            </a:r>
            <a:r>
              <a:rPr lang="zh-CN" altLang="en-US" b="1" dirty="0"/>
              <a:t>：</a:t>
            </a:r>
            <a:r>
              <a:rPr lang="zh-CN" altLang="en-US" dirty="0"/>
              <a:t>以前规格说明书由</a:t>
            </a:r>
            <a:r>
              <a:rPr lang="en-US" altLang="zh-CN" dirty="0"/>
              <a:t>PM</a:t>
            </a:r>
            <a:r>
              <a:rPr lang="zh-CN" altLang="en-US" dirty="0"/>
              <a:t>来写，测试由测试人员来做，现在每个人都全面负责， 自己搞定规格说明书，和别人沟通，同时自己搞定测试。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敏捷方法论介绍 </a:t>
            </a:r>
            <a:r>
              <a:rPr lang="en-US" altLang="zh-CN" dirty="0" smtClean="0"/>
              <a:t>BDD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Driven </a:t>
            </a:r>
            <a:r>
              <a:rPr lang="en-US" dirty="0" smtClean="0"/>
              <a:t>Development</a:t>
            </a:r>
          </a:p>
          <a:p>
            <a:r>
              <a:rPr lang="zh-CN" altLang="en-US" dirty="0" smtClean="0"/>
              <a:t>行为驱动的开发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8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原则</a:t>
            </a:r>
            <a:endParaRPr lang="en-US" sz="1800" b="0" dirty="0" smtClean="0"/>
          </a:p>
          <a:p>
            <a:r>
              <a:rPr lang="en-US" sz="1800" b="0" dirty="0" smtClean="0"/>
              <a:t>Business and Technology should refer to the same system in the same way</a:t>
            </a:r>
          </a:p>
          <a:p>
            <a:pPr lvl="1"/>
            <a:r>
              <a:rPr lang="zh-CN" altLang="en-US" sz="1800" dirty="0"/>
              <a:t>要</a:t>
            </a:r>
            <a:r>
              <a:rPr lang="zh-CN" altLang="en-US" sz="1800" dirty="0" smtClean="0"/>
              <a:t>用客户听得懂的语言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从用户的角度描述功能和系统</a:t>
            </a:r>
            <a:endParaRPr lang="en-US" sz="1800" dirty="0" smtClean="0"/>
          </a:p>
          <a:p>
            <a:r>
              <a:rPr lang="en-US" sz="1800" b="0" dirty="0" smtClean="0"/>
              <a:t>Any system should have an identified, verifiable value to the business </a:t>
            </a:r>
          </a:p>
          <a:p>
            <a:pPr lvl="1"/>
            <a:r>
              <a:rPr lang="zh-CN" altLang="en-US" sz="1800" dirty="0" smtClean="0"/>
              <a:t>任何功能必须给顾客有明确的，可确认的价值</a:t>
            </a:r>
            <a:endParaRPr lang="en-US" sz="1800" dirty="0" smtClean="0"/>
          </a:p>
          <a:p>
            <a:r>
              <a:rPr lang="en-US" sz="1800" b="0" dirty="0" smtClean="0"/>
              <a:t>Up-front analysis, design and planning all have a diminishing return</a:t>
            </a:r>
          </a:p>
          <a:p>
            <a:pPr lvl="1"/>
            <a:r>
              <a:rPr lang="zh-CN" altLang="en-US" sz="1800" dirty="0" smtClean="0"/>
              <a:t>事先的分析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设计和计划会过犹不及</a:t>
            </a:r>
            <a:endParaRPr lang="en-US" sz="1800" dirty="0" smtClean="0"/>
          </a:p>
          <a:p>
            <a:pPr marL="118872" indent="0">
              <a:buNone/>
            </a:pPr>
            <a:r>
              <a:rPr lang="zh-CN" altLang="en-US" sz="1800" dirty="0" smtClean="0"/>
              <a:t>反面例子</a:t>
            </a:r>
            <a:r>
              <a:rPr lang="en-US" sz="1800" b="0" dirty="0" smtClean="0"/>
              <a:t>:  </a:t>
            </a:r>
          </a:p>
          <a:p>
            <a:r>
              <a:rPr lang="zh-CN" altLang="en-US" sz="2200" dirty="0" smtClean="0"/>
              <a:t>设计一个用户会很少用到的功能</a:t>
            </a:r>
            <a:endParaRPr lang="en-US" altLang="zh-CN" sz="2200" dirty="0" smtClean="0"/>
          </a:p>
          <a:p>
            <a:r>
              <a:rPr lang="zh-CN" altLang="en-US" sz="2200" dirty="0"/>
              <a:t>软件界面充</a:t>
            </a:r>
            <a:r>
              <a:rPr lang="zh-CN" altLang="en-US" sz="2200" dirty="0" smtClean="0"/>
              <a:t>斥了各种专业术语</a:t>
            </a:r>
            <a:endParaRPr lang="en-US" altLang="zh-CN" sz="2200" dirty="0" smtClean="0"/>
          </a:p>
          <a:p>
            <a:r>
              <a:rPr lang="zh-CN" altLang="en-US" sz="2200" dirty="0" smtClean="0"/>
              <a:t>研究并执着地改进很</a:t>
            </a:r>
            <a:r>
              <a:rPr lang="zh-CN" altLang="en-US" sz="2200" dirty="0"/>
              <a:t>复杂的模</a:t>
            </a:r>
            <a:r>
              <a:rPr lang="zh-CN" altLang="en-US" sz="2200" dirty="0" smtClean="0"/>
              <a:t>块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但是这些改进对用户没有什么用处。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0069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万能的敏</a:t>
            </a:r>
            <a:r>
              <a:rPr lang="zh-CN" altLang="en-US" dirty="0" smtClean="0"/>
              <a:t>捷</a:t>
            </a:r>
            <a:r>
              <a:rPr lang="en-US" altLang="zh-CN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0" dirty="0" smtClean="0"/>
              <a:t>项</a:t>
            </a:r>
            <a:r>
              <a:rPr lang="zh-CN" altLang="en-US" b="0" dirty="0"/>
              <a:t>目的期限</a:t>
            </a:r>
            <a:r>
              <a:rPr lang="zh-CN" altLang="en-US" b="0" dirty="0" smtClean="0"/>
              <a:t>不能改动；</a:t>
            </a:r>
            <a:r>
              <a:rPr lang="zh-CN" altLang="en-US" b="0" dirty="0"/>
              <a:t>敏捷能帮我早日完成任务</a:t>
            </a:r>
            <a:r>
              <a:rPr lang="en-US" altLang="zh-CN" b="0" dirty="0"/>
              <a:t>?     </a:t>
            </a:r>
          </a:p>
          <a:p>
            <a:pPr lvl="1"/>
            <a:r>
              <a:rPr lang="zh-CN" altLang="en-US" b="0" dirty="0"/>
              <a:t>回答</a:t>
            </a:r>
            <a:r>
              <a:rPr lang="en-US" altLang="zh-CN" b="0" dirty="0"/>
              <a:t>:  </a:t>
            </a:r>
            <a:r>
              <a:rPr lang="zh-CN" altLang="en-US" b="0" dirty="0"/>
              <a:t>敏捷不是万能。 敏捷的方法能</a:t>
            </a:r>
            <a:r>
              <a:rPr lang="zh-CN" altLang="en-US" dirty="0"/>
              <a:t>帮助你更早地知道你是否能如期完成任务。仅此而已。 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敏</a:t>
            </a:r>
            <a:r>
              <a:rPr lang="zh-CN" altLang="en-US" b="0" dirty="0"/>
              <a:t>捷的方法（迭代的方式）能帮你尽快让用户看到项目的（部分）价值。 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当</a:t>
            </a:r>
            <a:r>
              <a:rPr lang="zh-CN" altLang="en-US" b="0" dirty="0"/>
              <a:t>你尽早交付（部分）价值的时候， 也许用户对你目前交付的东西已经很满意了，这样你就不用再花时间来实现其他计划中的事情。  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另</a:t>
            </a:r>
            <a:r>
              <a:rPr lang="zh-CN" altLang="en-US" b="0" dirty="0"/>
              <a:t>一种可能是， 用户看到了（部分）系统，他们对整个需求有了新的认识，这样你就可以实现他们新的需求，而不用再浪费时间</a:t>
            </a:r>
            <a:r>
              <a:rPr lang="en-US" altLang="zh-CN" b="0" dirty="0"/>
              <a:t>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3903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 和 </a:t>
            </a:r>
            <a:r>
              <a:rPr lang="en-US" altLang="zh-CN" dirty="0" smtClean="0"/>
              <a:t>PDCA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/>
            <a:r>
              <a:rPr lang="zh-CN" altLang="en-US" dirty="0"/>
              <a:t>它与质量控制理论的模型如经典的 戴明 环（</a:t>
            </a:r>
            <a:r>
              <a:rPr lang="en-US" dirty="0"/>
              <a:t>Plan-Do-Check-Act/ Adjust</a:t>
            </a:r>
            <a:r>
              <a:rPr lang="zh-CN" altLang="en-US" dirty="0"/>
              <a:t>，</a:t>
            </a:r>
            <a:r>
              <a:rPr lang="en-US" dirty="0"/>
              <a:t>PDCA</a:t>
            </a:r>
            <a:r>
              <a:rPr lang="zh-CN" altLang="en-US" dirty="0"/>
              <a:t>）没什么太大区别</a:t>
            </a:r>
            <a:r>
              <a:rPr lang="zh-CN" altLang="en-US" dirty="0" smtClean="0"/>
              <a:t>。</a:t>
            </a:r>
            <a:r>
              <a:rPr lang="en-US" dirty="0"/>
              <a:t> </a:t>
            </a:r>
          </a:p>
          <a:p>
            <a:r>
              <a:rPr lang="zh-CN" altLang="en-US" dirty="0"/>
              <a:t>在迭代开始时，团队审视摆在他们面前的任务，选择他们认为可以在迭代期间 完成的那些任务（</a:t>
            </a:r>
            <a:r>
              <a:rPr lang="en-US" b="1" dirty="0"/>
              <a:t>Plan</a:t>
            </a:r>
            <a:r>
              <a:rPr lang="zh-CN" altLang="en-US" dirty="0"/>
              <a:t>）。然后团队独立地尽最大努力完成这些任务（</a:t>
            </a:r>
            <a:r>
              <a:rPr lang="en-US" b="1" dirty="0"/>
              <a:t>Do</a:t>
            </a:r>
            <a:r>
              <a:rPr lang="zh-CN" altLang="en-US" dirty="0"/>
              <a:t>）。 在迭代结束时，团队给利益关系人展示成果（</a:t>
            </a:r>
            <a:r>
              <a:rPr lang="en-US" b="1" dirty="0"/>
              <a:t>Check</a:t>
            </a:r>
            <a:r>
              <a:rPr lang="zh-CN" altLang="en-US" dirty="0"/>
              <a:t>），并对开发流程进行调 整（</a:t>
            </a:r>
            <a:r>
              <a:rPr lang="en-US" b="1" dirty="0"/>
              <a:t>Act/Adjust</a:t>
            </a:r>
            <a:r>
              <a:rPr lang="zh-CN" altLang="en-US" dirty="0"/>
              <a:t>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敏捷在实践中的教训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0" hangingPunct="0"/>
            <a:r>
              <a:rPr lang="en-US" b="1" dirty="0"/>
              <a:t>1.    </a:t>
            </a:r>
            <a:r>
              <a:rPr lang="zh-CN" altLang="en-US" dirty="0"/>
              <a:t>敏捷宣言表明的是一些优先级，不必当作圣旨或者教条来争论。</a:t>
            </a:r>
            <a:endParaRPr lang="en-US" dirty="0"/>
          </a:p>
          <a:p>
            <a:pPr eaLnBrk="0" hangingPunct="0"/>
            <a:r>
              <a:rPr lang="en-US" b="1" dirty="0"/>
              <a:t>2. </a:t>
            </a:r>
            <a:r>
              <a:rPr lang="en-US" dirty="0"/>
              <a:t>Scrum Master </a:t>
            </a:r>
            <a:r>
              <a:rPr lang="zh-CN" altLang="en-US" dirty="0"/>
              <a:t>不是一个官，而是一个没有行政权力的沟通者，就像微软 的 </a:t>
            </a:r>
            <a:r>
              <a:rPr lang="en-US" dirty="0"/>
              <a:t>PM </a:t>
            </a:r>
            <a:r>
              <a:rPr lang="zh-CN" altLang="en-US" dirty="0"/>
              <a:t>那样。他 </a:t>
            </a:r>
            <a:r>
              <a:rPr lang="en-US" dirty="0"/>
              <a:t>/ </a:t>
            </a:r>
            <a:r>
              <a:rPr lang="zh-CN" altLang="en-US" dirty="0"/>
              <a:t>她同时还要在团队中做具体的工作。直接把原来的 “经 理”变成 </a:t>
            </a:r>
            <a:r>
              <a:rPr lang="en-US" dirty="0"/>
              <a:t>Scrum Master</a:t>
            </a:r>
            <a:r>
              <a:rPr lang="zh-CN" altLang="en-US" dirty="0"/>
              <a:t>，大多行不通。</a:t>
            </a:r>
            <a:endParaRPr lang="en-US" dirty="0"/>
          </a:p>
          <a:p>
            <a:pPr eaLnBrk="0" hangingPunct="0"/>
            <a:r>
              <a:rPr lang="en-US" b="1" dirty="0"/>
              <a:t>3. </a:t>
            </a:r>
            <a:r>
              <a:rPr lang="zh-CN" altLang="en-US" dirty="0"/>
              <a:t>一些项目需要很多暗箱操作和政治角力才能搞定，</a:t>
            </a:r>
            <a:r>
              <a:rPr lang="en-US" dirty="0"/>
              <a:t>Scrum </a:t>
            </a:r>
            <a:r>
              <a:rPr lang="zh-CN" altLang="en-US" dirty="0"/>
              <a:t>会把这些矛盾 都摆到明处。这有好处，也有风险。</a:t>
            </a:r>
            <a:endParaRPr lang="en-US" dirty="0"/>
          </a:p>
          <a:p>
            <a:pPr eaLnBrk="0" hangingPunct="0"/>
            <a:r>
              <a:rPr lang="en-US" b="1" dirty="0"/>
              <a:t>4.    </a:t>
            </a:r>
            <a:r>
              <a:rPr lang="zh-CN" altLang="en-US" dirty="0"/>
              <a:t>在复杂的项目里，要让一线团队成员做决定。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1447800" y="4724400"/>
            <a:ext cx="1117600" cy="647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Feature List / Product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Backlog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89464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sz="2900" dirty="0" smtClean="0"/>
              <a:t>What is Agile?</a:t>
            </a:r>
            <a:endParaRPr lang="en-US" sz="2900" dirty="0"/>
          </a:p>
        </p:txBody>
      </p:sp>
      <p:cxnSp>
        <p:nvCxnSpPr>
          <p:cNvPr id="41" name="Straight Connector 40"/>
          <p:cNvCxnSpPr>
            <a:stCxn id="49" idx="4"/>
            <a:endCxn id="56" idx="0"/>
          </p:cNvCxnSpPr>
          <p:nvPr/>
        </p:nvCxnSpPr>
        <p:spPr>
          <a:xfrm flipH="1">
            <a:off x="5067300" y="3505200"/>
            <a:ext cx="495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7" idx="4"/>
            <a:endCxn id="56" idx="0"/>
          </p:cNvCxnSpPr>
          <p:nvPr/>
        </p:nvCxnSpPr>
        <p:spPr>
          <a:xfrm>
            <a:off x="4064000" y="3505200"/>
            <a:ext cx="1003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7" idx="4"/>
            <a:endCxn id="58" idx="0"/>
          </p:cNvCxnSpPr>
          <p:nvPr/>
        </p:nvCxnSpPr>
        <p:spPr>
          <a:xfrm>
            <a:off x="4064000" y="3505200"/>
            <a:ext cx="1384300" cy="2209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4"/>
            <a:endCxn id="61" idx="0"/>
          </p:cNvCxnSpPr>
          <p:nvPr/>
        </p:nvCxnSpPr>
        <p:spPr>
          <a:xfrm>
            <a:off x="2565400" y="3505200"/>
            <a:ext cx="635000" cy="1676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133600" y="1524000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0320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Scrum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306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334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292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7"/>
          </p:cNvCxnSpPr>
          <p:nvPr/>
        </p:nvCxnSpPr>
        <p:spPr>
          <a:xfrm flipH="1">
            <a:off x="1443971" y="2209800"/>
            <a:ext cx="1894214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flipH="1">
            <a:off x="2565400" y="2209800"/>
            <a:ext cx="787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4"/>
            <a:endCxn id="47" idx="0"/>
          </p:cNvCxnSpPr>
          <p:nvPr/>
        </p:nvCxnSpPr>
        <p:spPr>
          <a:xfrm>
            <a:off x="3352800" y="2209800"/>
            <a:ext cx="7112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49" idx="1"/>
          </p:cNvCxnSpPr>
          <p:nvPr/>
        </p:nvCxnSpPr>
        <p:spPr>
          <a:xfrm>
            <a:off x="3352800" y="2209800"/>
            <a:ext cx="1832629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867400" y="47244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1816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724400" y="44958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09486" y="4800599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Burn-down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953000" y="5715000"/>
            <a:ext cx="990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Refactor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352800" y="4267200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StandUps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7432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Sprint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Backlog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62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Feature Team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429000" y="48006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Pair Programming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2" idx="0"/>
          </p:cNvCxnSpPr>
          <p:nvPr/>
        </p:nvCxnSpPr>
        <p:spPr>
          <a:xfrm rot="5400000">
            <a:off x="266700" y="3848100"/>
            <a:ext cx="1143000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0"/>
            <a:endCxn id="48" idx="4"/>
          </p:cNvCxnSpPr>
          <p:nvPr/>
        </p:nvCxnSpPr>
        <p:spPr>
          <a:xfrm rot="16200000" flipV="1">
            <a:off x="304800" y="4267200"/>
            <a:ext cx="167640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0"/>
            <a:endCxn id="48" idx="4"/>
          </p:cNvCxnSpPr>
          <p:nvPr/>
        </p:nvCxnSpPr>
        <p:spPr>
          <a:xfrm flipH="1" flipV="1">
            <a:off x="1066800" y="3505200"/>
            <a:ext cx="939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4"/>
            <a:endCxn id="60" idx="0"/>
          </p:cNvCxnSpPr>
          <p:nvPr/>
        </p:nvCxnSpPr>
        <p:spPr>
          <a:xfrm flipH="1">
            <a:off x="2006600" y="3505200"/>
            <a:ext cx="558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4"/>
            <a:endCxn id="57" idx="0"/>
          </p:cNvCxnSpPr>
          <p:nvPr/>
        </p:nvCxnSpPr>
        <p:spPr>
          <a:xfrm>
            <a:off x="2565400" y="3505200"/>
            <a:ext cx="125086" cy="1295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4"/>
            <a:endCxn id="59" idx="0"/>
          </p:cNvCxnSpPr>
          <p:nvPr/>
        </p:nvCxnSpPr>
        <p:spPr>
          <a:xfrm>
            <a:off x="2565400" y="3505200"/>
            <a:ext cx="1168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4"/>
            <a:endCxn id="59" idx="0"/>
          </p:cNvCxnSpPr>
          <p:nvPr/>
        </p:nvCxnSpPr>
        <p:spPr>
          <a:xfrm rot="5400000">
            <a:off x="3517900" y="3721100"/>
            <a:ext cx="762000" cy="330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5"/>
            <a:endCxn id="54" idx="0"/>
          </p:cNvCxnSpPr>
          <p:nvPr/>
        </p:nvCxnSpPr>
        <p:spPr>
          <a:xfrm>
            <a:off x="5939771" y="3427085"/>
            <a:ext cx="270529" cy="12973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4"/>
            <a:endCxn id="64" idx="0"/>
          </p:cNvCxnSpPr>
          <p:nvPr/>
        </p:nvCxnSpPr>
        <p:spPr>
          <a:xfrm>
            <a:off x="4064000" y="3505200"/>
            <a:ext cx="50800" cy="1295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4"/>
            <a:endCxn id="55" idx="0"/>
          </p:cNvCxnSpPr>
          <p:nvPr/>
        </p:nvCxnSpPr>
        <p:spPr>
          <a:xfrm flipH="1">
            <a:off x="5524500" y="3505200"/>
            <a:ext cx="38100" cy="1447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4115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58000" y="1439882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敏捷是</a:t>
            </a:r>
            <a:endParaRPr lang="en-US" altLang="zh-CN" b="1" dirty="0" smtClean="0"/>
          </a:p>
          <a:p>
            <a:r>
              <a:rPr lang="zh-CN" altLang="en-US" b="1" dirty="0"/>
              <a:t>一</a:t>
            </a:r>
            <a:r>
              <a:rPr lang="zh-CN" altLang="en-US" b="1" dirty="0" smtClean="0"/>
              <a:t>组软件开发思想的统称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以一组软件开发方法论为代表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具体体现为许多互相支援的概念，工具和实践经验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77" name="Straight Connector 76"/>
          <p:cNvCxnSpPr>
            <a:stCxn id="54" idx="4"/>
            <a:endCxn id="58" idx="7"/>
          </p:cNvCxnSpPr>
          <p:nvPr/>
        </p:nvCxnSpPr>
        <p:spPr>
          <a:xfrm flipH="1">
            <a:off x="5798530" y="5105400"/>
            <a:ext cx="411770" cy="6653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-1" y="5336176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Extract Activities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48" idx="4"/>
            <a:endCxn id="40" idx="0"/>
          </p:cNvCxnSpPr>
          <p:nvPr/>
        </p:nvCxnSpPr>
        <p:spPr>
          <a:xfrm flipH="1">
            <a:off x="533399" y="3505200"/>
            <a:ext cx="533401" cy="183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52400" y="46482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Domain Model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敏捷在实践中的教训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lnSpc>
                <a:spcPct val="120000"/>
              </a:lnSpc>
            </a:pPr>
            <a:r>
              <a:rPr lang="en-US" b="1" dirty="0"/>
              <a:t>5. </a:t>
            </a:r>
            <a:r>
              <a:rPr lang="zh-CN" altLang="en-US" dirty="0" smtClean="0"/>
              <a:t>创业团队</a:t>
            </a:r>
            <a:r>
              <a:rPr lang="zh-CN" altLang="en-US" dirty="0"/>
              <a:t>其实经常是运行在 </a:t>
            </a:r>
            <a:r>
              <a:rPr lang="en-US" dirty="0"/>
              <a:t>Scrum </a:t>
            </a:r>
            <a:r>
              <a:rPr lang="zh-CN" altLang="en-US" dirty="0"/>
              <a:t>的模式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pPr lvl="1" eaLnBrk="0" hangingPunct="0">
              <a:lnSpc>
                <a:spcPct val="120000"/>
              </a:lnSpc>
            </a:pPr>
            <a:r>
              <a:rPr lang="zh-CN" altLang="en-US" dirty="0" smtClean="0"/>
              <a:t>只不过</a:t>
            </a:r>
            <a:r>
              <a:rPr lang="zh-CN" altLang="en-US" dirty="0"/>
              <a:t>大家太忙， 没工夫论证自己到底有多么 </a:t>
            </a:r>
            <a:r>
              <a:rPr lang="en-US" dirty="0" smtClean="0"/>
              <a:t>Scrum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en-US" b="1" dirty="0"/>
              <a:t>6. </a:t>
            </a:r>
            <a:r>
              <a:rPr lang="zh-CN" altLang="en-US" dirty="0"/>
              <a:t>在 </a:t>
            </a:r>
            <a:r>
              <a:rPr lang="en-US" dirty="0"/>
              <a:t>Scrum </a:t>
            </a:r>
            <a:r>
              <a:rPr lang="zh-CN" altLang="en-US" dirty="0"/>
              <a:t>计划阶段的估计不是一个“合同”，领导们不要把它当成一个 合同。估计总是不准的。坚持短期的 </a:t>
            </a:r>
            <a:r>
              <a:rPr lang="en-US" dirty="0"/>
              <a:t>Sprint</a:t>
            </a:r>
            <a:r>
              <a:rPr lang="zh-CN" altLang="en-US" dirty="0"/>
              <a:t>，这样即使不准的估计也</a:t>
            </a:r>
            <a:r>
              <a:rPr lang="zh-CN" altLang="en-US" dirty="0" smtClean="0"/>
              <a:t>不会</a:t>
            </a:r>
            <a:r>
              <a:rPr lang="zh-CN" altLang="en-US" dirty="0"/>
              <a:t>有大的损害。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en-US" b="1" dirty="0"/>
              <a:t>7.    </a:t>
            </a:r>
            <a:r>
              <a:rPr lang="zh-CN" altLang="en-US" dirty="0"/>
              <a:t>不要和管理层谈“流程”，他们只关心“结果”。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en-US" b="1" dirty="0"/>
              <a:t>8. </a:t>
            </a:r>
            <a:r>
              <a:rPr lang="zh-CN" altLang="en-US" dirty="0"/>
              <a:t>在大型团队、跨地区的团队，或者复杂项目中，</a:t>
            </a:r>
            <a:r>
              <a:rPr lang="en-US" dirty="0"/>
              <a:t>Scrum </a:t>
            </a:r>
            <a:r>
              <a:rPr lang="zh-CN" altLang="en-US" dirty="0"/>
              <a:t>并没有非常完美 的答案，</a:t>
            </a:r>
            <a:r>
              <a:rPr lang="en-US" dirty="0"/>
              <a:t>Scrum </a:t>
            </a:r>
            <a:r>
              <a:rPr lang="zh-CN" altLang="en-US" dirty="0"/>
              <a:t>的创始人也承认这一点 </a:t>
            </a:r>
            <a:r>
              <a:rPr lang="zh-CN" altLang="en-US" dirty="0" smtClean="0"/>
              <a:t>。</a:t>
            </a:r>
            <a:endParaRPr lang="en-US" dirty="0"/>
          </a:p>
          <a:p>
            <a:pPr marL="118872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84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</a:t>
            </a:r>
            <a:r>
              <a:rPr lang="zh-CN" altLang="en-US" dirty="0" smtClean="0"/>
              <a:t>把 </a:t>
            </a:r>
            <a:r>
              <a:rPr lang="en-US" altLang="zh-CN" dirty="0" smtClean="0"/>
              <a:t>Agile </a:t>
            </a:r>
            <a:r>
              <a:rPr lang="zh-CN" altLang="en-US" dirty="0" smtClean="0"/>
              <a:t>变为 教条</a:t>
            </a:r>
            <a:r>
              <a:rPr lang="en-US" altLang="zh-CN" dirty="0" smtClean="0"/>
              <a:t>!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7" y="2725920"/>
            <a:ext cx="8702146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52" y="18473"/>
            <a:ext cx="7543800" cy="1450757"/>
          </a:xfrm>
        </p:spPr>
        <p:txBody>
          <a:bodyPr/>
          <a:lstStyle/>
          <a:p>
            <a:r>
              <a:rPr lang="zh-CN" altLang="en-US" dirty="0" smtClean="0"/>
              <a:t>敏捷有自己的适用范围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79077"/>
              </p:ext>
            </p:extLst>
          </p:nvPr>
        </p:nvGraphicFramePr>
        <p:xfrm>
          <a:off x="301752" y="1523951"/>
          <a:ext cx="8534400" cy="4572880"/>
        </p:xfrm>
        <a:graphic>
          <a:graphicData uri="http://schemas.openxmlformats.org/drawingml/2006/table">
            <a:tbl>
              <a:tblPr/>
              <a:tblGrid>
                <a:gridCol w="184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130"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客观因素</a:t>
                      </a:r>
                      <a:r>
                        <a:rPr lang="en-US" altLang="zh-CN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\</a:t>
                      </a:r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最适用方式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敏捷 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Agile)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计划驱动 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Plan-driven)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形式化的开发方法 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Formal Method)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产品可靠性要求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不高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容忍经常出错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必须有较高可靠性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有极高的可靠性和质量要求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需求变化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经常变化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不经常变化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固定的需求，需求可以建模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团队人员数量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人员经验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有资深程序员带队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以中层技术人员为主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资深专家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公司文化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鼓励变化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行业充满变数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崇尚秩序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按时交付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精益求精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8784"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实际的例子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写一个微博网站</a:t>
                      </a:r>
                      <a:r>
                        <a:rPr lang="en-US" altLang="zh-CN" sz="1300" b="1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r>
                        <a:rPr lang="zh-CN" altLang="en-US" sz="1300" b="1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面向消费者的</a:t>
                      </a:r>
                      <a:r>
                        <a:rPr lang="en-US" altLang="zh-CN" sz="1300" b="1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APP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开发下一版本的办公软件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给商业用户开发软件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开发底层正则表达式解析模块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b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科学计算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复杂系统的核心组件 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2264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用错方式的后果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用敏捷的方法开发登月火箭控制程序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批宇航员都挂了。 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部分方法还是有效的；</a:t>
                      </a:r>
                      <a:r>
                        <a:rPr lang="zh-CN" altLang="en-US" sz="1300" baseline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但是，</a:t>
                      </a:r>
                      <a:r>
                        <a:rPr lang="zh-CN" altLang="en-US" sz="130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用全套敏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捷方法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商业用户未必受得了两周一次更新的频率。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敏捷方法的大部分招数都和这类用户无关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用户关心的是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: 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把可靠性提高到 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99.99%, 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不要让微小的错误把系统搞崩溃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! 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52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练习和讨论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请看练习题</a:t>
            </a:r>
            <a:endParaRPr lang="en-US" altLang="zh-CN" dirty="0" smtClean="0"/>
          </a:p>
          <a:p>
            <a:pPr marL="118872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www.cnblogs.com/xinz/p/3852390.html</a:t>
            </a:r>
            <a:endParaRPr lang="en-US" smtClean="0"/>
          </a:p>
          <a:p>
            <a:pPr marL="11887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1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1447800" y="4724399"/>
            <a:ext cx="1257300" cy="7478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Feature List / Product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Backlog </a:t>
            </a:r>
            <a:r>
              <a:rPr lang="zh-CN" altLang="en-US" sz="1000" dirty="0" smtClean="0">
                <a:solidFill>
                  <a:schemeClr val="tx1"/>
                </a:solidFill>
              </a:rPr>
              <a:t>功能列表 </a:t>
            </a:r>
            <a:r>
              <a:rPr lang="en-US" altLang="zh-CN" sz="1000" dirty="0" smtClean="0">
                <a:solidFill>
                  <a:schemeClr val="tx1"/>
                </a:solidFill>
              </a:rPr>
              <a:t>/ </a:t>
            </a:r>
            <a:r>
              <a:rPr lang="zh-CN" altLang="en-US" sz="1000" dirty="0" smtClean="0">
                <a:solidFill>
                  <a:schemeClr val="tx1"/>
                </a:solidFill>
              </a:rPr>
              <a:t>产品待办事项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89464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sz="2900" dirty="0" smtClean="0"/>
              <a:t>What is Agile </a:t>
            </a:r>
            <a:r>
              <a:rPr lang="zh-CN" altLang="en-US" sz="2900" dirty="0" smtClean="0"/>
              <a:t>（中文注释）</a:t>
            </a:r>
            <a:r>
              <a:rPr lang="en-US" sz="2900" dirty="0" smtClean="0"/>
              <a:t>?</a:t>
            </a:r>
            <a:endParaRPr lang="en-US" sz="2900" dirty="0"/>
          </a:p>
        </p:txBody>
      </p:sp>
      <p:cxnSp>
        <p:nvCxnSpPr>
          <p:cNvPr id="41" name="Straight Connector 40"/>
          <p:cNvCxnSpPr>
            <a:stCxn id="49" idx="4"/>
            <a:endCxn id="56" idx="0"/>
          </p:cNvCxnSpPr>
          <p:nvPr/>
        </p:nvCxnSpPr>
        <p:spPr>
          <a:xfrm flipH="1">
            <a:off x="5067300" y="3505200"/>
            <a:ext cx="495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7" idx="4"/>
            <a:endCxn id="56" idx="0"/>
          </p:cNvCxnSpPr>
          <p:nvPr/>
        </p:nvCxnSpPr>
        <p:spPr>
          <a:xfrm>
            <a:off x="4064000" y="3505200"/>
            <a:ext cx="1003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7" idx="4"/>
            <a:endCxn id="58" idx="0"/>
          </p:cNvCxnSpPr>
          <p:nvPr/>
        </p:nvCxnSpPr>
        <p:spPr>
          <a:xfrm>
            <a:off x="4064000" y="3505200"/>
            <a:ext cx="1384300" cy="2209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4"/>
            <a:endCxn id="61" idx="0"/>
          </p:cNvCxnSpPr>
          <p:nvPr/>
        </p:nvCxnSpPr>
        <p:spPr>
          <a:xfrm>
            <a:off x="2565400" y="3505200"/>
            <a:ext cx="635000" cy="1676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133600" y="1524000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Agile </a:t>
            </a:r>
            <a:r>
              <a:rPr lang="zh-CN" altLang="en-US" dirty="0" smtClean="0">
                <a:solidFill>
                  <a:schemeClr val="tx1"/>
                </a:solidFill>
              </a:rPr>
              <a:t>敏捷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28800" y="2819400"/>
            <a:ext cx="12700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Scrum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376285" y="2819400"/>
            <a:ext cx="1221115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XP </a:t>
            </a:r>
            <a:r>
              <a:rPr lang="zh-CN" altLang="en-US" sz="1400" dirty="0" smtClean="0">
                <a:solidFill>
                  <a:schemeClr val="tx1"/>
                </a:solidFill>
              </a:rPr>
              <a:t>极限编程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03200" y="2819400"/>
            <a:ext cx="13970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FDD </a:t>
            </a:r>
            <a:r>
              <a:rPr lang="zh-CN" altLang="en-US" sz="1400" dirty="0" smtClean="0">
                <a:solidFill>
                  <a:schemeClr val="tx1"/>
                </a:solidFill>
              </a:rPr>
              <a:t>功能驱动的开发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292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985208" y="2300153"/>
            <a:ext cx="1966585" cy="533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flipH="1">
            <a:off x="2463800" y="2209800"/>
            <a:ext cx="889000" cy="609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4"/>
            <a:endCxn id="47" idx="0"/>
          </p:cNvCxnSpPr>
          <p:nvPr/>
        </p:nvCxnSpPr>
        <p:spPr>
          <a:xfrm>
            <a:off x="3352800" y="2209800"/>
            <a:ext cx="634043" cy="609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49" idx="1"/>
          </p:cNvCxnSpPr>
          <p:nvPr/>
        </p:nvCxnSpPr>
        <p:spPr>
          <a:xfrm>
            <a:off x="3352800" y="2209800"/>
            <a:ext cx="1832629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867400" y="4724400"/>
            <a:ext cx="8763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TDD </a:t>
            </a:r>
            <a:r>
              <a:rPr lang="zh-CN" altLang="en-US" sz="1000" dirty="0" smtClean="0">
                <a:solidFill>
                  <a:schemeClr val="tx1"/>
                </a:solidFill>
              </a:rPr>
              <a:t>测试驱动开发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851400" y="4953000"/>
            <a:ext cx="10160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BDD </a:t>
            </a:r>
            <a:r>
              <a:rPr lang="zh-CN" altLang="en-US" sz="1000" dirty="0" smtClean="0">
                <a:solidFill>
                  <a:schemeClr val="tx1"/>
                </a:solidFill>
              </a:rPr>
              <a:t>行为驱动的开发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724399" y="4495799"/>
            <a:ext cx="834369" cy="4552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CI </a:t>
            </a:r>
            <a:r>
              <a:rPr lang="zh-CN" altLang="en-US" sz="1000" dirty="0" smtClean="0">
                <a:solidFill>
                  <a:schemeClr val="tx1"/>
                </a:solidFill>
              </a:rPr>
              <a:t>持续集成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09486" y="4800599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Burn-down </a:t>
            </a:r>
            <a:r>
              <a:rPr lang="zh-CN" altLang="en-US" sz="1000" dirty="0" smtClean="0">
                <a:solidFill>
                  <a:schemeClr val="tx1"/>
                </a:solidFill>
              </a:rPr>
              <a:t>燃尽图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953000" y="5715000"/>
            <a:ext cx="990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Refactor </a:t>
            </a:r>
            <a:r>
              <a:rPr lang="zh-CN" altLang="en-US" sz="1000" dirty="0" smtClean="0">
                <a:solidFill>
                  <a:schemeClr val="tx1"/>
                </a:solidFill>
              </a:rPr>
              <a:t>重构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995286" y="4176848"/>
            <a:ext cx="1119514" cy="4713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StandUps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站着开会 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zh-CN" altLang="en-US" sz="1000" dirty="0" smtClean="0">
                <a:solidFill>
                  <a:schemeClr val="tx1"/>
                </a:solidFill>
              </a:rPr>
              <a:t>立会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743200" y="5181599"/>
            <a:ext cx="1115686" cy="4552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Sprint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Backlog </a:t>
            </a:r>
            <a:r>
              <a:rPr lang="zh-CN" altLang="en-US" sz="1000" dirty="0" smtClean="0">
                <a:solidFill>
                  <a:schemeClr val="tx1"/>
                </a:solidFill>
              </a:rPr>
              <a:t>冲刺任务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62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Feature Team </a:t>
            </a:r>
            <a:r>
              <a:rPr lang="zh-CN" altLang="en-US" sz="1000" dirty="0" smtClean="0">
                <a:solidFill>
                  <a:schemeClr val="tx1"/>
                </a:solidFill>
              </a:rPr>
              <a:t>功能团队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428999" y="4800599"/>
            <a:ext cx="1443971" cy="5314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Pair Programming </a:t>
            </a:r>
            <a:r>
              <a:rPr lang="zh-CN" altLang="en-US" sz="1000" dirty="0" smtClean="0">
                <a:solidFill>
                  <a:schemeClr val="tx1"/>
                </a:solidFill>
              </a:rPr>
              <a:t>结对编程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2" idx="0"/>
          </p:cNvCxnSpPr>
          <p:nvPr/>
        </p:nvCxnSpPr>
        <p:spPr>
          <a:xfrm rot="5400000">
            <a:off x="266700" y="3848100"/>
            <a:ext cx="1143000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0"/>
            <a:endCxn id="48" idx="4"/>
          </p:cNvCxnSpPr>
          <p:nvPr/>
        </p:nvCxnSpPr>
        <p:spPr>
          <a:xfrm rot="16200000" flipV="1">
            <a:off x="304800" y="4267200"/>
            <a:ext cx="167640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0"/>
            <a:endCxn id="48" idx="4"/>
          </p:cNvCxnSpPr>
          <p:nvPr/>
        </p:nvCxnSpPr>
        <p:spPr>
          <a:xfrm flipH="1" flipV="1">
            <a:off x="1066800" y="3505200"/>
            <a:ext cx="939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4"/>
            <a:endCxn id="60" idx="0"/>
          </p:cNvCxnSpPr>
          <p:nvPr/>
        </p:nvCxnSpPr>
        <p:spPr>
          <a:xfrm flipH="1">
            <a:off x="2006600" y="3505200"/>
            <a:ext cx="558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4"/>
            <a:endCxn id="57" idx="0"/>
          </p:cNvCxnSpPr>
          <p:nvPr/>
        </p:nvCxnSpPr>
        <p:spPr>
          <a:xfrm>
            <a:off x="2565400" y="3505200"/>
            <a:ext cx="125086" cy="1295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4"/>
            <a:endCxn id="59" idx="0"/>
          </p:cNvCxnSpPr>
          <p:nvPr/>
        </p:nvCxnSpPr>
        <p:spPr>
          <a:xfrm>
            <a:off x="2565400" y="3505200"/>
            <a:ext cx="1168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4"/>
            <a:endCxn id="59" idx="0"/>
          </p:cNvCxnSpPr>
          <p:nvPr/>
        </p:nvCxnSpPr>
        <p:spPr>
          <a:xfrm rot="5400000">
            <a:off x="3517900" y="3721100"/>
            <a:ext cx="762000" cy="330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5"/>
            <a:endCxn id="54" idx="0"/>
          </p:cNvCxnSpPr>
          <p:nvPr/>
        </p:nvCxnSpPr>
        <p:spPr>
          <a:xfrm>
            <a:off x="5939771" y="3427085"/>
            <a:ext cx="270529" cy="12973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4"/>
            <a:endCxn id="64" idx="0"/>
          </p:cNvCxnSpPr>
          <p:nvPr/>
        </p:nvCxnSpPr>
        <p:spPr>
          <a:xfrm>
            <a:off x="4064000" y="3505200"/>
            <a:ext cx="50800" cy="1295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4"/>
            <a:endCxn id="55" idx="0"/>
          </p:cNvCxnSpPr>
          <p:nvPr/>
        </p:nvCxnSpPr>
        <p:spPr>
          <a:xfrm flipH="1">
            <a:off x="5524500" y="3505200"/>
            <a:ext cx="38100" cy="1447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4115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58000" y="1439882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敏捷是</a:t>
            </a:r>
            <a:endParaRPr lang="en-US" altLang="zh-CN" b="1" dirty="0" smtClean="0"/>
          </a:p>
          <a:p>
            <a:r>
              <a:rPr lang="zh-CN" altLang="en-US" b="1" dirty="0"/>
              <a:t>一</a:t>
            </a:r>
            <a:r>
              <a:rPr lang="zh-CN" altLang="en-US" b="1" dirty="0" smtClean="0"/>
              <a:t>组软件开发思想的统称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以一组软件开发方法论为代表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具体体现为许多互相支援的概念，工具和实践经验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77" name="Straight Connector 76"/>
          <p:cNvCxnSpPr>
            <a:stCxn id="54" idx="4"/>
            <a:endCxn id="58" idx="7"/>
          </p:cNvCxnSpPr>
          <p:nvPr/>
        </p:nvCxnSpPr>
        <p:spPr>
          <a:xfrm flipH="1">
            <a:off x="5798530" y="5257800"/>
            <a:ext cx="507020" cy="5129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-1" y="5336176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Extract Activities </a:t>
            </a:r>
            <a:r>
              <a:rPr lang="zh-CN" altLang="en-US" sz="1000" dirty="0" smtClean="0">
                <a:solidFill>
                  <a:schemeClr val="tx1"/>
                </a:solidFill>
              </a:rPr>
              <a:t>提取业务活动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48" idx="4"/>
            <a:endCxn id="40" idx="0"/>
          </p:cNvCxnSpPr>
          <p:nvPr/>
        </p:nvCxnSpPr>
        <p:spPr>
          <a:xfrm flipH="1">
            <a:off x="533399" y="3505200"/>
            <a:ext cx="533401" cy="183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52400" y="46482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Domain Model </a:t>
            </a:r>
            <a:r>
              <a:rPr lang="zh-CN" altLang="en-US" sz="1000" dirty="0" smtClean="0">
                <a:solidFill>
                  <a:schemeClr val="tx1"/>
                </a:solidFill>
              </a:rPr>
              <a:t>领域模型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敏捷产生的背景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 eaLnBrk="0" hangingPunct="0">
              <a:lnSpc>
                <a:spcPct val="120000"/>
              </a:lnSpc>
              <a:buNone/>
            </a:pPr>
            <a:r>
              <a:rPr lang="zh-CN" altLang="en-US" sz="1800" dirty="0"/>
              <a:t>有几个原因导致敏捷在互联网时代出现：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1800" b="1" dirty="0" smtClean="0"/>
              <a:t>最初</a:t>
            </a:r>
            <a:r>
              <a:rPr lang="zh-CN" altLang="en-US" sz="1800" b="1" dirty="0"/>
              <a:t>的软件</a:t>
            </a:r>
            <a:r>
              <a:rPr lang="zh-CN" altLang="en-US" sz="1800" dirty="0"/>
              <a:t>（</a:t>
            </a:r>
            <a:r>
              <a:rPr lang="en-US" sz="1800" dirty="0"/>
              <a:t>20 </a:t>
            </a:r>
            <a:r>
              <a:rPr lang="zh-CN" altLang="en-US" sz="1800" dirty="0"/>
              <a:t>世纪六七十年代）的顾客都是大型研究机构、军方、美 国航空航天局、大型股票交易公司，他们需要通过软件系统来搞科学</a:t>
            </a:r>
            <a:r>
              <a:rPr lang="zh-CN" altLang="en-US" sz="1800" dirty="0" smtClean="0"/>
              <a:t>计算</a:t>
            </a:r>
            <a:r>
              <a:rPr lang="zh-CN" altLang="en-US" sz="1800" dirty="0"/>
              <a:t>、军方项目、登月项目、股票交易系统等超级复杂的项目。这些项目 对功能的要求非常严格，对计算的准确度要求相当高。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en-US" sz="1800" dirty="0" smtClean="0"/>
              <a:t>20 </a:t>
            </a:r>
            <a:r>
              <a:rPr lang="zh-CN" altLang="en-US" sz="1800" dirty="0"/>
              <a:t>世纪八九十年代，软件进入</a:t>
            </a:r>
            <a:r>
              <a:rPr lang="zh-CN" altLang="en-US" sz="1800" b="1" dirty="0"/>
              <a:t>桌面软件</a:t>
            </a:r>
            <a:r>
              <a:rPr lang="zh-CN" altLang="en-US" sz="1800" dirty="0"/>
              <a:t>时代，开发周期明显缩短，各 种新的方法开始进入实用阶段。但是软件发布的媒介还是软盘、</a:t>
            </a:r>
            <a:r>
              <a:rPr lang="en-US" sz="1800" dirty="0"/>
              <a:t>CD</a:t>
            </a:r>
            <a:r>
              <a:rPr lang="zh-CN" altLang="en-US" sz="1800" dirty="0"/>
              <a:t>、 </a:t>
            </a:r>
            <a:r>
              <a:rPr lang="en-US" sz="1800" dirty="0"/>
              <a:t>DVD</a:t>
            </a:r>
            <a:r>
              <a:rPr lang="zh-CN" altLang="en-US" sz="1800" dirty="0"/>
              <a:t>，做好一个发布需要较大的经济投入，不能频繁更新版本。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1800" b="1" dirty="0" smtClean="0"/>
              <a:t>互联网</a:t>
            </a:r>
            <a:r>
              <a:rPr lang="zh-CN" altLang="en-US" sz="1800" b="1" dirty="0"/>
              <a:t>时代</a:t>
            </a:r>
            <a:r>
              <a:rPr lang="zh-CN" altLang="en-US" sz="1800" dirty="0"/>
              <a:t>，大部分的服务是通过网络服务器端实现，在客户端有各种 方便的推送（</a:t>
            </a:r>
            <a:r>
              <a:rPr lang="en-US" sz="1800" dirty="0"/>
              <a:t>Push</a:t>
            </a:r>
            <a:r>
              <a:rPr lang="zh-CN" altLang="en-US" sz="1800" dirty="0"/>
              <a:t>）渠道。一般消费者成为主要用户。网络的传播速度 和广度，使得知识的获取变得更加容易，很多软件服务可以由一个小</a:t>
            </a:r>
            <a:r>
              <a:rPr lang="zh-CN" altLang="en-US" sz="1800" dirty="0" smtClean="0"/>
              <a:t>团队</a:t>
            </a:r>
            <a:r>
              <a:rPr lang="zh-CN" altLang="en-US" sz="1800" dirty="0"/>
              <a:t>来实现。同时，技术更新的速度在加快</a:t>
            </a:r>
            <a:r>
              <a:rPr lang="zh-CN" altLang="en-US" sz="1800" dirty="0" smtClean="0"/>
              <a:t>，用户需求</a:t>
            </a:r>
            <a:r>
              <a:rPr lang="zh-CN" altLang="en-US" sz="1800" dirty="0"/>
              <a:t>的变化也 在加快，开发流程必须跟上这些快速变化的节奏。于是敏捷就产生了</a:t>
            </a:r>
            <a:r>
              <a:rPr lang="zh-CN" altLang="en-US" sz="1800" dirty="0" smtClean="0"/>
              <a:t>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419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敏捷和现有做法的区别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dirty="0"/>
              <a:t>2001 </a:t>
            </a:r>
            <a:r>
              <a:rPr lang="zh-CN" altLang="en-US" dirty="0"/>
              <a:t>年 开始，一些软件界的专家开始倡导“敏捷”的价值观和流程，他们肯定了流行做 法的价值</a:t>
            </a:r>
            <a:r>
              <a:rPr lang="zh-CN" altLang="en-US" dirty="0" smtClean="0"/>
              <a:t>（左列</a:t>
            </a:r>
            <a:r>
              <a:rPr lang="zh-CN" altLang="en-US" dirty="0"/>
              <a:t>），但是强调敏捷的</a:t>
            </a:r>
            <a:r>
              <a:rPr lang="zh-CN" altLang="en-US" dirty="0" smtClean="0"/>
              <a:t>做法</a:t>
            </a:r>
            <a:r>
              <a:rPr lang="zh-CN" altLang="en-US" dirty="0"/>
              <a:t>（</a:t>
            </a:r>
            <a:r>
              <a:rPr lang="zh-CN" altLang="en-US" dirty="0" smtClean="0"/>
              <a:t>右</a:t>
            </a:r>
            <a:r>
              <a:rPr lang="zh-CN" altLang="en-US" dirty="0"/>
              <a:t>列）更</a:t>
            </a:r>
            <a:r>
              <a:rPr lang="zh-CN" altLang="en-US" dirty="0" smtClean="0"/>
              <a:t>能带来</a:t>
            </a:r>
            <a:r>
              <a:rPr lang="zh-CN" altLang="en-US" dirty="0"/>
              <a:t>价值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74302"/>
              </p:ext>
            </p:extLst>
          </p:nvPr>
        </p:nvGraphicFramePr>
        <p:xfrm>
          <a:off x="990600" y="3962400"/>
          <a:ext cx="6934200" cy="2514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1176">
                  <a:extLst>
                    <a:ext uri="{9D8B030D-6E8A-4147-A177-3AD203B41FA5}">
                      <a16:colId xmlns:a16="http://schemas.microsoft.com/office/drawing/2014/main" val="1489047712"/>
                    </a:ext>
                  </a:extLst>
                </a:gridCol>
                <a:gridCol w="3463024">
                  <a:extLst>
                    <a:ext uri="{9D8B030D-6E8A-4147-A177-3AD203B41FA5}">
                      <a16:colId xmlns:a16="http://schemas.microsoft.com/office/drawing/2014/main" val="365489092"/>
                    </a:ext>
                  </a:extLst>
                </a:gridCol>
              </a:tblGrid>
              <a:tr h="515415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zh-CN" sz="2800" kern="100" spc="10" dirty="0">
                          <a:effectLst/>
                        </a:rPr>
                        <a:t>现有的做法</a:t>
                      </a:r>
                      <a:endParaRPr lang="en-US" sz="4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zh-CN" sz="2800" kern="100" spc="10" dirty="0">
                          <a:effectLst/>
                        </a:rPr>
                        <a:t>敏捷的做法</a:t>
                      </a:r>
                      <a:endParaRPr lang="en-US" sz="4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0944774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流程和工具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个人和交流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6132925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完备的文档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可用的软件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652907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为合同谈判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与客户合作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6404985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执行原定计划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响应变化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2628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81083" y="4724401"/>
            <a:ext cx="4267517" cy="74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6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656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Software </a:t>
            </a:r>
            <a:r>
              <a:rPr lang="en-US" dirty="0" smtClean="0"/>
              <a:t>Development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68383" y="1752600"/>
          <a:ext cx="7924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70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Existing</a:t>
                      </a:r>
                      <a:r>
                        <a:rPr lang="en-US" sz="2400" baseline="0" dirty="0" smtClean="0"/>
                        <a:t> Practices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Agile Approach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6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Processes and Tools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Individual and Interaction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6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Comprehensive Documentation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Working Software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2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Contract</a:t>
                      </a:r>
                      <a:r>
                        <a:rPr lang="en-US" sz="2400" baseline="0" dirty="0" smtClean="0"/>
                        <a:t> Negotiation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Customer Collaboration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0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Following</a:t>
                      </a:r>
                      <a:r>
                        <a:rPr lang="en-US" sz="2400" baseline="0" dirty="0" smtClean="0"/>
                        <a:t> a plan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Respond</a:t>
                      </a:r>
                      <a:r>
                        <a:rPr lang="en-US" sz="2400" baseline="0" dirty="0" smtClean="0"/>
                        <a:t> to Change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5626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there is value in existing practices, we value the agile approaches more.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 (set 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/>
              <a:t>Our highest priority is to satisfy the customer</a:t>
            </a:r>
            <a:br>
              <a:rPr lang="en-US" b="0" dirty="0"/>
            </a:br>
            <a:r>
              <a:rPr lang="en-US" b="0" dirty="0"/>
              <a:t>through early and continuous </a:t>
            </a:r>
            <a:r>
              <a:rPr lang="en-US" b="0" dirty="0" smtClean="0"/>
              <a:t>delivery of </a:t>
            </a:r>
            <a:r>
              <a:rPr lang="en-US" b="0" dirty="0"/>
              <a:t>valuable software</a:t>
            </a:r>
            <a:r>
              <a:rPr lang="en-US" b="0" dirty="0" smtClean="0"/>
              <a:t>.</a:t>
            </a:r>
          </a:p>
          <a:p>
            <a:r>
              <a:rPr lang="zh-CN" altLang="en-US" b="0" dirty="0"/>
              <a:t>尽早并持续地交付有价值的软件以满足顾客需求。</a:t>
            </a:r>
            <a:r>
              <a:rPr lang="en-US" b="0" dirty="0" smtClean="0"/>
              <a:t> 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Welcome </a:t>
            </a:r>
            <a:r>
              <a:rPr lang="en-US" b="0" dirty="0"/>
              <a:t>changing requirements, even late in </a:t>
            </a:r>
            <a:br>
              <a:rPr lang="en-US" b="0" dirty="0"/>
            </a:br>
            <a:r>
              <a:rPr lang="en-US" b="0" dirty="0"/>
              <a:t>development. Agile processes harness change for </a:t>
            </a:r>
            <a:r>
              <a:rPr lang="en-US" b="0" dirty="0" smtClean="0"/>
              <a:t>the </a:t>
            </a:r>
            <a:r>
              <a:rPr lang="en-US" b="0" dirty="0"/>
              <a:t>customer's competitive advantage. </a:t>
            </a:r>
            <a:endParaRPr lang="en-US" b="0" dirty="0" smtClean="0"/>
          </a:p>
          <a:p>
            <a:r>
              <a:rPr lang="zh-CN" altLang="en-US" b="0" dirty="0"/>
              <a:t>敏捷流程欢迎需求的变化</a:t>
            </a:r>
            <a:r>
              <a:rPr lang="en-US" altLang="zh-CN" b="0" dirty="0"/>
              <a:t>, </a:t>
            </a:r>
            <a:r>
              <a:rPr lang="zh-CN" altLang="en-US" b="0" dirty="0"/>
              <a:t>并利用这种变化来提高用户的竞争优势。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Deliver </a:t>
            </a:r>
            <a:r>
              <a:rPr lang="en-US" b="0" dirty="0"/>
              <a:t>working software frequently, from a </a:t>
            </a:r>
            <a:br>
              <a:rPr lang="en-US" b="0" dirty="0"/>
            </a:br>
            <a:r>
              <a:rPr lang="en-US" b="0" dirty="0"/>
              <a:t>couple of weeks to a couple of months, with a </a:t>
            </a:r>
            <a:br>
              <a:rPr lang="en-US" b="0" dirty="0"/>
            </a:br>
            <a:r>
              <a:rPr lang="en-US" b="0" dirty="0"/>
              <a:t>preference to the shorter timescale. </a:t>
            </a:r>
            <a:endParaRPr lang="en-US" b="0" dirty="0" smtClean="0"/>
          </a:p>
          <a:p>
            <a:r>
              <a:rPr lang="zh-CN" altLang="en-US" b="0" dirty="0" smtClean="0"/>
              <a:t>经</a:t>
            </a:r>
            <a:r>
              <a:rPr lang="zh-CN" altLang="en-US" b="0" dirty="0"/>
              <a:t>常发布可用的软件，发布间隔可以从几周到几个月，能短则短。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033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 (set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 smtClean="0"/>
              <a:t>Business people and developers must work </a:t>
            </a:r>
            <a:br>
              <a:rPr lang="en-US" b="0" dirty="0" smtClean="0"/>
            </a:br>
            <a:r>
              <a:rPr lang="en-US" b="0" dirty="0" smtClean="0"/>
              <a:t>together daily throughout the project. </a:t>
            </a:r>
          </a:p>
          <a:p>
            <a:r>
              <a:rPr lang="zh-CN" altLang="en-US" b="0" dirty="0"/>
              <a:t>业务人员和开发人员在项目开发过程中应该每天共同工作。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Build projects around motivated individuals. </a:t>
            </a:r>
            <a:br>
              <a:rPr lang="en-US" b="0" dirty="0" smtClean="0"/>
            </a:br>
            <a:r>
              <a:rPr lang="en-US" b="0" dirty="0" smtClean="0"/>
              <a:t>Give them the environment and support they need, and trust them to get the job done. </a:t>
            </a:r>
          </a:p>
          <a:p>
            <a:r>
              <a:rPr lang="zh-CN" altLang="en-US" b="0" dirty="0"/>
              <a:t>以有进取心的人为项目核心，充分支持信任他们 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The most efficient and effective method of </a:t>
            </a:r>
            <a:br>
              <a:rPr lang="en-US" b="0" dirty="0" smtClean="0"/>
            </a:br>
            <a:r>
              <a:rPr lang="en-US" b="0" dirty="0" smtClean="0"/>
              <a:t>conveying information to and within a development team is face-to-face conversation. </a:t>
            </a:r>
          </a:p>
          <a:p>
            <a:r>
              <a:rPr lang="zh-CN" altLang="en-US" b="0" dirty="0"/>
              <a:t>无论团队内外，面对面的交流始终是最有效的沟通方式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434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4F3FC5-B4DC-43CA-867D-26958C112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95F39-3CC7-4A6D-9DEB-C35DFE7475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338F41-E937-409A-A4FB-E2FBFEFE3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8562</TotalTime>
  <Words>2428</Words>
  <Application>Microsoft Office PowerPoint</Application>
  <PresentationFormat>全屏显示(4:3)</PresentationFormat>
  <Paragraphs>310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Microsoft YaHei UI</vt:lpstr>
      <vt:lpstr>等线</vt:lpstr>
      <vt:lpstr>华文楷体</vt:lpstr>
      <vt:lpstr>宋体</vt:lpstr>
      <vt:lpstr>宋体</vt:lpstr>
      <vt:lpstr>Microsoft YaHei</vt:lpstr>
      <vt:lpstr>Arial</vt:lpstr>
      <vt:lpstr>Calibri</vt:lpstr>
      <vt:lpstr>Corbel</vt:lpstr>
      <vt:lpstr>Times New Roman</vt:lpstr>
      <vt:lpstr>Verdana</vt:lpstr>
      <vt:lpstr>Wingdings</vt:lpstr>
      <vt:lpstr>Wingdings 2</vt:lpstr>
      <vt:lpstr>Wingdings 3</vt:lpstr>
      <vt:lpstr>构建之法</vt:lpstr>
      <vt:lpstr>敏捷流程 - Agile Process</vt:lpstr>
      <vt:lpstr>What is Agile（敏捷）?</vt:lpstr>
      <vt:lpstr>What is Agile?</vt:lpstr>
      <vt:lpstr>What is Agile （中文注释）?</vt:lpstr>
      <vt:lpstr>敏捷产生的背景</vt:lpstr>
      <vt:lpstr>敏捷和现有做法的区别</vt:lpstr>
      <vt:lpstr>Agile Software Development</vt:lpstr>
      <vt:lpstr>Agile Principles (set 1) </vt:lpstr>
      <vt:lpstr>Agile Process (set 2)</vt:lpstr>
      <vt:lpstr>Agile Process (set 3)</vt:lpstr>
      <vt:lpstr>Agile Process (set 4)</vt:lpstr>
      <vt:lpstr>XP eXtreme Programming</vt:lpstr>
      <vt:lpstr>SCRUM</vt:lpstr>
      <vt:lpstr>Scrum 模型图解</vt:lpstr>
      <vt:lpstr>Scrum + Sprint</vt:lpstr>
      <vt:lpstr>SCRUM 流程的步骤 1</vt:lpstr>
      <vt:lpstr>SCRUM 流程的步骤 2</vt:lpstr>
      <vt:lpstr>SCRUM 流程的步骤 3</vt:lpstr>
      <vt:lpstr>敏捷流程的步骤 4</vt:lpstr>
      <vt:lpstr>冲刺期间的交流和管理 1</vt:lpstr>
      <vt:lpstr>冲刺期间的交流和管理 2</vt:lpstr>
      <vt:lpstr>燃尽图的速度 – 未必是直线?</vt:lpstr>
      <vt:lpstr>冲刺期间的交流和管理 3</vt:lpstr>
      <vt:lpstr>敏捷的团队</vt:lpstr>
      <vt:lpstr>敏捷方法论介绍 BDD</vt:lpstr>
      <vt:lpstr>Behavior Driven Development</vt:lpstr>
      <vt:lpstr>万能的敏捷? </vt:lpstr>
      <vt:lpstr>敏捷 和 PDCA</vt:lpstr>
      <vt:lpstr>敏捷在实践中的教训 1</vt:lpstr>
      <vt:lpstr>敏捷在实践中的教训 2</vt:lpstr>
      <vt:lpstr>Remember</vt:lpstr>
      <vt:lpstr>敏捷有自己的适用范围</vt:lpstr>
      <vt:lpstr>练习和讨论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Agile</dc:title>
  <dc:creator>Xin Zou</dc:creator>
  <cp:lastModifiedBy>Xin Zou</cp:lastModifiedBy>
  <cp:revision>58</cp:revision>
  <dcterms:created xsi:type="dcterms:W3CDTF">2011-03-26T05:48:12Z</dcterms:created>
  <dcterms:modified xsi:type="dcterms:W3CDTF">2015-11-28T07:25:34Z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