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7"/>
  </p:notesMasterIdLst>
  <p:sldIdLst>
    <p:sldId id="256" r:id="rId5"/>
    <p:sldId id="278" r:id="rId6"/>
    <p:sldId id="257" r:id="rId7"/>
    <p:sldId id="258" r:id="rId8"/>
    <p:sldId id="259" r:id="rId9"/>
    <p:sldId id="266" r:id="rId10"/>
    <p:sldId id="260" r:id="rId11"/>
    <p:sldId id="267" r:id="rId12"/>
    <p:sldId id="261" r:id="rId13"/>
    <p:sldId id="268" r:id="rId14"/>
    <p:sldId id="276" r:id="rId15"/>
    <p:sldId id="275" r:id="rId16"/>
    <p:sldId id="262" r:id="rId17"/>
    <p:sldId id="269" r:id="rId18"/>
    <p:sldId id="263" r:id="rId19"/>
    <p:sldId id="264" r:id="rId20"/>
    <p:sldId id="270" r:id="rId21"/>
    <p:sldId id="265" r:id="rId22"/>
    <p:sldId id="277" r:id="rId23"/>
    <p:sldId id="272" r:id="rId24"/>
    <p:sldId id="273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2933-91A9-422F-8596-7B8F6F3F28B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D52F-7D0D-4FAB-8FAE-6722C7AD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cn/library/dd380647.asp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官方网页</a:t>
            </a:r>
            <a:r>
              <a:rPr lang="en-US" altLang="zh-CN" u="sng" dirty="0" smtClean="0">
                <a:hlinkClick r:id="rId3"/>
              </a:rPr>
              <a:t>https://msdn.microsoft.com/zh-cn/library/dd380647.aspx</a:t>
            </a:r>
            <a:r>
              <a:rPr lang="zh-CN" alt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BD52F-7D0D-4FAB-8FAE-6722C7AD98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BD52F-7D0D-4FAB-8FAE-6722C7AD98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4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(Scott Peck – The Road Less Traveled and Beyond)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BD52F-7D0D-4FAB-8FAE-6722C7AD98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E5D00B-D796-471B-B959-0C6D7DFD59A3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45041B-55FB-4F74-BEAE-6131D0700A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#_ftn1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438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MSF </a:t>
            </a:r>
            <a:r>
              <a:rPr lang="zh-CN" altLang="en-US" dirty="0" smtClean="0"/>
              <a:t>原则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 smtClean="0"/>
          </a:p>
          <a:p>
            <a:r>
              <a:rPr lang="zh-CN" altLang="en-US" dirty="0"/>
              <a:t>邹欣</a:t>
            </a:r>
            <a:endParaRPr lang="en-US" dirty="0" smtClean="0"/>
          </a:p>
          <a:p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accountabilities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066518"/>
              </p:ext>
            </p:extLst>
          </p:nvPr>
        </p:nvGraphicFramePr>
        <p:xfrm>
          <a:off x="533400" y="1676398"/>
          <a:ext cx="8229600" cy="4800601"/>
        </p:xfrm>
        <a:graphic>
          <a:graphicData uri="http://schemas.openxmlformats.org/drawingml/2006/table">
            <a:tbl>
              <a:tblPr/>
              <a:tblGrid>
                <a:gridCol w="288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6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SimHei"/>
                          <a:cs typeface="Times New Roman"/>
                        </a:rPr>
                        <a:t>关键质量目标</a:t>
                      </a:r>
                      <a:endParaRPr lang="en-US" sz="24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SimHei"/>
                          <a:cs typeface="Times New Roman"/>
                        </a:rPr>
                        <a:t>MSF</a:t>
                      </a:r>
                      <a:r>
                        <a:rPr lang="zh-CN" sz="1800" kern="100">
                          <a:latin typeface="Arial"/>
                          <a:ea typeface="SimHei"/>
                          <a:cs typeface="Times New Roman"/>
                        </a:rPr>
                        <a:t>小组角色</a:t>
                      </a:r>
                      <a:endParaRPr lang="en-US" sz="24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SimHei"/>
                          <a:cs typeface="Times New Roman"/>
                        </a:rPr>
                        <a:t>出口条件</a:t>
                      </a:r>
                      <a:endParaRPr lang="en-US" sz="24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按约束条件交付产品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程序管理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我们的项目是在时间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/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资源的条件内交付的么？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按产品规格说</a:t>
                      </a:r>
                      <a:r>
                        <a:rPr lang="zh-CN" sz="1800" dirty="0" smtClean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明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开发</a:t>
                      </a:r>
                      <a:r>
                        <a:rPr lang="zh-CN" sz="1800" dirty="0" smtClean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产</a:t>
                      </a:r>
                      <a:r>
                        <a:rPr lang="zh-CN" sz="18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品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开发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我们是否按照功能说明完成了各项功能？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保证所有问题都得到处理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测试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我们发现了所有的问题，而且都有处理方案吗？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产品部署和后续管理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发布管理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客户是否能快速方便地部署产品和进行后续管理？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让产品更好用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用户体验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产品是否适应用户的使用习惯？易学易用？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让客户满意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产品管理</a:t>
                      </a:r>
                      <a:endParaRPr lang="en-US" sz="160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latin typeface="Times New Roman"/>
                          <a:ea typeface="KaiTi_GB2312"/>
                          <a:cs typeface="Times New Roman"/>
                        </a:rPr>
                        <a:t>客户是否（在总体上）满意我们的项目？</a:t>
                      </a:r>
                      <a:endParaRPr lang="en-US" sz="1600" dirty="0"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侵官之害甚于寒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over-do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各个角</a:t>
            </a:r>
            <a:r>
              <a:rPr lang="zh-CN" altLang="en-US" dirty="0" smtClean="0"/>
              <a:t>色拘泥于自己的定位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把“完成本职工作” 作为最高目标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忘记了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服务用户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这一目的。 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子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Peck </a:t>
            </a:r>
            <a:r>
              <a:rPr lang="zh-CN" altLang="en-US" dirty="0" smtClean="0"/>
              <a:t>在印度宾馆吃早餐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有人不小心洒了牛奶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众多侍者照样踩踏过去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无人打扫</a:t>
            </a:r>
            <a:r>
              <a:rPr lang="en-US" altLang="zh-CN" dirty="0" smtClean="0"/>
              <a:t>.  </a:t>
            </a:r>
          </a:p>
          <a:p>
            <a:r>
              <a:rPr lang="zh-CN" altLang="en-US" dirty="0"/>
              <a:t>原</a:t>
            </a:r>
            <a:r>
              <a:rPr lang="zh-CN" altLang="en-US" dirty="0" smtClean="0"/>
              <a:t>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负责打扫的人 </a:t>
            </a:r>
            <a:r>
              <a:rPr lang="en-US" altLang="zh-CN" dirty="0" smtClean="0"/>
              <a:t>[</a:t>
            </a:r>
            <a:r>
              <a:rPr lang="zh-CN" altLang="en-US" dirty="0" smtClean="0"/>
              <a:t>属于最低种姓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下午才上班。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4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#5 Focus on delivering 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zh-CN" altLang="en-US" dirty="0" smtClean="0"/>
              <a:t>重视商业价值（</a:t>
            </a:r>
            <a:r>
              <a:rPr lang="en-US" dirty="0" smtClean="0"/>
              <a:t>Focus on delivering business 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222" indent="-514350">
              <a:buNone/>
            </a:pPr>
            <a:endParaRPr lang="en-US" altLang="zh-CN" dirty="0" smtClean="0"/>
          </a:p>
          <a:p>
            <a:pPr marL="925830" lvl="1" indent="-514350">
              <a:buNone/>
            </a:pPr>
            <a:r>
              <a:rPr lang="zh-CN" altLang="en-US" dirty="0" smtClean="0"/>
              <a:t>一个沉溺于技术而忽略商业价值的团队，就像盲人骑烈马，跑起来很拉风，但最终不免人仰马翻。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Joel’s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“Don’t start a business if you can’t explain what pain it solves, for whom, and why your product will eliminate this pain, and how the customer will pay to solve this pain.” </a:t>
            </a:r>
            <a:endParaRPr lang="en-US" dirty="0" smtClean="0"/>
          </a:p>
          <a:p>
            <a:r>
              <a:rPr lang="zh-CN" altLang="en-US" dirty="0" smtClean="0"/>
              <a:t>如果你还没有能说清楚你的产品解决了什么问题，为谁解决问题，为什么你的产品会解决这些问题，以及客户怎样付钱让你解决问题，那你就不应该贸然创业</a:t>
            </a:r>
            <a:r>
              <a:rPr lang="en-US" baseline="30000" dirty="0" smtClean="0">
                <a:hlinkClick r:id="rId2" action="ppaction://hlinkfile"/>
              </a:rPr>
              <a:t>2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Stay agile, expect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zh-CN" altLang="en-US" dirty="0" smtClean="0"/>
              <a:t>保持敏捷，预期变化（</a:t>
            </a:r>
            <a:r>
              <a:rPr lang="en-US" dirty="0" smtClean="0"/>
              <a:t>Stay agile, expect change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222" indent="-514350">
              <a:buNone/>
            </a:pPr>
            <a:r>
              <a:rPr lang="zh-CN" altLang="en-US" dirty="0" smtClean="0"/>
              <a:t>关键是要给客户提供及时、准确的信息，根据客户的反馈进行修改。</a:t>
            </a:r>
            <a:endParaRPr lang="en-US" altLang="zh-CN" dirty="0" smtClean="0"/>
          </a:p>
          <a:p>
            <a:pPr marL="633222" indent="-514350">
              <a:buNone/>
            </a:pPr>
            <a:r>
              <a:rPr lang="zh-CN" altLang="en-US" dirty="0" smtClean="0"/>
              <a:t>质量是重要的，但是如果你的功能不能满足客户不断变化的需求，注意是“不断变化的需求”，那么再高的质量也没有用处。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Invest in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zh-CN" altLang="en-US" dirty="0" smtClean="0"/>
              <a:t>投资质量（</a:t>
            </a:r>
            <a:r>
              <a:rPr lang="en-US" dirty="0" smtClean="0"/>
              <a:t>Invest in quality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投资要讲效率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 just enough to work</a:t>
            </a:r>
          </a:p>
          <a:p>
            <a:r>
              <a:rPr lang="zh-CN" altLang="en-US" dirty="0" smtClean="0"/>
              <a:t>投资要讲时机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 right before you need something</a:t>
            </a:r>
          </a:p>
          <a:p>
            <a:pPr lvl="1"/>
            <a:r>
              <a:rPr lang="en-US" altLang="zh-CN" dirty="0" smtClean="0"/>
              <a:t>Should all people learn “DirectX”? </a:t>
            </a:r>
          </a:p>
          <a:p>
            <a:r>
              <a:rPr lang="zh-CN" altLang="en-US" dirty="0" smtClean="0"/>
              <a:t>投资是长期的</a:t>
            </a:r>
            <a:endParaRPr lang="en-US" altLang="zh-CN" dirty="0" smtClean="0"/>
          </a:p>
          <a:p>
            <a:pPr lvl="1"/>
            <a:r>
              <a:rPr lang="en-US" dirty="0" smtClean="0"/>
              <a:t>Improve quality for the long run</a:t>
            </a:r>
          </a:p>
          <a:p>
            <a:r>
              <a:rPr lang="en-US" dirty="0" smtClean="0"/>
              <a:t>Quality != Perfect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我觉得和人类血型类似，大家的“软件血型”也可以分</a:t>
            </a:r>
            <a:r>
              <a:rPr lang="en-US" dirty="0" smtClean="0"/>
              <a:t>4</a:t>
            </a:r>
            <a:r>
              <a:rPr lang="zh-CN" altLang="en-US" dirty="0" smtClean="0"/>
              <a:t>种：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型：他们知道优秀的软件公司会发布有已知缺陷的软件；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zh-CN" altLang="en-US" dirty="0" smtClean="0"/>
              <a:t>型：他们不相信这一点；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zh-CN" altLang="en-US" dirty="0" smtClean="0"/>
              <a:t>型：他们不知道这一点，因此嘴巴惊讶成</a:t>
            </a:r>
            <a:r>
              <a:rPr lang="en-US" dirty="0" smtClean="0"/>
              <a:t>O</a:t>
            </a:r>
            <a:r>
              <a:rPr lang="zh-CN" altLang="en-US" dirty="0" smtClean="0"/>
              <a:t>型；</a:t>
            </a:r>
            <a:endParaRPr lang="en-US" dirty="0" smtClean="0"/>
          </a:p>
          <a:p>
            <a:pPr lvl="1"/>
            <a:r>
              <a:rPr lang="en-US" dirty="0" smtClean="0"/>
              <a:t>AB</a:t>
            </a:r>
            <a:r>
              <a:rPr lang="zh-CN" altLang="en-US" dirty="0" smtClean="0"/>
              <a:t>型：他们对于自己开发的软件是</a:t>
            </a:r>
            <a:r>
              <a:rPr lang="en-US" dirty="0" smtClean="0"/>
              <a:t>A</a:t>
            </a:r>
            <a:r>
              <a:rPr lang="zh-CN" altLang="en-US" dirty="0" smtClean="0"/>
              <a:t>型，对于别人开发的软件是</a:t>
            </a:r>
            <a:r>
              <a:rPr lang="en-US" dirty="0" smtClean="0"/>
              <a:t>B</a:t>
            </a:r>
            <a:r>
              <a:rPr lang="zh-CN" altLang="en-US" dirty="0" smtClean="0"/>
              <a:t>型。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Learn from all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/>
            <a:r>
              <a:rPr lang="zh-CN" altLang="en-US" dirty="0" smtClean="0"/>
              <a:t>学习所有的经验（</a:t>
            </a:r>
            <a:r>
              <a:rPr lang="en-US" dirty="0" smtClean="0"/>
              <a:t>Learn from all experiences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把经验总结出来；</a:t>
            </a:r>
            <a:endParaRPr lang="en-US" dirty="0" smtClean="0"/>
          </a:p>
          <a:p>
            <a:pPr lvl="1"/>
            <a:r>
              <a:rPr lang="zh-CN" altLang="en-US" dirty="0" smtClean="0"/>
              <a:t>分享经验。</a:t>
            </a:r>
            <a:endParaRPr lang="en-US" altLang="zh-CN" dirty="0" smtClean="0"/>
          </a:p>
          <a:p>
            <a:r>
              <a:rPr lang="zh-CN" altLang="en-US" dirty="0" smtClean="0"/>
              <a:t>为什么要坚持总结和分享？是为了</a:t>
            </a:r>
            <a:r>
              <a:rPr lang="en-US" altLang="zh-CN" dirty="0" smtClean="0"/>
              <a:t>——</a:t>
            </a:r>
            <a:endParaRPr lang="en-US" dirty="0" smtClean="0"/>
          </a:p>
          <a:p>
            <a:pPr lvl="1"/>
            <a:r>
              <a:rPr lang="zh-CN" altLang="en-US" dirty="0" smtClean="0"/>
              <a:t>让团队成员从别人的成果和失败的例子中学到东西；</a:t>
            </a:r>
            <a:endParaRPr lang="en-US" dirty="0" smtClean="0"/>
          </a:p>
          <a:p>
            <a:pPr lvl="1"/>
            <a:r>
              <a:rPr lang="zh-CN" altLang="en-US" dirty="0" smtClean="0"/>
              <a:t>帮助新项目重复以往成功的做法；</a:t>
            </a:r>
            <a:endParaRPr lang="en-US" dirty="0" smtClean="0"/>
          </a:p>
          <a:p>
            <a:pPr lvl="1"/>
            <a:r>
              <a:rPr lang="zh-CN" altLang="en-US" dirty="0" smtClean="0"/>
              <a:t>培育团队总结的习惯和“批评与自我批评”的文化。</a:t>
            </a:r>
            <a:endParaRPr lang="en-US" dirty="0" smtClean="0"/>
          </a:p>
          <a:p>
            <a:pPr marL="633222" indent="-51435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 </a:t>
            </a:r>
            <a:r>
              <a:rPr lang="zh-CN" altLang="en-US" dirty="0" smtClean="0"/>
              <a:t>与顾客合作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项目的商业价值要由用户决定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endParaRPr lang="en-US" dirty="0"/>
          </a:p>
          <a:p>
            <a:pPr lvl="1"/>
            <a:r>
              <a:rPr lang="zh-CN" altLang="en-US" b="1" dirty="0"/>
              <a:t>用户不懂他想要什么。</a:t>
            </a:r>
            <a:r>
              <a:rPr lang="zh-CN" altLang="en-US" dirty="0"/>
              <a:t>有些用户只有一个模糊的需求，他们说：我们企业要上</a:t>
            </a:r>
            <a:r>
              <a:rPr lang="en-US" dirty="0"/>
              <a:t>ERP</a:t>
            </a:r>
            <a:r>
              <a:rPr lang="zh-CN" altLang="en-US" dirty="0"/>
              <a:t>！你给我整出来。这种情况下，我们得和用户一起做需求分析，先把牛找出来；</a:t>
            </a:r>
            <a:endParaRPr lang="en-US" dirty="0"/>
          </a:p>
          <a:p>
            <a:pPr lvl="1"/>
            <a:r>
              <a:rPr lang="zh-CN" altLang="en-US" b="1" dirty="0"/>
              <a:t>用户想要的和商业价值无关。</a:t>
            </a:r>
            <a:r>
              <a:rPr lang="zh-CN" altLang="en-US" dirty="0"/>
              <a:t>有些用户说，我想让每个按钮都是半透明的，还要有三维效果，就</a:t>
            </a:r>
            <a:r>
              <a:rPr lang="zh-CN" altLang="en-US" dirty="0" smtClean="0"/>
              <a:t>像聊</a:t>
            </a:r>
            <a:r>
              <a:rPr lang="zh-CN" altLang="en-US" dirty="0"/>
              <a:t>天软件一样酷！这些要求和顾客商业的价值没有直接联系。</a:t>
            </a:r>
            <a:endParaRPr lang="en-US" dirty="0"/>
          </a:p>
          <a:p>
            <a:pPr lvl="1"/>
            <a:r>
              <a:rPr lang="zh-CN" altLang="en-US" b="1" dirty="0"/>
              <a:t>用户想要的我们还不懂。</a:t>
            </a:r>
            <a:r>
              <a:rPr lang="zh-CN" altLang="en-US" dirty="0"/>
              <a:t>这种情况下，我们是牛，用户是在对我们弹琴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和顾客合作，实现用户的价值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 </a:t>
            </a:r>
            <a:r>
              <a:rPr lang="zh-CN" altLang="en-US" dirty="0" smtClean="0"/>
              <a:t>的来历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0" hangingPunct="0"/>
            <a:r>
              <a:rPr lang="zh-CN" altLang="en-US" dirty="0"/>
              <a:t>前面的章节介绍了软件开发的各种方法论以及一些原则和宣言。宣言令人激动， 但是宣言不能代替软件，用户不会看了宣言就掏钱买软件。那么近二十年来世界上最大的 软件公司 </a:t>
            </a:r>
            <a:r>
              <a:rPr lang="en-US" dirty="0"/>
              <a:t>— </a:t>
            </a:r>
            <a:r>
              <a:rPr lang="zh-CN" altLang="en-US" dirty="0" smtClean="0"/>
              <a:t>微软公司有</a:t>
            </a:r>
            <a:r>
              <a:rPr lang="zh-CN" altLang="en-US" dirty="0"/>
              <a:t>什么软件开发的思想和宣言呢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0" hangingPunct="0"/>
            <a:r>
              <a:rPr lang="zh-CN" altLang="en-US" dirty="0" smtClean="0"/>
              <a:t>微软</a:t>
            </a:r>
            <a:r>
              <a:rPr lang="zh-CN" altLang="en-US" dirty="0"/>
              <a:t>解决方案框架（</a:t>
            </a:r>
            <a:r>
              <a:rPr lang="en-US" b="1" dirty="0"/>
              <a:t>M</a:t>
            </a:r>
            <a:r>
              <a:rPr lang="en-US" dirty="0"/>
              <a:t>icrosoft </a:t>
            </a:r>
            <a:r>
              <a:rPr lang="en-US" b="1" dirty="0"/>
              <a:t>S</a:t>
            </a:r>
            <a:r>
              <a:rPr lang="en-US" dirty="0"/>
              <a:t>olution </a:t>
            </a:r>
            <a:r>
              <a:rPr lang="en-US" b="1" dirty="0"/>
              <a:t>F</a:t>
            </a:r>
            <a:r>
              <a:rPr lang="en-US" dirty="0"/>
              <a:t>ramework</a:t>
            </a:r>
            <a:r>
              <a:rPr lang="zh-CN" altLang="en-US" dirty="0"/>
              <a:t>，</a:t>
            </a:r>
            <a:r>
              <a:rPr lang="en-US" dirty="0"/>
              <a:t>MSF</a:t>
            </a:r>
            <a:r>
              <a:rPr lang="zh-CN" altLang="en-US" dirty="0"/>
              <a:t>），也就是微软 推荐的软件开发方法</a:t>
            </a:r>
            <a:r>
              <a:rPr lang="zh-CN" altLang="en-US" dirty="0" smtClean="0"/>
              <a:t>。</a:t>
            </a:r>
            <a:r>
              <a:rPr lang="en-US" dirty="0"/>
              <a:t> </a:t>
            </a:r>
          </a:p>
          <a:p>
            <a:pPr eaLnBrk="0" hangingPunct="0"/>
            <a:r>
              <a:rPr lang="en-US" b="1" dirty="0" smtClean="0"/>
              <a:t>1993</a:t>
            </a:r>
            <a:r>
              <a:rPr lang="en-US" dirty="0" smtClean="0"/>
              <a:t> </a:t>
            </a:r>
            <a:r>
              <a:rPr lang="zh-CN" altLang="en-US" dirty="0"/>
              <a:t>年，微软在总结了自己产品团队的开发经验和教训，以及微软咨询 服务部门的业务经验后，推出了 </a:t>
            </a:r>
            <a:r>
              <a:rPr lang="en-US" dirty="0"/>
              <a:t>MSF</a:t>
            </a:r>
            <a:r>
              <a:rPr lang="zh-CN" altLang="en-US" dirty="0"/>
              <a:t>。当时的 </a:t>
            </a:r>
            <a:r>
              <a:rPr lang="en-US" dirty="0"/>
              <a:t>MSF </a:t>
            </a:r>
            <a:r>
              <a:rPr lang="zh-CN" altLang="en-US" dirty="0"/>
              <a:t>只是这些经验和教训的初步 总结。在以后的几年中，</a:t>
            </a:r>
            <a:r>
              <a:rPr lang="en-US" dirty="0"/>
              <a:t>MSF </a:t>
            </a:r>
            <a:r>
              <a:rPr lang="zh-CN" altLang="en-US" dirty="0"/>
              <a:t>进一步吸收了微软各个部门和微软的合作伙伴在实 际项目中的经验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/>
            <a:r>
              <a:rPr lang="en-US" b="1" dirty="0" smtClean="0"/>
              <a:t>2002</a:t>
            </a:r>
            <a:r>
              <a:rPr lang="en-US" dirty="0" smtClean="0"/>
              <a:t> </a:t>
            </a:r>
            <a:r>
              <a:rPr lang="zh-CN" altLang="en-US" dirty="0"/>
              <a:t>年，随着 </a:t>
            </a:r>
            <a:r>
              <a:rPr lang="en-US" dirty="0"/>
              <a:t>Visual Studio .NET </a:t>
            </a:r>
            <a:r>
              <a:rPr lang="zh-CN" altLang="en-US" dirty="0"/>
              <a:t>的发布，微软发布了一系列 </a:t>
            </a:r>
            <a:r>
              <a:rPr lang="zh-CN" altLang="en-US" dirty="0" smtClean="0"/>
              <a:t>关于 </a:t>
            </a:r>
            <a:r>
              <a:rPr lang="en-US" dirty="0" smtClean="0"/>
              <a:t>MSF 3.0 </a:t>
            </a:r>
            <a:r>
              <a:rPr lang="zh-CN" altLang="en-US" dirty="0" smtClean="0"/>
              <a:t>的白皮书。</a:t>
            </a:r>
            <a:endParaRPr lang="en-US" dirty="0"/>
          </a:p>
          <a:p>
            <a:pPr eaLnBrk="0" hangingPunct="0"/>
            <a:r>
              <a:rPr lang="en-US" b="1" dirty="0"/>
              <a:t>2006</a:t>
            </a:r>
            <a:r>
              <a:rPr lang="en-US" dirty="0"/>
              <a:t> </a:t>
            </a:r>
            <a:r>
              <a:rPr lang="zh-CN" altLang="en-US" dirty="0"/>
              <a:t>年，</a:t>
            </a:r>
            <a:r>
              <a:rPr lang="en-US" dirty="0"/>
              <a:t>MSF 4.0 </a:t>
            </a:r>
            <a:r>
              <a:rPr lang="zh-CN" altLang="en-US" dirty="0"/>
              <a:t>随着 </a:t>
            </a:r>
            <a:r>
              <a:rPr lang="en-US" dirty="0"/>
              <a:t>Visual Studio Team Foundation Server 2005 </a:t>
            </a:r>
            <a:r>
              <a:rPr lang="zh-CN" altLang="en-US" dirty="0"/>
              <a:t>发布。它增 加了不少敏捷开发的内容，并且明确描述了团队协作的典型流程和在新的团队协 作软件包 </a:t>
            </a:r>
            <a:r>
              <a:rPr lang="en-US" dirty="0"/>
              <a:t>VSTS </a:t>
            </a:r>
            <a:r>
              <a:rPr lang="zh-CN" altLang="en-US" dirty="0"/>
              <a:t>中的应用</a:t>
            </a:r>
            <a:r>
              <a:rPr lang="zh-CN" altLang="en-US" dirty="0" smtClean="0"/>
              <a:t>。</a:t>
            </a:r>
            <a:endParaRPr lang="en-US" dirty="0"/>
          </a:p>
          <a:p>
            <a:pPr eaLnBrk="0" hangingPunct="0"/>
            <a:r>
              <a:rPr lang="en-US" b="1" dirty="0"/>
              <a:t>2008</a:t>
            </a:r>
            <a:r>
              <a:rPr lang="en-US" dirty="0"/>
              <a:t> </a:t>
            </a:r>
            <a:r>
              <a:rPr lang="zh-CN" altLang="en-US" dirty="0"/>
              <a:t>年，</a:t>
            </a:r>
            <a:r>
              <a:rPr lang="en-US" dirty="0"/>
              <a:t>MSF 4.2 </a:t>
            </a:r>
            <a:r>
              <a:rPr lang="zh-CN" altLang="en-US" dirty="0"/>
              <a:t>随着 </a:t>
            </a:r>
            <a:r>
              <a:rPr lang="en-US" dirty="0"/>
              <a:t>Visual Studio Team Foundation Server 2008 </a:t>
            </a:r>
            <a:r>
              <a:rPr lang="zh-CN" altLang="en-US" dirty="0"/>
              <a:t>发布，它在 文字和表达上有一些变化，但实质精神和 </a:t>
            </a:r>
            <a:r>
              <a:rPr lang="en-US" dirty="0"/>
              <a:t>MSF 4.0 </a:t>
            </a:r>
            <a:r>
              <a:rPr lang="zh-CN" altLang="en-US" dirty="0"/>
              <a:t>是非常一致的。</a:t>
            </a:r>
            <a:endParaRPr lang="en-US" dirty="0"/>
          </a:p>
          <a:p>
            <a:pPr eaLnBrk="0" hangingPunct="0"/>
            <a:r>
              <a:rPr lang="en-US" b="1" dirty="0"/>
              <a:t>2010</a:t>
            </a:r>
            <a:r>
              <a:rPr lang="en-US" dirty="0"/>
              <a:t> </a:t>
            </a:r>
            <a:r>
              <a:rPr lang="zh-CN" altLang="en-US" dirty="0"/>
              <a:t>年之后，随着 </a:t>
            </a:r>
            <a:r>
              <a:rPr lang="en-US" dirty="0"/>
              <a:t>Visual Studio </a:t>
            </a:r>
            <a:r>
              <a:rPr lang="zh-CN" altLang="en-US" dirty="0"/>
              <a:t>软件开发系统的更新，</a:t>
            </a:r>
            <a:r>
              <a:rPr lang="en-US" dirty="0"/>
              <a:t>MSF </a:t>
            </a:r>
            <a:r>
              <a:rPr lang="zh-CN" altLang="en-US" dirty="0"/>
              <a:t>也发生了一些变化， 对于敏捷的流程（</a:t>
            </a:r>
            <a:r>
              <a:rPr lang="en-US" dirty="0"/>
              <a:t>Scrum</a:t>
            </a:r>
            <a:r>
              <a:rPr lang="zh-CN" altLang="en-US" dirty="0"/>
              <a:t>、</a:t>
            </a:r>
            <a:r>
              <a:rPr lang="en-US" dirty="0"/>
              <a:t>Agile</a:t>
            </a:r>
            <a:r>
              <a:rPr lang="zh-CN" altLang="en-US" dirty="0"/>
              <a:t>）</a:t>
            </a:r>
            <a:r>
              <a:rPr lang="zh-CN" altLang="en-US" u="sng" dirty="0"/>
              <a:t>有更多的支持</a:t>
            </a:r>
            <a:r>
              <a:rPr lang="en-US" dirty="0"/>
              <a:t> 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大家心里想的不是牛，也不想弄清牛想什么，只要有钱就行。例如：</a:t>
            </a:r>
            <a:endParaRPr lang="en-US" dirty="0" smtClean="0"/>
          </a:p>
          <a:p>
            <a:pPr lvl="1"/>
            <a:r>
              <a:rPr lang="zh-CN" altLang="en-US" dirty="0" smtClean="0"/>
              <a:t>客户：你能不能做</a:t>
            </a:r>
            <a:r>
              <a:rPr lang="en-US" altLang="zh-CN" dirty="0"/>
              <a:t>4</a:t>
            </a:r>
            <a:r>
              <a:rPr lang="en-US" dirty="0" smtClean="0"/>
              <a:t>G</a:t>
            </a:r>
            <a:r>
              <a:rPr lang="zh-CN" altLang="en-US" dirty="0" smtClean="0"/>
              <a:t>？</a:t>
            </a:r>
            <a:endParaRPr lang="en-US" dirty="0" smtClean="0"/>
          </a:p>
          <a:p>
            <a:pPr lvl="1"/>
            <a:r>
              <a:rPr lang="zh-CN" altLang="en-US" dirty="0" smtClean="0"/>
              <a:t>我们：上</a:t>
            </a:r>
            <a:r>
              <a:rPr lang="en-US" altLang="zh-CN" dirty="0"/>
              <a:t>4</a:t>
            </a:r>
            <a:r>
              <a:rPr lang="en-US" dirty="0" smtClean="0"/>
              <a:t>G</a:t>
            </a:r>
            <a:r>
              <a:rPr lang="zh-CN" altLang="en-US" dirty="0" smtClean="0"/>
              <a:t>干啥？我们还搞不懂</a:t>
            </a:r>
            <a:r>
              <a:rPr lang="en-US" altLang="zh-CN" dirty="0"/>
              <a:t>4</a:t>
            </a:r>
            <a:r>
              <a:rPr lang="en-US" dirty="0" smtClean="0"/>
              <a:t>G</a:t>
            </a:r>
            <a:r>
              <a:rPr lang="zh-CN" altLang="en-US" dirty="0" smtClean="0"/>
              <a:t>，好像没有人真正需要</a:t>
            </a:r>
            <a:r>
              <a:rPr lang="en-US" altLang="zh-CN" dirty="0"/>
              <a:t>4</a:t>
            </a:r>
            <a:r>
              <a:rPr lang="en-US" dirty="0" smtClean="0"/>
              <a:t>G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/>
            <a:r>
              <a:rPr lang="zh-CN" altLang="en-US" dirty="0" smtClean="0"/>
              <a:t>客户：对，我也不懂</a:t>
            </a:r>
            <a:r>
              <a:rPr lang="en-US" altLang="zh-CN" dirty="0"/>
              <a:t>4</a:t>
            </a:r>
            <a:r>
              <a:rPr lang="en-US" dirty="0" smtClean="0"/>
              <a:t>G</a:t>
            </a:r>
            <a:r>
              <a:rPr lang="zh-CN" altLang="en-US" dirty="0" smtClean="0"/>
              <a:t>，但是我手里有四百万预算要花掉。</a:t>
            </a:r>
            <a:endParaRPr lang="en-US" dirty="0" smtClean="0"/>
          </a:p>
          <a:p>
            <a:pPr lvl="1"/>
            <a:r>
              <a:rPr lang="zh-CN" altLang="en-US" dirty="0" smtClean="0"/>
              <a:t>我们：啊呀，你干吗不早说，那咱们就搞一个四百万的</a:t>
            </a:r>
            <a:r>
              <a:rPr lang="en-US" altLang="zh-CN" dirty="0"/>
              <a:t>4</a:t>
            </a:r>
            <a:r>
              <a:rPr lang="en-US" dirty="0" smtClean="0"/>
              <a:t>G</a:t>
            </a:r>
            <a:r>
              <a:rPr lang="zh-CN" altLang="en-US" dirty="0" smtClean="0"/>
              <a:t>项目好了！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 - </a:t>
            </a:r>
            <a:r>
              <a:rPr lang="zh-CN" altLang="en-US" dirty="0" smtClean="0"/>
              <a:t>实战条件下的质量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Daily </a:t>
            </a:r>
            <a:r>
              <a:rPr lang="en-US" altLang="zh-CN" dirty="0"/>
              <a:t>B</a:t>
            </a:r>
            <a:r>
              <a:rPr lang="en-US" altLang="zh-CN" dirty="0" smtClean="0"/>
              <a:t>uild</a:t>
            </a:r>
          </a:p>
          <a:p>
            <a:pPr lvl="1"/>
            <a:r>
              <a:rPr lang="zh-CN" altLang="en-US" dirty="0" smtClean="0"/>
              <a:t>每天都有成功的构建，每天产品都在一点一点变好</a:t>
            </a:r>
            <a:endParaRPr lang="en-US" altLang="zh-CN" dirty="0" smtClean="0"/>
          </a:p>
          <a:p>
            <a:r>
              <a:rPr lang="en-US" altLang="zh-CN" dirty="0" smtClean="0"/>
              <a:t>Focus on first-run experience</a:t>
            </a:r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第一次运行，就有很好的体验。</a:t>
            </a:r>
            <a:endParaRPr lang="en-US" altLang="zh-CN" dirty="0" smtClean="0"/>
          </a:p>
          <a:p>
            <a:r>
              <a:rPr lang="en-US" altLang="zh-CN" dirty="0" smtClean="0"/>
              <a:t>Dogfood</a:t>
            </a:r>
          </a:p>
          <a:p>
            <a:pPr lvl="1"/>
            <a:r>
              <a:rPr lang="zh-CN" altLang="en-US" dirty="0" smtClean="0"/>
              <a:t>产品团队每天实际使用产品，体会产品的优缺点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www.cnblogs.com/xinz/p/3854387.html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 </a:t>
            </a:r>
            <a:r>
              <a:rPr lang="zh-CN" altLang="en-US" dirty="0" smtClean="0"/>
              <a:t>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推</a:t>
            </a:r>
            <a:r>
              <a:rPr lang="zh-CN" altLang="en-US" dirty="0"/>
              <a:t>动信息共享与沟通（</a:t>
            </a:r>
            <a:r>
              <a:rPr lang="en-US" dirty="0"/>
              <a:t>Foster open communications</a:t>
            </a:r>
            <a:r>
              <a:rPr lang="zh-CN" altLang="en-US" dirty="0"/>
              <a:t>）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为</a:t>
            </a:r>
            <a:r>
              <a:rPr lang="zh-CN" altLang="en-US" dirty="0"/>
              <a:t>共同的远景而工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(</a:t>
            </a:r>
            <a:r>
              <a:rPr lang="en-US" dirty="0" smtClean="0"/>
              <a:t>Work </a:t>
            </a:r>
            <a:r>
              <a:rPr lang="en-US" dirty="0"/>
              <a:t>toward a shared </a:t>
            </a:r>
            <a:r>
              <a:rPr lang="en-US" dirty="0" smtClean="0"/>
              <a:t>vision)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充</a:t>
            </a:r>
            <a:r>
              <a:rPr lang="zh-CN" altLang="en-US" dirty="0"/>
              <a:t>分授权和信任（</a:t>
            </a:r>
            <a:r>
              <a:rPr lang="en-US" dirty="0"/>
              <a:t>Empower team members</a:t>
            </a:r>
            <a:r>
              <a:rPr lang="zh-CN" altLang="en-US" dirty="0"/>
              <a:t>）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各</a:t>
            </a:r>
            <a:r>
              <a:rPr lang="zh-CN" altLang="en-US" dirty="0"/>
              <a:t>司其职，对项目共同负责（</a:t>
            </a:r>
            <a:r>
              <a:rPr lang="en-US" dirty="0"/>
              <a:t>Establish clear accountability and shared responsibility</a:t>
            </a:r>
            <a:r>
              <a:rPr lang="zh-CN" altLang="en-US" dirty="0"/>
              <a:t>）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重</a:t>
            </a:r>
            <a:r>
              <a:rPr lang="zh-CN" altLang="en-US" dirty="0"/>
              <a:t>视商业价值（</a:t>
            </a:r>
            <a:r>
              <a:rPr lang="en-US" dirty="0"/>
              <a:t>Focus on delivering business value</a:t>
            </a:r>
            <a:r>
              <a:rPr lang="zh-CN" altLang="en-US" dirty="0"/>
              <a:t>）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保</a:t>
            </a:r>
            <a:r>
              <a:rPr lang="zh-CN" altLang="en-US" dirty="0"/>
              <a:t>持敏捷，预期变化（</a:t>
            </a:r>
            <a:r>
              <a:rPr lang="en-US" dirty="0"/>
              <a:t>Stay agile, expect change</a:t>
            </a:r>
            <a:r>
              <a:rPr lang="zh-CN" altLang="en-US" dirty="0"/>
              <a:t>）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投</a:t>
            </a:r>
            <a:r>
              <a:rPr lang="zh-CN" altLang="en-US" dirty="0"/>
              <a:t>资质量（</a:t>
            </a:r>
            <a:r>
              <a:rPr lang="en-US" dirty="0"/>
              <a:t>Invest in quality</a:t>
            </a:r>
            <a:r>
              <a:rPr lang="zh-CN" altLang="en-US" dirty="0"/>
              <a:t>）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 smtClean="0"/>
              <a:t>学</a:t>
            </a:r>
            <a:r>
              <a:rPr lang="zh-CN" altLang="en-US" dirty="0"/>
              <a:t>习所有的经验（</a:t>
            </a:r>
            <a:r>
              <a:rPr lang="en-US" dirty="0"/>
              <a:t>Learn from all experiences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222" indent="-514350">
              <a:buFont typeface="+mj-lt"/>
              <a:buAutoNum type="arabicPeriod"/>
            </a:pPr>
            <a:r>
              <a:rPr lang="zh-CN" altLang="en-US" dirty="0"/>
              <a:t>与</a:t>
            </a:r>
            <a:r>
              <a:rPr lang="zh-CN" altLang="en-US" dirty="0" smtClean="0"/>
              <a:t>顾客合作</a:t>
            </a:r>
            <a:r>
              <a:rPr lang="en-US" altLang="zh-CN" dirty="0" smtClean="0"/>
              <a:t>(Partner with internal &amp; external customers)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open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zh-CN" altLang="en-US" dirty="0" smtClean="0"/>
              <a:t>推动信息共享与沟通（</a:t>
            </a:r>
            <a:r>
              <a:rPr lang="en-US" dirty="0" smtClean="0"/>
              <a:t>Foster open communications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/>
              <a:t>TFS,  work item, version control, </a:t>
            </a:r>
            <a:r>
              <a:rPr lang="en-US" dirty="0" err="1" smtClean="0"/>
              <a:t>sharepoint</a:t>
            </a:r>
            <a:r>
              <a:rPr lang="en-US" dirty="0" smtClean="0"/>
              <a:t>, TFS   Alert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TFS</a:t>
            </a:r>
            <a:r>
              <a:rPr lang="zh-CN" altLang="en-US" dirty="0" smtClean="0"/>
              <a:t>中，所有和项目有关的信息都会保存起来。</a:t>
            </a:r>
            <a:endParaRPr lang="en-US" altLang="zh-CN" dirty="0" smtClean="0"/>
          </a:p>
          <a:p>
            <a:r>
              <a:rPr lang="zh-CN" altLang="en-US" dirty="0" smtClean="0"/>
              <a:t>看不到所有信息，那么项目进度以及项目中存在的各种问题就不能及时让所有人知道，这样</a:t>
            </a:r>
            <a:r>
              <a:rPr lang="en-US" dirty="0" smtClean="0"/>
              <a:t>MSF</a:t>
            </a:r>
            <a:r>
              <a:rPr lang="zh-CN" altLang="en-US" dirty="0" smtClean="0"/>
              <a:t>中其他的原则也就不能实行了。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Work toward a shared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zh-CN" altLang="en-US" dirty="0" smtClean="0"/>
              <a:t>为共同的远景而工作 </a:t>
            </a:r>
            <a:r>
              <a:rPr lang="en-US" altLang="zh-CN" dirty="0" smtClean="0"/>
              <a:t>(</a:t>
            </a:r>
            <a:r>
              <a:rPr lang="en-US" dirty="0" smtClean="0"/>
              <a:t>Work toward a shared vision)</a:t>
            </a:r>
          </a:p>
          <a:p>
            <a:r>
              <a:rPr lang="zh-CN" altLang="en-US" dirty="0" smtClean="0"/>
              <a:t>这个目标必须是明确的，没有二义性；</a:t>
            </a:r>
            <a:endParaRPr lang="en-US" dirty="0" smtClean="0"/>
          </a:p>
          <a:p>
            <a:r>
              <a:rPr lang="zh-CN" altLang="en-US" dirty="0" smtClean="0"/>
              <a:t>这个目标不是当前就能达到，必须是通过努力才能达到的；</a:t>
            </a:r>
            <a:endParaRPr lang="en-US" dirty="0" smtClean="0"/>
          </a:p>
          <a:p>
            <a:r>
              <a:rPr lang="zh-CN" altLang="en-US" dirty="0" smtClean="0"/>
              <a:t>这个目标不是空泛的，它应该对项目成员每天的工作都有指导作用。每天你来上班，如果发现你做的事情和项目的远景没有帮助，你应该提出来。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比如我们村里曾经有个体育新闻网站，当时它的远景号称是</a:t>
            </a:r>
            <a:r>
              <a:rPr lang="en-US" altLang="zh-CN" dirty="0" smtClean="0"/>
              <a:t>——</a:t>
            </a:r>
            <a:endParaRPr lang="en-US" dirty="0" smtClean="0"/>
          </a:p>
          <a:p>
            <a:pPr lvl="1"/>
            <a:r>
              <a:rPr lang="zh-CN" altLang="en-US" b="1" dirty="0" smtClean="0"/>
              <a:t>“移山体育网提供即时、准确的体育新闻，它提供论坛，体育用品购物网络，使得体育爱好者能共享一个公平、健康、安全的交流环境。”</a:t>
            </a:r>
            <a:endParaRPr lang="en-US" dirty="0" smtClean="0"/>
          </a:p>
          <a:p>
            <a:r>
              <a:rPr lang="en-US" altLang="zh-CN" dirty="0" smtClean="0"/>
              <a:t>Later…  to some members: </a:t>
            </a:r>
          </a:p>
          <a:p>
            <a:pPr lvl="1"/>
            <a:r>
              <a:rPr lang="zh-CN" altLang="en-US" b="1" dirty="0" smtClean="0"/>
              <a:t>“移山体育网要吸引眼球和广告，直到找到买家为止。”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Empower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None/>
            </a:pPr>
            <a:r>
              <a:rPr lang="zh-CN" altLang="en-US" dirty="0" smtClean="0"/>
              <a:t>充分授权和信任（</a:t>
            </a:r>
            <a:r>
              <a:rPr lang="en-US" dirty="0" smtClean="0"/>
              <a:t>Empower team members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）平等协作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成员之间，团队之间是平等协作的关系；</a:t>
            </a:r>
            <a:endParaRPr 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）充分授权给团队和成员。</a:t>
            </a:r>
            <a:endParaRPr lang="en-US" dirty="0" smtClean="0"/>
          </a:p>
          <a:p>
            <a:r>
              <a:rPr lang="zh-CN" altLang="en-US" dirty="0" smtClean="0"/>
              <a:t>这就是为什么</a:t>
            </a:r>
            <a:r>
              <a:rPr lang="en-US" dirty="0" smtClean="0"/>
              <a:t>MSF</a:t>
            </a:r>
            <a:r>
              <a:rPr lang="zh-CN" altLang="en-US" dirty="0" smtClean="0"/>
              <a:t>团队模型是网状，而不是层次结构。</a:t>
            </a:r>
            <a:endParaRPr lang="en-US" dirty="0" smtClean="0"/>
          </a:p>
          <a:p>
            <a:r>
              <a:rPr lang="zh-CN" altLang="en-US" dirty="0" smtClean="0"/>
              <a:t>这样做有什么好处？好处有两点：</a:t>
            </a:r>
            <a:endParaRPr 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）被授权的人会承担起自己对项目的责任，同时也期望同事们也同样对项目负责；</a:t>
            </a:r>
            <a:endParaRPr lang="en-US" dirty="0" smtClean="0"/>
          </a:p>
          <a:p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</a:t>
            </a:r>
            <a:r>
              <a:rPr lang="en-US" dirty="0" smtClean="0"/>
              <a:t>MSF</a:t>
            </a:r>
            <a:r>
              <a:rPr lang="zh-CN" altLang="en-US" dirty="0" smtClean="0"/>
              <a:t>提倡自下而上的计划，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633222" indent="-51435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“郢人垩慢其鼻端，若蝇翼，使匠石斫之。匠石运斤成风，听而斫之，尽垩，而鼻不伤。郢人立不失容。宋元君闻之，召匠石曰：‘尝试为寡人为之。’匠石曰：‘臣则尝能斫之，虽然，臣之质死久矣。’自夫子之死也，吾无以为质矣，吾无言之矣！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 Establish clear accountability and shared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zh-CN" altLang="en-US" dirty="0" smtClean="0"/>
              <a:t>各司其职，对项目共同负责（</a:t>
            </a:r>
            <a:r>
              <a:rPr lang="en-US" dirty="0" smtClean="0"/>
              <a:t>Establish clear accountability and shared responsibility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222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E088D0-761E-42B3-AB85-A8231623BC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2E8747-3F1E-45C8-B087-E29E68A96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0D545A-DB16-4CF7-82C5-8A040C906C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3653</TotalTime>
  <Words>1471</Words>
  <Application>Microsoft Office PowerPoint</Application>
  <PresentationFormat>全屏显示(4:3)</PresentationFormat>
  <Paragraphs>140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SimHei</vt:lpstr>
      <vt:lpstr>华文楷体</vt:lpstr>
      <vt:lpstr>KaiTi_GB2312</vt:lpstr>
      <vt:lpstr>宋体</vt:lpstr>
      <vt:lpstr>宋体</vt:lpstr>
      <vt:lpstr>Arial</vt:lpstr>
      <vt:lpstr>Calibri</vt:lpstr>
      <vt:lpstr>Corbel</vt:lpstr>
      <vt:lpstr>Times New Roman</vt:lpstr>
      <vt:lpstr>Verdana</vt:lpstr>
      <vt:lpstr>Wingdings</vt:lpstr>
      <vt:lpstr>Wingdings 2</vt:lpstr>
      <vt:lpstr>Wingdings 3</vt:lpstr>
      <vt:lpstr>Module</vt:lpstr>
      <vt:lpstr>MSF 原则</vt:lpstr>
      <vt:lpstr>MSF 的来历</vt:lpstr>
      <vt:lpstr>MSF 原则</vt:lpstr>
      <vt:lpstr>#1 open communications</vt:lpstr>
      <vt:lpstr>#2 Work toward a shared vision</vt:lpstr>
      <vt:lpstr>Change of vision</vt:lpstr>
      <vt:lpstr>#3 Empower team members</vt:lpstr>
      <vt:lpstr>#3 (cont.)</vt:lpstr>
      <vt:lpstr>#4 Establish clear accountability and shared responsibility</vt:lpstr>
      <vt:lpstr>Roles and accountabilities</vt:lpstr>
      <vt:lpstr>Example</vt:lpstr>
      <vt:lpstr>When you over-do it…</vt:lpstr>
      <vt:lpstr>#5 Focus on delivering business value</vt:lpstr>
      <vt:lpstr>Joel’s words</vt:lpstr>
      <vt:lpstr>#6 Stay agile, expect change</vt:lpstr>
      <vt:lpstr>#7 Invest in quality</vt:lpstr>
      <vt:lpstr>Blood type</vt:lpstr>
      <vt:lpstr>#8 Learn from all experiences</vt:lpstr>
      <vt:lpstr>#9 与顾客合作</vt:lpstr>
      <vt:lpstr>Bad example</vt:lpstr>
      <vt:lpstr>MSF - 实战条件下的质量</vt:lpstr>
      <vt:lpstr>练习和讨论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MSF Principles</dc:title>
  <dc:creator>xinz</dc:creator>
  <cp:lastModifiedBy>Xin Zou</cp:lastModifiedBy>
  <cp:revision>32</cp:revision>
  <dcterms:created xsi:type="dcterms:W3CDTF">2009-12-12T15:17:47Z</dcterms:created>
  <dcterms:modified xsi:type="dcterms:W3CDTF">2015-11-28T07:28:53Z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