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4"/>
  </p:sldMasterIdLst>
  <p:notesMasterIdLst>
    <p:notesMasterId r:id="rId15"/>
  </p:notesMasterIdLst>
  <p:sldIdLst>
    <p:sldId id="256" r:id="rId5"/>
    <p:sldId id="257" r:id="rId6"/>
    <p:sldId id="263" r:id="rId7"/>
    <p:sldId id="267" r:id="rId8"/>
    <p:sldId id="271" r:id="rId9"/>
    <p:sldId id="274" r:id="rId10"/>
    <p:sldId id="269" r:id="rId11"/>
    <p:sldId id="270" r:id="rId12"/>
    <p:sldId id="262" r:id="rId13"/>
    <p:sldId id="260" r:id="rId14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DB730-DC01-4747-B09C-9AEE45289939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6D0F3-14CB-4FB3-8ADB-0EA4FDFA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96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52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30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41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9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9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4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0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5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3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9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用户调研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dirty="0" smtClean="0"/>
              <a:t>User Study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Xin Zou </a:t>
            </a:r>
            <a:r>
              <a:rPr lang="zh-CN" altLang="en-US" dirty="0" smtClean="0"/>
              <a:t>（</a:t>
            </a:r>
            <a:r>
              <a:rPr lang="zh-CN" altLang="en-US" dirty="0"/>
              <a:t>邹欣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dirty="0" smtClean="0"/>
              <a:t>2014</a:t>
            </a:r>
          </a:p>
          <a:p>
            <a:r>
              <a:rPr lang="zh-CN" altLang="en-US" dirty="0"/>
              <a:t>构建之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/>
          </p:cNvSpPr>
          <p:nvPr/>
        </p:nvSpPr>
        <p:spPr bwMode="auto">
          <a:xfrm>
            <a:off x="2238375" y="24435"/>
            <a:ext cx="4233082" cy="90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marL="342900" indent="-342900" algn="ctr">
              <a:defRPr sz="3800">
                <a:solidFill>
                  <a:schemeClr val="tx1"/>
                </a:solidFill>
                <a:latin typeface="Gill Sans Light" charset="0"/>
                <a:ea typeface="Heiti SC Light" charset="0"/>
                <a:cs typeface="Heiti SC Light" charset="0"/>
                <a:sym typeface="Gill Sans Light" charset="0"/>
              </a:defRPr>
            </a:lvl1pPr>
            <a:lvl2pPr marL="742950" indent="-285750" algn="ctr">
              <a:defRPr sz="3800">
                <a:solidFill>
                  <a:schemeClr val="tx1"/>
                </a:solidFill>
                <a:latin typeface="Gill Sans Light" charset="0"/>
                <a:ea typeface="Heiti SC Light" charset="0"/>
                <a:cs typeface="Heiti SC Light" charset="0"/>
                <a:sym typeface="Gill Sans Light" charset="0"/>
              </a:defRPr>
            </a:lvl2pPr>
            <a:lvl3pPr marL="1143000" indent="-228600" algn="ctr">
              <a:defRPr sz="3800">
                <a:solidFill>
                  <a:schemeClr val="tx1"/>
                </a:solidFill>
                <a:latin typeface="Gill Sans Light" charset="0"/>
                <a:ea typeface="Heiti SC Light" charset="0"/>
                <a:cs typeface="Heiti SC Light" charset="0"/>
                <a:sym typeface="Gill Sans Light" charset="0"/>
              </a:defRPr>
            </a:lvl3pPr>
            <a:lvl4pPr marL="1600200" indent="-228600" algn="ctr">
              <a:defRPr sz="3800">
                <a:solidFill>
                  <a:schemeClr val="tx1"/>
                </a:solidFill>
                <a:latin typeface="Gill Sans Light" charset="0"/>
                <a:ea typeface="Heiti SC Light" charset="0"/>
                <a:cs typeface="Heiti SC Light" charset="0"/>
                <a:sym typeface="Gill Sans Light" charset="0"/>
              </a:defRPr>
            </a:lvl4pPr>
            <a:lvl5pPr marL="2057400" indent="-228600" algn="ctr">
              <a:defRPr sz="3800">
                <a:solidFill>
                  <a:schemeClr val="tx1"/>
                </a:solidFill>
                <a:latin typeface="Gill Sans Light" charset="0"/>
                <a:ea typeface="Heiti SC Light" charset="0"/>
                <a:cs typeface="Heiti SC Light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Gill Sans Light" charset="0"/>
                <a:ea typeface="Heiti SC Light" charset="0"/>
                <a:cs typeface="Heiti SC Light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Gill Sans Light" charset="0"/>
                <a:ea typeface="Heiti SC Light" charset="0"/>
                <a:cs typeface="Heiti SC Light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Gill Sans Light" charset="0"/>
                <a:ea typeface="Heiti SC Light" charset="0"/>
                <a:cs typeface="Heiti SC Light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Gill Sans Light" charset="0"/>
                <a:ea typeface="Heiti SC Light" charset="0"/>
                <a:cs typeface="Heiti SC Light" charset="0"/>
                <a:sym typeface="Gill Sans Light" charset="0"/>
              </a:defRPr>
            </a:lvl9pPr>
          </a:lstStyle>
          <a:p>
            <a:pPr algn="l" eaLnBrk="1" hangingPunct="1"/>
            <a:endParaRPr lang="en-US" sz="2953">
              <a:latin typeface="Segoe UI Light" panose="020B0502040204020203" pitchFamily="34" charset="0"/>
              <a:cs typeface="Segoe UI Light" panose="020B0502040204020203" pitchFamily="34" charset="0"/>
              <a:sym typeface="Segoe UI Light" panose="020B0502040204020203" pitchFamily="34" charset="0"/>
            </a:endParaRPr>
          </a:p>
          <a:p>
            <a:pPr algn="l" eaLnBrk="1" hangingPunct="1"/>
            <a:r>
              <a:rPr lang="en-US" sz="2953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Segoe UI Light" panose="020B0502040204020203" pitchFamily="34" charset="0"/>
              </a:rPr>
              <a:t>What is Quick Pulse Study?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2461617" y="1178719"/>
            <a:ext cx="7483078" cy="4714875"/>
          </a:xfrm>
        </p:spPr>
        <p:txBody>
          <a:bodyPr>
            <a:normAutofit fontScale="77500" lnSpcReduction="20000"/>
          </a:bodyPr>
          <a:lstStyle/>
          <a:p>
            <a:pPr marL="321457" indent="-321457">
              <a:spcAft>
                <a:spcPts val="844"/>
              </a:spcAft>
              <a:buFontTx/>
              <a:buChar char="•"/>
            </a:pPr>
            <a:r>
              <a:rPr lang="en-US" sz="2531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53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quicker study </a:t>
            </a:r>
            <a:r>
              <a:rPr lang="en-US" sz="2531" dirty="0">
                <a:latin typeface="Segoe UI" panose="020B0502040204020203" pitchFamily="34" charset="0"/>
                <a:cs typeface="Segoe UI" panose="020B0502040204020203" pitchFamily="34" charset="0"/>
              </a:rPr>
              <a:t>than traditional usability study; can be seen as an agile version</a:t>
            </a:r>
          </a:p>
          <a:p>
            <a:pPr marL="602732" lvl="1" indent="-321457">
              <a:spcAft>
                <a:spcPts val="844"/>
              </a:spcAft>
              <a:buFontTx/>
              <a:buChar char="•"/>
            </a:pPr>
            <a:r>
              <a:rPr lang="en-US" sz="1687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Regularly recruit </a:t>
            </a:r>
            <a:r>
              <a:rPr lang="en-US" sz="1687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users </a:t>
            </a:r>
            <a:r>
              <a:rPr lang="en-US" sz="1687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1687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</a:t>
            </a:r>
            <a:endParaRPr lang="en-US" sz="1687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02732" lvl="1" indent="-321457">
              <a:spcAft>
                <a:spcPts val="844"/>
              </a:spcAft>
              <a:buFontTx/>
              <a:buChar char="•"/>
            </a:pPr>
            <a:r>
              <a:rPr lang="en-US" altLang="zh-CN" sz="1687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15 - 30</a:t>
            </a:r>
            <a:r>
              <a:rPr lang="en-US" sz="1687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87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</a:t>
            </a:r>
            <a:r>
              <a:rPr lang="en-US" sz="1687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participant</a:t>
            </a:r>
            <a:endParaRPr lang="en-US" sz="1687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02732" lvl="1" indent="-321457">
              <a:spcAft>
                <a:spcPts val="844"/>
              </a:spcAft>
              <a:buFontTx/>
              <a:buChar char="•"/>
            </a:pPr>
            <a:r>
              <a:rPr lang="en-US" sz="1687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PM/Design </a:t>
            </a:r>
            <a:r>
              <a:rPr lang="en-US" sz="1687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provide test materials</a:t>
            </a:r>
            <a:endParaRPr lang="en-US" sz="1687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21457" indent="-321457">
              <a:spcAft>
                <a:spcPts val="844"/>
              </a:spcAft>
              <a:buFontTx/>
              <a:buChar char="•"/>
            </a:pPr>
            <a:r>
              <a:rPr lang="en-US" sz="2531" dirty="0">
                <a:latin typeface="Segoe UI" panose="020B0502040204020203" pitchFamily="34" charset="0"/>
                <a:cs typeface="Segoe UI" panose="020B0502040204020203" pitchFamily="34" charset="0"/>
              </a:rPr>
              <a:t>Quick way to start gathering user feedback without a lot of planning overhead</a:t>
            </a:r>
          </a:p>
          <a:p>
            <a:pPr marL="321457" indent="-321457">
              <a:spcAft>
                <a:spcPts val="844"/>
              </a:spcAft>
              <a:buFontTx/>
              <a:buChar char="•"/>
            </a:pPr>
            <a:r>
              <a:rPr lang="en-US" sz="2531" dirty="0">
                <a:latin typeface="Segoe UI" panose="020B0502040204020203" pitchFamily="34" charset="0"/>
                <a:cs typeface="Segoe UI" panose="020B0502040204020203" pitchFamily="34" charset="0"/>
              </a:rPr>
              <a:t>Provides a “gut check” when there isn’t time for a “full” usability study</a:t>
            </a:r>
          </a:p>
          <a:p>
            <a:pPr marL="321457" indent="-321457">
              <a:spcAft>
                <a:spcPts val="844"/>
              </a:spcAft>
              <a:buFontTx/>
              <a:buChar char="•"/>
            </a:pPr>
            <a:r>
              <a:rPr lang="en-US" sz="2531" dirty="0">
                <a:latin typeface="Segoe UI" panose="020B0502040204020203" pitchFamily="34" charset="0"/>
                <a:cs typeface="Segoe UI" panose="020B0502040204020203" pitchFamily="34" charset="0"/>
              </a:rPr>
              <a:t>Provide a way to quickly test lower priority items that may not make it into a “full” usability study</a:t>
            </a:r>
          </a:p>
          <a:p>
            <a:pPr marL="321457" indent="-321457">
              <a:spcAft>
                <a:spcPts val="844"/>
              </a:spcAft>
              <a:buFontTx/>
              <a:buChar char="•"/>
            </a:pPr>
            <a:r>
              <a:rPr lang="en-US" sz="253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 replacement </a:t>
            </a:r>
            <a:r>
              <a:rPr lang="en-US" sz="2531" dirty="0">
                <a:latin typeface="Segoe UI" panose="020B0502040204020203" pitchFamily="34" charset="0"/>
                <a:cs typeface="Segoe UI" panose="020B0502040204020203" pitchFamily="34" charset="0"/>
              </a:rPr>
              <a:t>for a “full” usability studies</a:t>
            </a:r>
          </a:p>
          <a:p>
            <a:pPr marL="321457" indent="-321457">
              <a:buFontTx/>
              <a:buChar char="•"/>
            </a:pPr>
            <a:endParaRPr lang="en-US" sz="3094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1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 Studies</a:t>
            </a:r>
          </a:p>
          <a:p>
            <a:r>
              <a:rPr lang="en-US" dirty="0" smtClean="0"/>
              <a:t>Focus Groups</a:t>
            </a:r>
          </a:p>
          <a:p>
            <a:r>
              <a:rPr lang="en-US" dirty="0" smtClean="0"/>
              <a:t>Card sorting</a:t>
            </a:r>
          </a:p>
          <a:p>
            <a:r>
              <a:rPr lang="en-US" dirty="0" smtClean="0"/>
              <a:t>Surveys</a:t>
            </a:r>
          </a:p>
          <a:p>
            <a:r>
              <a:rPr lang="en-US" dirty="0" smtClean="0"/>
              <a:t>Ethnographic Studies</a:t>
            </a:r>
          </a:p>
          <a:p>
            <a:r>
              <a:rPr lang="en-US" dirty="0" smtClean="0"/>
              <a:t>Paper Prototype Studies</a:t>
            </a:r>
          </a:p>
          <a:p>
            <a:r>
              <a:rPr lang="en-US" dirty="0" smtClean="0"/>
              <a:t>Eye Tracking Studies</a:t>
            </a:r>
          </a:p>
          <a:p>
            <a:r>
              <a:rPr lang="en-US" dirty="0" smtClean="0"/>
              <a:t>Diary Studies</a:t>
            </a:r>
          </a:p>
          <a:p>
            <a:r>
              <a:rPr lang="en-US" dirty="0" smtClean="0"/>
              <a:t>In-depth </a:t>
            </a:r>
            <a:r>
              <a:rPr lang="en-US" altLang="zh-CN" dirty="0" smtClean="0"/>
              <a:t>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Methods</a:t>
            </a:r>
            <a:endParaRPr lang="en-US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656183" y="3714382"/>
            <a:ext cx="2057176" cy="1355011"/>
            <a:chOff x="592496" y="3311665"/>
            <a:chExt cx="2229867" cy="1525746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460" y="3311665"/>
              <a:ext cx="2226903" cy="1456696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592496" y="4393818"/>
              <a:ext cx="2227447" cy="443593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36576" rIns="0" bIns="18288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 sz="1400"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>
                    <a:outerShdw blurRad="127000" algn="ctr" rotWithShape="0">
                      <a:srgbClr val="000000"/>
                    </a:outerShdw>
                  </a:effectLst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latin typeface="Segoe"/>
                </a:rPr>
                <a:t>Surveys</a:t>
              </a:r>
            </a:p>
            <a:p>
              <a:pPr>
                <a:defRPr/>
              </a:pPr>
              <a:r>
                <a:rPr lang="zh-CN" altLang="en-US" sz="1100" dirty="0">
                  <a:solidFill>
                    <a:srgbClr val="DDDDDD">
                      <a:lumMod val="40000"/>
                      <a:lumOff val="60000"/>
                    </a:srgbClr>
                  </a:solidFill>
                  <a:latin typeface="Segoe"/>
                </a:rPr>
                <a:t>调</a:t>
              </a:r>
              <a:r>
                <a:rPr lang="zh-CN" alt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latin typeface="Segoe"/>
                </a:rPr>
                <a:t>查问卷</a:t>
              </a:r>
              <a:endParaRPr lang="en-US" dirty="0">
                <a:solidFill>
                  <a:srgbClr val="DDDDDD">
                    <a:lumMod val="40000"/>
                    <a:lumOff val="60000"/>
                  </a:srgbClr>
                </a:solidFill>
                <a:latin typeface="Segoe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636092" y="5296051"/>
            <a:ext cx="2087314" cy="1175301"/>
            <a:chOff x="1960749" y="5022947"/>
            <a:chExt cx="2100874" cy="1584937"/>
          </a:xfrm>
        </p:grpSpPr>
        <p:pic>
          <p:nvPicPr>
            <p:cNvPr id="8" name="Picture 6" descr="C:\Users\xiyuan\Pictures\1276068552638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062" y="5022947"/>
              <a:ext cx="2089289" cy="1566967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9" name="TextBox 8"/>
            <p:cNvSpPr txBox="1"/>
            <p:nvPr/>
          </p:nvSpPr>
          <p:spPr>
            <a:xfrm>
              <a:off x="1960749" y="6076623"/>
              <a:ext cx="2100874" cy="531261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36576" rIns="0" bIns="18288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11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Paper Prototype Studies </a:t>
              </a:r>
              <a:endParaRPr lang="en-US" sz="1100" dirty="0" smtClean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  <a:p>
              <a:pPr>
                <a:defRPr/>
              </a:pPr>
              <a:r>
                <a:rPr lang="zh-CN" alt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纸上模型研究</a:t>
              </a:r>
              <a:endParaRPr lang="en-US" sz="140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47566" y="5322844"/>
            <a:ext cx="2130846" cy="1301435"/>
            <a:chOff x="4152231" y="4986241"/>
            <a:chExt cx="1968479" cy="1880654"/>
          </a:xfrm>
        </p:grpSpPr>
        <p:pic>
          <p:nvPicPr>
            <p:cNvPr id="11" name="Picture 7" descr="C:\Users\xiyuan\Pictures\SO-FO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31" y="4986241"/>
              <a:ext cx="1968479" cy="1640402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12" name="TextBox 11"/>
            <p:cNvSpPr txBox="1"/>
            <p:nvPr/>
          </p:nvSpPr>
          <p:spPr>
            <a:xfrm>
              <a:off x="4152231" y="6297607"/>
              <a:ext cx="1968479" cy="569288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36576" rIns="0" bIns="18288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11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Diary </a:t>
              </a:r>
              <a:r>
                <a:rPr 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Studies</a:t>
              </a:r>
            </a:p>
            <a:p>
              <a:pPr>
                <a:defRPr/>
              </a:pPr>
              <a:r>
                <a:rPr lang="zh-CN" alt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日志</a:t>
              </a:r>
              <a:r>
                <a:rPr lang="zh-CN" altLang="en-US" sz="11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调研</a:t>
              </a:r>
              <a:endParaRPr lang="en-US" sz="140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7803031" y="5204524"/>
            <a:ext cx="2046015" cy="1368407"/>
            <a:chOff x="6484396" y="4768362"/>
            <a:chExt cx="1871663" cy="1333740"/>
          </a:xfrm>
        </p:grpSpPr>
        <p:pic>
          <p:nvPicPr>
            <p:cNvPr id="14" name="Picture 8" descr="C:\Users\xiyuan\Pictures\istock_000004875971xsmall-dybde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396" y="4768362"/>
              <a:ext cx="1871663" cy="1242420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15" name="TextBox 14"/>
            <p:cNvSpPr txBox="1"/>
            <p:nvPr/>
          </p:nvSpPr>
          <p:spPr>
            <a:xfrm>
              <a:off x="6484396" y="5718128"/>
              <a:ext cx="1871663" cy="383974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36576" rIns="0" bIns="18288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11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In-depth </a:t>
              </a:r>
              <a:r>
                <a:rPr 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Interview</a:t>
              </a:r>
            </a:p>
            <a:p>
              <a:pPr>
                <a:defRPr/>
              </a:pPr>
              <a:r>
                <a:rPr lang="zh-CN" altLang="en-US" sz="11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深</a:t>
              </a:r>
              <a:r>
                <a:rPr lang="zh-CN" alt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入面谈</a:t>
              </a:r>
              <a:endParaRPr lang="en-US" sz="140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00" y="3677866"/>
            <a:ext cx="2028610" cy="1294347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589212" y="2198633"/>
            <a:ext cx="2107406" cy="1427804"/>
            <a:chOff x="595460" y="1488106"/>
            <a:chExt cx="2503425" cy="1784002"/>
          </a:xfrm>
        </p:grpSpPr>
        <p:pic>
          <p:nvPicPr>
            <p:cNvPr id="18" name="Picture 2" descr="\\teamatc\Root\Share\ATC_Studios\people\Xiaomeng\Training\UE picture\UsabilityTestDSC_1446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460" y="1488106"/>
              <a:ext cx="2503425" cy="1676400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19" name="TextBox 18"/>
            <p:cNvSpPr txBox="1"/>
            <p:nvPr/>
          </p:nvSpPr>
          <p:spPr>
            <a:xfrm>
              <a:off x="595460" y="2799101"/>
              <a:ext cx="2503425" cy="473007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36576" rIns="0" bIns="18288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105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Usability </a:t>
              </a:r>
              <a:r>
                <a:rPr lang="en-US" sz="105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Studies</a:t>
              </a:r>
            </a:p>
            <a:p>
              <a:pPr>
                <a:defRPr/>
              </a:pPr>
              <a:r>
                <a:rPr lang="zh-CN" altLang="en-US" sz="105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可用</a:t>
              </a:r>
              <a:r>
                <a:rPr lang="zh-CN" altLang="en-US" sz="105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性调查</a:t>
              </a:r>
              <a:endParaRPr lang="en-US" sz="105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5178821" y="2145055"/>
            <a:ext cx="1986855" cy="1456587"/>
            <a:chOff x="3327400" y="1360911"/>
            <a:chExt cx="2438400" cy="1784752"/>
          </a:xfrm>
        </p:grpSpPr>
        <p:pic>
          <p:nvPicPr>
            <p:cNvPr id="21" name="Picture 3" descr="\\teamatc\Root\Share\ATC_Studios\people\Xiaomeng\Training\UE picture\focusgroup.jp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1360911"/>
              <a:ext cx="2438400" cy="1656272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22" name="TextBox 21"/>
            <p:cNvSpPr txBox="1"/>
            <p:nvPr/>
          </p:nvSpPr>
          <p:spPr>
            <a:xfrm>
              <a:off x="3327400" y="2662952"/>
              <a:ext cx="2438400" cy="482711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36576" rIns="0" bIns="18288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11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Focus </a:t>
              </a:r>
              <a:r>
                <a:rPr 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Groups</a:t>
              </a:r>
            </a:p>
            <a:p>
              <a:pPr>
                <a:defRPr/>
              </a:pPr>
              <a:r>
                <a:rPr lang="zh-CN" altLang="en-US" sz="11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焦</a:t>
              </a:r>
              <a:r>
                <a:rPr lang="zh-CN" alt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点小组</a:t>
              </a:r>
              <a:endParaRPr lang="en-US" sz="110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7796335" y="2141706"/>
            <a:ext cx="2032620" cy="1488957"/>
            <a:chOff x="6509060" y="1093915"/>
            <a:chExt cx="2395644" cy="1836166"/>
          </a:xfrm>
        </p:grpSpPr>
        <p:pic>
          <p:nvPicPr>
            <p:cNvPr id="24" name="Picture 4" descr="\\teamatc\Root\Share\ATC_Studios\people\Xiaomeng\Training\UE picture\cardsort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9060" y="1093915"/>
              <a:ext cx="2395644" cy="1656247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25" name="TextBox 24"/>
            <p:cNvSpPr txBox="1"/>
            <p:nvPr/>
          </p:nvSpPr>
          <p:spPr>
            <a:xfrm>
              <a:off x="6516953" y="2444261"/>
              <a:ext cx="2387751" cy="48582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36576" rIns="0" bIns="18288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11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Card </a:t>
              </a:r>
              <a:r>
                <a:rPr 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Sorting</a:t>
              </a:r>
            </a:p>
            <a:p>
              <a:pPr>
                <a:defRPr/>
              </a:pPr>
              <a:r>
                <a:rPr lang="zh-CN" altLang="en-US" sz="11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卡</a:t>
              </a:r>
              <a:r>
                <a:rPr lang="zh-CN" alt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片分类</a:t>
              </a:r>
              <a:endParaRPr lang="en-US" sz="140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7796335" y="3666452"/>
            <a:ext cx="2032620" cy="1341618"/>
            <a:chOff x="5854679" y="3349169"/>
            <a:chExt cx="2362200" cy="1341347"/>
          </a:xfrm>
        </p:grpSpPr>
        <p:pic>
          <p:nvPicPr>
            <p:cNvPr id="27" name="Picture 5" descr="\\teamatc\Root\Share\ATC_Studios\people\Xiaomeng\Training\UE picture\eye-tracking-video-gaze-cluster-1.jpg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679" y="3349169"/>
              <a:ext cx="2362200" cy="1294544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28" name="TextBox 27"/>
            <p:cNvSpPr txBox="1"/>
            <p:nvPr/>
          </p:nvSpPr>
          <p:spPr>
            <a:xfrm>
              <a:off x="5856912" y="4296642"/>
              <a:ext cx="2359967" cy="393874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36576" rIns="0" bIns="18288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11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Eye Tracking </a:t>
              </a:r>
              <a:r>
                <a:rPr 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Studies</a:t>
              </a:r>
            </a:p>
            <a:p>
              <a:pPr>
                <a:defRPr/>
              </a:pPr>
              <a:r>
                <a:rPr lang="zh-CN" alt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眼动跟踪研究</a:t>
              </a:r>
              <a:endParaRPr lang="en-US" sz="110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sp>
        <p:nvSpPr>
          <p:cNvPr id="29" name="TextBox 28"/>
          <p:cNvSpPr txBox="1"/>
          <p:nvPr/>
        </p:nvSpPr>
        <p:spPr bwMode="auto">
          <a:xfrm>
            <a:off x="5152867" y="4614116"/>
            <a:ext cx="2054943" cy="410882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txBody>
          <a:bodyPr lIns="0" tIns="36576" rIns="0" bIns="18288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140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>
                  <a:outerShdw blurRad="127000" algn="ctr" rotWithShape="0">
                    <a:srgbClr val="000000"/>
                  </a:outerShdw>
                </a:effectLst>
              </a:defRPr>
            </a:lvl1pPr>
            <a:lvl2pPr marL="855663" indent="-395288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8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2pPr>
            <a:lvl3pPr marL="1258888" indent="-40322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4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3pPr>
            <a:lvl4pPr marL="1604963" indent="-34607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4pPr>
            <a:lvl5pPr marL="1941513" indent="-33655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defRPr/>
            </a:pPr>
            <a:r>
              <a:rPr lang="en-US" sz="1100" dirty="0" smtClean="0">
                <a:solidFill>
                  <a:srgbClr val="DDDDDD">
                    <a:lumMod val="40000"/>
                    <a:lumOff val="60000"/>
                  </a:srgbClr>
                </a:solidFill>
                <a:latin typeface="Segoe"/>
              </a:rPr>
              <a:t>Ethnology Study</a:t>
            </a:r>
          </a:p>
          <a:p>
            <a:pPr>
              <a:defRPr/>
            </a:pPr>
            <a:r>
              <a:rPr lang="zh-CN" altLang="en-US" sz="1200" dirty="0" smtClean="0">
                <a:solidFill>
                  <a:srgbClr val="DDDDDD">
                    <a:lumMod val="40000"/>
                    <a:lumOff val="60000"/>
                  </a:srgbClr>
                </a:solidFill>
                <a:latin typeface="Segoe"/>
              </a:rPr>
              <a:t>人类学调查</a:t>
            </a:r>
            <a:endParaRPr lang="en-US" sz="1200" dirty="0">
              <a:solidFill>
                <a:srgbClr val="DDDDDD">
                  <a:lumMod val="40000"/>
                  <a:lumOff val="60000"/>
                </a:srgbClr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8474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Methods – </a:t>
            </a:r>
            <a:r>
              <a:rPr lang="en-US" altLang="zh-CN" dirty="0" smtClean="0"/>
              <a:t>A/B Testing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025760" y="2825005"/>
            <a:ext cx="2046015" cy="1385335"/>
            <a:chOff x="6358694" y="2544450"/>
            <a:chExt cx="2046015" cy="13853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8694" y="2544450"/>
              <a:ext cx="2046015" cy="1274713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6358694" y="3518903"/>
              <a:ext cx="2046015" cy="410882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36576" rIns="0" bIns="18288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11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A/B Test</a:t>
              </a:r>
              <a:endParaRPr lang="en-US" sz="140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  <a:p>
              <a:pPr>
                <a:defRPr/>
              </a:pPr>
              <a:r>
                <a:rPr lang="en-US" altLang="zh-CN" sz="12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A/B </a:t>
              </a:r>
              <a:r>
                <a:rPr lang="zh-CN" altLang="en-US" sz="1200" dirty="0" smtClean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测试</a:t>
              </a:r>
              <a:endParaRPr lang="en-US" sz="1100" dirty="0" smtClean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8113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smtClean="0">
                <a:solidFill>
                  <a:srgbClr val="0070C0"/>
                </a:solidFill>
                <a:latin typeface="Segoe UI Light" panose="020B0502040204020203" pitchFamily="34" charset="0"/>
              </a:rPr>
              <a:t>    Dimensions of Different Methods</a:t>
            </a:r>
            <a:endParaRPr lang="en-US" sz="3200" dirty="0">
              <a:solidFill>
                <a:srgbClr val="0070C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Line 51"/>
          <p:cNvSpPr>
            <a:spLocks noChangeShapeType="1"/>
          </p:cNvSpPr>
          <p:nvPr/>
        </p:nvSpPr>
        <p:spPr bwMode="auto">
          <a:xfrm flipH="1" flipV="1">
            <a:off x="3613547" y="2138661"/>
            <a:ext cx="0" cy="2802806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Segoe"/>
            </a:endParaRP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3576712" y="4941466"/>
            <a:ext cx="5723930" cy="0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latin typeface="Segoe"/>
            </a:endParaRPr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5197451" y="3375422"/>
            <a:ext cx="2664395" cy="0"/>
          </a:xfrm>
          <a:prstGeom prst="line">
            <a:avLst/>
          </a:prstGeom>
          <a:noFill/>
          <a:ln w="25400">
            <a:solidFill>
              <a:srgbClr val="00B1DB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latin typeface="Segoe"/>
            </a:endParaRPr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 flipH="1" flipV="1">
            <a:off x="6493371" y="2429992"/>
            <a:ext cx="0" cy="1862956"/>
          </a:xfrm>
          <a:prstGeom prst="line">
            <a:avLst/>
          </a:prstGeom>
          <a:noFill/>
          <a:ln w="25400">
            <a:solidFill>
              <a:srgbClr val="00B1DB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latin typeface="Segoe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3844603" y="3174505"/>
            <a:ext cx="1352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B70F"/>
                </a:solidFill>
                <a:latin typeface="Constantia" pitchFamily="18" charset="0"/>
                <a:ea typeface="幼圆" pitchFamily="49" charset="-122"/>
              </a:rPr>
              <a:t>Why &amp; How to fix</a:t>
            </a:r>
          </a:p>
        </p:txBody>
      </p:sp>
      <p:sp>
        <p:nvSpPr>
          <p:cNvPr id="10" name="Text Box 57"/>
          <p:cNvSpPr txBox="1">
            <a:spLocks noChangeArrowheads="1"/>
          </p:cNvSpPr>
          <p:nvPr/>
        </p:nvSpPr>
        <p:spPr bwMode="auto">
          <a:xfrm>
            <a:off x="7948910" y="3158878"/>
            <a:ext cx="1676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B70F"/>
                </a:solidFill>
                <a:latin typeface="Constantia" pitchFamily="18" charset="0"/>
                <a:ea typeface="宋体" pitchFamily="2" charset="-122"/>
              </a:rPr>
              <a:t>How much &amp; How many</a:t>
            </a:r>
          </a:p>
        </p:txBody>
      </p:sp>
      <p:sp>
        <p:nvSpPr>
          <p:cNvPr id="11" name="Text Box 58"/>
          <p:cNvSpPr txBox="1">
            <a:spLocks noChangeArrowheads="1"/>
          </p:cNvSpPr>
          <p:nvPr/>
        </p:nvSpPr>
        <p:spPr bwMode="auto">
          <a:xfrm>
            <a:off x="5690816" y="4369966"/>
            <a:ext cx="22067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B70F"/>
                </a:solidFill>
                <a:latin typeface="Constantia" pitchFamily="18" charset="0"/>
                <a:ea typeface="宋体" pitchFamily="2" charset="-122"/>
              </a:rPr>
              <a:t>What people say</a:t>
            </a: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5655097" y="1981275"/>
            <a:ext cx="1953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B70F"/>
                </a:solidFill>
                <a:latin typeface="Constantia" pitchFamily="18" charset="0"/>
                <a:ea typeface="宋体" pitchFamily="2" charset="-122"/>
              </a:rPr>
              <a:t>What people do</a:t>
            </a:r>
          </a:p>
        </p:txBody>
      </p:sp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1992809" y="2000250"/>
            <a:ext cx="1274708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Segoe"/>
                <a:ea typeface="宋体" pitchFamily="2" charset="-122"/>
              </a:rPr>
              <a:t>Behavioral</a:t>
            </a: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Segoe"/>
                <a:ea typeface="宋体" pitchFamily="2" charset="-122"/>
              </a:rPr>
              <a:t>行为</a:t>
            </a:r>
            <a:endParaRPr lang="en-US" altLang="zh-CN" dirty="0">
              <a:solidFill>
                <a:srgbClr val="000000"/>
              </a:solidFill>
              <a:latin typeface="Segoe"/>
              <a:ea typeface="宋体" pitchFamily="2" charset="-122"/>
            </a:endParaRPr>
          </a:p>
        </p:txBody>
      </p:sp>
      <p:sp>
        <p:nvSpPr>
          <p:cNvPr id="14" name="Text Box 61"/>
          <p:cNvSpPr txBox="1">
            <a:spLocks noChangeArrowheads="1"/>
          </p:cNvSpPr>
          <p:nvPr/>
        </p:nvSpPr>
        <p:spPr bwMode="auto">
          <a:xfrm>
            <a:off x="2099965" y="4644554"/>
            <a:ext cx="1197764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Segoe"/>
                <a:ea typeface="宋体" pitchFamily="2" charset="-122"/>
              </a:rPr>
              <a:t>Attitudinal</a:t>
            </a: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Segoe"/>
                <a:ea typeface="宋体" pitchFamily="2" charset="-122"/>
              </a:rPr>
              <a:t>态度</a:t>
            </a:r>
            <a:endParaRPr lang="en-US" altLang="zh-CN" dirty="0">
              <a:solidFill>
                <a:srgbClr val="000000"/>
              </a:solidFill>
              <a:latin typeface="Segoe"/>
              <a:ea typeface="宋体" pitchFamily="2" charset="-122"/>
            </a:endParaRP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3036466" y="5037460"/>
            <a:ext cx="1928733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Segoe"/>
                <a:ea typeface="宋体" pitchFamily="2" charset="-122"/>
              </a:rPr>
              <a:t>Qualitative / </a:t>
            </a:r>
            <a:r>
              <a:rPr lang="zh-CN" altLang="en-US" dirty="0" smtClean="0">
                <a:solidFill>
                  <a:srgbClr val="000000"/>
                </a:solidFill>
                <a:latin typeface="Segoe"/>
                <a:ea typeface="宋体" pitchFamily="2" charset="-122"/>
              </a:rPr>
              <a:t>感觉</a:t>
            </a:r>
            <a:endParaRPr lang="en-US" altLang="zh-CN" dirty="0">
              <a:solidFill>
                <a:srgbClr val="000000"/>
              </a:solidFill>
              <a:latin typeface="Segoe"/>
              <a:ea typeface="宋体" pitchFamily="2" charset="-122"/>
            </a:endParaRPr>
          </a:p>
        </p:txBody>
      </p:sp>
      <p:sp>
        <p:nvSpPr>
          <p:cNvPr id="16" name="Text Box 63"/>
          <p:cNvSpPr txBox="1">
            <a:spLocks noChangeArrowheads="1"/>
          </p:cNvSpPr>
          <p:nvPr/>
        </p:nvSpPr>
        <p:spPr bwMode="auto">
          <a:xfrm>
            <a:off x="8344049" y="5037460"/>
            <a:ext cx="253146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Segoe"/>
                <a:ea typeface="宋体" pitchFamily="2" charset="-122"/>
              </a:rPr>
              <a:t>Quantitative / </a:t>
            </a:r>
            <a:r>
              <a:rPr lang="zh-CN" altLang="en-US" dirty="0" smtClean="0">
                <a:solidFill>
                  <a:srgbClr val="000000"/>
                </a:solidFill>
                <a:latin typeface="Segoe"/>
                <a:ea typeface="宋体" pitchFamily="2" charset="-122"/>
              </a:rPr>
              <a:t>数量化的</a:t>
            </a:r>
            <a:endParaRPr lang="en-US" altLang="zh-CN" dirty="0">
              <a:solidFill>
                <a:srgbClr val="000000"/>
              </a:solidFill>
              <a:latin typeface="Segoe"/>
              <a:ea typeface="宋体" pitchFamily="2" charset="-122"/>
            </a:endParaRP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3827859" y="2688953"/>
            <a:ext cx="14975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C00000"/>
                </a:solidFill>
                <a:latin typeface="Segoe"/>
                <a:ea typeface="宋体" pitchFamily="2" charset="-122"/>
              </a:rPr>
              <a:t>Usability lab study</a:t>
            </a:r>
          </a:p>
          <a:p>
            <a:pPr>
              <a:defRPr/>
            </a:pPr>
            <a:r>
              <a:rPr lang="en-US" altLang="zh-CN" sz="1200" dirty="0">
                <a:solidFill>
                  <a:srgbClr val="C00000"/>
                </a:solidFill>
                <a:latin typeface="Segoe"/>
                <a:ea typeface="宋体" pitchFamily="2" charset="-122"/>
              </a:rPr>
              <a:t>Ethnographic study</a:t>
            </a:r>
          </a:p>
        </p:txBody>
      </p:sp>
      <p:sp>
        <p:nvSpPr>
          <p:cNvPr id="18" name="Text Box 69"/>
          <p:cNvSpPr txBox="1">
            <a:spLocks noChangeArrowheads="1"/>
          </p:cNvSpPr>
          <p:nvPr/>
        </p:nvSpPr>
        <p:spPr bwMode="auto">
          <a:xfrm>
            <a:off x="3827859" y="4369967"/>
            <a:ext cx="1531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C00000"/>
                </a:solidFill>
                <a:latin typeface="Segoe"/>
                <a:ea typeface="宋体" pitchFamily="2" charset="-122"/>
              </a:rPr>
              <a:t>Participatory design</a:t>
            </a:r>
          </a:p>
          <a:p>
            <a:pPr>
              <a:defRPr/>
            </a:pPr>
            <a:r>
              <a:rPr lang="en-US" altLang="zh-CN" sz="1200" dirty="0">
                <a:solidFill>
                  <a:srgbClr val="C00000"/>
                </a:solidFill>
                <a:latin typeface="Segoe"/>
                <a:ea typeface="宋体" pitchFamily="2" charset="-122"/>
              </a:rPr>
              <a:t>Focus group</a:t>
            </a:r>
          </a:p>
        </p:txBody>
      </p:sp>
      <p:sp>
        <p:nvSpPr>
          <p:cNvPr id="19" name="Text Box 70"/>
          <p:cNvSpPr txBox="1">
            <a:spLocks noChangeArrowheads="1"/>
          </p:cNvSpPr>
          <p:nvPr/>
        </p:nvSpPr>
        <p:spPr bwMode="auto">
          <a:xfrm>
            <a:off x="7897565" y="4369966"/>
            <a:ext cx="6623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C00000"/>
                </a:solidFill>
                <a:latin typeface="Segoe"/>
                <a:ea typeface="宋体" pitchFamily="2" charset="-122"/>
              </a:rPr>
              <a:t>Survey</a:t>
            </a:r>
          </a:p>
        </p:txBody>
      </p:sp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6591598" y="2415481"/>
            <a:ext cx="17684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C00000"/>
                </a:solidFill>
                <a:latin typeface="Segoe"/>
                <a:ea typeface="宋体" pitchFamily="2" charset="-122"/>
              </a:rPr>
              <a:t>Usability benchmarking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91598" y="2575099"/>
            <a:ext cx="102944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C00000"/>
                </a:solidFill>
                <a:latin typeface="Segoe"/>
              </a:rPr>
              <a:t>Eye 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4625" y="3886647"/>
            <a:ext cx="10198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C00000"/>
                </a:solidFill>
                <a:latin typeface="Segoe"/>
              </a:rPr>
              <a:t>Card sorting</a:t>
            </a:r>
          </a:p>
          <a:p>
            <a:pPr>
              <a:defRPr/>
            </a:pPr>
            <a:r>
              <a:rPr lang="en-US" sz="1200" dirty="0">
                <a:solidFill>
                  <a:srgbClr val="C00000"/>
                </a:solidFill>
                <a:latin typeface="Segoe"/>
              </a:rPr>
              <a:t>Diary study</a:t>
            </a:r>
          </a:p>
        </p:txBody>
      </p:sp>
    </p:spTree>
    <p:extLst>
      <p:ext uri="{BB962C8B-B14F-4D97-AF65-F5344CB8AC3E}">
        <p14:creationId xmlns:p14="http://schemas.microsoft.com/office/powerpoint/2010/main" val="22111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8113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smtClean="0">
                <a:solidFill>
                  <a:srgbClr val="0070C0"/>
                </a:solidFill>
                <a:latin typeface="+mn-lt"/>
                <a:ea typeface="Microsoft YaHei" panose="020B0503020204020204" pitchFamily="34" charset="-122"/>
              </a:rPr>
              <a:t>    Dimensions of Different Methods</a:t>
            </a:r>
            <a:endParaRPr lang="en-US" sz="3200" dirty="0">
              <a:solidFill>
                <a:srgbClr val="0070C0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5" name="Line 51"/>
          <p:cNvSpPr>
            <a:spLocks noChangeShapeType="1"/>
          </p:cNvSpPr>
          <p:nvPr/>
        </p:nvSpPr>
        <p:spPr bwMode="auto">
          <a:xfrm flipH="1" flipV="1">
            <a:off x="3613547" y="2138661"/>
            <a:ext cx="0" cy="2802806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3576712" y="4941466"/>
            <a:ext cx="5723930" cy="0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ea typeface="Microsoft YaHei" panose="020B0503020204020204" pitchFamily="34" charset="-122"/>
            </a:endParaRPr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5197451" y="3375422"/>
            <a:ext cx="2664395" cy="0"/>
          </a:xfrm>
          <a:prstGeom prst="line">
            <a:avLst/>
          </a:prstGeom>
          <a:noFill/>
          <a:ln w="25400">
            <a:solidFill>
              <a:srgbClr val="00B1DB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ea typeface="Microsoft YaHei" panose="020B0503020204020204" pitchFamily="34" charset="-122"/>
            </a:endParaRPr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 flipH="1" flipV="1">
            <a:off x="6493371" y="2429992"/>
            <a:ext cx="0" cy="1862956"/>
          </a:xfrm>
          <a:prstGeom prst="line">
            <a:avLst/>
          </a:prstGeom>
          <a:noFill/>
          <a:ln w="25400">
            <a:solidFill>
              <a:srgbClr val="00B1DB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ea typeface="Microsoft YaHei" panose="020B0503020204020204" pitchFamily="34" charset="-122"/>
            </a:endParaRPr>
          </a:p>
        </p:txBody>
      </p:sp>
      <p:sp>
        <p:nvSpPr>
          <p:cNvPr id="9" name="Text Box 60"/>
          <p:cNvSpPr txBox="1">
            <a:spLocks noChangeArrowheads="1"/>
          </p:cNvSpPr>
          <p:nvPr/>
        </p:nvSpPr>
        <p:spPr bwMode="auto">
          <a:xfrm>
            <a:off x="1992809" y="2000250"/>
            <a:ext cx="1439818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Behavioral</a:t>
            </a:r>
          </a:p>
          <a:p>
            <a:pPr>
              <a:defRPr/>
            </a:pP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行为</a:t>
            </a: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观其行</a:t>
            </a:r>
            <a:endParaRPr lang="en-US" altLang="zh-CN" dirty="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0" name="Text Box 61"/>
          <p:cNvSpPr txBox="1">
            <a:spLocks noChangeArrowheads="1"/>
          </p:cNvSpPr>
          <p:nvPr/>
        </p:nvSpPr>
        <p:spPr bwMode="auto">
          <a:xfrm>
            <a:off x="2118477" y="4348312"/>
            <a:ext cx="1439818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Attitudinal</a:t>
            </a:r>
          </a:p>
          <a:p>
            <a:pPr>
              <a:defRPr/>
            </a:pP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态度</a:t>
            </a: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听其言</a:t>
            </a:r>
            <a:endParaRPr lang="en-US" altLang="zh-CN" dirty="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3036466" y="5037460"/>
            <a:ext cx="1774525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Qualitative 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定性</a:t>
            </a: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为啥</a:t>
            </a: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怎样改进</a:t>
            </a:r>
            <a:endParaRPr lang="en-US" altLang="zh-CN" dirty="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8344049" y="5037460"/>
            <a:ext cx="1859824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Quantitative / 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定量</a:t>
            </a: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是多少</a:t>
            </a:r>
            <a:endParaRPr lang="en-US" altLang="zh-CN" dirty="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3827859" y="2688953"/>
            <a:ext cx="1630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C00000"/>
                </a:solidFill>
                <a:ea typeface="Microsoft YaHei" panose="020B0503020204020204" pitchFamily="34" charset="-122"/>
              </a:rPr>
              <a:t>Usability lab study</a:t>
            </a:r>
          </a:p>
          <a:p>
            <a:pPr>
              <a:defRPr/>
            </a:pPr>
            <a:r>
              <a:rPr lang="en-US" altLang="zh-CN" sz="1200" dirty="0">
                <a:solidFill>
                  <a:srgbClr val="C00000"/>
                </a:solidFill>
                <a:ea typeface="Microsoft YaHei" panose="020B0503020204020204" pitchFamily="34" charset="-122"/>
              </a:rPr>
              <a:t>Ethnographic study</a:t>
            </a:r>
          </a:p>
        </p:txBody>
      </p:sp>
      <p:sp>
        <p:nvSpPr>
          <p:cNvPr id="14" name="Text Box 69"/>
          <p:cNvSpPr txBox="1">
            <a:spLocks noChangeArrowheads="1"/>
          </p:cNvSpPr>
          <p:nvPr/>
        </p:nvSpPr>
        <p:spPr bwMode="auto">
          <a:xfrm>
            <a:off x="3827859" y="4369967"/>
            <a:ext cx="15327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rgbClr val="C00000"/>
                </a:solidFill>
                <a:ea typeface="Microsoft YaHei" panose="020B0503020204020204" pitchFamily="34" charset="-122"/>
              </a:rPr>
              <a:t>In-depth interview</a:t>
            </a:r>
            <a:endParaRPr lang="en-US" altLang="zh-CN" sz="1200" dirty="0">
              <a:solidFill>
                <a:srgbClr val="C00000"/>
              </a:solidFill>
              <a:ea typeface="Microsoft YaHei" panose="020B0503020204020204" pitchFamily="34" charset="-122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C00000"/>
                </a:solidFill>
                <a:ea typeface="Microsoft YaHei" panose="020B0503020204020204" pitchFamily="34" charset="-122"/>
              </a:rPr>
              <a:t>Focus group</a:t>
            </a:r>
          </a:p>
        </p:txBody>
      </p:sp>
      <p:sp>
        <p:nvSpPr>
          <p:cNvPr id="15" name="Text Box 70"/>
          <p:cNvSpPr txBox="1">
            <a:spLocks noChangeArrowheads="1"/>
          </p:cNvSpPr>
          <p:nvPr/>
        </p:nvSpPr>
        <p:spPr bwMode="auto">
          <a:xfrm>
            <a:off x="7897565" y="4369966"/>
            <a:ext cx="10166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rgbClr val="C00000"/>
                </a:solidFill>
                <a:ea typeface="Microsoft YaHei" panose="020B0503020204020204" pitchFamily="34" charset="-122"/>
              </a:rPr>
              <a:t>User Survey</a:t>
            </a:r>
            <a:endParaRPr lang="en-US" altLang="zh-CN" sz="1200" dirty="0">
              <a:solidFill>
                <a:srgbClr val="C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6591598" y="2415481"/>
            <a:ext cx="19191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C00000"/>
                </a:solidFill>
                <a:ea typeface="Microsoft YaHei" panose="020B0503020204020204" pitchFamily="34" charset="-122"/>
              </a:rPr>
              <a:t>Usability benchmarking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91598" y="2575099"/>
            <a:ext cx="11015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C00000"/>
                </a:solidFill>
                <a:ea typeface="Microsoft YaHei" panose="020B0503020204020204" pitchFamily="34" charset="-122"/>
              </a:rPr>
              <a:t>Eye tracking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24625" y="3886647"/>
            <a:ext cx="10961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C00000"/>
                </a:solidFill>
                <a:ea typeface="Microsoft YaHei" panose="020B0503020204020204" pitchFamily="34" charset="-122"/>
              </a:rPr>
              <a:t>Card sorting</a:t>
            </a:r>
          </a:p>
          <a:p>
            <a:pPr>
              <a:defRPr/>
            </a:pPr>
            <a:r>
              <a:rPr lang="en-US" sz="1200" dirty="0">
                <a:solidFill>
                  <a:srgbClr val="C00000"/>
                </a:solidFill>
                <a:ea typeface="Microsoft YaHei" panose="020B0503020204020204" pitchFamily="34" charset="-122"/>
              </a:rPr>
              <a:t>Diary study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8107038" y="2244956"/>
            <a:ext cx="10038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rgbClr val="C00000"/>
                </a:solidFill>
                <a:ea typeface="Microsoft YaHei" panose="020B0503020204020204" pitchFamily="34" charset="-122"/>
              </a:rPr>
              <a:t>A/B Testing</a:t>
            </a:r>
            <a:endParaRPr lang="en-US" altLang="zh-CN" sz="1200" dirty="0">
              <a:solidFill>
                <a:srgbClr val="C00000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6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用户有多种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我们说了这么多用户调研</a:t>
            </a:r>
            <a:r>
              <a:rPr lang="en-US" altLang="zh-CN" dirty="0"/>
              <a:t>,  </a:t>
            </a:r>
            <a:r>
              <a:rPr lang="zh-CN" altLang="en-US" dirty="0"/>
              <a:t>很多人假设评价软件的就是购买软件的，就是使用软件的，但是未必。看下面的例子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a) </a:t>
            </a:r>
            <a:r>
              <a:rPr lang="zh-CN" altLang="en-US" dirty="0"/>
              <a:t>你要写一个中学生学习英语的软件，你找谁去做用户调研</a:t>
            </a:r>
            <a:r>
              <a:rPr lang="en-US" altLang="zh-CN" dirty="0"/>
              <a:t>? </a:t>
            </a:r>
          </a:p>
          <a:p>
            <a:r>
              <a:rPr lang="en-US" altLang="zh-CN" dirty="0"/>
              <a:t>    </a:t>
            </a:r>
            <a:r>
              <a:rPr lang="zh-CN" altLang="en-US" dirty="0"/>
              <a:t>中学生 </a:t>
            </a:r>
            <a:r>
              <a:rPr lang="en-US" altLang="zh-CN" dirty="0"/>
              <a:t>- </a:t>
            </a:r>
            <a:r>
              <a:rPr lang="zh-CN" altLang="en-US" dirty="0"/>
              <a:t>最终用户 </a:t>
            </a:r>
            <a:br>
              <a:rPr lang="zh-CN" altLang="en-US" dirty="0"/>
            </a:br>
            <a:r>
              <a:rPr lang="zh-CN" altLang="en-US" dirty="0"/>
              <a:t>    家长 </a:t>
            </a:r>
            <a:r>
              <a:rPr lang="en-US" altLang="zh-CN" dirty="0"/>
              <a:t>- </a:t>
            </a:r>
            <a:r>
              <a:rPr lang="zh-CN" altLang="en-US" dirty="0"/>
              <a:t>他们是要掏钱的人，他们不会每天都用软件，有些人都不太会英语，但是他们也有需求 </a:t>
            </a:r>
            <a:br>
              <a:rPr lang="zh-CN" altLang="en-US" dirty="0"/>
            </a:br>
            <a:r>
              <a:rPr lang="zh-CN" altLang="en-US" dirty="0"/>
              <a:t>    学校老师 </a:t>
            </a:r>
            <a:r>
              <a:rPr lang="en-US" altLang="zh-CN" dirty="0"/>
              <a:t>- </a:t>
            </a:r>
            <a:r>
              <a:rPr lang="zh-CN" altLang="en-US" dirty="0"/>
              <a:t>他们是有巨大影响力的人，他们说不定立下一道规矩，我们班级就用某某软件</a:t>
            </a:r>
            <a:r>
              <a:rPr lang="en-US" altLang="zh-CN" dirty="0"/>
              <a:t>!  </a:t>
            </a:r>
          </a:p>
          <a:p>
            <a:r>
              <a:rPr lang="en-US" altLang="zh-CN" dirty="0"/>
              <a:t>b) </a:t>
            </a:r>
            <a:r>
              <a:rPr lang="zh-CN" altLang="en-US" dirty="0"/>
              <a:t>你要写一个企业管理软件</a:t>
            </a:r>
            <a:r>
              <a:rPr lang="en-US" altLang="zh-CN" dirty="0"/>
              <a:t>, </a:t>
            </a:r>
            <a:r>
              <a:rPr lang="zh-CN" altLang="en-US" dirty="0"/>
              <a:t>你要找谁去做用户调研</a:t>
            </a:r>
            <a:r>
              <a:rPr lang="en-US" altLang="zh-CN" dirty="0"/>
              <a:t>?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27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做过头了会怎样？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我们有这么多各式各样的工具</a:t>
            </a:r>
            <a:r>
              <a:rPr lang="en-US" altLang="zh-CN" dirty="0"/>
              <a:t>, </a:t>
            </a:r>
            <a:r>
              <a:rPr lang="zh-CN" altLang="en-US" dirty="0"/>
              <a:t>互联网给我们带来了这么多用户和数据</a:t>
            </a:r>
            <a:r>
              <a:rPr lang="en-US" altLang="zh-CN" dirty="0"/>
              <a:t>, </a:t>
            </a:r>
            <a:r>
              <a:rPr lang="zh-CN" altLang="en-US" dirty="0"/>
              <a:t>这是好事</a:t>
            </a:r>
            <a:r>
              <a:rPr lang="en-US" altLang="zh-CN" dirty="0"/>
              <a:t>, </a:t>
            </a:r>
            <a:r>
              <a:rPr lang="zh-CN" altLang="en-US" dirty="0"/>
              <a:t>也有副作用。 </a:t>
            </a:r>
            <a:r>
              <a:rPr lang="zh-CN" altLang="en-US" dirty="0" smtClean="0"/>
              <a:t>世界</a:t>
            </a:r>
            <a:r>
              <a:rPr lang="zh-CN" altLang="en-US" dirty="0"/>
              <a:t>上能访问用户数据</a:t>
            </a:r>
            <a:r>
              <a:rPr lang="en-US" altLang="zh-CN" dirty="0"/>
              <a:t>, </a:t>
            </a:r>
            <a:r>
              <a:rPr lang="zh-CN" altLang="en-US" dirty="0"/>
              <a:t>并根据数据做分析和改进的公司</a:t>
            </a:r>
            <a:r>
              <a:rPr lang="en-US" altLang="zh-CN" dirty="0"/>
              <a:t>, </a:t>
            </a:r>
            <a:r>
              <a:rPr lang="zh-CN" altLang="en-US" dirty="0"/>
              <a:t>大概 </a:t>
            </a:r>
            <a:r>
              <a:rPr lang="en-US" altLang="zh-CN" dirty="0"/>
              <a:t>Google </a:t>
            </a:r>
            <a:r>
              <a:rPr lang="zh-CN" altLang="en-US" dirty="0"/>
              <a:t>是其中翘楚</a:t>
            </a:r>
            <a:r>
              <a:rPr lang="en-US" altLang="zh-CN" dirty="0"/>
              <a:t>, </a:t>
            </a:r>
            <a:r>
              <a:rPr lang="zh-CN" altLang="en-US" dirty="0"/>
              <a:t>这种 </a:t>
            </a:r>
            <a:r>
              <a:rPr lang="en-US" altLang="zh-CN" dirty="0"/>
              <a:t>data-centric </a:t>
            </a:r>
            <a:r>
              <a:rPr lang="zh-CN" altLang="en-US" dirty="0"/>
              <a:t>的做法做过了头</a:t>
            </a:r>
            <a:r>
              <a:rPr lang="en-US" altLang="zh-CN" dirty="0"/>
              <a:t>, </a:t>
            </a:r>
            <a:r>
              <a:rPr lang="zh-CN" altLang="en-US" dirty="0"/>
              <a:t>也有悲剧发生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Douglas Bowman </a:t>
            </a:r>
            <a:r>
              <a:rPr lang="zh-CN" altLang="en-US" dirty="0"/>
              <a:t>曾经是</a:t>
            </a:r>
            <a:r>
              <a:rPr lang="en-US" altLang="zh-CN" dirty="0"/>
              <a:t>Google </a:t>
            </a:r>
            <a:r>
              <a:rPr lang="zh-CN" altLang="en-US" dirty="0"/>
              <a:t>的视觉设计主管</a:t>
            </a:r>
            <a:r>
              <a:rPr lang="en-US" altLang="zh-CN" dirty="0"/>
              <a:t>, 2009 </a:t>
            </a:r>
            <a:r>
              <a:rPr lang="zh-CN" altLang="en-US" dirty="0"/>
              <a:t>年的一天</a:t>
            </a:r>
            <a:r>
              <a:rPr lang="en-US" altLang="zh-CN" dirty="0"/>
              <a:t>, </a:t>
            </a:r>
            <a:r>
              <a:rPr lang="zh-CN" altLang="en-US" dirty="0"/>
              <a:t>他受不了了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Yes, it's true that a team at Google couldn't decide between two blues, so they're testing 41 shades between each blue to see which one performs better. I had a recent debate over whether a border should be 3, 4, or 5 pixels wide, and was asked to prove my case. I can't operate in an environment like that. I've grown tired of debating such minuscule design decisions... </a:t>
            </a:r>
          </a:p>
          <a:p>
            <a:endParaRPr lang="en-US" altLang="zh-CN" dirty="0"/>
          </a:p>
          <a:p>
            <a:r>
              <a:rPr lang="zh-CN" altLang="en-US" dirty="0"/>
              <a:t>当你的公司要你用数据来证明 </a:t>
            </a:r>
            <a:r>
              <a:rPr lang="en-US" altLang="zh-CN" dirty="0"/>
              <a:t>41 </a:t>
            </a:r>
            <a:r>
              <a:rPr lang="zh-CN" altLang="en-US" dirty="0"/>
              <a:t>中蓝色到底哪一种更好</a:t>
            </a:r>
            <a:r>
              <a:rPr lang="en-US" altLang="zh-CN" dirty="0"/>
              <a:t>, </a:t>
            </a:r>
            <a:r>
              <a:rPr lang="zh-CN" altLang="en-US" dirty="0"/>
              <a:t>或者为一个边栏宽度是</a:t>
            </a:r>
            <a:r>
              <a:rPr lang="en-US" altLang="zh-CN" dirty="0"/>
              <a:t>3, 4, </a:t>
            </a:r>
            <a:r>
              <a:rPr lang="zh-CN" altLang="en-US" dirty="0"/>
              <a:t>或</a:t>
            </a:r>
            <a:r>
              <a:rPr lang="en-US" altLang="zh-CN" dirty="0"/>
              <a:t>5 </a:t>
            </a:r>
            <a:r>
              <a:rPr lang="zh-CN" altLang="en-US" dirty="0"/>
              <a:t>而争执不休</a:t>
            </a:r>
            <a:r>
              <a:rPr lang="en-US" altLang="zh-CN" dirty="0"/>
              <a:t>, </a:t>
            </a:r>
            <a:r>
              <a:rPr lang="zh-CN" altLang="en-US" dirty="0"/>
              <a:t>纷纷表示要拿数据来证明的时候</a:t>
            </a:r>
            <a:r>
              <a:rPr lang="en-US" altLang="zh-CN" dirty="0"/>
              <a:t>, </a:t>
            </a:r>
            <a:r>
              <a:rPr lang="zh-CN" altLang="en-US" dirty="0"/>
              <a:t>你怎么办</a:t>
            </a:r>
            <a:r>
              <a:rPr lang="en-US" altLang="zh-CN" dirty="0"/>
              <a:t>?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80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too late to do user study now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Agile world, it’s never too late</a:t>
            </a:r>
          </a:p>
          <a:p>
            <a:pPr lvl="1"/>
            <a:r>
              <a:rPr lang="en-US" dirty="0" smtClean="0"/>
              <a:t>When you present your software to user, the learning has just started. </a:t>
            </a:r>
          </a:p>
          <a:p>
            <a:pPr lvl="1"/>
            <a:r>
              <a:rPr lang="zh-CN" altLang="en-US" dirty="0"/>
              <a:t>当你</a:t>
            </a:r>
            <a:r>
              <a:rPr lang="zh-CN" altLang="en-US" dirty="0" smtClean="0"/>
              <a:t>把软件交给用户的时候，学习才刚刚开始</a:t>
            </a:r>
            <a:endParaRPr lang="en-US" altLang="zh-CN" dirty="0" smtClean="0"/>
          </a:p>
          <a:p>
            <a:r>
              <a:rPr lang="zh-CN" altLang="en-US" dirty="0"/>
              <a:t>下</a:t>
            </a:r>
            <a:r>
              <a:rPr lang="zh-CN" altLang="en-US" dirty="0" smtClean="0"/>
              <a:t>面每个小组做 </a:t>
            </a:r>
            <a:r>
              <a:rPr lang="en-US" altLang="zh-CN" dirty="0" smtClean="0"/>
              <a:t>user study</a:t>
            </a:r>
          </a:p>
          <a:p>
            <a:pPr lvl="1"/>
            <a:r>
              <a:rPr lang="zh-CN" altLang="en-US" dirty="0"/>
              <a:t>选一</a:t>
            </a:r>
            <a:r>
              <a:rPr lang="zh-CN" altLang="en-US" dirty="0" smtClean="0"/>
              <a:t>种 </a:t>
            </a:r>
            <a:r>
              <a:rPr lang="en-US" altLang="zh-CN" dirty="0" smtClean="0"/>
              <a:t>user study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. </a:t>
            </a:r>
          </a:p>
          <a:p>
            <a:pPr lvl="1"/>
            <a:r>
              <a:rPr lang="zh-CN" altLang="en-US" dirty="0" smtClean="0"/>
              <a:t>为你的小组找到一个目标用户 （到教室外找到别的班级的同学）</a:t>
            </a:r>
            <a:endParaRPr lang="en-US" altLang="zh-CN" dirty="0" smtClean="0"/>
          </a:p>
          <a:p>
            <a:pPr lvl="1"/>
            <a:r>
              <a:rPr lang="zh-CN" altLang="en-US" dirty="0"/>
              <a:t>让</a:t>
            </a:r>
            <a:r>
              <a:rPr lang="zh-CN" altLang="en-US" dirty="0" smtClean="0"/>
              <a:t>她使用软件解决真实的问题</a:t>
            </a:r>
            <a:r>
              <a:rPr lang="en-US" altLang="zh-CN" dirty="0" smtClean="0"/>
              <a:t> (</a:t>
            </a:r>
            <a:r>
              <a:rPr lang="zh-CN" altLang="en-US" dirty="0" smtClean="0"/>
              <a:t>观察，记录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没有软件可以展示的小组</a:t>
            </a:r>
            <a:r>
              <a:rPr lang="zh-CN" altLang="en-US" dirty="0"/>
              <a:t>可</a:t>
            </a:r>
            <a:r>
              <a:rPr lang="zh-CN" altLang="en-US" dirty="0" smtClean="0"/>
              <a:t>以采取 “调查问卷</a:t>
            </a:r>
            <a:r>
              <a:rPr lang="en-US" altLang="zh-CN" dirty="0" smtClean="0"/>
              <a:t>/</a:t>
            </a:r>
            <a:r>
              <a:rPr lang="zh-CN" altLang="en-US" dirty="0" smtClean="0"/>
              <a:t>深入采访” 的办法</a:t>
            </a:r>
            <a:endParaRPr lang="en-US" altLang="zh-CN" dirty="0" smtClean="0"/>
          </a:p>
          <a:p>
            <a:pPr lvl="1"/>
            <a:r>
              <a:rPr lang="zh-CN" altLang="en-US" dirty="0"/>
              <a:t>总</a:t>
            </a:r>
            <a:r>
              <a:rPr lang="zh-CN" altLang="en-US" dirty="0" smtClean="0"/>
              <a:t>结用户反馈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86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0E8162-76FA-4295-8F1A-50F1D39E4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533D45-C52A-4352-8CF0-F5FEE55F67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473C02-98CC-45AA-9ACF-99F174F55F6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544</TotalTime>
  <Words>779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Heiti SC Light</vt:lpstr>
      <vt:lpstr>Microsoft YaHei</vt:lpstr>
      <vt:lpstr>Segoe</vt:lpstr>
      <vt:lpstr>宋体</vt:lpstr>
      <vt:lpstr>幼圆</vt:lpstr>
      <vt:lpstr>Arial</vt:lpstr>
      <vt:lpstr>Calibri</vt:lpstr>
      <vt:lpstr>Century Gothic</vt:lpstr>
      <vt:lpstr>Constantia</vt:lpstr>
      <vt:lpstr>Segoe UI</vt:lpstr>
      <vt:lpstr>Segoe UI Light</vt:lpstr>
      <vt:lpstr>Wingdings 3</vt:lpstr>
      <vt:lpstr>Wisp</vt:lpstr>
      <vt:lpstr>用户调研 - User Study</vt:lpstr>
      <vt:lpstr>Different types of user study</vt:lpstr>
      <vt:lpstr>Research Methods</vt:lpstr>
      <vt:lpstr>Research Methods – A/B Testing</vt:lpstr>
      <vt:lpstr>PowerPoint Presentation</vt:lpstr>
      <vt:lpstr>PowerPoint Presentation</vt:lpstr>
      <vt:lpstr>用户有多种</vt:lpstr>
      <vt:lpstr>做过头了会怎样？</vt:lpstr>
      <vt:lpstr>Is it too late to do user study now？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Engineering User Study</dc:title>
  <dc:creator>Xin Zou</dc:creator>
  <cp:lastModifiedBy>Xin Zou</cp:lastModifiedBy>
  <cp:revision>26</cp:revision>
  <cp:lastPrinted>2012-12-17T07:02:10Z</cp:lastPrinted>
  <dcterms:created xsi:type="dcterms:W3CDTF">2012-12-17T06:16:29Z</dcterms:created>
  <dcterms:modified xsi:type="dcterms:W3CDTF">2014-09-20T08:27:30Z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