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23"/>
  </p:notesMasterIdLst>
  <p:sldIdLst>
    <p:sldId id="256" r:id="rId5"/>
    <p:sldId id="273" r:id="rId6"/>
    <p:sldId id="258" r:id="rId7"/>
    <p:sldId id="259" r:id="rId8"/>
    <p:sldId id="265" r:id="rId9"/>
    <p:sldId id="277" r:id="rId10"/>
    <p:sldId id="278" r:id="rId11"/>
    <p:sldId id="272" r:id="rId12"/>
    <p:sldId id="274" r:id="rId13"/>
    <p:sldId id="280" r:id="rId14"/>
    <p:sldId id="275" r:id="rId15"/>
    <p:sldId id="276" r:id="rId16"/>
    <p:sldId id="267" r:id="rId17"/>
    <p:sldId id="268" r:id="rId18"/>
    <p:sldId id="269" r:id="rId19"/>
    <p:sldId id="270" r:id="rId20"/>
    <p:sldId id="271" r:id="rId21"/>
    <p:sldId id="28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336" autoAdjust="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052039-619E-4D9E-A4C7-683D0E3AB0C0}" type="datetimeFigureOut">
              <a:rPr lang="en-US" smtClean="0"/>
              <a:pPr/>
              <a:t>11/28/2015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942CF7-076C-4076-8ECC-93F38D235C71}" type="slidenum">
              <a:rPr lang="en-US" smtClean="0"/>
              <a:pPr/>
              <a:t>‹#›</a:t>
            </a:fld>
            <a:endParaRPr lang="en-US"/>
          </a:p>
        </p:txBody>
      </p:sp>
    </p:spTree>
    <p:extLst>
      <p:ext uri="{BB962C8B-B14F-4D97-AF65-F5344CB8AC3E}">
        <p14:creationId xmlns:p14="http://schemas.microsoft.com/office/powerpoint/2010/main" val="956853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A327C4-A3E9-4225-B9AB-AEEA0744708F}" type="slidenum">
              <a:rPr lang="zh-CN" altLang="en-US"/>
              <a:pPr/>
              <a:t>3</a:t>
            </a:fld>
            <a:endParaRPr lang="en-US" altLang="zh-CN"/>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pPr algn="ctr"/>
            <a:endParaRPr lang="zh-CN" altLang="en-US" sz="1100"/>
          </a:p>
        </p:txBody>
      </p:sp>
    </p:spTree>
    <p:extLst>
      <p:ext uri="{BB962C8B-B14F-4D97-AF65-F5344CB8AC3E}">
        <p14:creationId xmlns:p14="http://schemas.microsoft.com/office/powerpoint/2010/main" val="2120946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Another categorization:</a:t>
            </a:r>
          </a:p>
          <a:p>
            <a:endParaRPr lang="en-US" b="1" dirty="0" smtClean="0"/>
          </a:p>
          <a:p>
            <a:r>
              <a:rPr lang="en-US" b="1" dirty="0" smtClean="0"/>
              <a:t>Business Risk</a:t>
            </a:r>
            <a:r>
              <a:rPr lang="en-US" dirty="0" smtClean="0"/>
              <a:t> – Deals with delivery of the project with the promised business value.</a:t>
            </a:r>
          </a:p>
          <a:p>
            <a:r>
              <a:rPr lang="en-US" b="1" dirty="0" smtClean="0"/>
              <a:t>Technical Risk</a:t>
            </a:r>
            <a:r>
              <a:rPr lang="en-US" dirty="0" smtClean="0"/>
              <a:t> – Deals with the feasibility of a technical solution within the time and cost constraints.</a:t>
            </a:r>
          </a:p>
          <a:p>
            <a:r>
              <a:rPr lang="en-US" b="1" dirty="0" smtClean="0"/>
              <a:t>Logistical Risk </a:t>
            </a:r>
            <a:r>
              <a:rPr lang="en-US" dirty="0" smtClean="0"/>
              <a:t>– Deals with assumptions regarding people and infrastructure.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6942CF7-076C-4076-8ECC-93F38D235C71}" type="slidenum">
              <a:rPr lang="en-US" smtClean="0"/>
              <a:pPr/>
              <a:t>4</a:t>
            </a:fld>
            <a:endParaRPr lang="en-US"/>
          </a:p>
        </p:txBody>
      </p:sp>
    </p:spTree>
    <p:extLst>
      <p:ext uri="{BB962C8B-B14F-4D97-AF65-F5344CB8AC3E}">
        <p14:creationId xmlns:p14="http://schemas.microsoft.com/office/powerpoint/2010/main" val="3525132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 (the impact to the project of a key member being hit by a bus)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Corporation</a:t>
            </a:r>
            <a:r>
              <a:rPr lang="en-US" baseline="0" dirty="0" smtClean="0"/>
              <a:t> avoid having all VIP boarding one air plane.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6942CF7-076C-4076-8ECC-93F38D235C71}" type="slidenum">
              <a:rPr lang="en-US" smtClean="0"/>
              <a:pPr/>
              <a:t>15</a:t>
            </a:fld>
            <a:endParaRPr lang="en-US"/>
          </a:p>
        </p:txBody>
      </p:sp>
    </p:spTree>
    <p:extLst>
      <p:ext uri="{BB962C8B-B14F-4D97-AF65-F5344CB8AC3E}">
        <p14:creationId xmlns:p14="http://schemas.microsoft.com/office/powerpoint/2010/main" val="2474681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CN" altLang="en-US" smtClean="0"/>
              <a:t>单击此处编辑母版标题样式</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smtClean="0"/>
              <a:t>单击以编辑母版副标题样式</a:t>
            </a:r>
            <a:endParaRPr kumimoji="0" lang="en-US"/>
          </a:p>
        </p:txBody>
      </p:sp>
      <p:sp>
        <p:nvSpPr>
          <p:cNvPr id="4" name="Date Placeholder 3"/>
          <p:cNvSpPr>
            <a:spLocks noGrp="1"/>
          </p:cNvSpPr>
          <p:nvPr>
            <p:ph type="dt" sz="half" idx="10"/>
          </p:nvPr>
        </p:nvSpPr>
        <p:spPr/>
        <p:txBody>
          <a:bodyPr/>
          <a:lstStyle/>
          <a:p>
            <a:fld id="{3082F1FA-A74E-4EC0-B2FF-0E0F09C136CD}" type="datetimeFigureOut">
              <a:rPr lang="en-US" smtClean="0"/>
              <a:pPr/>
              <a:t>11/28/2015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74657-17D7-4077-BDEF-D39F6A8CB5D1}"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extLst>
      <p:ext uri="{BB962C8B-B14F-4D97-AF65-F5344CB8AC3E}">
        <p14:creationId xmlns:p14="http://schemas.microsoft.com/office/powerpoint/2010/main" val="28822680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3082F1FA-A74E-4EC0-B2FF-0E0F09C136CD}" type="datetimeFigureOut">
              <a:rPr lang="en-US" smtClean="0"/>
              <a:pPr/>
              <a:t>11/28/2015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74657-17D7-4077-BDEF-D39F6A8CB5D1}" type="slidenum">
              <a:rPr lang="en-US" smtClean="0"/>
              <a:pPr/>
              <a:t>‹#›</a:t>
            </a:fld>
            <a:endParaRPr lang="en-US"/>
          </a:p>
        </p:txBody>
      </p:sp>
    </p:spTree>
    <p:extLst>
      <p:ext uri="{BB962C8B-B14F-4D97-AF65-F5344CB8AC3E}">
        <p14:creationId xmlns:p14="http://schemas.microsoft.com/office/powerpoint/2010/main" val="134965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zh-CN" altLang="en-US" smtClean="0"/>
              <a:t>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3082F1FA-A74E-4EC0-B2FF-0E0F09C136CD}" type="datetimeFigureOut">
              <a:rPr lang="en-US" smtClean="0"/>
              <a:pPr/>
              <a:t>11/28/2015</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B074657-17D7-4077-BDEF-D39F6A8CB5D1}" type="slidenum">
              <a:rPr lang="en-US" smtClean="0"/>
              <a:pPr/>
              <a:t>‹#›</a:t>
            </a:fld>
            <a:endParaRPr lang="en-US"/>
          </a:p>
        </p:txBody>
      </p:sp>
    </p:spTree>
    <p:extLst>
      <p:ext uri="{BB962C8B-B14F-4D97-AF65-F5344CB8AC3E}">
        <p14:creationId xmlns:p14="http://schemas.microsoft.com/office/powerpoint/2010/main" val="54702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zh-CN" altLang="en-US" smtClean="0"/>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smtClean="0"/>
              <a:t>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3082F1FA-A74E-4EC0-B2FF-0E0F09C136CD}" type="datetimeFigureOut">
              <a:rPr lang="en-US" smtClean="0"/>
              <a:pPr/>
              <a:t>11/28/2015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74657-17D7-4077-BDEF-D39F6A8CB5D1}" type="slidenum">
              <a:rPr lang="en-US" smtClean="0"/>
              <a:pPr/>
              <a:t>‹#›</a:t>
            </a:fld>
            <a:endParaRPr lang="en-US"/>
          </a:p>
        </p:txBody>
      </p:sp>
    </p:spTree>
    <p:extLst>
      <p:ext uri="{BB962C8B-B14F-4D97-AF65-F5344CB8AC3E}">
        <p14:creationId xmlns:p14="http://schemas.microsoft.com/office/powerpoint/2010/main" val="2227851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编辑母版文本样式</a:t>
            </a:r>
          </a:p>
        </p:txBody>
      </p:sp>
      <p:sp>
        <p:nvSpPr>
          <p:cNvPr id="4" name="Date Placeholder 3"/>
          <p:cNvSpPr>
            <a:spLocks noGrp="1"/>
          </p:cNvSpPr>
          <p:nvPr>
            <p:ph type="dt" sz="half" idx="10"/>
          </p:nvPr>
        </p:nvSpPr>
        <p:spPr/>
        <p:txBody>
          <a:bodyPr/>
          <a:lstStyle/>
          <a:p>
            <a:fld id="{3082F1FA-A74E-4EC0-B2FF-0E0F09C136CD}" type="datetimeFigureOut">
              <a:rPr lang="en-US" smtClean="0"/>
              <a:pPr/>
              <a:t>11/28/2015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74657-17D7-4077-BDEF-D39F6A8CB5D1}" type="slidenum">
              <a:rPr lang="en-US" smtClean="0"/>
              <a:pPr/>
              <a:t>‹#›</a:t>
            </a:fld>
            <a:endParaRPr lang="en-US"/>
          </a:p>
        </p:txBody>
      </p:sp>
    </p:spTree>
    <p:extLst>
      <p:ext uri="{BB962C8B-B14F-4D97-AF65-F5344CB8AC3E}">
        <p14:creationId xmlns:p14="http://schemas.microsoft.com/office/powerpoint/2010/main" val="50456805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3082F1FA-A74E-4EC0-B2FF-0E0F09C136CD}" type="datetimeFigureOut">
              <a:rPr lang="en-US" smtClean="0"/>
              <a:pPr/>
              <a:t>11/28/2015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74657-17D7-4077-BDEF-D39F6A8CB5D1}" type="slidenum">
              <a:rPr lang="en-US" smtClean="0"/>
              <a:pPr/>
              <a:t>‹#›</a:t>
            </a:fld>
            <a:endParaRPr lang="en-US"/>
          </a:p>
        </p:txBody>
      </p:sp>
    </p:spTree>
    <p:extLst>
      <p:ext uri="{BB962C8B-B14F-4D97-AF65-F5344CB8AC3E}">
        <p14:creationId xmlns:p14="http://schemas.microsoft.com/office/powerpoint/2010/main" val="16440287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编辑母版文本样式</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编辑母版文本样式</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fld id="{3082F1FA-A74E-4EC0-B2FF-0E0F09C136CD}" type="datetimeFigureOut">
              <a:rPr lang="en-US" smtClean="0"/>
              <a:pPr/>
              <a:t>11/28/2015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074657-17D7-4077-BDEF-D39F6A8CB5D1}" type="slidenum">
              <a:rPr lang="en-US" smtClean="0"/>
              <a:pPr/>
              <a:t>‹#›</a:t>
            </a:fld>
            <a:endParaRPr lang="en-US"/>
          </a:p>
        </p:txBody>
      </p:sp>
    </p:spTree>
    <p:extLst>
      <p:ext uri="{BB962C8B-B14F-4D97-AF65-F5344CB8AC3E}">
        <p14:creationId xmlns:p14="http://schemas.microsoft.com/office/powerpoint/2010/main" val="3342693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Date Placeholder 2"/>
          <p:cNvSpPr>
            <a:spLocks noGrp="1"/>
          </p:cNvSpPr>
          <p:nvPr>
            <p:ph type="dt" sz="half" idx="10"/>
          </p:nvPr>
        </p:nvSpPr>
        <p:spPr/>
        <p:txBody>
          <a:bodyPr/>
          <a:lstStyle/>
          <a:p>
            <a:fld id="{3082F1FA-A74E-4EC0-B2FF-0E0F09C136CD}" type="datetimeFigureOut">
              <a:rPr lang="en-US" smtClean="0"/>
              <a:pPr/>
              <a:t>11/28/2015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074657-17D7-4077-BDEF-D39F6A8CB5D1}" type="slidenum">
              <a:rPr lang="en-US" smtClean="0"/>
              <a:pPr/>
              <a:t>‹#›</a:t>
            </a:fld>
            <a:endParaRPr lang="en-US"/>
          </a:p>
        </p:txBody>
      </p:sp>
    </p:spTree>
    <p:extLst>
      <p:ext uri="{BB962C8B-B14F-4D97-AF65-F5344CB8AC3E}">
        <p14:creationId xmlns:p14="http://schemas.microsoft.com/office/powerpoint/2010/main" val="120136264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82F1FA-A74E-4EC0-B2FF-0E0F09C136CD}" type="datetimeFigureOut">
              <a:rPr lang="en-US" smtClean="0"/>
              <a:pPr/>
              <a:t>11/28/2015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074657-17D7-4077-BDEF-D39F6A8CB5D1}" type="slidenum">
              <a:rPr lang="en-US" smtClean="0"/>
              <a:pPr/>
              <a:t>‹#›</a:t>
            </a:fld>
            <a:endParaRPr lang="en-US"/>
          </a:p>
        </p:txBody>
      </p:sp>
    </p:spTree>
    <p:extLst>
      <p:ext uri="{BB962C8B-B14F-4D97-AF65-F5344CB8AC3E}">
        <p14:creationId xmlns:p14="http://schemas.microsoft.com/office/powerpoint/2010/main" val="2165606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zh-CN" altLang="en-US" smtClean="0"/>
              <a:t>单击此处编辑母版标题样式</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编辑母版文本样式</a:t>
            </a:r>
          </a:p>
        </p:txBody>
      </p:sp>
      <p:sp>
        <p:nvSpPr>
          <p:cNvPr id="5" name="Date Placeholder 4"/>
          <p:cNvSpPr>
            <a:spLocks noGrp="1"/>
          </p:cNvSpPr>
          <p:nvPr>
            <p:ph type="dt" sz="half" idx="10"/>
          </p:nvPr>
        </p:nvSpPr>
        <p:spPr/>
        <p:txBody>
          <a:bodyPr/>
          <a:lstStyle/>
          <a:p>
            <a:fld id="{3082F1FA-A74E-4EC0-B2FF-0E0F09C136CD}" type="datetimeFigureOut">
              <a:rPr lang="en-US" smtClean="0"/>
              <a:pPr/>
              <a:t>11/28/2015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74657-17D7-4077-BDEF-D39F6A8CB5D1}"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extLst>
      <p:ext uri="{BB962C8B-B14F-4D97-AF65-F5344CB8AC3E}">
        <p14:creationId xmlns:p14="http://schemas.microsoft.com/office/powerpoint/2010/main" val="4076524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zh-CN" altLang="en-US" smtClean="0"/>
              <a:t>单击此处编辑母版标题样式</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单击图标添加图片</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编辑母版文本样式</a:t>
            </a:r>
          </a:p>
        </p:txBody>
      </p:sp>
      <p:sp>
        <p:nvSpPr>
          <p:cNvPr id="5" name="Date Placeholder 4"/>
          <p:cNvSpPr>
            <a:spLocks noGrp="1"/>
          </p:cNvSpPr>
          <p:nvPr>
            <p:ph type="dt" sz="half" idx="10"/>
          </p:nvPr>
        </p:nvSpPr>
        <p:spPr>
          <a:xfrm>
            <a:off x="164592" y="1170432"/>
            <a:ext cx="2523744" cy="201168"/>
          </a:xfrm>
        </p:spPr>
        <p:txBody>
          <a:bodyPr/>
          <a:lstStyle/>
          <a:p>
            <a:fld id="{3082F1FA-A74E-4EC0-B2FF-0E0F09C136CD}" type="datetimeFigureOut">
              <a:rPr lang="en-US" smtClean="0"/>
              <a:pPr/>
              <a:t>11/28/2015</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B074657-17D7-4077-BDEF-D39F6A8CB5D1}" type="slidenum">
              <a:rPr lang="en-US" smtClean="0"/>
              <a:pPr/>
              <a:t>‹#›</a:t>
            </a:fld>
            <a:endParaRPr lang="en-US"/>
          </a:p>
        </p:txBody>
      </p:sp>
    </p:spTree>
    <p:extLst>
      <p:ext uri="{BB962C8B-B14F-4D97-AF65-F5344CB8AC3E}">
        <p14:creationId xmlns:p14="http://schemas.microsoft.com/office/powerpoint/2010/main" val="54080357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zh-CN" altLang="en-US" smtClean="0"/>
              <a:t>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3082F1FA-A74E-4EC0-B2FF-0E0F09C136CD}" type="datetimeFigureOut">
              <a:rPr lang="en-US" smtClean="0"/>
              <a:pPr/>
              <a:t>11/28/2015</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B074657-17D7-4077-BDEF-D39F6A8CB5D1}" type="slidenum">
              <a:rPr lang="en-US" smtClean="0"/>
              <a:pPr/>
              <a:t>‹#›</a:t>
            </a:fld>
            <a:endParaRPr lang="en-US"/>
          </a:p>
        </p:txBody>
      </p:sp>
    </p:spTree>
    <p:extLst>
      <p:ext uri="{BB962C8B-B14F-4D97-AF65-F5344CB8AC3E}">
        <p14:creationId xmlns:p14="http://schemas.microsoft.com/office/powerpoint/2010/main" val="201219168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iming>
    <p:tnLst>
      <p:par>
        <p:cTn id="1" dur="indefinite" restart="never" nodeType="tmRoot"/>
      </p:par>
    </p:tnLst>
  </p:timing>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cnblogs.com/xinz/archive/2010/11/27/1889991.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风险</a:t>
            </a:r>
            <a:r>
              <a:rPr lang="zh-CN" altLang="en-US" dirty="0" smtClean="0"/>
              <a:t>管理</a:t>
            </a:r>
            <a:endParaRPr lang="en-US" dirty="0"/>
          </a:p>
        </p:txBody>
      </p:sp>
      <p:sp>
        <p:nvSpPr>
          <p:cNvPr id="3" name="Subtitle 2"/>
          <p:cNvSpPr>
            <a:spLocks noGrp="1"/>
          </p:cNvSpPr>
          <p:nvPr>
            <p:ph type="subTitle" idx="1"/>
          </p:nvPr>
        </p:nvSpPr>
        <p:spPr/>
        <p:txBody>
          <a:bodyPr>
            <a:normAutofit/>
          </a:bodyPr>
          <a:lstStyle/>
          <a:p>
            <a:r>
              <a:rPr lang="zh-CN" altLang="en-US" dirty="0" smtClean="0"/>
              <a:t>邹欣</a:t>
            </a:r>
            <a:endParaRPr lang="en-US" altLang="zh-CN" dirty="0" smtClean="0"/>
          </a:p>
          <a:p>
            <a:r>
              <a:rPr lang="zh-CN" altLang="en-US" dirty="0"/>
              <a:t>构建之</a:t>
            </a:r>
            <a:r>
              <a:rPr lang="zh-CN" altLang="en-US" dirty="0" smtClean="0"/>
              <a:t>法 </a:t>
            </a:r>
            <a:r>
              <a:rPr lang="en-US" altLang="zh-CN" dirty="0" smtClean="0"/>
              <a:t>– </a:t>
            </a:r>
            <a:r>
              <a:rPr lang="zh-CN" altLang="en-US" dirty="0" smtClean="0"/>
              <a:t>现代软件工程</a:t>
            </a:r>
            <a:endParaRPr lang="en-US" altLang="zh-CN" dirty="0" smtClean="0"/>
          </a:p>
          <a:p>
            <a:r>
              <a:rPr lang="en-US" altLang="zh-CN" dirty="0" smtClean="0"/>
              <a:t>2015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应对风险的办法</a:t>
            </a:r>
            <a:endParaRPr lang="en-US" dirty="0"/>
          </a:p>
        </p:txBody>
      </p:sp>
      <p:sp>
        <p:nvSpPr>
          <p:cNvPr id="3" name="内容占位符 2"/>
          <p:cNvSpPr>
            <a:spLocks noGrp="1"/>
          </p:cNvSpPr>
          <p:nvPr>
            <p:ph idx="1"/>
          </p:nvPr>
        </p:nvSpPr>
        <p:spPr/>
        <p:txBody>
          <a:bodyPr>
            <a:normAutofit fontScale="85000" lnSpcReduction="20000"/>
          </a:bodyPr>
          <a:lstStyle/>
          <a:p>
            <a:r>
              <a:rPr lang="en-US" altLang="zh-CN" sz="2400" dirty="0">
                <a:ea typeface="宋体" pitchFamily="2" charset="-122"/>
              </a:rPr>
              <a:t>Research </a:t>
            </a:r>
          </a:p>
          <a:p>
            <a:pPr lvl="1"/>
            <a:r>
              <a:rPr lang="en-US" altLang="zh-CN" sz="2000" dirty="0">
                <a:ea typeface="宋体" pitchFamily="2" charset="-122"/>
              </a:rPr>
              <a:t>Can we acquire more information about the risk before taking action?</a:t>
            </a:r>
          </a:p>
          <a:p>
            <a:pPr lvl="1"/>
            <a:r>
              <a:rPr lang="en-US" altLang="zh-CN" sz="2000" dirty="0">
                <a:ea typeface="宋体" pitchFamily="2" charset="-122"/>
              </a:rPr>
              <a:t>“</a:t>
            </a:r>
            <a:r>
              <a:rPr lang="zh-CN" altLang="en-US" sz="2000" dirty="0">
                <a:ea typeface="宋体" pitchFamily="2" charset="-122"/>
              </a:rPr>
              <a:t>吃改基因食物会致癌</a:t>
            </a:r>
            <a:r>
              <a:rPr lang="en-US" altLang="zh-CN" sz="2000" dirty="0">
                <a:ea typeface="宋体" pitchFamily="2" charset="-122"/>
              </a:rPr>
              <a:t>”</a:t>
            </a:r>
          </a:p>
          <a:p>
            <a:pPr lvl="1"/>
            <a:r>
              <a:rPr lang="en-US" altLang="zh-CN" sz="2000" dirty="0">
                <a:ea typeface="宋体" pitchFamily="2" charset="-122"/>
              </a:rPr>
              <a:t>“</a:t>
            </a:r>
            <a:r>
              <a:rPr lang="zh-CN" altLang="en-US" sz="2000" dirty="0">
                <a:ea typeface="宋体" pitchFamily="2" charset="-122"/>
              </a:rPr>
              <a:t>我们用的技术也许无法实现我们的需求</a:t>
            </a:r>
            <a:r>
              <a:rPr lang="en-US" altLang="zh-CN" sz="2000" dirty="0">
                <a:ea typeface="宋体" pitchFamily="2" charset="-122"/>
              </a:rPr>
              <a:t>” (</a:t>
            </a:r>
            <a:r>
              <a:rPr lang="en-US" altLang="zh-CN" sz="2000" dirty="0">
                <a:ea typeface="宋体" pitchFamily="2" charset="-122"/>
                <a:hlinkClick r:id="rId2"/>
              </a:rPr>
              <a:t>link</a:t>
            </a:r>
            <a:r>
              <a:rPr lang="en-US" altLang="zh-CN" sz="2000" dirty="0">
                <a:ea typeface="宋体" pitchFamily="2" charset="-122"/>
              </a:rPr>
              <a:t>)</a:t>
            </a:r>
          </a:p>
          <a:p>
            <a:r>
              <a:rPr lang="en-US" altLang="zh-CN" sz="2400" dirty="0">
                <a:ea typeface="宋体" pitchFamily="2" charset="-122"/>
              </a:rPr>
              <a:t>Accept </a:t>
            </a:r>
          </a:p>
          <a:p>
            <a:pPr lvl="1"/>
            <a:r>
              <a:rPr lang="en-US" altLang="zh-CN" sz="2000" dirty="0">
                <a:ea typeface="宋体" pitchFamily="2" charset="-122"/>
              </a:rPr>
              <a:t>Can we live with the consequences if risk were to occur?</a:t>
            </a:r>
          </a:p>
          <a:p>
            <a:pPr lvl="1"/>
            <a:r>
              <a:rPr lang="en-US" altLang="zh-CN" sz="2000" dirty="0">
                <a:ea typeface="宋体" pitchFamily="2" charset="-122"/>
              </a:rPr>
              <a:t>“2012 </a:t>
            </a:r>
            <a:r>
              <a:rPr lang="zh-CN" altLang="en-US" sz="2000" dirty="0">
                <a:ea typeface="宋体" pitchFamily="2" charset="-122"/>
              </a:rPr>
              <a:t>地球毁灭</a:t>
            </a:r>
            <a:r>
              <a:rPr lang="en-US" altLang="zh-CN" sz="2000" dirty="0">
                <a:ea typeface="宋体" pitchFamily="2" charset="-122"/>
              </a:rPr>
              <a:t>?”</a:t>
            </a:r>
          </a:p>
          <a:p>
            <a:r>
              <a:rPr lang="en-US" altLang="zh-CN" sz="2400" dirty="0">
                <a:ea typeface="宋体" pitchFamily="2" charset="-122"/>
              </a:rPr>
              <a:t>Avoid </a:t>
            </a:r>
          </a:p>
          <a:p>
            <a:pPr lvl="1"/>
            <a:r>
              <a:rPr lang="en-US" altLang="zh-CN" sz="2000" dirty="0">
                <a:ea typeface="宋体" pitchFamily="2" charset="-122"/>
              </a:rPr>
              <a:t> Can we avoid the risk by changing project scope?</a:t>
            </a:r>
          </a:p>
          <a:p>
            <a:pPr lvl="1"/>
            <a:r>
              <a:rPr lang="en-US" altLang="zh-CN" sz="2000" dirty="0">
                <a:ea typeface="宋体" pitchFamily="2" charset="-122"/>
              </a:rPr>
              <a:t>(your example)</a:t>
            </a:r>
          </a:p>
          <a:p>
            <a:r>
              <a:rPr lang="en-US" altLang="zh-CN" sz="2400" dirty="0">
                <a:ea typeface="宋体" pitchFamily="2" charset="-122"/>
              </a:rPr>
              <a:t>Transfer </a:t>
            </a:r>
          </a:p>
          <a:p>
            <a:pPr lvl="1"/>
            <a:r>
              <a:rPr lang="en-US" altLang="zh-CN" sz="2000" dirty="0">
                <a:ea typeface="宋体" pitchFamily="2" charset="-122"/>
              </a:rPr>
              <a:t>Can we transfer risk to other projects, teams, organizations, or individuals?</a:t>
            </a:r>
          </a:p>
          <a:p>
            <a:r>
              <a:rPr lang="en-US" altLang="zh-CN" sz="2400" dirty="0">
                <a:ea typeface="宋体" pitchFamily="2" charset="-122"/>
              </a:rPr>
              <a:t>Mitigate</a:t>
            </a:r>
          </a:p>
          <a:p>
            <a:pPr lvl="1"/>
            <a:r>
              <a:rPr lang="en-US" altLang="zh-CN" sz="2000" dirty="0">
                <a:ea typeface="宋体" pitchFamily="2" charset="-122"/>
              </a:rPr>
              <a:t>Can the team do anything to reduce either the probability (</a:t>
            </a:r>
            <a:r>
              <a:rPr lang="zh-CN" altLang="en-US" sz="2000" dirty="0">
                <a:ea typeface="宋体" pitchFamily="2" charset="-122"/>
              </a:rPr>
              <a:t>可能性</a:t>
            </a:r>
            <a:r>
              <a:rPr lang="en-US" altLang="zh-CN" sz="2000" dirty="0">
                <a:ea typeface="宋体" pitchFamily="2" charset="-122"/>
              </a:rPr>
              <a:t>) or the impact (</a:t>
            </a:r>
            <a:r>
              <a:rPr lang="zh-CN" altLang="en-US" sz="2000" dirty="0">
                <a:ea typeface="宋体" pitchFamily="2" charset="-122"/>
              </a:rPr>
              <a:t>影响</a:t>
            </a:r>
            <a:r>
              <a:rPr lang="en-US" altLang="zh-CN" sz="2000" dirty="0">
                <a:ea typeface="宋体" pitchFamily="2" charset="-122"/>
              </a:rPr>
              <a:t>) of the risk? </a:t>
            </a:r>
          </a:p>
          <a:p>
            <a:r>
              <a:rPr lang="en-US" altLang="zh-CN" sz="2400" dirty="0">
                <a:ea typeface="宋体" pitchFamily="2" charset="-122"/>
              </a:rPr>
              <a:t>Plan contingency </a:t>
            </a:r>
          </a:p>
          <a:p>
            <a:pPr lvl="1"/>
            <a:r>
              <a:rPr lang="en-US" altLang="zh-CN" sz="2000" dirty="0">
                <a:ea typeface="宋体" pitchFamily="2" charset="-122"/>
              </a:rPr>
              <a:t> Can the impact be reduced through a planned reaction</a:t>
            </a:r>
            <a:r>
              <a:rPr lang="en-US" altLang="zh-CN" sz="2000" dirty="0" smtClean="0">
                <a:ea typeface="宋体" pitchFamily="2" charset="-122"/>
              </a:rPr>
              <a:t>?</a:t>
            </a:r>
            <a:endParaRPr lang="en-US" altLang="zh-CN" sz="2000" dirty="0">
              <a:ea typeface="宋体" pitchFamily="2" charset="-122"/>
            </a:endParaRPr>
          </a:p>
        </p:txBody>
      </p:sp>
    </p:spTree>
    <p:extLst>
      <p:ext uri="{BB962C8B-B14F-4D97-AF65-F5344CB8AC3E}">
        <p14:creationId xmlns:p14="http://schemas.microsoft.com/office/powerpoint/2010/main" val="742285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应对风险</a:t>
            </a:r>
            <a:endParaRPr lang="en-US" dirty="0"/>
          </a:p>
        </p:txBody>
      </p:sp>
      <p:sp>
        <p:nvSpPr>
          <p:cNvPr id="3" name="内容占位符 2"/>
          <p:cNvSpPr>
            <a:spLocks noGrp="1"/>
          </p:cNvSpPr>
          <p:nvPr>
            <p:ph idx="1"/>
          </p:nvPr>
        </p:nvSpPr>
        <p:spPr/>
        <p:txBody>
          <a:bodyPr>
            <a:normAutofit fontScale="55000" lnSpcReduction="20000"/>
          </a:bodyPr>
          <a:lstStyle/>
          <a:p>
            <a:pPr>
              <a:lnSpc>
                <a:spcPct val="120000"/>
              </a:lnSpc>
            </a:pPr>
            <a:r>
              <a:rPr lang="zh-CN" altLang="en-US" b="1" dirty="0"/>
              <a:t>进一步研究</a:t>
            </a:r>
            <a:r>
              <a:rPr lang="zh-CN" altLang="en-US" dirty="0"/>
              <a:t>：例如，“听说新的</a:t>
            </a:r>
            <a:r>
              <a:rPr lang="en-US" altLang="zh-CN" dirty="0"/>
              <a:t>HTML5</a:t>
            </a:r>
            <a:r>
              <a:rPr lang="zh-CN" altLang="en-US" dirty="0"/>
              <a:t>标准快要出来了，可能会极大地改进用户体验， 我们目前用的原生代码很快会被淘汰！”，最好的回应就是做扎实的技术研究</a:t>
            </a:r>
            <a:r>
              <a:rPr lang="zh-CN" altLang="en-US" dirty="0" smtClean="0"/>
              <a:t>。</a:t>
            </a:r>
            <a:endParaRPr lang="en-US" altLang="zh-CN" dirty="0" smtClean="0"/>
          </a:p>
          <a:p>
            <a:pPr>
              <a:lnSpc>
                <a:spcPct val="120000"/>
              </a:lnSpc>
            </a:pPr>
            <a:r>
              <a:rPr lang="zh-CN" altLang="en-US" b="1" dirty="0" smtClean="0"/>
              <a:t>接受</a:t>
            </a:r>
            <a:r>
              <a:rPr lang="zh-CN" altLang="en-US" dirty="0"/>
              <a:t>：不必为团队完全掌控不了的事情而过多操心。例如</a:t>
            </a:r>
            <a:r>
              <a:rPr lang="zh-CN" altLang="en-US" dirty="0" smtClean="0"/>
              <a:t>，某同学会生病休学，影响到</a:t>
            </a:r>
            <a:r>
              <a:rPr lang="zh-CN" altLang="en-US" dirty="0"/>
              <a:t>本项目</a:t>
            </a:r>
            <a:r>
              <a:rPr lang="en-US" altLang="zh-CN" dirty="0"/>
              <a:t>…… </a:t>
            </a:r>
            <a:endParaRPr lang="en-US" altLang="zh-CN" dirty="0" smtClean="0"/>
          </a:p>
          <a:p>
            <a:pPr>
              <a:lnSpc>
                <a:spcPct val="120000"/>
              </a:lnSpc>
            </a:pPr>
            <a:r>
              <a:rPr lang="zh-CN" altLang="en-US" b="1" dirty="0" smtClean="0"/>
              <a:t>规避</a:t>
            </a:r>
            <a:r>
              <a:rPr lang="zh-CN" altLang="en-US" dirty="0"/>
              <a:t>：能否改变项目的范围，躲开这个风险？例如，听说</a:t>
            </a:r>
            <a:r>
              <a:rPr lang="en-US" altLang="zh-CN" dirty="0"/>
              <a:t>6 </a:t>
            </a:r>
            <a:r>
              <a:rPr lang="zh-CN" altLang="en-US" dirty="0"/>
              <a:t>个月后，监管机构会严格 控制视频播放软件和机顶盒的资质，我们的项目能否避开这一领域？</a:t>
            </a:r>
          </a:p>
          <a:p>
            <a:pPr>
              <a:lnSpc>
                <a:spcPct val="120000"/>
              </a:lnSpc>
            </a:pPr>
            <a:r>
              <a:rPr lang="zh-CN" altLang="en-US" b="1" dirty="0" smtClean="0"/>
              <a:t>转移</a:t>
            </a:r>
            <a:r>
              <a:rPr lang="zh-CN" altLang="en-US" dirty="0"/>
              <a:t>：能否像击鼓传花那样，把风险交给真正有能力应对风险的团队负责</a:t>
            </a:r>
            <a:r>
              <a:rPr lang="zh-CN" altLang="en-US" dirty="0" smtClean="0"/>
              <a:t>？</a:t>
            </a:r>
            <a:endParaRPr lang="en-US" altLang="zh-CN" dirty="0" smtClean="0"/>
          </a:p>
          <a:p>
            <a:pPr>
              <a:lnSpc>
                <a:spcPct val="120000"/>
              </a:lnSpc>
            </a:pPr>
            <a:r>
              <a:rPr lang="zh-CN" altLang="en-US" b="1" dirty="0" smtClean="0"/>
              <a:t>降低</a:t>
            </a:r>
            <a:r>
              <a:rPr lang="zh-CN" altLang="en-US" dirty="0" smtClean="0"/>
              <a:t>：降低某个风险对团队的危害程度。例如，我们知道飞行总是有一定的风险，但 是我们不能因为这种可能性而不出门。有些公司就有明确规定不能让三个或以上的副 总裁搭乘同一个航班。</a:t>
            </a:r>
            <a:endParaRPr lang="en-US" altLang="zh-CN" dirty="0" smtClean="0"/>
          </a:p>
          <a:p>
            <a:pPr>
              <a:lnSpc>
                <a:spcPct val="120000"/>
              </a:lnSpc>
            </a:pPr>
            <a:r>
              <a:rPr lang="zh-CN" altLang="en-US" b="1" dirty="0" smtClean="0"/>
              <a:t>制定</a:t>
            </a:r>
            <a:r>
              <a:rPr lang="zh-CN" altLang="en-US" b="1" dirty="0"/>
              <a:t>应急计划</a:t>
            </a:r>
            <a:r>
              <a:rPr lang="zh-CN" altLang="en-US" dirty="0"/>
              <a:t>：下半年的预算很可能会缩减，我们不能支持所有的开发和测试人员， 但是团队的目标不会有大的变化。这时候我们要准备一两套预案</a:t>
            </a:r>
            <a:r>
              <a:rPr lang="zh-CN" altLang="en-US" dirty="0" smtClean="0"/>
              <a:t>。</a:t>
            </a:r>
            <a:endParaRPr lang="zh-CN" altLang="en-US" dirty="0"/>
          </a:p>
        </p:txBody>
      </p:sp>
    </p:spTree>
    <p:extLst>
      <p:ext uri="{BB962C8B-B14F-4D97-AF65-F5344CB8AC3E}">
        <p14:creationId xmlns:p14="http://schemas.microsoft.com/office/powerpoint/2010/main" val="3613035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练习：风险的作业</a:t>
            </a:r>
            <a:endParaRPr lang="en-US" dirty="0"/>
          </a:p>
        </p:txBody>
      </p:sp>
      <p:sp>
        <p:nvSpPr>
          <p:cNvPr id="3" name="内容占位符 2"/>
          <p:cNvSpPr>
            <a:spLocks noGrp="1"/>
          </p:cNvSpPr>
          <p:nvPr>
            <p:ph idx="1"/>
          </p:nvPr>
        </p:nvSpPr>
        <p:spPr/>
        <p:txBody>
          <a:bodyPr/>
          <a:lstStyle/>
          <a:p>
            <a:r>
              <a:rPr lang="zh-CN" altLang="en-US" dirty="0" smtClean="0"/>
              <a:t>每个团队列出自己项目中的风险</a:t>
            </a:r>
            <a:endParaRPr lang="en-US" altLang="zh-CN" dirty="0" smtClean="0"/>
          </a:p>
          <a:p>
            <a:pPr lvl="1"/>
            <a:r>
              <a:rPr lang="zh-CN" altLang="en-US" dirty="0" smtClean="0"/>
              <a:t>团队中有人原来许诺要努力工作，但是后来做了南郭先生，这是一个</a:t>
            </a:r>
            <a:r>
              <a:rPr lang="zh-CN" altLang="en-US" b="1" dirty="0" smtClean="0"/>
              <a:t>风险</a:t>
            </a:r>
            <a:endParaRPr lang="en-US" altLang="zh-CN" b="1" dirty="0" smtClean="0"/>
          </a:p>
          <a:p>
            <a:r>
              <a:rPr lang="zh-CN" altLang="en-US" dirty="0" smtClean="0"/>
              <a:t>并列出应对方法</a:t>
            </a:r>
            <a:endParaRPr lang="en-US" altLang="zh-CN" dirty="0" smtClean="0"/>
          </a:p>
          <a:p>
            <a:endParaRPr lang="en-US" dirty="0" smtClean="0"/>
          </a:p>
          <a:p>
            <a:r>
              <a:rPr lang="zh-CN" altLang="en-US" dirty="0"/>
              <a:t>写</a:t>
            </a:r>
            <a:r>
              <a:rPr lang="zh-CN" altLang="en-US" dirty="0" smtClean="0"/>
              <a:t>成博客发表</a:t>
            </a:r>
            <a:endParaRPr lang="en-US" dirty="0"/>
          </a:p>
        </p:txBody>
      </p:sp>
    </p:spTree>
    <p:extLst>
      <p:ext uri="{BB962C8B-B14F-4D97-AF65-F5344CB8AC3E}">
        <p14:creationId xmlns:p14="http://schemas.microsoft.com/office/powerpoint/2010/main" val="3870595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风险举例</a:t>
            </a:r>
            <a:r>
              <a:rPr lang="en-US" dirty="0" smtClean="0"/>
              <a:t> (1)</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Risk 1: </a:t>
            </a:r>
            <a:r>
              <a:rPr lang="zh-CN" altLang="en-US" b="1" dirty="0" smtClean="0"/>
              <a:t>任务比我们想象的要困难许多，原来制定的日程太乐观</a:t>
            </a:r>
            <a:endParaRPr lang="en-US" b="1" dirty="0" smtClean="0"/>
          </a:p>
          <a:p>
            <a:r>
              <a:rPr lang="en-US" b="1" dirty="0" smtClean="0"/>
              <a:t>Explanation:</a:t>
            </a:r>
            <a:r>
              <a:rPr lang="en-US" dirty="0" smtClean="0"/>
              <a:t> </a:t>
            </a:r>
            <a:r>
              <a:rPr lang="zh-CN" altLang="en-US" dirty="0" smtClean="0"/>
              <a:t>软件固有的特性，人员缺乏估算能力和经验，项目日程没有充分讨论</a:t>
            </a:r>
            <a:r>
              <a:rPr lang="en-US" dirty="0" smtClean="0"/>
              <a:t>.</a:t>
            </a:r>
          </a:p>
          <a:p>
            <a:r>
              <a:rPr lang="zh-CN" altLang="en-US" b="1" dirty="0" smtClean="0"/>
              <a:t>补救办法</a:t>
            </a:r>
            <a:r>
              <a:rPr lang="en-US" b="1" dirty="0" smtClean="0"/>
              <a:t>:</a:t>
            </a:r>
            <a:r>
              <a:rPr lang="en-US" dirty="0" smtClean="0"/>
              <a:t> </a:t>
            </a:r>
          </a:p>
          <a:p>
            <a:pPr lvl="1"/>
            <a:r>
              <a:rPr lang="zh-CN" altLang="en-US" dirty="0" smtClean="0"/>
              <a:t>让团队多做估算练习 （</a:t>
            </a:r>
            <a:r>
              <a:rPr lang="en-US" altLang="zh-CN" dirty="0" smtClean="0"/>
              <a:t>wide-band </a:t>
            </a:r>
            <a:r>
              <a:rPr lang="en-US" altLang="zh-CN" dirty="0" err="1" smtClean="0"/>
              <a:t>delphi</a:t>
            </a:r>
            <a:r>
              <a:rPr lang="en-US" altLang="zh-CN" dirty="0"/>
              <a:t> </a:t>
            </a:r>
            <a:r>
              <a:rPr lang="zh-CN" altLang="en-US" dirty="0" smtClean="0"/>
              <a:t>等练习），老员工给新员工传授经验；分析类似项目的日程；</a:t>
            </a:r>
            <a:endParaRPr lang="en-US" altLang="zh-CN" dirty="0" smtClean="0"/>
          </a:p>
          <a:p>
            <a:pPr lvl="1"/>
            <a:r>
              <a:rPr lang="zh-CN" altLang="en-US" dirty="0" smtClean="0"/>
              <a:t>让团队充分参与项目估算流程</a:t>
            </a:r>
            <a:r>
              <a:rPr lang="en-US" dirty="0" smtClean="0"/>
              <a:t>. </a:t>
            </a:r>
          </a:p>
          <a:p>
            <a:pPr lvl="1"/>
            <a:r>
              <a:rPr lang="zh-CN" altLang="en-US" dirty="0" smtClean="0"/>
              <a:t>尽早和项目的利益相关者沟通，尽早提出项目延期的问题</a:t>
            </a:r>
            <a:r>
              <a:rPr lang="en-US" dirty="0" smtClean="0"/>
              <a:t>.</a:t>
            </a:r>
          </a:p>
          <a:p>
            <a:pPr lvl="1"/>
            <a:r>
              <a:rPr lang="zh-CN" altLang="en-US" dirty="0" smtClean="0"/>
              <a:t>把长期项目规划为短期里程碑，能很快看到项目延期的问题。 </a:t>
            </a:r>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风险举例</a:t>
            </a:r>
            <a:r>
              <a:rPr lang="en-US" dirty="0" smtClean="0"/>
              <a:t> (2)</a:t>
            </a:r>
            <a:endParaRPr lang="en-US" dirty="0"/>
          </a:p>
        </p:txBody>
      </p:sp>
      <p:sp>
        <p:nvSpPr>
          <p:cNvPr id="3" name="Content Placeholder 2"/>
          <p:cNvSpPr>
            <a:spLocks noGrp="1"/>
          </p:cNvSpPr>
          <p:nvPr>
            <p:ph idx="1"/>
          </p:nvPr>
        </p:nvSpPr>
        <p:spPr/>
        <p:txBody>
          <a:bodyPr>
            <a:normAutofit/>
          </a:bodyPr>
          <a:lstStyle/>
          <a:p>
            <a:r>
              <a:rPr lang="en-US" b="1" dirty="0" smtClean="0"/>
              <a:t>Risk: </a:t>
            </a:r>
            <a:r>
              <a:rPr lang="zh-CN" altLang="en-US" b="1" dirty="0" smtClean="0"/>
              <a:t>需求爆炸，我们要做越来愈多的功能</a:t>
            </a:r>
            <a:endParaRPr lang="en-US" b="1" dirty="0" smtClean="0"/>
          </a:p>
          <a:p>
            <a:r>
              <a:rPr lang="en-US" b="1" dirty="0" smtClean="0"/>
              <a:t>Explanation:</a:t>
            </a:r>
            <a:r>
              <a:rPr lang="en-US" dirty="0" smtClean="0"/>
              <a:t> </a:t>
            </a:r>
            <a:r>
              <a:rPr lang="zh-CN" altLang="en-US" dirty="0" smtClean="0"/>
              <a:t>随着项目的进展，我们发现在项目初期没有发现的问题必须要解决，从而影响了原定的日程</a:t>
            </a:r>
            <a:r>
              <a:rPr lang="en-US" dirty="0" smtClean="0"/>
              <a:t>.</a:t>
            </a:r>
          </a:p>
          <a:p>
            <a:r>
              <a:rPr lang="en-US" b="1" dirty="0" smtClean="0"/>
              <a:t>Solution:</a:t>
            </a:r>
            <a:r>
              <a:rPr lang="en-US" dirty="0" smtClean="0"/>
              <a:t> </a:t>
            </a:r>
          </a:p>
          <a:p>
            <a:pPr lvl="1"/>
            <a:r>
              <a:rPr lang="zh-CN" altLang="en-US" dirty="0" smtClean="0"/>
              <a:t>承认这是软件项目经常出现的事实</a:t>
            </a:r>
            <a:endParaRPr lang="en-US" altLang="zh-CN" dirty="0" smtClean="0"/>
          </a:p>
          <a:p>
            <a:pPr lvl="1"/>
            <a:r>
              <a:rPr lang="zh-CN" altLang="en-US" dirty="0" smtClean="0"/>
              <a:t>确保意外出现的需求不影响当前的里程碑</a:t>
            </a:r>
            <a:endParaRPr lang="en-US" altLang="zh-CN" dirty="0" smtClean="0"/>
          </a:p>
          <a:p>
            <a:pPr lvl="1"/>
            <a:r>
              <a:rPr lang="zh-CN" altLang="en-US" dirty="0" smtClean="0"/>
              <a:t>制定长度合适的里程碑，确保问题能尽快浮现</a:t>
            </a:r>
            <a:endParaRPr lang="en-US" altLang="zh-CN" dirty="0" smtClean="0"/>
          </a:p>
          <a:p>
            <a:pPr lvl="1"/>
            <a:r>
              <a:rPr lang="zh-CN" altLang="en-US" dirty="0" smtClean="0"/>
              <a:t>经常和客户</a:t>
            </a:r>
            <a:r>
              <a:rPr lang="en-US" altLang="zh-CN" dirty="0" smtClean="0"/>
              <a:t>+</a:t>
            </a:r>
            <a:r>
              <a:rPr lang="zh-CN" altLang="en-US" dirty="0" smtClean="0"/>
              <a:t>开发人员交流，确认项目的需求</a:t>
            </a:r>
            <a:r>
              <a:rPr lang="en-US" dirty="0" smtClean="0"/>
              <a:t>.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风险举例</a:t>
            </a:r>
            <a:r>
              <a:rPr lang="en-US" dirty="0" smtClean="0"/>
              <a:t> (3)</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Risk: </a:t>
            </a:r>
            <a:r>
              <a:rPr lang="zh-CN" altLang="en-US" b="1" dirty="0" smtClean="0"/>
              <a:t>人员流失</a:t>
            </a:r>
            <a:r>
              <a:rPr lang="en-US" b="1" dirty="0" smtClean="0"/>
              <a:t> (</a:t>
            </a:r>
            <a:r>
              <a:rPr lang="zh-CN" altLang="en-US" b="1" dirty="0" smtClean="0"/>
              <a:t>或请假</a:t>
            </a:r>
            <a:r>
              <a:rPr lang="en-US" b="1" dirty="0" smtClean="0"/>
              <a:t>)</a:t>
            </a:r>
          </a:p>
          <a:p>
            <a:r>
              <a:rPr lang="en-US" b="1" dirty="0" smtClean="0"/>
              <a:t>Explanation:</a:t>
            </a:r>
            <a:r>
              <a:rPr lang="en-US" dirty="0" smtClean="0"/>
              <a:t> </a:t>
            </a:r>
            <a:r>
              <a:rPr lang="zh-CN" altLang="en-US" dirty="0" smtClean="0"/>
              <a:t>关键人物离开团队，项目的关键信息丢失，人力资源减少，导致项目困难</a:t>
            </a:r>
            <a:r>
              <a:rPr lang="en-US" dirty="0" smtClean="0"/>
              <a:t>.</a:t>
            </a:r>
          </a:p>
          <a:p>
            <a:r>
              <a:rPr lang="en-US" altLang="zh-CN" b="1" dirty="0"/>
              <a:t>Solution</a:t>
            </a:r>
            <a:r>
              <a:rPr lang="en-US" b="1" dirty="0" smtClean="0"/>
              <a:t>:</a:t>
            </a:r>
            <a:r>
              <a:rPr lang="en-US" dirty="0" smtClean="0"/>
              <a:t> </a:t>
            </a:r>
          </a:p>
          <a:p>
            <a:pPr lvl="1"/>
            <a:r>
              <a:rPr lang="zh-CN" altLang="en-US" dirty="0" smtClean="0"/>
              <a:t>在团队持续鼓励合作和分享，所有代码必须在源代码服务器上，源代码的每一次修改都有记录，所有任务必须在项目管理工具中</a:t>
            </a:r>
            <a:endParaRPr lang="en-US" altLang="zh-CN" dirty="0" smtClean="0"/>
          </a:p>
          <a:p>
            <a:pPr lvl="1"/>
            <a:r>
              <a:rPr lang="zh-CN" altLang="en-US" dirty="0" smtClean="0"/>
              <a:t>鼓励结对编程，代码复审，共同拥有代码，经常报告各种进展和问题。 </a:t>
            </a:r>
            <a:r>
              <a:rPr lang="en-US" dirty="0" smtClean="0"/>
              <a:t> </a:t>
            </a:r>
          </a:p>
          <a:p>
            <a:pPr lvl="1"/>
            <a:r>
              <a:rPr lang="zh-CN" altLang="en-US" dirty="0" smtClean="0"/>
              <a:t>让多人参与关键模块的工作</a:t>
            </a:r>
            <a:r>
              <a:rPr lang="en-US" dirty="0" smtClean="0"/>
              <a:t>. </a:t>
            </a:r>
            <a:endParaRPr lang="en-US" dirty="0"/>
          </a:p>
          <a:p>
            <a:pPr lvl="1"/>
            <a:r>
              <a:rPr lang="zh-CN" altLang="en-US" dirty="0" smtClean="0"/>
              <a:t>短期的里程碑保证某功能在较短时间得到改进，不让功能处于 “半完成” 状态</a:t>
            </a: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风险示例</a:t>
            </a:r>
            <a:r>
              <a:rPr lang="en-US" dirty="0" smtClean="0"/>
              <a:t> (4)</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Risk: </a:t>
            </a:r>
            <a:r>
              <a:rPr lang="zh-CN" altLang="en-US" b="1" dirty="0" smtClean="0"/>
              <a:t>低质量的规格说明书 </a:t>
            </a:r>
            <a:r>
              <a:rPr lang="en-US" altLang="zh-CN" b="1" dirty="0" smtClean="0"/>
              <a:t>spec</a:t>
            </a:r>
            <a:endParaRPr lang="en-US" b="1" dirty="0" smtClean="0"/>
          </a:p>
          <a:p>
            <a:r>
              <a:rPr lang="en-US" b="1" dirty="0" smtClean="0"/>
              <a:t>Explanation:</a:t>
            </a:r>
            <a:r>
              <a:rPr lang="en-US" dirty="0" smtClean="0"/>
              <a:t> </a:t>
            </a:r>
            <a:r>
              <a:rPr lang="zh-CN" altLang="en-US" dirty="0" smtClean="0"/>
              <a:t>当开始具体实现和集成的时候，发现</a:t>
            </a:r>
            <a:r>
              <a:rPr lang="en-US" altLang="zh-CN" dirty="0" smtClean="0"/>
              <a:t>spec </a:t>
            </a:r>
            <a:r>
              <a:rPr lang="zh-CN" altLang="en-US" dirty="0" smtClean="0"/>
              <a:t>包含了相互冲突的需求，或者说明不完备</a:t>
            </a:r>
            <a:r>
              <a:rPr lang="en-US" dirty="0" smtClean="0"/>
              <a:t>.</a:t>
            </a:r>
          </a:p>
          <a:p>
            <a:r>
              <a:rPr lang="en-US" altLang="zh-CN" b="1" dirty="0"/>
              <a:t>Solution</a:t>
            </a:r>
            <a:r>
              <a:rPr lang="en-US" b="1" dirty="0" smtClean="0"/>
              <a:t>:</a:t>
            </a:r>
            <a:r>
              <a:rPr lang="en-US" dirty="0" smtClean="0"/>
              <a:t> </a:t>
            </a:r>
          </a:p>
          <a:p>
            <a:pPr lvl="1"/>
            <a:r>
              <a:rPr lang="zh-CN" altLang="en-US" dirty="0" smtClean="0"/>
              <a:t>让客户或者客户的代表，代理来参加需求分析和</a:t>
            </a:r>
            <a:r>
              <a:rPr lang="en-US" altLang="zh-CN" dirty="0" smtClean="0"/>
              <a:t>spec </a:t>
            </a:r>
            <a:r>
              <a:rPr lang="zh-CN" altLang="en-US" dirty="0" smtClean="0"/>
              <a:t>复审</a:t>
            </a:r>
            <a:r>
              <a:rPr lang="en-US" dirty="0" smtClean="0"/>
              <a:t>. </a:t>
            </a:r>
          </a:p>
          <a:p>
            <a:pPr lvl="1"/>
            <a:r>
              <a:rPr lang="zh-CN" altLang="en-US" dirty="0" smtClean="0"/>
              <a:t>运用场景驱动的方法尽早模拟几个模块集成后能给用户带来什么好处</a:t>
            </a:r>
            <a:r>
              <a:rPr lang="en-US" dirty="0" smtClean="0"/>
              <a:t>. </a:t>
            </a:r>
          </a:p>
          <a:p>
            <a:pPr lvl="1"/>
            <a:r>
              <a:rPr lang="zh-CN" altLang="en-US" dirty="0" smtClean="0"/>
              <a:t>尽早用 </a:t>
            </a:r>
            <a:r>
              <a:rPr lang="en-US" altLang="zh-CN" dirty="0" smtClean="0"/>
              <a:t>design by contract </a:t>
            </a:r>
            <a:r>
              <a:rPr lang="zh-CN" altLang="en-US" dirty="0" smtClean="0"/>
              <a:t>的方法来保证模块之间能相互支持</a:t>
            </a:r>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风险示例</a:t>
            </a:r>
            <a:r>
              <a:rPr lang="en-US" dirty="0" smtClean="0"/>
              <a:t> (5)</a:t>
            </a:r>
            <a:endParaRPr lang="en-US" dirty="0"/>
          </a:p>
        </p:txBody>
      </p:sp>
      <p:sp>
        <p:nvSpPr>
          <p:cNvPr id="3" name="Content Placeholder 2"/>
          <p:cNvSpPr>
            <a:spLocks noGrp="1"/>
          </p:cNvSpPr>
          <p:nvPr>
            <p:ph idx="1"/>
          </p:nvPr>
        </p:nvSpPr>
        <p:spPr/>
        <p:txBody>
          <a:bodyPr>
            <a:normAutofit lnSpcReduction="10000"/>
          </a:bodyPr>
          <a:lstStyle/>
          <a:p>
            <a:r>
              <a:rPr lang="en-US" b="1" dirty="0" smtClean="0"/>
              <a:t>Risk: </a:t>
            </a:r>
            <a:r>
              <a:rPr lang="zh-CN" altLang="en-US" b="1" dirty="0" smtClean="0"/>
              <a:t>团队效率低下</a:t>
            </a:r>
            <a:endParaRPr lang="en-US" b="1" dirty="0" smtClean="0"/>
          </a:p>
          <a:p>
            <a:r>
              <a:rPr lang="en-US" b="1" dirty="0" smtClean="0"/>
              <a:t>Explanation:</a:t>
            </a:r>
            <a:r>
              <a:rPr lang="en-US" dirty="0" smtClean="0"/>
              <a:t> </a:t>
            </a:r>
            <a:r>
              <a:rPr lang="zh-CN" altLang="en-US" dirty="0" smtClean="0"/>
              <a:t>在长期项目中，团队成员失去了紧迫感，缺乏真实世界的反馈，大部分时间浪费在不紧急的事情上</a:t>
            </a:r>
            <a:r>
              <a:rPr lang="en-US" dirty="0" smtClean="0"/>
              <a:t>.</a:t>
            </a:r>
          </a:p>
          <a:p>
            <a:r>
              <a:rPr lang="zh-CN" altLang="en-US" b="1" dirty="0" smtClean="0"/>
              <a:t>解决方案</a:t>
            </a:r>
            <a:r>
              <a:rPr lang="en-US" b="1" dirty="0" smtClean="0"/>
              <a:t>:</a:t>
            </a:r>
            <a:r>
              <a:rPr lang="en-US" dirty="0" smtClean="0"/>
              <a:t> </a:t>
            </a:r>
          </a:p>
          <a:p>
            <a:pPr lvl="1"/>
            <a:r>
              <a:rPr lang="zh-CN" altLang="en-US" dirty="0" smtClean="0"/>
              <a:t>短期的里程碑和冲刺阶段 </a:t>
            </a:r>
            <a:r>
              <a:rPr lang="en-US" altLang="zh-CN" dirty="0" smtClean="0"/>
              <a:t>– </a:t>
            </a:r>
            <a:r>
              <a:rPr lang="zh-CN" altLang="en-US" dirty="0" smtClean="0"/>
              <a:t>人们 （学生）通常等到</a:t>
            </a:r>
            <a:r>
              <a:rPr lang="en-US" altLang="zh-CN" dirty="0" smtClean="0"/>
              <a:t>deadline </a:t>
            </a:r>
            <a:r>
              <a:rPr lang="zh-CN" altLang="en-US" dirty="0" smtClean="0"/>
              <a:t>临近的时候才开始行动</a:t>
            </a:r>
            <a:r>
              <a:rPr lang="en-US" dirty="0" smtClean="0"/>
              <a:t>. </a:t>
            </a:r>
          </a:p>
          <a:p>
            <a:pPr lvl="1"/>
            <a:r>
              <a:rPr lang="en-US" b="1" dirty="0" smtClean="0"/>
              <a:t>Parkinson's Law</a:t>
            </a:r>
            <a:r>
              <a:rPr lang="en-US" dirty="0" smtClean="0"/>
              <a:t>: "Work expands to fill the time available“</a:t>
            </a:r>
          </a:p>
          <a:p>
            <a:pPr lvl="1"/>
            <a:r>
              <a:rPr lang="zh-CN" altLang="en-US" dirty="0" smtClean="0"/>
              <a:t>不断发布</a:t>
            </a:r>
            <a:r>
              <a:rPr lang="en-US" altLang="zh-CN" dirty="0" smtClean="0"/>
              <a:t>/</a:t>
            </a:r>
            <a:r>
              <a:rPr lang="zh-CN" altLang="en-US" dirty="0" smtClean="0"/>
              <a:t>收集反馈，让团队感受真实的需求</a:t>
            </a:r>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课堂练习</a:t>
            </a:r>
            <a:endParaRPr lang="en-US" dirty="0"/>
          </a:p>
        </p:txBody>
      </p:sp>
      <p:sp>
        <p:nvSpPr>
          <p:cNvPr id="3" name="内容占位符 2"/>
          <p:cNvSpPr>
            <a:spLocks noGrp="1"/>
          </p:cNvSpPr>
          <p:nvPr>
            <p:ph idx="1"/>
          </p:nvPr>
        </p:nvSpPr>
        <p:spPr/>
        <p:txBody>
          <a:bodyPr/>
          <a:lstStyle/>
          <a:p>
            <a:r>
              <a:rPr lang="zh-CN" altLang="en-US" dirty="0" smtClean="0"/>
              <a:t>列出你们团队目前的风险</a:t>
            </a:r>
            <a:endParaRPr lang="en-US" altLang="zh-CN" dirty="0" smtClean="0"/>
          </a:p>
          <a:p>
            <a:r>
              <a:rPr lang="zh-CN" altLang="en-US" dirty="0" smtClean="0"/>
              <a:t>分析风险的特性</a:t>
            </a:r>
            <a:endParaRPr lang="en-US" altLang="zh-CN" dirty="0" smtClean="0"/>
          </a:p>
          <a:p>
            <a:r>
              <a:rPr lang="zh-CN" altLang="en-US" dirty="0" smtClean="0"/>
              <a:t>列举可能的对应办法</a:t>
            </a:r>
            <a:endParaRPr lang="en-US" altLang="zh-CN" dirty="0" smtClean="0"/>
          </a:p>
          <a:p>
            <a:r>
              <a:rPr lang="zh-CN" altLang="en-US" smtClean="0"/>
              <a:t>发表博客，并在课堂发言</a:t>
            </a:r>
            <a:endParaRPr lang="en-US" dirty="0"/>
          </a:p>
        </p:txBody>
      </p:sp>
    </p:spTree>
    <p:extLst>
      <p:ext uri="{BB962C8B-B14F-4D97-AF65-F5344CB8AC3E}">
        <p14:creationId xmlns:p14="http://schemas.microsoft.com/office/powerpoint/2010/main" val="3200213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风险</a:t>
            </a:r>
            <a:r>
              <a:rPr lang="en-US" dirty="0" smtClean="0"/>
              <a:t>?</a:t>
            </a:r>
            <a:endParaRPr lang="en-US" dirty="0"/>
          </a:p>
        </p:txBody>
      </p:sp>
      <p:sp>
        <p:nvSpPr>
          <p:cNvPr id="3" name="Content Placeholder 2"/>
          <p:cNvSpPr>
            <a:spLocks noGrp="1"/>
          </p:cNvSpPr>
          <p:nvPr>
            <p:ph idx="1"/>
          </p:nvPr>
        </p:nvSpPr>
        <p:spPr/>
        <p:txBody>
          <a:bodyPr>
            <a:normAutofit/>
          </a:bodyPr>
          <a:lstStyle/>
          <a:p>
            <a:r>
              <a:rPr lang="zh-CN" altLang="en-US" sz="3600" dirty="0" smtClean="0"/>
              <a:t>风险是</a:t>
            </a:r>
            <a:r>
              <a:rPr lang="en-US" sz="3600" dirty="0" smtClean="0"/>
              <a:t>:</a:t>
            </a:r>
            <a:endParaRPr lang="en-US" sz="3600" dirty="0"/>
          </a:p>
          <a:p>
            <a:pPr lvl="1"/>
            <a:r>
              <a:rPr lang="en-US" sz="3600" i="1" dirty="0"/>
              <a:t>“A </a:t>
            </a:r>
            <a:r>
              <a:rPr lang="en-US" sz="3600" i="1" dirty="0" smtClean="0"/>
              <a:t>possible event that affects </a:t>
            </a:r>
            <a:r>
              <a:rPr lang="en-US" sz="3600" i="1" dirty="0"/>
              <a:t>the project </a:t>
            </a:r>
            <a:r>
              <a:rPr lang="en-US" sz="3600" i="1" dirty="0" smtClean="0"/>
              <a:t>negatively if happens” </a:t>
            </a:r>
          </a:p>
          <a:p>
            <a:pPr lvl="1"/>
            <a:r>
              <a:rPr lang="zh-CN" altLang="en-US" sz="3600" dirty="0" smtClean="0"/>
              <a:t>会影响项目成功的可能事件</a:t>
            </a:r>
            <a:endParaRPr lang="en-US" sz="3600" dirty="0"/>
          </a:p>
          <a:p>
            <a:r>
              <a:rPr lang="zh-CN" altLang="en-US" sz="3600" dirty="0" smtClean="0"/>
              <a:t>今天的风险，就是明天的问题</a:t>
            </a:r>
            <a:endParaRPr lang="en-US" altLang="zh-CN" sz="3600" dirty="0" smtClean="0"/>
          </a:p>
          <a:p>
            <a:r>
              <a:rPr lang="zh-CN" altLang="en-US" sz="3600" dirty="0"/>
              <a:t>今天</a:t>
            </a:r>
            <a:r>
              <a:rPr lang="zh-CN" altLang="en-US" sz="3600" dirty="0" smtClean="0"/>
              <a:t>的问题，是由昨天的风险导致的</a:t>
            </a:r>
            <a:endParaRPr lang="en-US" sz="3600" dirty="0"/>
          </a:p>
        </p:txBody>
      </p:sp>
    </p:spTree>
    <p:extLst>
      <p:ext uri="{BB962C8B-B14F-4D97-AF65-F5344CB8AC3E}">
        <p14:creationId xmlns:p14="http://schemas.microsoft.com/office/powerpoint/2010/main" val="694464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3" name="Rectangle 5"/>
          <p:cNvSpPr>
            <a:spLocks noGrp="1" noChangeArrowheads="1"/>
          </p:cNvSpPr>
          <p:nvPr>
            <p:ph type="title"/>
          </p:nvPr>
        </p:nvSpPr>
        <p:spPr/>
        <p:txBody>
          <a:bodyPr>
            <a:normAutofit/>
          </a:bodyPr>
          <a:lstStyle/>
          <a:p>
            <a:r>
              <a:rPr lang="zh-CN" altLang="en-US" dirty="0">
                <a:ea typeface="宋体" pitchFamily="2" charset="-122"/>
              </a:rPr>
              <a:t>第一</a:t>
            </a:r>
            <a:r>
              <a:rPr lang="zh-CN" altLang="en-US" dirty="0" smtClean="0">
                <a:ea typeface="宋体" pitchFamily="2" charset="-122"/>
              </a:rPr>
              <a:t>步：确认风险</a:t>
            </a:r>
            <a:endParaRPr lang="en-US" altLang="zh-CN" dirty="0">
              <a:ea typeface="宋体" pitchFamily="2" charset="-122"/>
            </a:endParaRPr>
          </a:p>
        </p:txBody>
      </p:sp>
      <p:sp>
        <p:nvSpPr>
          <p:cNvPr id="171014" name="Rectangle 6"/>
          <p:cNvSpPr>
            <a:spLocks noGrp="1" noChangeArrowheads="1"/>
          </p:cNvSpPr>
          <p:nvPr>
            <p:ph idx="1"/>
          </p:nvPr>
        </p:nvSpPr>
        <p:spPr/>
        <p:txBody>
          <a:bodyPr>
            <a:normAutofit/>
          </a:bodyPr>
          <a:lstStyle/>
          <a:p>
            <a:r>
              <a:rPr lang="en-US" altLang="zh-CN" dirty="0">
                <a:ea typeface="宋体" pitchFamily="2" charset="-122"/>
              </a:rPr>
              <a:t>Goals</a:t>
            </a:r>
          </a:p>
          <a:p>
            <a:pPr lvl="1"/>
            <a:r>
              <a:rPr lang="zh-CN" altLang="en-US" dirty="0" smtClean="0">
                <a:ea typeface="宋体" pitchFamily="2" charset="-122"/>
              </a:rPr>
              <a:t>有什么可能发生的事情，会影响项目的成功？</a:t>
            </a:r>
            <a:endParaRPr lang="en-US" altLang="zh-CN" dirty="0">
              <a:ea typeface="宋体" pitchFamily="2" charset="-122"/>
            </a:endParaRPr>
          </a:p>
          <a:p>
            <a:r>
              <a:rPr lang="zh-CN" altLang="en-US" dirty="0" smtClean="0">
                <a:ea typeface="宋体" pitchFamily="2" charset="-122"/>
              </a:rPr>
              <a:t>确认风险</a:t>
            </a:r>
            <a:r>
              <a:rPr lang="en-US" altLang="zh-CN" dirty="0" smtClean="0">
                <a:ea typeface="宋体" pitchFamily="2" charset="-122"/>
              </a:rPr>
              <a:t> –</a:t>
            </a:r>
            <a:endParaRPr lang="en-US" altLang="zh-CN" dirty="0">
              <a:ea typeface="宋体" pitchFamily="2" charset="-122"/>
            </a:endParaRPr>
          </a:p>
          <a:p>
            <a:pPr lvl="1"/>
            <a:r>
              <a:rPr lang="en-US" altLang="zh-CN" dirty="0">
                <a:ea typeface="宋体" pitchFamily="2" charset="-122"/>
              </a:rPr>
              <a:t>Risk classification – </a:t>
            </a:r>
            <a:r>
              <a:rPr lang="zh-CN" altLang="en-US" dirty="0">
                <a:ea typeface="宋体" pitchFamily="2" charset="-122"/>
              </a:rPr>
              <a:t>哪</a:t>
            </a:r>
            <a:r>
              <a:rPr lang="zh-CN" altLang="en-US" dirty="0" smtClean="0">
                <a:ea typeface="宋体" pitchFamily="2" charset="-122"/>
              </a:rPr>
              <a:t>一类的风险？风险究竟是什么？</a:t>
            </a:r>
            <a:endParaRPr lang="en-US" altLang="zh-CN" dirty="0">
              <a:ea typeface="宋体" pitchFamily="2" charset="-122"/>
            </a:endParaRPr>
          </a:p>
          <a:p>
            <a:pPr lvl="1"/>
            <a:r>
              <a:rPr lang="en-US" altLang="zh-CN" dirty="0">
                <a:ea typeface="宋体" pitchFamily="2" charset="-122"/>
              </a:rPr>
              <a:t>Risk statement – </a:t>
            </a:r>
            <a:endParaRPr lang="en-US" altLang="zh-CN" dirty="0" smtClean="0">
              <a:ea typeface="宋体" pitchFamily="2" charset="-122"/>
            </a:endParaRPr>
          </a:p>
          <a:p>
            <a:pPr lvl="1"/>
            <a:r>
              <a:rPr lang="zh-CN" altLang="en-US" dirty="0" smtClean="0">
                <a:ea typeface="宋体" pitchFamily="2" charset="-122"/>
              </a:rPr>
              <a:t>发生风险的条件是什么？风险发生时，会有什么损失？损失具体多大？</a:t>
            </a:r>
            <a:r>
              <a:rPr lang="en-US" altLang="zh-CN" dirty="0" smtClean="0">
                <a:ea typeface="宋体" pitchFamily="2" charset="-122"/>
              </a:rPr>
              <a:t> </a:t>
            </a:r>
            <a:endParaRPr lang="en-US" altLang="zh-CN" dirty="0">
              <a:ea typeface="宋体"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533400" y="228600"/>
            <a:ext cx="8229600" cy="1143000"/>
          </a:xfrm>
          <a:noFill/>
          <a:ln/>
        </p:spPr>
        <p:txBody>
          <a:bodyPr>
            <a:normAutofit/>
          </a:bodyPr>
          <a:lstStyle/>
          <a:p>
            <a:r>
              <a:rPr lang="zh-CN" altLang="en-US" dirty="0">
                <a:ea typeface="宋体" pitchFamily="2" charset="-122"/>
              </a:rPr>
              <a:t>风险分类</a:t>
            </a:r>
            <a:endParaRPr lang="en-US" altLang="zh-CN" dirty="0">
              <a:ea typeface="宋体" pitchFamily="2" charset="-122"/>
            </a:endParaRPr>
          </a:p>
        </p:txBody>
      </p:sp>
      <p:graphicFrame>
        <p:nvGraphicFramePr>
          <p:cNvPr id="138268" name="Group 28"/>
          <p:cNvGraphicFramePr>
            <a:graphicFrameLocks noGrp="1"/>
          </p:cNvGraphicFramePr>
          <p:nvPr>
            <p:extLst>
              <p:ext uri="{D42A27DB-BD31-4B8C-83A1-F6EECF244321}">
                <p14:modId xmlns:p14="http://schemas.microsoft.com/office/powerpoint/2010/main" val="275886535"/>
              </p:ext>
            </p:extLst>
          </p:nvPr>
        </p:nvGraphicFramePr>
        <p:xfrm>
          <a:off x="533400" y="1600200"/>
          <a:ext cx="8229600" cy="3962400"/>
        </p:xfrm>
        <a:graphic>
          <a:graphicData uri="http://schemas.openxmlformats.org/drawingml/2006/table">
            <a:tbl>
              <a:tblPr/>
              <a:tblGrid>
                <a:gridCol w="1371600">
                  <a:extLst>
                    <a:ext uri="{9D8B030D-6E8A-4147-A177-3AD203B41FA5}">
                      <a16:colId xmlns:a16="http://schemas.microsoft.com/office/drawing/2014/main" val="20000"/>
                    </a:ext>
                  </a:extLst>
                </a:gridCol>
                <a:gridCol w="6858000">
                  <a:extLst>
                    <a:ext uri="{9D8B030D-6E8A-4147-A177-3AD203B41FA5}">
                      <a16:colId xmlns:a16="http://schemas.microsoft.com/office/drawing/2014/main" val="20001"/>
                    </a:ext>
                  </a:extLst>
                </a:gridCol>
              </a:tblGrid>
              <a:tr h="830140">
                <a:tc>
                  <a:txBody>
                    <a:bodyPr/>
                    <a:lstStyle/>
                    <a:p>
                      <a:pPr marL="0" marR="0" lvl="0" indent="0" algn="ctr" defTabSz="914400" rtl="0" eaLnBrk="0" fontAlgn="base" latinLnBrk="0" hangingPunct="0">
                        <a:lnSpc>
                          <a:spcPct val="90000"/>
                        </a:lnSpc>
                        <a:spcBef>
                          <a:spcPct val="0"/>
                        </a:spcBef>
                        <a:spcAft>
                          <a:spcPct val="0"/>
                        </a:spcAft>
                        <a:buClr>
                          <a:schemeClr val="tx1"/>
                        </a:buClr>
                        <a:buSzPct val="75000"/>
                        <a:buFont typeface="Wingdings" pitchFamily="2" charset="2"/>
                        <a:buNone/>
                        <a:tabLst/>
                      </a:pPr>
                      <a:r>
                        <a:rPr kumimoji="0" lang="zh-CN" altLang="en-US" sz="2000" b="1" i="0" u="none" strike="noStrike" cap="none" normalizeH="0" baseline="0" dirty="0" smtClean="0">
                          <a:ln>
                            <a:noFill/>
                          </a:ln>
                          <a:solidFill>
                            <a:schemeClr val="tx2"/>
                          </a:solidFill>
                          <a:effectLst/>
                          <a:latin typeface="+mj-lt"/>
                          <a:ea typeface="宋体" pitchFamily="2" charset="-122"/>
                        </a:rPr>
                        <a:t>分类</a:t>
                      </a:r>
                      <a:endParaRPr kumimoji="0" lang="en-US" altLang="zh-CN" sz="2000" b="1" i="0" u="none" strike="noStrike" cap="none" normalizeH="0" baseline="0" dirty="0" smtClean="0">
                        <a:ln>
                          <a:noFill/>
                        </a:ln>
                        <a:solidFill>
                          <a:schemeClr val="tx2"/>
                        </a:solidFill>
                        <a:effectLst/>
                        <a:latin typeface="+mj-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0"/>
                        </a:spcBef>
                        <a:spcAft>
                          <a:spcPct val="0"/>
                        </a:spcAft>
                        <a:buClr>
                          <a:schemeClr val="tx1"/>
                        </a:buClr>
                        <a:buSzPct val="75000"/>
                        <a:buFont typeface="Wingdings" pitchFamily="2" charset="2"/>
                        <a:buNone/>
                        <a:tabLst/>
                      </a:pPr>
                      <a:r>
                        <a:rPr kumimoji="0" lang="zh-CN" altLang="en-US" sz="2000" b="1" i="0" u="none" strike="noStrike" cap="none" normalizeH="0" baseline="0" dirty="0" smtClean="0">
                          <a:ln>
                            <a:noFill/>
                          </a:ln>
                          <a:solidFill>
                            <a:schemeClr val="tx1"/>
                          </a:solidFill>
                          <a:effectLst/>
                          <a:latin typeface="+mj-lt"/>
                          <a:ea typeface="宋体" pitchFamily="2" charset="-122"/>
                        </a:rPr>
                        <a:t>风险来源</a:t>
                      </a:r>
                      <a:r>
                        <a:rPr kumimoji="0" lang="en-US" altLang="zh-CN" sz="2000" b="1" i="0" u="none" strike="noStrike" cap="none" normalizeH="0" baseline="0" dirty="0" smtClean="0">
                          <a:ln>
                            <a:noFill/>
                          </a:ln>
                          <a:solidFill>
                            <a:schemeClr val="tx2"/>
                          </a:solidFill>
                          <a:effectLst/>
                          <a:latin typeface="+mj-lt"/>
                          <a:ea typeface="宋体" pitchFamily="2" charset="-122"/>
                        </a:rPr>
                        <a:t> Sources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791995">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itchFamily="2" charset="2"/>
                        <a:buNone/>
                        <a:tabLst/>
                      </a:pPr>
                      <a:r>
                        <a:rPr kumimoji="0" lang="zh-CN" altLang="en-US" sz="2000" b="1" i="0" u="none" strike="noStrike" cap="none" normalizeH="0" baseline="0" dirty="0" smtClean="0">
                          <a:ln>
                            <a:noFill/>
                          </a:ln>
                          <a:solidFill>
                            <a:schemeClr val="tx1"/>
                          </a:solidFill>
                          <a:effectLst/>
                          <a:latin typeface="Arial Narrow" pitchFamily="34" charset="0"/>
                          <a:ea typeface="宋体" pitchFamily="2" charset="-122"/>
                        </a:rPr>
                        <a:t>人</a:t>
                      </a:r>
                      <a:endParaRPr kumimoji="0" lang="en-US" altLang="zh-CN" sz="2000" b="1" i="0" u="none" strike="noStrike" cap="none" normalizeH="0" baseline="0" dirty="0" smtClean="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Narrow" pitchFamily="34" charset="0"/>
                          <a:ea typeface="宋体" pitchFamily="2" charset="-122"/>
                        </a:rPr>
                        <a:t>客户，用户，利益相关者，团队成员，机构，政治因素</a:t>
                      </a:r>
                      <a:endParaRPr kumimoji="0" lang="en-US" altLang="zh-CN" sz="2000" b="0" i="0" u="none" strike="noStrike" cap="none" normalizeH="0" baseline="0" dirty="0" smtClean="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4507">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itchFamily="2" charset="2"/>
                        <a:buNone/>
                        <a:tabLst/>
                      </a:pPr>
                      <a:r>
                        <a:rPr kumimoji="0" lang="zh-CN" altLang="en-US" sz="2000" b="1" i="0" u="none" strike="noStrike" cap="none" normalizeH="0" baseline="0" dirty="0" smtClean="0">
                          <a:ln>
                            <a:noFill/>
                          </a:ln>
                          <a:solidFill>
                            <a:schemeClr val="tx1"/>
                          </a:solidFill>
                          <a:effectLst/>
                          <a:latin typeface="Arial Narrow" pitchFamily="34" charset="0"/>
                          <a:ea typeface="宋体" pitchFamily="2" charset="-122"/>
                        </a:rPr>
                        <a:t>流程</a:t>
                      </a:r>
                      <a:endParaRPr kumimoji="0" lang="en-US" altLang="zh-CN" sz="2000" b="1" i="0" u="none" strike="noStrike" cap="none" normalizeH="0" baseline="0" dirty="0" smtClean="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Narrow" pitchFamily="34" charset="0"/>
                          <a:ea typeface="宋体" pitchFamily="2" charset="-122"/>
                        </a:rPr>
                        <a:t>项目的目标，决定流程，项目特点，预算，费用，日程，需求，设计，构建和测试的过程</a:t>
                      </a:r>
                      <a:endParaRPr kumimoji="0" lang="en-US" altLang="zh-CN" sz="2000" b="0" i="0" u="none" strike="noStrike" cap="none" normalizeH="0" baseline="0" dirty="0" smtClean="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17155">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itchFamily="2" charset="2"/>
                        <a:buNone/>
                        <a:tabLst/>
                      </a:pPr>
                      <a:r>
                        <a:rPr kumimoji="0" lang="zh-CN" altLang="en-US" sz="2000" b="1" i="0" u="none" strike="noStrike" cap="none" normalizeH="0" baseline="0" dirty="0" smtClean="0">
                          <a:ln>
                            <a:noFill/>
                          </a:ln>
                          <a:solidFill>
                            <a:schemeClr val="tx1"/>
                          </a:solidFill>
                          <a:effectLst/>
                          <a:latin typeface="Arial Narrow" pitchFamily="34" charset="0"/>
                          <a:ea typeface="宋体" pitchFamily="2" charset="-122"/>
                        </a:rPr>
                        <a:t>技术</a:t>
                      </a:r>
                      <a:endParaRPr kumimoji="0" lang="en-US" altLang="zh-CN" sz="2000" b="1" i="0" u="none" strike="noStrike" cap="none" normalizeH="0" baseline="0" dirty="0" smtClean="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Narrow" pitchFamily="34" charset="0"/>
                          <a:ea typeface="宋体" pitchFamily="2" charset="-122"/>
                        </a:rPr>
                        <a:t>技术是否可用，安全性，开发和测试的环境支持，工具，发布，支持，运营环境。 </a:t>
                      </a:r>
                      <a:endParaRPr kumimoji="0" lang="en-US" altLang="zh-CN" sz="2000" b="0" i="0" u="none" strike="noStrike" cap="none" normalizeH="0" baseline="0" dirty="0" smtClean="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8603">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itchFamily="2" charset="2"/>
                        <a:buNone/>
                        <a:tabLst/>
                      </a:pPr>
                      <a:r>
                        <a:rPr kumimoji="0" lang="zh-CN" altLang="en-US" sz="2000" b="1" i="0" u="none" strike="noStrike" cap="none" normalizeH="0" baseline="0" dirty="0" smtClean="0">
                          <a:ln>
                            <a:noFill/>
                          </a:ln>
                          <a:solidFill>
                            <a:schemeClr val="tx1"/>
                          </a:solidFill>
                          <a:effectLst/>
                          <a:latin typeface="Arial Narrow" pitchFamily="34" charset="0"/>
                          <a:ea typeface="宋体" pitchFamily="2" charset="-122"/>
                        </a:rPr>
                        <a:t>环境</a:t>
                      </a:r>
                      <a:endParaRPr kumimoji="0" lang="en-US" altLang="zh-CN" sz="2000" b="1" i="0" u="none" strike="noStrike" cap="none" normalizeH="0" baseline="0" dirty="0" smtClean="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Narrow" pitchFamily="34" charset="0"/>
                          <a:ea typeface="宋体" pitchFamily="2" charset="-122"/>
                        </a:rPr>
                        <a:t>法律，规定，竞争对手，经济环境，商业和行业条件</a:t>
                      </a:r>
                      <a:endParaRPr kumimoji="0" lang="en-US" altLang="zh-CN" sz="2000" b="0" i="0" u="none" strike="noStrike" cap="none" normalizeH="0" baseline="0" dirty="0" smtClean="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Exercise</a:t>
            </a:r>
            <a:endParaRPr lang="en-US" dirty="0"/>
          </a:p>
        </p:txBody>
      </p:sp>
      <p:sp>
        <p:nvSpPr>
          <p:cNvPr id="3" name="Content Placeholder 2"/>
          <p:cNvSpPr>
            <a:spLocks noGrp="1"/>
          </p:cNvSpPr>
          <p:nvPr>
            <p:ph idx="1"/>
          </p:nvPr>
        </p:nvSpPr>
        <p:spPr/>
        <p:txBody>
          <a:bodyPr/>
          <a:lstStyle/>
          <a:p>
            <a:r>
              <a:rPr lang="zh-CN" altLang="en-US" dirty="0" smtClean="0"/>
              <a:t>在 </a:t>
            </a:r>
            <a:r>
              <a:rPr lang="en-US" altLang="zh-CN" dirty="0" smtClean="0"/>
              <a:t>&lt;dreaming in code&gt; (</a:t>
            </a:r>
            <a:r>
              <a:rPr lang="zh-CN" altLang="en-US" dirty="0" smtClean="0"/>
              <a:t>梦断代码</a:t>
            </a:r>
            <a:r>
              <a:rPr lang="en-US" altLang="zh-CN" dirty="0" smtClean="0"/>
              <a:t>) </a:t>
            </a:r>
            <a:r>
              <a:rPr lang="zh-CN" altLang="en-US" dirty="0" smtClean="0"/>
              <a:t>这本书里面，</a:t>
            </a:r>
            <a:r>
              <a:rPr lang="en-US" altLang="zh-CN" dirty="0" smtClean="0"/>
              <a:t>Chandler </a:t>
            </a:r>
            <a:r>
              <a:rPr lang="zh-CN" altLang="en-US" dirty="0" smtClean="0"/>
              <a:t>项目有什么风险</a:t>
            </a:r>
            <a:r>
              <a:rPr lang="en-US" altLang="zh-CN" dirty="0" smtClean="0"/>
              <a:t>?</a:t>
            </a:r>
          </a:p>
          <a:p>
            <a:pPr lvl="1"/>
            <a:r>
              <a:rPr lang="en-US" altLang="zh-CN" dirty="0" smtClean="0"/>
              <a:t>People</a:t>
            </a:r>
          </a:p>
          <a:p>
            <a:pPr lvl="1"/>
            <a:r>
              <a:rPr lang="en-US" altLang="zh-CN" dirty="0" smtClean="0"/>
              <a:t>Process</a:t>
            </a:r>
          </a:p>
          <a:p>
            <a:pPr lvl="1"/>
            <a:r>
              <a:rPr lang="en-US" altLang="zh-CN" dirty="0" smtClean="0"/>
              <a:t>Technology</a:t>
            </a:r>
          </a:p>
          <a:p>
            <a:pPr lvl="1"/>
            <a:r>
              <a:rPr lang="en-US" altLang="zh-CN" dirty="0" smtClean="0"/>
              <a:t>Environment</a:t>
            </a:r>
          </a:p>
          <a:p>
            <a:r>
              <a:rPr lang="zh-CN" altLang="en-US" dirty="0" smtClean="0"/>
              <a:t>学生的项目有什么风险？</a:t>
            </a:r>
            <a:endParaRPr lang="en-US" altLang="zh-CN" dirty="0" smtClean="0"/>
          </a:p>
          <a:p>
            <a:pPr lvl="1"/>
            <a:endParaRPr lang="en-US" altLang="zh-CN"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第二步：分析和优先级划分</a:t>
            </a:r>
            <a:endParaRPr lang="en-US" dirty="0"/>
          </a:p>
        </p:txBody>
      </p:sp>
      <p:sp>
        <p:nvSpPr>
          <p:cNvPr id="3" name="Content Placeholder 2"/>
          <p:cNvSpPr>
            <a:spLocks noGrp="1"/>
          </p:cNvSpPr>
          <p:nvPr>
            <p:ph idx="1"/>
          </p:nvPr>
        </p:nvSpPr>
        <p:spPr/>
        <p:txBody>
          <a:bodyPr>
            <a:normAutofit/>
          </a:bodyPr>
          <a:lstStyle/>
          <a:p>
            <a:r>
              <a:rPr lang="zh-CN" altLang="en-US" dirty="0">
                <a:ea typeface="宋体" pitchFamily="2" charset="-122"/>
              </a:rPr>
              <a:t>目标</a:t>
            </a:r>
            <a:endParaRPr lang="en-US" altLang="zh-CN" dirty="0">
              <a:ea typeface="宋体" pitchFamily="2" charset="-122"/>
            </a:endParaRPr>
          </a:p>
          <a:p>
            <a:pPr lvl="1"/>
            <a:r>
              <a:rPr lang="zh-CN" altLang="en-US" dirty="0" smtClean="0">
                <a:ea typeface="宋体" pitchFamily="2" charset="-122"/>
              </a:rPr>
              <a:t>列出优先级，让团队能有安排资源处理优先级最高的风险</a:t>
            </a:r>
            <a:endParaRPr lang="en-US" altLang="zh-CN" dirty="0">
              <a:ea typeface="宋体" pitchFamily="2" charset="-122"/>
            </a:endParaRPr>
          </a:p>
          <a:p>
            <a:r>
              <a:rPr lang="en-US" altLang="zh-CN" dirty="0">
                <a:ea typeface="宋体" pitchFamily="2" charset="-122"/>
              </a:rPr>
              <a:t>Risk </a:t>
            </a:r>
            <a:r>
              <a:rPr lang="en-US" altLang="zh-CN" dirty="0" smtClean="0">
                <a:ea typeface="宋体" pitchFamily="2" charset="-122"/>
              </a:rPr>
              <a:t>analysis &amp; prioritization </a:t>
            </a:r>
            <a:endParaRPr lang="en-US" altLang="zh-CN" dirty="0">
              <a:ea typeface="宋体" pitchFamily="2" charset="-122"/>
            </a:endParaRPr>
          </a:p>
          <a:p>
            <a:pPr lvl="1"/>
            <a:r>
              <a:rPr lang="zh-CN" altLang="en-US" dirty="0">
                <a:ea typeface="宋体" pitchFamily="2" charset="-122"/>
              </a:rPr>
              <a:t>各</a:t>
            </a:r>
            <a:r>
              <a:rPr lang="zh-CN" altLang="en-US" dirty="0" smtClean="0">
                <a:ea typeface="宋体" pitchFamily="2" charset="-122"/>
              </a:rPr>
              <a:t>类风险对项目和团队的影响，风险发生的可能性，由高到低</a:t>
            </a:r>
            <a:endParaRPr lang="en-US" altLang="zh-CN" dirty="0">
              <a:ea typeface="宋体" pitchFamily="2" charset="-122"/>
            </a:endParaRPr>
          </a:p>
        </p:txBody>
      </p:sp>
    </p:spTree>
    <p:extLst>
      <p:ext uri="{BB962C8B-B14F-4D97-AF65-F5344CB8AC3E}">
        <p14:creationId xmlns:p14="http://schemas.microsoft.com/office/powerpoint/2010/main" val="3474084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第三步：计划和管理风险</a:t>
            </a:r>
            <a:endParaRPr lang="en-US" dirty="0"/>
          </a:p>
        </p:txBody>
      </p:sp>
      <p:sp>
        <p:nvSpPr>
          <p:cNvPr id="3" name="Content Placeholder 2"/>
          <p:cNvSpPr>
            <a:spLocks noGrp="1"/>
          </p:cNvSpPr>
          <p:nvPr>
            <p:ph idx="1"/>
          </p:nvPr>
        </p:nvSpPr>
        <p:spPr/>
        <p:txBody>
          <a:bodyPr>
            <a:normAutofit/>
          </a:bodyPr>
          <a:lstStyle/>
          <a:p>
            <a:r>
              <a:rPr lang="en-US" altLang="zh-CN" dirty="0">
                <a:ea typeface="宋体" pitchFamily="2" charset="-122"/>
              </a:rPr>
              <a:t>Goals</a:t>
            </a:r>
          </a:p>
          <a:p>
            <a:pPr lvl="1"/>
            <a:r>
              <a:rPr lang="zh-CN" altLang="en-US" dirty="0" smtClean="0">
                <a:ea typeface="宋体" pitchFamily="2" charset="-122"/>
              </a:rPr>
              <a:t>制定详细计划处理高等级的风险</a:t>
            </a:r>
            <a:r>
              <a:rPr lang="en-US" altLang="zh-CN" dirty="0" smtClean="0">
                <a:ea typeface="宋体" pitchFamily="2" charset="-122"/>
              </a:rPr>
              <a:t> </a:t>
            </a:r>
            <a:endParaRPr lang="en-US" altLang="zh-CN" dirty="0">
              <a:ea typeface="宋体" pitchFamily="2" charset="-122"/>
            </a:endParaRPr>
          </a:p>
          <a:p>
            <a:pPr lvl="1"/>
            <a:r>
              <a:rPr lang="zh-CN" altLang="en-US" dirty="0" smtClean="0">
                <a:ea typeface="宋体" pitchFamily="2" charset="-122"/>
              </a:rPr>
              <a:t>把风险处理和其他项目管理的任务同样对待</a:t>
            </a:r>
            <a:endParaRPr lang="en-US" altLang="zh-CN" dirty="0">
              <a:ea typeface="宋体" pitchFamily="2" charset="-122"/>
            </a:endParaRPr>
          </a:p>
          <a:p>
            <a:r>
              <a:rPr lang="en-US" altLang="zh-CN" dirty="0">
                <a:ea typeface="宋体" pitchFamily="2" charset="-122"/>
              </a:rPr>
              <a:t>Planning </a:t>
            </a:r>
          </a:p>
          <a:p>
            <a:pPr lvl="1"/>
            <a:r>
              <a:rPr lang="zh-CN" altLang="en-US" dirty="0" smtClean="0">
                <a:ea typeface="宋体" pitchFamily="2" charset="-122"/>
              </a:rPr>
              <a:t>把按优先级排列的风险转化为可以行动的计划，并且安排到项目的日程中，和其他任务一样有负责人和跟踪。</a:t>
            </a:r>
            <a:endParaRPr lang="en-US" altLang="zh-CN" dirty="0">
              <a:ea typeface="宋体" pitchFamily="2" charset="-122"/>
            </a:endParaRPr>
          </a:p>
        </p:txBody>
      </p:sp>
    </p:spTree>
    <p:extLst>
      <p:ext uri="{BB962C8B-B14F-4D97-AF65-F5344CB8AC3E}">
        <p14:creationId xmlns:p14="http://schemas.microsoft.com/office/powerpoint/2010/main" val="2034699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对待风险的各种态度</a:t>
            </a:r>
            <a:endParaRPr lang="en-US" dirty="0"/>
          </a:p>
        </p:txBody>
      </p:sp>
      <p:sp>
        <p:nvSpPr>
          <p:cNvPr id="3" name="Content Placeholder 2"/>
          <p:cNvSpPr>
            <a:spLocks noGrp="1"/>
          </p:cNvSpPr>
          <p:nvPr>
            <p:ph idx="1"/>
          </p:nvPr>
        </p:nvSpPr>
        <p:spPr/>
        <p:txBody>
          <a:bodyPr>
            <a:normAutofit lnSpcReduction="10000"/>
          </a:bodyPr>
          <a:lstStyle/>
          <a:p>
            <a:r>
              <a:rPr lang="zh-CN" altLang="en-US" dirty="0" smtClean="0"/>
              <a:t>有人说 </a:t>
            </a:r>
            <a:r>
              <a:rPr lang="en-US" altLang="zh-CN" dirty="0" smtClean="0"/>
              <a:t>– </a:t>
            </a:r>
            <a:r>
              <a:rPr lang="zh-CN" altLang="en-US" dirty="0" smtClean="0"/>
              <a:t>“避免一切风险”</a:t>
            </a:r>
            <a:r>
              <a:rPr lang="en-US" dirty="0" smtClean="0"/>
              <a:t> </a:t>
            </a:r>
          </a:p>
          <a:p>
            <a:pPr lvl="1"/>
            <a:r>
              <a:rPr lang="zh-CN" altLang="en-US" dirty="0" smtClean="0"/>
              <a:t>那我们只能写</a:t>
            </a:r>
            <a:r>
              <a:rPr lang="en-US" dirty="0" smtClean="0"/>
              <a:t> “hello world” </a:t>
            </a:r>
            <a:r>
              <a:rPr lang="zh-CN" altLang="en-US" dirty="0" smtClean="0"/>
              <a:t>程序，但是那样不解决用户的问题</a:t>
            </a:r>
            <a:r>
              <a:rPr lang="en-US" dirty="0" smtClean="0"/>
              <a:t> </a:t>
            </a:r>
          </a:p>
          <a:p>
            <a:pPr lvl="1"/>
            <a:r>
              <a:rPr lang="zh-CN" altLang="en-US" dirty="0" smtClean="0"/>
              <a:t>或者完全跟随市场的先行者， 但是那样不能取得领先地位</a:t>
            </a:r>
            <a:endParaRPr lang="en-US" altLang="zh-CN" dirty="0" smtClean="0"/>
          </a:p>
          <a:p>
            <a:r>
              <a:rPr lang="zh-CN" altLang="en-US" dirty="0" smtClean="0"/>
              <a:t>有人说 </a:t>
            </a:r>
            <a:r>
              <a:rPr lang="en-US" altLang="zh-CN" dirty="0" smtClean="0"/>
              <a:t>- </a:t>
            </a:r>
            <a:r>
              <a:rPr lang="en-US" dirty="0" smtClean="0"/>
              <a:t>“</a:t>
            </a:r>
            <a:r>
              <a:rPr lang="zh-CN" altLang="en-US" dirty="0" smtClean="0"/>
              <a:t>我们非常敏捷，随机应变，没有风险的</a:t>
            </a:r>
            <a:r>
              <a:rPr lang="en-US" dirty="0" smtClean="0"/>
              <a:t>”</a:t>
            </a:r>
          </a:p>
          <a:p>
            <a:r>
              <a:rPr lang="zh-CN" altLang="en-US" dirty="0" smtClean="0"/>
              <a:t>有人说 </a:t>
            </a:r>
            <a:r>
              <a:rPr lang="en-US" altLang="zh-CN" dirty="0" smtClean="0"/>
              <a:t>– </a:t>
            </a:r>
            <a:r>
              <a:rPr lang="zh-CN" altLang="en-US" dirty="0" smtClean="0"/>
              <a:t>“风险是不可知的，无法管理”</a:t>
            </a:r>
            <a:endParaRPr lang="en-US" dirty="0" smtClean="0"/>
          </a:p>
          <a:p>
            <a:endParaRPr lang="en-US" dirty="0" smtClean="0"/>
          </a:p>
          <a:p>
            <a:r>
              <a:rPr lang="zh-CN" altLang="en-US" dirty="0"/>
              <a:t>一</a:t>
            </a:r>
            <a:r>
              <a:rPr lang="zh-CN" altLang="en-US" dirty="0" smtClean="0"/>
              <a:t>个团队成熟的标记，就是对风险的管理</a:t>
            </a:r>
            <a:r>
              <a:rPr lang="en-US" dirty="0" smtClean="0"/>
              <a:t>. </a:t>
            </a:r>
          </a:p>
        </p:txBody>
      </p:sp>
    </p:spTree>
    <p:extLst>
      <p:ext uri="{BB962C8B-B14F-4D97-AF65-F5344CB8AC3E}">
        <p14:creationId xmlns:p14="http://schemas.microsoft.com/office/powerpoint/2010/main" val="1728713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PM </a:t>
            </a:r>
            <a:r>
              <a:rPr lang="zh-CN" altLang="en-US" dirty="0" smtClean="0"/>
              <a:t>和风险管理</a:t>
            </a:r>
            <a:endParaRPr lang="en-US" dirty="0"/>
          </a:p>
        </p:txBody>
      </p:sp>
      <p:pic>
        <p:nvPicPr>
          <p:cNvPr id="4" name="内容占位符 3"/>
          <p:cNvPicPr>
            <a:picLocks noGrp="1" noChangeAspect="1"/>
          </p:cNvPicPr>
          <p:nvPr>
            <p:ph idx="1"/>
          </p:nvPr>
        </p:nvPicPr>
        <p:blipFill>
          <a:blip r:embed="rId2"/>
          <a:stretch>
            <a:fillRect/>
          </a:stretch>
        </p:blipFill>
        <p:spPr>
          <a:xfrm>
            <a:off x="457200" y="2970012"/>
            <a:ext cx="8229600" cy="2235600"/>
          </a:xfrm>
          <a:prstGeom prst="rect">
            <a:avLst/>
          </a:prstGeom>
        </p:spPr>
      </p:pic>
    </p:spTree>
    <p:extLst>
      <p:ext uri="{BB962C8B-B14F-4D97-AF65-F5344CB8AC3E}">
        <p14:creationId xmlns:p14="http://schemas.microsoft.com/office/powerpoint/2010/main" val="1246967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构建之法">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构建之法">
      <a:majorFont>
        <a:latin typeface="Corbel"/>
        <a:ea typeface="华文楷体"/>
        <a:cs typeface=""/>
      </a:majorFont>
      <a:minorFont>
        <a:latin typeface="Corbel"/>
        <a:ea typeface="Microsoft YaHei UI"/>
        <a:cs typeface=""/>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extLst>
    <a:ext uri="{05A4C25C-085E-4340-85A3-A5531E510DB2}">
      <thm15:themeFamily xmlns:thm15="http://schemas.microsoft.com/office/thememl/2012/main" name="构建之法" id="{14280AF9-1F7B-446C-8410-95260A2E42A8}" vid="{AE850DEE-0E92-4FC1-B10C-BA718C2979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371182FA640024E8A2815D490E1EF25" ma:contentTypeVersion="0" ma:contentTypeDescription="Create a new document." ma:contentTypeScope="" ma:versionID="3591aab47f172a2900f307f59d422227">
  <xsd:schema xmlns:xsd="http://www.w3.org/2001/XMLSchema" xmlns:xs="http://www.w3.org/2001/XMLSchema" xmlns:p="http://schemas.microsoft.com/office/2006/metadata/properties" targetNamespace="http://schemas.microsoft.com/office/2006/metadata/properties" ma:root="true" ma:fieldsID="1f28ea01430cdfb20a10736313f817e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053C0D-2521-440A-BC5E-6A509C084F55}">
  <ds:schemaRefs>
    <ds:schemaRef ds:uri="http://schemas.microsoft.com/sharepoint/v3/contenttype/forms"/>
  </ds:schemaRefs>
</ds:datastoreItem>
</file>

<file path=customXml/itemProps2.xml><?xml version="1.0" encoding="utf-8"?>
<ds:datastoreItem xmlns:ds="http://schemas.openxmlformats.org/officeDocument/2006/customXml" ds:itemID="{42A410A9-1CBA-49C0-80DB-30D0B1D3BC7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C9ED513-FAB8-42A0-8F1E-9456EFEB15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742</TotalTime>
  <Words>1412</Words>
  <Application>Microsoft Office PowerPoint</Application>
  <PresentationFormat>全屏显示(4:3)</PresentationFormat>
  <Paragraphs>139</Paragraphs>
  <Slides>18</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Microsoft YaHei UI</vt:lpstr>
      <vt:lpstr>华文楷体</vt:lpstr>
      <vt:lpstr>宋体</vt:lpstr>
      <vt:lpstr>Arial</vt:lpstr>
      <vt:lpstr>Arial Narrow</vt:lpstr>
      <vt:lpstr>Calibri</vt:lpstr>
      <vt:lpstr>Corbel</vt:lpstr>
      <vt:lpstr>Wingdings</vt:lpstr>
      <vt:lpstr>Wingdings 2</vt:lpstr>
      <vt:lpstr>Wingdings 3</vt:lpstr>
      <vt:lpstr>构建之法</vt:lpstr>
      <vt:lpstr>风险管理</vt:lpstr>
      <vt:lpstr>风险?</vt:lpstr>
      <vt:lpstr>第一步：确认风险</vt:lpstr>
      <vt:lpstr>风险分类</vt:lpstr>
      <vt:lpstr>Exercise</vt:lpstr>
      <vt:lpstr>第二步：分析和优先级划分</vt:lpstr>
      <vt:lpstr>第三步：计划和管理风险</vt:lpstr>
      <vt:lpstr>对待风险的各种态度</vt:lpstr>
      <vt:lpstr>PM 和风险管理</vt:lpstr>
      <vt:lpstr>应对风险的办法</vt:lpstr>
      <vt:lpstr>应对风险</vt:lpstr>
      <vt:lpstr>练习：风险的作业</vt:lpstr>
      <vt:lpstr>风险举例 (1)</vt:lpstr>
      <vt:lpstr>风险举例 (2)</vt:lpstr>
      <vt:lpstr>风险举例 (3)</vt:lpstr>
      <vt:lpstr>风险示例 (4)</vt:lpstr>
      <vt:lpstr>风险示例 (5)</vt:lpstr>
      <vt:lpstr>课堂练习</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management</dc:title>
  <dc:creator>xinz</dc:creator>
  <cp:lastModifiedBy>Xin Zou</cp:lastModifiedBy>
  <cp:revision>52</cp:revision>
  <dcterms:created xsi:type="dcterms:W3CDTF">2008-12-13T13:39:00Z</dcterms:created>
  <dcterms:modified xsi:type="dcterms:W3CDTF">2015-11-28T08:58:53Z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0x0101006371182FA640024E8A2815D490E1EF25</vt:lpwstr>
  </property>
  <property fmtid="{D5CDD505-2E9C-101B-9397-08002B2CF9AE}" pid="3" name="IsMyDocuments">
    <vt:bool>true</vt:bool>
  </property>
</Properties>
</file>