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47"/>
  </p:notesMasterIdLst>
  <p:sldIdLst>
    <p:sldId id="265" r:id="rId5"/>
    <p:sldId id="266" r:id="rId6"/>
    <p:sldId id="303" r:id="rId7"/>
    <p:sldId id="302" r:id="rId8"/>
    <p:sldId id="267" r:id="rId9"/>
    <p:sldId id="268" r:id="rId10"/>
    <p:sldId id="275" r:id="rId11"/>
    <p:sldId id="269" r:id="rId12"/>
    <p:sldId id="272" r:id="rId13"/>
    <p:sldId id="278" r:id="rId14"/>
    <p:sldId id="305" r:id="rId15"/>
    <p:sldId id="304" r:id="rId16"/>
    <p:sldId id="274" r:id="rId17"/>
    <p:sldId id="300" r:id="rId18"/>
    <p:sldId id="311" r:id="rId19"/>
    <p:sldId id="307" r:id="rId20"/>
    <p:sldId id="306" r:id="rId21"/>
    <p:sldId id="295" r:id="rId22"/>
    <p:sldId id="296" r:id="rId23"/>
    <p:sldId id="289" r:id="rId24"/>
    <p:sldId id="290" r:id="rId25"/>
    <p:sldId id="312" r:id="rId26"/>
    <p:sldId id="313" r:id="rId27"/>
    <p:sldId id="271" r:id="rId28"/>
    <p:sldId id="276" r:id="rId29"/>
    <p:sldId id="279" r:id="rId30"/>
    <p:sldId id="298" r:id="rId31"/>
    <p:sldId id="301" r:id="rId32"/>
    <p:sldId id="280" r:id="rId33"/>
    <p:sldId id="308" r:id="rId34"/>
    <p:sldId id="309" r:id="rId35"/>
    <p:sldId id="310" r:id="rId36"/>
    <p:sldId id="281" r:id="rId37"/>
    <p:sldId id="282" r:id="rId38"/>
    <p:sldId id="299" r:id="rId39"/>
    <p:sldId id="277" r:id="rId40"/>
    <p:sldId id="285" r:id="rId41"/>
    <p:sldId id="287" r:id="rId42"/>
    <p:sldId id="286" r:id="rId43"/>
    <p:sldId id="283" r:id="rId44"/>
    <p:sldId id="284" r:id="rId45"/>
    <p:sldId id="29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36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1C82B-F8A5-424C-B237-F9AAFD8D0E62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</dgm:pt>
    <dgm:pt modelId="{F5455707-6F6B-4E25-9529-85F4742FEFA4}">
      <dgm:prSet phldrT="[Text]" custT="1"/>
      <dgm:spPr/>
      <dgm:t>
        <a:bodyPr/>
        <a:lstStyle/>
        <a:p>
          <a:r>
            <a:rPr lang="en-US" altLang="zh-CN" sz="1600" dirty="0" smtClean="0"/>
            <a:t>Requirement</a:t>
          </a:r>
          <a:endParaRPr lang="en-US" sz="1600" dirty="0"/>
        </a:p>
      </dgm:t>
    </dgm:pt>
    <dgm:pt modelId="{535AB234-FFFB-4358-B8EA-81F2CC01BBCB}" type="parTrans" cxnId="{1CC8186E-30CC-481D-A628-C07D92671A94}">
      <dgm:prSet/>
      <dgm:spPr/>
      <dgm:t>
        <a:bodyPr/>
        <a:lstStyle/>
        <a:p>
          <a:endParaRPr lang="en-US"/>
        </a:p>
      </dgm:t>
    </dgm:pt>
    <dgm:pt modelId="{0B4A0FF4-B3E5-4702-BE6F-046BAD79DB48}" type="sibTrans" cxnId="{1CC8186E-30CC-481D-A628-C07D92671A94}">
      <dgm:prSet/>
      <dgm:spPr/>
      <dgm:t>
        <a:bodyPr/>
        <a:lstStyle/>
        <a:p>
          <a:endParaRPr lang="en-US"/>
        </a:p>
      </dgm:t>
    </dgm:pt>
    <dgm:pt modelId="{A3198B80-BE5C-4C5B-BDF1-AF47A70C2A7F}">
      <dgm:prSet phldrT="[Text]" custT="1"/>
      <dgm:spPr/>
      <dgm:t>
        <a:bodyPr/>
        <a:lstStyle/>
        <a:p>
          <a:r>
            <a:rPr lang="en-US" altLang="zh-CN" sz="1600" dirty="0" smtClean="0"/>
            <a:t>Specification</a:t>
          </a:r>
          <a:endParaRPr lang="en-US" sz="1600" dirty="0"/>
        </a:p>
      </dgm:t>
    </dgm:pt>
    <dgm:pt modelId="{442076F8-04B3-439E-944D-8924C3412AD9}" type="parTrans" cxnId="{EF5D738B-DDEB-409B-B6F0-79C1C4C3FDF0}">
      <dgm:prSet/>
      <dgm:spPr/>
      <dgm:t>
        <a:bodyPr/>
        <a:lstStyle/>
        <a:p>
          <a:endParaRPr lang="en-US"/>
        </a:p>
      </dgm:t>
    </dgm:pt>
    <dgm:pt modelId="{DB39C8B0-098F-4996-B209-5D1EA79DBB90}" type="sibTrans" cxnId="{EF5D738B-DDEB-409B-B6F0-79C1C4C3FDF0}">
      <dgm:prSet/>
      <dgm:spPr/>
      <dgm:t>
        <a:bodyPr/>
        <a:lstStyle/>
        <a:p>
          <a:endParaRPr lang="en-US"/>
        </a:p>
      </dgm:t>
    </dgm:pt>
    <dgm:pt modelId="{B6CEB305-889C-4C77-AD37-31E867F7EA41}">
      <dgm:prSet phldrT="[Text]" custT="1"/>
      <dgm:spPr/>
      <dgm:t>
        <a:bodyPr/>
        <a:lstStyle/>
        <a:p>
          <a:r>
            <a:rPr lang="en-US" altLang="zh-CN" sz="1600" dirty="0" smtClean="0"/>
            <a:t>Design</a:t>
          </a:r>
          <a:endParaRPr lang="en-US" sz="1600" dirty="0"/>
        </a:p>
      </dgm:t>
    </dgm:pt>
    <dgm:pt modelId="{A7D12BD4-E9AC-443C-BB30-A1ABA239CE93}" type="parTrans" cxnId="{95D2CE4F-D074-4BF0-B245-FE10612CF79D}">
      <dgm:prSet/>
      <dgm:spPr/>
      <dgm:t>
        <a:bodyPr/>
        <a:lstStyle/>
        <a:p>
          <a:endParaRPr lang="en-US"/>
        </a:p>
      </dgm:t>
    </dgm:pt>
    <dgm:pt modelId="{F63CAD31-CE2F-4F87-B3F7-570F42D75A7B}" type="sibTrans" cxnId="{95D2CE4F-D074-4BF0-B245-FE10612CF79D}">
      <dgm:prSet/>
      <dgm:spPr/>
      <dgm:t>
        <a:bodyPr/>
        <a:lstStyle/>
        <a:p>
          <a:endParaRPr lang="en-US"/>
        </a:p>
      </dgm:t>
    </dgm:pt>
    <dgm:pt modelId="{69E7CC41-8F92-401A-B074-339A31F3FF85}">
      <dgm:prSet phldrT="[Text]" custT="1"/>
      <dgm:spPr/>
      <dgm:t>
        <a:bodyPr/>
        <a:lstStyle/>
        <a:p>
          <a:r>
            <a:rPr lang="en-US" altLang="zh-CN" sz="1600" dirty="0" smtClean="0"/>
            <a:t>Implementation</a:t>
          </a:r>
          <a:endParaRPr lang="en-US" sz="1600" dirty="0"/>
        </a:p>
      </dgm:t>
    </dgm:pt>
    <dgm:pt modelId="{B454B230-580B-432B-8075-F6055CDCE8DA}" type="parTrans" cxnId="{F4B46B9A-E66E-48F2-AF72-81380C6B2334}">
      <dgm:prSet/>
      <dgm:spPr/>
      <dgm:t>
        <a:bodyPr/>
        <a:lstStyle/>
        <a:p>
          <a:endParaRPr lang="en-US"/>
        </a:p>
      </dgm:t>
    </dgm:pt>
    <dgm:pt modelId="{2F8DC5CF-B612-4F5F-B951-FFD317F2EBA2}" type="sibTrans" cxnId="{F4B46B9A-E66E-48F2-AF72-81380C6B2334}">
      <dgm:prSet/>
      <dgm:spPr/>
      <dgm:t>
        <a:bodyPr/>
        <a:lstStyle/>
        <a:p>
          <a:endParaRPr lang="en-US"/>
        </a:p>
      </dgm:t>
    </dgm:pt>
    <dgm:pt modelId="{CFFE35A8-C5E6-4254-B572-822F3969AAF3}">
      <dgm:prSet phldrT="[Text]" custT="1"/>
      <dgm:spPr/>
      <dgm:t>
        <a:bodyPr/>
        <a:lstStyle/>
        <a:p>
          <a:endParaRPr lang="en-US" dirty="0"/>
        </a:p>
      </dgm:t>
    </dgm:pt>
    <dgm:pt modelId="{F5B77D62-6787-40EE-86F1-F9DDAA76302F}" type="parTrans" cxnId="{1D526723-CD21-4959-B0DF-AD07EDCCFEA9}">
      <dgm:prSet/>
      <dgm:spPr/>
      <dgm:t>
        <a:bodyPr/>
        <a:lstStyle/>
        <a:p>
          <a:endParaRPr lang="en-US"/>
        </a:p>
      </dgm:t>
    </dgm:pt>
    <dgm:pt modelId="{FEE6A2E2-7C9B-4A4C-B57E-CC4A1396EBE6}" type="sibTrans" cxnId="{1D526723-CD21-4959-B0DF-AD07EDCCFEA9}">
      <dgm:prSet/>
      <dgm:spPr/>
      <dgm:t>
        <a:bodyPr/>
        <a:lstStyle/>
        <a:p>
          <a:endParaRPr lang="en-US"/>
        </a:p>
      </dgm:t>
    </dgm:pt>
    <dgm:pt modelId="{5238C4AC-3489-4194-882D-4B3356274BA0}">
      <dgm:prSet phldrT="[Text]" custT="1"/>
      <dgm:spPr/>
      <dgm:t>
        <a:bodyPr/>
        <a:lstStyle/>
        <a:p>
          <a:endParaRPr lang="en-US" dirty="0"/>
        </a:p>
      </dgm:t>
    </dgm:pt>
    <dgm:pt modelId="{86B84A4F-D4A4-4A10-8652-9037EF370D2B}" type="parTrans" cxnId="{2B9E793D-1690-4562-94BD-C98ABF1B71A7}">
      <dgm:prSet/>
      <dgm:spPr/>
      <dgm:t>
        <a:bodyPr/>
        <a:lstStyle/>
        <a:p>
          <a:endParaRPr lang="en-US"/>
        </a:p>
      </dgm:t>
    </dgm:pt>
    <dgm:pt modelId="{CBA27FF4-94A2-4227-AD57-EDD368EE6658}" type="sibTrans" cxnId="{2B9E793D-1690-4562-94BD-C98ABF1B71A7}">
      <dgm:prSet/>
      <dgm:spPr/>
      <dgm:t>
        <a:bodyPr/>
        <a:lstStyle/>
        <a:p>
          <a:endParaRPr lang="en-US"/>
        </a:p>
      </dgm:t>
    </dgm:pt>
    <dgm:pt modelId="{4723DE96-33F3-4533-859E-1933221DE5EC}">
      <dgm:prSet phldrT="[Text]" custT="1"/>
      <dgm:spPr/>
      <dgm:t>
        <a:bodyPr/>
        <a:lstStyle/>
        <a:p>
          <a:r>
            <a:rPr lang="en-US" altLang="zh-CN" sz="1600" dirty="0" smtClean="0"/>
            <a:t>Test</a:t>
          </a:r>
          <a:endParaRPr lang="en-US" sz="1600" dirty="0"/>
        </a:p>
      </dgm:t>
    </dgm:pt>
    <dgm:pt modelId="{0A313704-6A88-487A-A550-C980BDB73980}" type="parTrans" cxnId="{B849D1D3-3517-4597-84FA-18D319B6BF45}">
      <dgm:prSet/>
      <dgm:spPr/>
      <dgm:t>
        <a:bodyPr/>
        <a:lstStyle/>
        <a:p>
          <a:endParaRPr lang="en-US"/>
        </a:p>
      </dgm:t>
    </dgm:pt>
    <dgm:pt modelId="{A95E13B2-6C3B-40D1-B796-8A9283267214}" type="sibTrans" cxnId="{B849D1D3-3517-4597-84FA-18D319B6BF45}">
      <dgm:prSet/>
      <dgm:spPr/>
      <dgm:t>
        <a:bodyPr/>
        <a:lstStyle/>
        <a:p>
          <a:endParaRPr lang="en-US"/>
        </a:p>
      </dgm:t>
    </dgm:pt>
    <dgm:pt modelId="{94E0BD41-8F58-426F-B37D-2BE441EBD00B}" type="pres">
      <dgm:prSet presAssocID="{B331C82B-F8A5-424C-B237-F9AAFD8D0E62}" presName="outerComposite" presStyleCnt="0">
        <dgm:presLayoutVars>
          <dgm:chMax val="5"/>
          <dgm:dir/>
          <dgm:resizeHandles val="exact"/>
        </dgm:presLayoutVars>
      </dgm:prSet>
      <dgm:spPr/>
    </dgm:pt>
    <dgm:pt modelId="{26F3A6B1-EA9C-45D0-A837-A8B699181966}" type="pres">
      <dgm:prSet presAssocID="{B331C82B-F8A5-424C-B237-F9AAFD8D0E62}" presName="dummyMaxCanvas" presStyleCnt="0">
        <dgm:presLayoutVars/>
      </dgm:prSet>
      <dgm:spPr/>
    </dgm:pt>
    <dgm:pt modelId="{FF710CF8-0908-4828-92CB-A1E97B8BB65B}" type="pres">
      <dgm:prSet presAssocID="{B331C82B-F8A5-424C-B237-F9AAFD8D0E6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BA9B8-FB60-46A6-B970-E2C921F0CD9E}" type="pres">
      <dgm:prSet presAssocID="{B331C82B-F8A5-424C-B237-F9AAFD8D0E6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CD074-39B4-4DFD-9FE9-6591FAE925B0}" type="pres">
      <dgm:prSet presAssocID="{B331C82B-F8A5-424C-B237-F9AAFD8D0E6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C28F5-3255-4EB7-86D2-DCE9633F4B10}" type="pres">
      <dgm:prSet presAssocID="{B331C82B-F8A5-424C-B237-F9AAFD8D0E6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8CE61-FD3A-4123-8DE1-C98CAF08E4AA}" type="pres">
      <dgm:prSet presAssocID="{B331C82B-F8A5-424C-B237-F9AAFD8D0E6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67F4-B815-49F2-8948-4E5FE818F669}" type="pres">
      <dgm:prSet presAssocID="{B331C82B-F8A5-424C-B237-F9AAFD8D0E6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1B63D-5AEA-468F-943F-FF9DB25750EF}" type="pres">
      <dgm:prSet presAssocID="{B331C82B-F8A5-424C-B237-F9AAFD8D0E6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1EA49-6D10-4004-B15D-B2CCBF342D54}" type="pres">
      <dgm:prSet presAssocID="{B331C82B-F8A5-424C-B237-F9AAFD8D0E6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324F2-1C0C-4988-AF90-3219563C45EC}" type="pres">
      <dgm:prSet presAssocID="{B331C82B-F8A5-424C-B237-F9AAFD8D0E6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BDF12-251B-449B-A8FC-204624E74BF0}" type="pres">
      <dgm:prSet presAssocID="{B331C82B-F8A5-424C-B237-F9AAFD8D0E6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0697D-2725-4391-9667-CC08F8AAE9B8}" type="pres">
      <dgm:prSet presAssocID="{B331C82B-F8A5-424C-B237-F9AAFD8D0E6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5E9F-1D84-4E07-A80D-427A9CEF953B}" type="pres">
      <dgm:prSet presAssocID="{B331C82B-F8A5-424C-B237-F9AAFD8D0E6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05CCA-54E0-4AB7-918A-FF8D33017676}" type="pres">
      <dgm:prSet presAssocID="{B331C82B-F8A5-424C-B237-F9AAFD8D0E6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2BA8D-C58F-4880-8098-2EA54759BA63}" type="pres">
      <dgm:prSet presAssocID="{B331C82B-F8A5-424C-B237-F9AAFD8D0E6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487DF7-1E49-43C8-87F6-3670042E043C}" type="presOf" srcId="{4723DE96-33F3-4533-859E-1933221DE5EC}" destId="{5B12BA8D-C58F-4880-8098-2EA54759BA63}" srcOrd="1" destOrd="0" presId="urn:microsoft.com/office/officeart/2005/8/layout/vProcess5"/>
    <dgm:cxn modelId="{95D2CE4F-D074-4BF0-B245-FE10612CF79D}" srcId="{B331C82B-F8A5-424C-B237-F9AAFD8D0E62}" destId="{B6CEB305-889C-4C77-AD37-31E867F7EA41}" srcOrd="2" destOrd="0" parTransId="{A7D12BD4-E9AC-443C-BB30-A1ABA239CE93}" sibTransId="{F63CAD31-CE2F-4F87-B3F7-570F42D75A7B}"/>
    <dgm:cxn modelId="{EF5D738B-DDEB-409B-B6F0-79C1C4C3FDF0}" srcId="{B331C82B-F8A5-424C-B237-F9AAFD8D0E62}" destId="{A3198B80-BE5C-4C5B-BDF1-AF47A70C2A7F}" srcOrd="1" destOrd="0" parTransId="{442076F8-04B3-439E-944D-8924C3412AD9}" sibTransId="{DB39C8B0-098F-4996-B209-5D1EA79DBB90}"/>
    <dgm:cxn modelId="{55B83002-7EE9-4063-92BB-E408392C6C39}" type="presOf" srcId="{4723DE96-33F3-4533-859E-1933221DE5EC}" destId="{29F8CE61-FD3A-4123-8DE1-C98CAF08E4AA}" srcOrd="0" destOrd="0" presId="urn:microsoft.com/office/officeart/2005/8/layout/vProcess5"/>
    <dgm:cxn modelId="{1D526723-CD21-4959-B0DF-AD07EDCCFEA9}" srcId="{B331C82B-F8A5-424C-B237-F9AAFD8D0E62}" destId="{CFFE35A8-C5E6-4254-B572-822F3969AAF3}" srcOrd="5" destOrd="0" parTransId="{F5B77D62-6787-40EE-86F1-F9DDAA76302F}" sibTransId="{FEE6A2E2-7C9B-4A4C-B57E-CC4A1396EBE6}"/>
    <dgm:cxn modelId="{546E32D6-008E-420D-ADBC-682C7B1DED9A}" type="presOf" srcId="{B6CEB305-889C-4C77-AD37-31E867F7EA41}" destId="{8AD35E9F-1D84-4E07-A80D-427A9CEF953B}" srcOrd="1" destOrd="0" presId="urn:microsoft.com/office/officeart/2005/8/layout/vProcess5"/>
    <dgm:cxn modelId="{665D96C4-530B-4AB7-8AAC-3E02ECF53171}" type="presOf" srcId="{A3198B80-BE5C-4C5B-BDF1-AF47A70C2A7F}" destId="{8E3BA9B8-FB60-46A6-B970-E2C921F0CD9E}" srcOrd="0" destOrd="0" presId="urn:microsoft.com/office/officeart/2005/8/layout/vProcess5"/>
    <dgm:cxn modelId="{5C36F8D6-779B-4A3E-9439-240C04FDEB83}" type="presOf" srcId="{2F8DC5CF-B612-4F5F-B951-FFD317F2EBA2}" destId="{A80324F2-1C0C-4988-AF90-3219563C45EC}" srcOrd="0" destOrd="0" presId="urn:microsoft.com/office/officeart/2005/8/layout/vProcess5"/>
    <dgm:cxn modelId="{D8F5FE45-84A0-4EAA-95D8-D3D27A2834D1}" type="presOf" srcId="{F5455707-6F6B-4E25-9529-85F4742FEFA4}" destId="{FF710CF8-0908-4828-92CB-A1E97B8BB65B}" srcOrd="0" destOrd="0" presId="urn:microsoft.com/office/officeart/2005/8/layout/vProcess5"/>
    <dgm:cxn modelId="{2B9E793D-1690-4562-94BD-C98ABF1B71A7}" srcId="{B331C82B-F8A5-424C-B237-F9AAFD8D0E62}" destId="{5238C4AC-3489-4194-882D-4B3356274BA0}" srcOrd="6" destOrd="0" parTransId="{86B84A4F-D4A4-4A10-8652-9037EF370D2B}" sibTransId="{CBA27FF4-94A2-4227-AD57-EDD368EE6658}"/>
    <dgm:cxn modelId="{14F6C91D-D05C-4E4F-9AC5-D955F6C97BC8}" type="presOf" srcId="{0B4A0FF4-B3E5-4702-BE6F-046BAD79DB48}" destId="{016C67F4-B815-49F2-8948-4E5FE818F669}" srcOrd="0" destOrd="0" presId="urn:microsoft.com/office/officeart/2005/8/layout/vProcess5"/>
    <dgm:cxn modelId="{A184F821-3F48-402B-92EE-9CEEA942656A}" type="presOf" srcId="{69E7CC41-8F92-401A-B074-339A31F3FF85}" destId="{6D4C28F5-3255-4EB7-86D2-DCE9633F4B10}" srcOrd="0" destOrd="0" presId="urn:microsoft.com/office/officeart/2005/8/layout/vProcess5"/>
    <dgm:cxn modelId="{9815157D-1A12-4717-8A81-701E33C224F7}" type="presOf" srcId="{DB39C8B0-098F-4996-B209-5D1EA79DBB90}" destId="{8381B63D-5AEA-468F-943F-FF9DB25750EF}" srcOrd="0" destOrd="0" presId="urn:microsoft.com/office/officeart/2005/8/layout/vProcess5"/>
    <dgm:cxn modelId="{127C47F8-1F66-4E2A-9287-CA733C0E944A}" type="presOf" srcId="{A3198B80-BE5C-4C5B-BDF1-AF47A70C2A7F}" destId="{8940697D-2725-4391-9667-CC08F8AAE9B8}" srcOrd="1" destOrd="0" presId="urn:microsoft.com/office/officeart/2005/8/layout/vProcess5"/>
    <dgm:cxn modelId="{B849D1D3-3517-4597-84FA-18D319B6BF45}" srcId="{B331C82B-F8A5-424C-B237-F9AAFD8D0E62}" destId="{4723DE96-33F3-4533-859E-1933221DE5EC}" srcOrd="4" destOrd="0" parTransId="{0A313704-6A88-487A-A550-C980BDB73980}" sibTransId="{A95E13B2-6C3B-40D1-B796-8A9283267214}"/>
    <dgm:cxn modelId="{F16421CF-3F74-4C0A-AB81-87F0A186B87A}" type="presOf" srcId="{B6CEB305-889C-4C77-AD37-31E867F7EA41}" destId="{231CD074-39B4-4DFD-9FE9-6591FAE925B0}" srcOrd="0" destOrd="0" presId="urn:microsoft.com/office/officeart/2005/8/layout/vProcess5"/>
    <dgm:cxn modelId="{1CC8186E-30CC-481D-A628-C07D92671A94}" srcId="{B331C82B-F8A5-424C-B237-F9AAFD8D0E62}" destId="{F5455707-6F6B-4E25-9529-85F4742FEFA4}" srcOrd="0" destOrd="0" parTransId="{535AB234-FFFB-4358-B8EA-81F2CC01BBCB}" sibTransId="{0B4A0FF4-B3E5-4702-BE6F-046BAD79DB48}"/>
    <dgm:cxn modelId="{06CFFABA-764A-4508-84F2-FF8013507AB8}" type="presOf" srcId="{B331C82B-F8A5-424C-B237-F9AAFD8D0E62}" destId="{94E0BD41-8F58-426F-B37D-2BE441EBD00B}" srcOrd="0" destOrd="0" presId="urn:microsoft.com/office/officeart/2005/8/layout/vProcess5"/>
    <dgm:cxn modelId="{2BB56C58-88E6-485F-BF7D-870E71D664F8}" type="presOf" srcId="{69E7CC41-8F92-401A-B074-339A31F3FF85}" destId="{30305CCA-54E0-4AB7-918A-FF8D33017676}" srcOrd="1" destOrd="0" presId="urn:microsoft.com/office/officeart/2005/8/layout/vProcess5"/>
    <dgm:cxn modelId="{82CEFC47-7D1A-4D5B-81EF-E73421A84A0C}" type="presOf" srcId="{F5455707-6F6B-4E25-9529-85F4742FEFA4}" destId="{2DBBDF12-251B-449B-A8FC-204624E74BF0}" srcOrd="1" destOrd="0" presId="urn:microsoft.com/office/officeart/2005/8/layout/vProcess5"/>
    <dgm:cxn modelId="{F4B46B9A-E66E-48F2-AF72-81380C6B2334}" srcId="{B331C82B-F8A5-424C-B237-F9AAFD8D0E62}" destId="{69E7CC41-8F92-401A-B074-339A31F3FF85}" srcOrd="3" destOrd="0" parTransId="{B454B230-580B-432B-8075-F6055CDCE8DA}" sibTransId="{2F8DC5CF-B612-4F5F-B951-FFD317F2EBA2}"/>
    <dgm:cxn modelId="{97C26448-FDF1-41F6-AB37-DA0A29FE00C4}" type="presOf" srcId="{F63CAD31-CE2F-4F87-B3F7-570F42D75A7B}" destId="{2BE1EA49-6D10-4004-B15D-B2CCBF342D54}" srcOrd="0" destOrd="0" presId="urn:microsoft.com/office/officeart/2005/8/layout/vProcess5"/>
    <dgm:cxn modelId="{03F0E0C0-DC75-430E-B29C-16A84703B976}" type="presParOf" srcId="{94E0BD41-8F58-426F-B37D-2BE441EBD00B}" destId="{26F3A6B1-EA9C-45D0-A837-A8B699181966}" srcOrd="0" destOrd="0" presId="urn:microsoft.com/office/officeart/2005/8/layout/vProcess5"/>
    <dgm:cxn modelId="{3C3BC894-8AF2-4B13-8881-A4C79F1A9B62}" type="presParOf" srcId="{94E0BD41-8F58-426F-B37D-2BE441EBD00B}" destId="{FF710CF8-0908-4828-92CB-A1E97B8BB65B}" srcOrd="1" destOrd="0" presId="urn:microsoft.com/office/officeart/2005/8/layout/vProcess5"/>
    <dgm:cxn modelId="{244B6C01-CF28-40B1-873A-B2F2615E9C71}" type="presParOf" srcId="{94E0BD41-8F58-426F-B37D-2BE441EBD00B}" destId="{8E3BA9B8-FB60-46A6-B970-E2C921F0CD9E}" srcOrd="2" destOrd="0" presId="urn:microsoft.com/office/officeart/2005/8/layout/vProcess5"/>
    <dgm:cxn modelId="{C768A71B-8D23-4044-AA39-4CE903D509FF}" type="presParOf" srcId="{94E0BD41-8F58-426F-B37D-2BE441EBD00B}" destId="{231CD074-39B4-4DFD-9FE9-6591FAE925B0}" srcOrd="3" destOrd="0" presId="urn:microsoft.com/office/officeart/2005/8/layout/vProcess5"/>
    <dgm:cxn modelId="{ACECF29E-9360-4D4E-B0F1-4B6DCAAD3055}" type="presParOf" srcId="{94E0BD41-8F58-426F-B37D-2BE441EBD00B}" destId="{6D4C28F5-3255-4EB7-86D2-DCE9633F4B10}" srcOrd="4" destOrd="0" presId="urn:microsoft.com/office/officeart/2005/8/layout/vProcess5"/>
    <dgm:cxn modelId="{CD794621-B244-47DC-938A-7D29A91B6B6B}" type="presParOf" srcId="{94E0BD41-8F58-426F-B37D-2BE441EBD00B}" destId="{29F8CE61-FD3A-4123-8DE1-C98CAF08E4AA}" srcOrd="5" destOrd="0" presId="urn:microsoft.com/office/officeart/2005/8/layout/vProcess5"/>
    <dgm:cxn modelId="{0EE0525A-0CDB-4448-84AC-E038D86E1497}" type="presParOf" srcId="{94E0BD41-8F58-426F-B37D-2BE441EBD00B}" destId="{016C67F4-B815-49F2-8948-4E5FE818F669}" srcOrd="6" destOrd="0" presId="urn:microsoft.com/office/officeart/2005/8/layout/vProcess5"/>
    <dgm:cxn modelId="{7D459645-8966-4991-A9C0-D77F811E8676}" type="presParOf" srcId="{94E0BD41-8F58-426F-B37D-2BE441EBD00B}" destId="{8381B63D-5AEA-468F-943F-FF9DB25750EF}" srcOrd="7" destOrd="0" presId="urn:microsoft.com/office/officeart/2005/8/layout/vProcess5"/>
    <dgm:cxn modelId="{9CE97AC7-C382-40C0-B4A2-9B53D8501439}" type="presParOf" srcId="{94E0BD41-8F58-426F-B37D-2BE441EBD00B}" destId="{2BE1EA49-6D10-4004-B15D-B2CCBF342D54}" srcOrd="8" destOrd="0" presId="urn:microsoft.com/office/officeart/2005/8/layout/vProcess5"/>
    <dgm:cxn modelId="{EE6078F9-8A3C-4AF1-B184-1A44DE783FE4}" type="presParOf" srcId="{94E0BD41-8F58-426F-B37D-2BE441EBD00B}" destId="{A80324F2-1C0C-4988-AF90-3219563C45EC}" srcOrd="9" destOrd="0" presId="urn:microsoft.com/office/officeart/2005/8/layout/vProcess5"/>
    <dgm:cxn modelId="{43AFDF49-9722-48C9-B888-D4983D5AFBD0}" type="presParOf" srcId="{94E0BD41-8F58-426F-B37D-2BE441EBD00B}" destId="{2DBBDF12-251B-449B-A8FC-204624E74BF0}" srcOrd="10" destOrd="0" presId="urn:microsoft.com/office/officeart/2005/8/layout/vProcess5"/>
    <dgm:cxn modelId="{65433ACD-D694-49BC-9DDC-2C5B06CBA66C}" type="presParOf" srcId="{94E0BD41-8F58-426F-B37D-2BE441EBD00B}" destId="{8940697D-2725-4391-9667-CC08F8AAE9B8}" srcOrd="11" destOrd="0" presId="urn:microsoft.com/office/officeart/2005/8/layout/vProcess5"/>
    <dgm:cxn modelId="{05FF57EB-AA7C-4A12-AF15-71981D6AD6A0}" type="presParOf" srcId="{94E0BD41-8F58-426F-B37D-2BE441EBD00B}" destId="{8AD35E9F-1D84-4E07-A80D-427A9CEF953B}" srcOrd="12" destOrd="0" presId="urn:microsoft.com/office/officeart/2005/8/layout/vProcess5"/>
    <dgm:cxn modelId="{0C8A8D57-074D-45FF-87AB-73C1B951465A}" type="presParOf" srcId="{94E0BD41-8F58-426F-B37D-2BE441EBD00B}" destId="{30305CCA-54E0-4AB7-918A-FF8D33017676}" srcOrd="13" destOrd="0" presId="urn:microsoft.com/office/officeart/2005/8/layout/vProcess5"/>
    <dgm:cxn modelId="{D65BA435-CD2A-43F8-B01E-42A67503D52C}" type="presParOf" srcId="{94E0BD41-8F58-426F-B37D-2BE441EBD00B}" destId="{5B12BA8D-C58F-4880-8098-2EA54759BA6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1C82B-F8A5-424C-B237-F9AAFD8D0E6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F5455707-6F6B-4E25-9529-85F4742FEFA4}">
      <dgm:prSet phldrT="[Text]" custT="1"/>
      <dgm:spPr/>
      <dgm:t>
        <a:bodyPr/>
        <a:lstStyle/>
        <a:p>
          <a:r>
            <a:rPr lang="en-US" altLang="zh-CN" sz="1600" dirty="0" smtClean="0"/>
            <a:t>Deployment</a:t>
          </a:r>
          <a:endParaRPr lang="en-US" sz="1600" dirty="0"/>
        </a:p>
      </dgm:t>
    </dgm:pt>
    <dgm:pt modelId="{535AB234-FFFB-4358-B8EA-81F2CC01BBCB}" type="parTrans" cxnId="{1CC8186E-30CC-481D-A628-C07D92671A94}">
      <dgm:prSet/>
      <dgm:spPr/>
      <dgm:t>
        <a:bodyPr/>
        <a:lstStyle/>
        <a:p>
          <a:endParaRPr lang="en-US"/>
        </a:p>
      </dgm:t>
    </dgm:pt>
    <dgm:pt modelId="{0B4A0FF4-B3E5-4702-BE6F-046BAD79DB48}" type="sibTrans" cxnId="{1CC8186E-30CC-481D-A628-C07D92671A94}">
      <dgm:prSet/>
      <dgm:spPr/>
      <dgm:t>
        <a:bodyPr/>
        <a:lstStyle/>
        <a:p>
          <a:endParaRPr lang="en-US"/>
        </a:p>
      </dgm:t>
    </dgm:pt>
    <dgm:pt modelId="{5238C4AC-3489-4194-882D-4B3356274BA0}">
      <dgm:prSet phldrT="[Text]" custT="1"/>
      <dgm:spPr/>
      <dgm:t>
        <a:bodyPr/>
        <a:lstStyle/>
        <a:p>
          <a:r>
            <a:rPr lang="en-US" altLang="zh-CN" sz="1600" dirty="0" smtClean="0"/>
            <a:t>maintenance</a:t>
          </a:r>
          <a:endParaRPr lang="en-US" sz="1600" dirty="0"/>
        </a:p>
      </dgm:t>
    </dgm:pt>
    <dgm:pt modelId="{86B84A4F-D4A4-4A10-8652-9037EF370D2B}" type="parTrans" cxnId="{2B9E793D-1690-4562-94BD-C98ABF1B71A7}">
      <dgm:prSet/>
      <dgm:spPr/>
      <dgm:t>
        <a:bodyPr/>
        <a:lstStyle/>
        <a:p>
          <a:endParaRPr lang="en-US"/>
        </a:p>
      </dgm:t>
    </dgm:pt>
    <dgm:pt modelId="{CBA27FF4-94A2-4227-AD57-EDD368EE6658}" type="sibTrans" cxnId="{2B9E793D-1690-4562-94BD-C98ABF1B71A7}">
      <dgm:prSet/>
      <dgm:spPr/>
      <dgm:t>
        <a:bodyPr/>
        <a:lstStyle/>
        <a:p>
          <a:endParaRPr lang="en-US"/>
        </a:p>
      </dgm:t>
    </dgm:pt>
    <dgm:pt modelId="{94E0BD41-8F58-426F-B37D-2BE441EBD00B}" type="pres">
      <dgm:prSet presAssocID="{B331C82B-F8A5-424C-B237-F9AAFD8D0E62}" presName="outerComposite" presStyleCnt="0">
        <dgm:presLayoutVars>
          <dgm:chMax val="5"/>
          <dgm:dir/>
          <dgm:resizeHandles val="exact"/>
        </dgm:presLayoutVars>
      </dgm:prSet>
      <dgm:spPr/>
    </dgm:pt>
    <dgm:pt modelId="{26F3A6B1-EA9C-45D0-A837-A8B699181966}" type="pres">
      <dgm:prSet presAssocID="{B331C82B-F8A5-424C-B237-F9AAFD8D0E62}" presName="dummyMaxCanvas" presStyleCnt="0">
        <dgm:presLayoutVars/>
      </dgm:prSet>
      <dgm:spPr/>
    </dgm:pt>
    <dgm:pt modelId="{0F0BCDDC-4318-49C9-BB03-1BE6B723230A}" type="pres">
      <dgm:prSet presAssocID="{B331C82B-F8A5-424C-B237-F9AAFD8D0E62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AC67C-45D5-4560-BF40-6841F3385DF5}" type="pres">
      <dgm:prSet presAssocID="{B331C82B-F8A5-424C-B237-F9AAFD8D0E62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F6DC0-FACD-458F-B4D5-B259526BA6E3}" type="pres">
      <dgm:prSet presAssocID="{B331C82B-F8A5-424C-B237-F9AAFD8D0E62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90CDF-FF77-4141-9E9E-2B2E6A1FFDDF}" type="pres">
      <dgm:prSet presAssocID="{B331C82B-F8A5-424C-B237-F9AAFD8D0E62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F8B66-6BF3-4FBD-981C-6AE9AF78FB8D}" type="pres">
      <dgm:prSet presAssocID="{B331C82B-F8A5-424C-B237-F9AAFD8D0E62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9E793D-1690-4562-94BD-C98ABF1B71A7}" srcId="{B331C82B-F8A5-424C-B237-F9AAFD8D0E62}" destId="{5238C4AC-3489-4194-882D-4B3356274BA0}" srcOrd="1" destOrd="0" parTransId="{86B84A4F-D4A4-4A10-8652-9037EF370D2B}" sibTransId="{CBA27FF4-94A2-4227-AD57-EDD368EE6658}"/>
    <dgm:cxn modelId="{6C8EEA4B-1837-41DA-A85B-F3AFB07C3AA6}" type="presOf" srcId="{F5455707-6F6B-4E25-9529-85F4742FEFA4}" destId="{0F0BCDDC-4318-49C9-BB03-1BE6B723230A}" srcOrd="0" destOrd="0" presId="urn:microsoft.com/office/officeart/2005/8/layout/vProcess5"/>
    <dgm:cxn modelId="{1CC8186E-30CC-481D-A628-C07D92671A94}" srcId="{B331C82B-F8A5-424C-B237-F9AAFD8D0E62}" destId="{F5455707-6F6B-4E25-9529-85F4742FEFA4}" srcOrd="0" destOrd="0" parTransId="{535AB234-FFFB-4358-B8EA-81F2CC01BBCB}" sibTransId="{0B4A0FF4-B3E5-4702-BE6F-046BAD79DB48}"/>
    <dgm:cxn modelId="{757F278F-531C-44D9-AF55-6C5E60C752A4}" type="presOf" srcId="{F5455707-6F6B-4E25-9529-85F4742FEFA4}" destId="{8E890CDF-FF77-4141-9E9E-2B2E6A1FFDDF}" srcOrd="1" destOrd="0" presId="urn:microsoft.com/office/officeart/2005/8/layout/vProcess5"/>
    <dgm:cxn modelId="{9909B891-BD6D-4138-8225-11B44EE3D310}" type="presOf" srcId="{B331C82B-F8A5-424C-B237-F9AAFD8D0E62}" destId="{94E0BD41-8F58-426F-B37D-2BE441EBD00B}" srcOrd="0" destOrd="0" presId="urn:microsoft.com/office/officeart/2005/8/layout/vProcess5"/>
    <dgm:cxn modelId="{277A8377-4F41-44BF-B88E-811EA5937B1F}" type="presOf" srcId="{0B4A0FF4-B3E5-4702-BE6F-046BAD79DB48}" destId="{7D0F6DC0-FACD-458F-B4D5-B259526BA6E3}" srcOrd="0" destOrd="0" presId="urn:microsoft.com/office/officeart/2005/8/layout/vProcess5"/>
    <dgm:cxn modelId="{CD446E88-8864-49F8-B3BC-140F3541A6E9}" type="presOf" srcId="{5238C4AC-3489-4194-882D-4B3356274BA0}" destId="{177F8B66-6BF3-4FBD-981C-6AE9AF78FB8D}" srcOrd="1" destOrd="0" presId="urn:microsoft.com/office/officeart/2005/8/layout/vProcess5"/>
    <dgm:cxn modelId="{3406E2C6-92D3-4DCC-B7AA-3AA30A730AFD}" type="presOf" srcId="{5238C4AC-3489-4194-882D-4B3356274BA0}" destId="{0C8AC67C-45D5-4560-BF40-6841F3385DF5}" srcOrd="0" destOrd="0" presId="urn:microsoft.com/office/officeart/2005/8/layout/vProcess5"/>
    <dgm:cxn modelId="{957CEC5C-D54F-40FF-A92A-DDEF645EF27B}" type="presParOf" srcId="{94E0BD41-8F58-426F-B37D-2BE441EBD00B}" destId="{26F3A6B1-EA9C-45D0-A837-A8B699181966}" srcOrd="0" destOrd="0" presId="urn:microsoft.com/office/officeart/2005/8/layout/vProcess5"/>
    <dgm:cxn modelId="{61E9413F-B526-4321-9E3C-DF42C9F406F9}" type="presParOf" srcId="{94E0BD41-8F58-426F-B37D-2BE441EBD00B}" destId="{0F0BCDDC-4318-49C9-BB03-1BE6B723230A}" srcOrd="1" destOrd="0" presId="urn:microsoft.com/office/officeart/2005/8/layout/vProcess5"/>
    <dgm:cxn modelId="{D9B13985-B180-467E-A49D-901B13D163D9}" type="presParOf" srcId="{94E0BD41-8F58-426F-B37D-2BE441EBD00B}" destId="{0C8AC67C-45D5-4560-BF40-6841F3385DF5}" srcOrd="2" destOrd="0" presId="urn:microsoft.com/office/officeart/2005/8/layout/vProcess5"/>
    <dgm:cxn modelId="{A21F8412-CDA0-4989-8916-516D42B5F720}" type="presParOf" srcId="{94E0BD41-8F58-426F-B37D-2BE441EBD00B}" destId="{7D0F6DC0-FACD-458F-B4D5-B259526BA6E3}" srcOrd="3" destOrd="0" presId="urn:microsoft.com/office/officeart/2005/8/layout/vProcess5"/>
    <dgm:cxn modelId="{48048DF0-FBD6-41D8-B540-3409082D563F}" type="presParOf" srcId="{94E0BD41-8F58-426F-B37D-2BE441EBD00B}" destId="{8E890CDF-FF77-4141-9E9E-2B2E6A1FFDDF}" srcOrd="4" destOrd="0" presId="urn:microsoft.com/office/officeart/2005/8/layout/vProcess5"/>
    <dgm:cxn modelId="{F0C8C439-BF21-4B19-B771-4FF3815F23CD}" type="presParOf" srcId="{94E0BD41-8F58-426F-B37D-2BE441EBD00B}" destId="{177F8B66-6BF3-4FBD-981C-6AE9AF78FB8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10CF8-0908-4828-92CB-A1E97B8BB65B}">
      <dsp:nvSpPr>
        <dsp:cNvPr id="0" name=""/>
        <dsp:cNvSpPr/>
      </dsp:nvSpPr>
      <dsp:spPr>
        <a:xfrm>
          <a:off x="0" y="0"/>
          <a:ext cx="4693920" cy="5349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Requirement</a:t>
          </a:r>
          <a:endParaRPr lang="en-US" sz="1600" kern="1200" dirty="0"/>
        </a:p>
      </dsp:txBody>
      <dsp:txXfrm>
        <a:off x="15667" y="15667"/>
        <a:ext cx="4054109" cy="503590"/>
      </dsp:txXfrm>
    </dsp:sp>
    <dsp:sp modelId="{8E3BA9B8-FB60-46A6-B970-E2C921F0CD9E}">
      <dsp:nvSpPr>
        <dsp:cNvPr id="0" name=""/>
        <dsp:cNvSpPr/>
      </dsp:nvSpPr>
      <dsp:spPr>
        <a:xfrm>
          <a:off x="350520" y="609219"/>
          <a:ext cx="4693920" cy="534924"/>
        </a:xfrm>
        <a:prstGeom prst="roundRect">
          <a:avLst>
            <a:gd name="adj" fmla="val 10000"/>
          </a:avLst>
        </a:prstGeom>
        <a:solidFill>
          <a:schemeClr val="accent4">
            <a:hueOff val="-1507785"/>
            <a:satOff val="10526"/>
            <a:lumOff val="11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Specification</a:t>
          </a:r>
          <a:endParaRPr lang="en-US" sz="1600" kern="1200" dirty="0"/>
        </a:p>
      </dsp:txBody>
      <dsp:txXfrm>
        <a:off x="366187" y="624886"/>
        <a:ext cx="3964365" cy="503590"/>
      </dsp:txXfrm>
    </dsp:sp>
    <dsp:sp modelId="{231CD074-39B4-4DFD-9FE9-6591FAE925B0}">
      <dsp:nvSpPr>
        <dsp:cNvPr id="0" name=""/>
        <dsp:cNvSpPr/>
      </dsp:nvSpPr>
      <dsp:spPr>
        <a:xfrm>
          <a:off x="701039" y="1218438"/>
          <a:ext cx="4693920" cy="534924"/>
        </a:xfrm>
        <a:prstGeom prst="roundRect">
          <a:avLst>
            <a:gd name="adj" fmla="val 10000"/>
          </a:avLst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Design</a:t>
          </a:r>
          <a:endParaRPr lang="en-US" sz="1600" kern="1200" dirty="0"/>
        </a:p>
      </dsp:txBody>
      <dsp:txXfrm>
        <a:off x="716706" y="1234105"/>
        <a:ext cx="3964365" cy="503589"/>
      </dsp:txXfrm>
    </dsp:sp>
    <dsp:sp modelId="{6D4C28F5-3255-4EB7-86D2-DCE9633F4B10}">
      <dsp:nvSpPr>
        <dsp:cNvPr id="0" name=""/>
        <dsp:cNvSpPr/>
      </dsp:nvSpPr>
      <dsp:spPr>
        <a:xfrm>
          <a:off x="1051559" y="1827657"/>
          <a:ext cx="4693920" cy="534924"/>
        </a:xfrm>
        <a:prstGeom prst="roundRect">
          <a:avLst>
            <a:gd name="adj" fmla="val 10000"/>
          </a:avLst>
        </a:prstGeom>
        <a:solidFill>
          <a:schemeClr val="accent4">
            <a:hueOff val="-4523356"/>
            <a:satOff val="31579"/>
            <a:lumOff val="338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Implementation</a:t>
          </a:r>
          <a:endParaRPr lang="en-US" sz="1600" kern="1200" dirty="0"/>
        </a:p>
      </dsp:txBody>
      <dsp:txXfrm>
        <a:off x="1067226" y="1843324"/>
        <a:ext cx="3964365" cy="503589"/>
      </dsp:txXfrm>
    </dsp:sp>
    <dsp:sp modelId="{29F8CE61-FD3A-4123-8DE1-C98CAF08E4AA}">
      <dsp:nvSpPr>
        <dsp:cNvPr id="0" name=""/>
        <dsp:cNvSpPr/>
      </dsp:nvSpPr>
      <dsp:spPr>
        <a:xfrm>
          <a:off x="1402079" y="2436876"/>
          <a:ext cx="4693920" cy="534924"/>
        </a:xfrm>
        <a:prstGeom prst="roundRect">
          <a:avLst>
            <a:gd name="adj" fmla="val 10000"/>
          </a:avLst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Test</a:t>
          </a:r>
          <a:endParaRPr lang="en-US" sz="1600" kern="1200" dirty="0"/>
        </a:p>
      </dsp:txBody>
      <dsp:txXfrm>
        <a:off x="1417746" y="2452543"/>
        <a:ext cx="3964365" cy="503589"/>
      </dsp:txXfrm>
    </dsp:sp>
    <dsp:sp modelId="{016C67F4-B815-49F2-8948-4E5FE818F669}">
      <dsp:nvSpPr>
        <dsp:cNvPr id="0" name=""/>
        <dsp:cNvSpPr/>
      </dsp:nvSpPr>
      <dsp:spPr>
        <a:xfrm>
          <a:off x="4346219" y="390791"/>
          <a:ext cx="347700" cy="347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424451" y="390791"/>
        <a:ext cx="191236" cy="261644"/>
      </dsp:txXfrm>
    </dsp:sp>
    <dsp:sp modelId="{8381B63D-5AEA-468F-943F-FF9DB25750EF}">
      <dsp:nvSpPr>
        <dsp:cNvPr id="0" name=""/>
        <dsp:cNvSpPr/>
      </dsp:nvSpPr>
      <dsp:spPr>
        <a:xfrm>
          <a:off x="4696739" y="1000010"/>
          <a:ext cx="347700" cy="347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2140800"/>
            <a:satOff val="14049"/>
            <a:lumOff val="826"/>
            <a:alphaOff val="0"/>
          </a:schemeClr>
        </a:solidFill>
        <a:ln w="48000" cap="flat" cmpd="thickThin" algn="ctr">
          <a:solidFill>
            <a:schemeClr val="accent4">
              <a:tint val="40000"/>
              <a:alpha val="90000"/>
              <a:hueOff val="-2140800"/>
              <a:satOff val="14049"/>
              <a:lumOff val="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774971" y="1000010"/>
        <a:ext cx="191236" cy="261644"/>
      </dsp:txXfrm>
    </dsp:sp>
    <dsp:sp modelId="{2BE1EA49-6D10-4004-B15D-B2CCBF342D54}">
      <dsp:nvSpPr>
        <dsp:cNvPr id="0" name=""/>
        <dsp:cNvSpPr/>
      </dsp:nvSpPr>
      <dsp:spPr>
        <a:xfrm>
          <a:off x="5047259" y="1600314"/>
          <a:ext cx="347700" cy="347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4281600"/>
            <a:satOff val="28098"/>
            <a:lumOff val="1652"/>
            <a:alphaOff val="0"/>
          </a:schemeClr>
        </a:solidFill>
        <a:ln w="48000" cap="flat" cmpd="thickThin" algn="ctr">
          <a:solidFill>
            <a:schemeClr val="accent4">
              <a:tint val="40000"/>
              <a:alpha val="90000"/>
              <a:hueOff val="-4281600"/>
              <a:satOff val="28098"/>
              <a:lumOff val="16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25491" y="1600314"/>
        <a:ext cx="191236" cy="261644"/>
      </dsp:txXfrm>
    </dsp:sp>
    <dsp:sp modelId="{A80324F2-1C0C-4988-AF90-3219563C45EC}">
      <dsp:nvSpPr>
        <dsp:cNvPr id="0" name=""/>
        <dsp:cNvSpPr/>
      </dsp:nvSpPr>
      <dsp:spPr>
        <a:xfrm>
          <a:off x="5397779" y="2215476"/>
          <a:ext cx="347700" cy="347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6422399"/>
            <a:satOff val="42147"/>
            <a:lumOff val="2478"/>
            <a:alphaOff val="0"/>
          </a:schemeClr>
        </a:solidFill>
        <a:ln w="48000" cap="flat" cmpd="thickThin" algn="ctr">
          <a:solidFill>
            <a:schemeClr val="accent4">
              <a:tint val="40000"/>
              <a:alpha val="90000"/>
              <a:hueOff val="-6422399"/>
              <a:satOff val="42147"/>
              <a:lumOff val="2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476011" y="2215476"/>
        <a:ext cx="191236" cy="261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BCDDC-4318-49C9-BB03-1BE6B723230A}">
      <dsp:nvSpPr>
        <dsp:cNvPr id="0" name=""/>
        <dsp:cNvSpPr/>
      </dsp:nvSpPr>
      <dsp:spPr>
        <a:xfrm>
          <a:off x="0" y="0"/>
          <a:ext cx="4663440" cy="6172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Deployment</a:t>
          </a:r>
          <a:endParaRPr lang="en-US" sz="1600" kern="1200" dirty="0"/>
        </a:p>
      </dsp:txBody>
      <dsp:txXfrm>
        <a:off x="18078" y="18078"/>
        <a:ext cx="4025494" cy="581064"/>
      </dsp:txXfrm>
    </dsp:sp>
    <dsp:sp modelId="{0C8AC67C-45D5-4560-BF40-6841F3385DF5}">
      <dsp:nvSpPr>
        <dsp:cNvPr id="0" name=""/>
        <dsp:cNvSpPr/>
      </dsp:nvSpPr>
      <dsp:spPr>
        <a:xfrm>
          <a:off x="822959" y="754380"/>
          <a:ext cx="4663440" cy="617220"/>
        </a:xfrm>
        <a:prstGeom prst="roundRect">
          <a:avLst>
            <a:gd name="adj" fmla="val 10000"/>
          </a:avLst>
        </a:prstGeom>
        <a:solidFill>
          <a:schemeClr val="accent5">
            <a:hueOff val="-1235318"/>
            <a:satOff val="-23953"/>
            <a:lumOff val="-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maintenance</a:t>
          </a:r>
          <a:endParaRPr lang="en-US" sz="1600" kern="1200" dirty="0"/>
        </a:p>
      </dsp:txBody>
      <dsp:txXfrm>
        <a:off x="841037" y="772458"/>
        <a:ext cx="3403131" cy="581064"/>
      </dsp:txXfrm>
    </dsp:sp>
    <dsp:sp modelId="{7D0F6DC0-FACD-458F-B4D5-B259526BA6E3}">
      <dsp:nvSpPr>
        <dsp:cNvPr id="0" name=""/>
        <dsp:cNvSpPr/>
      </dsp:nvSpPr>
      <dsp:spPr>
        <a:xfrm>
          <a:off x="4262247" y="485203"/>
          <a:ext cx="401193" cy="40119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352515" y="485203"/>
        <a:ext cx="220657" cy="301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661B-2E2A-4413-A8EF-12FE8F14696A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7197-739D-4B26-AF33-8D06BC2CE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From Joel on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77197-739D-4B26-AF33-8D06BC2CEE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the PM is managing</a:t>
            </a:r>
            <a:r>
              <a:rPr lang="en-US" altLang="zh-CN" baseline="0" dirty="0" smtClean="0"/>
              <a:t> dev/test,  </a:t>
            </a:r>
            <a:r>
              <a:rPr lang="en-US" dirty="0" smtClean="0"/>
              <a:t>design does not get a fair trial, and is not born out of conflict and debate, so it’s not as good as it could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77197-739D-4B26-AF33-8D06BC2CEE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136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6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0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16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460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1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64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9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25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055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CCEBCC3A-C247-4B0B-8627-9A67055B7F19}" type="datetimeFigureOut">
              <a:rPr lang="en-US" altLang="zh-CN" smtClean="0"/>
              <a:pPr>
                <a:defRPr/>
              </a:pPr>
              <a:t>6/4/2016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575E8567-9857-485A-AD06-75356133B8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83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mxdmxdmxd78/p/5550916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Program Manager </a:t>
            </a:r>
            <a:r>
              <a:rPr lang="zh-CN" altLang="en-US" dirty="0" smtClean="0">
                <a:ea typeface="宋体" pitchFamily="2" charset="-122"/>
              </a:rPr>
              <a:t>项目经理</a:t>
            </a:r>
            <a:endParaRPr altLang="zh-CN" dirty="0" smtClean="0">
              <a:ea typeface="宋体" pitchFamily="2" charset="-122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Project Manager vs. Program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58815"/>
              </p:ext>
            </p:extLst>
          </p:nvPr>
        </p:nvGraphicFramePr>
        <p:xfrm>
          <a:off x="457200" y="1775191"/>
          <a:ext cx="7772400" cy="4750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80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Proj</a:t>
                      </a:r>
                      <a:r>
                        <a:rPr lang="en-US" sz="2400" dirty="0" smtClean="0"/>
                        <a:t>. Manager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Prog</a:t>
                      </a:r>
                      <a:r>
                        <a:rPr lang="en-US" sz="2400" dirty="0" smtClean="0"/>
                        <a:t>. Manager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Leads a team of subordinates to work on a 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Work with</a:t>
                      </a:r>
                      <a:r>
                        <a:rPr lang="en-US" sz="2400" baseline="0" dirty="0" smtClean="0"/>
                        <a:t> peers on feature(s)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0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Usually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the single person representing the project to stake holders and customer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many PMs working inside a team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 final say about features and other decisions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Work with others</a:t>
                      </a:r>
                      <a:r>
                        <a:rPr lang="en-US" sz="2400" baseline="0" dirty="0" smtClean="0"/>
                        <a:t> to reach a decision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8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Also focus on People</a:t>
                      </a:r>
                      <a:r>
                        <a:rPr lang="en-US" sz="2400" baseline="0" dirty="0" smtClean="0"/>
                        <a:t>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Focus only on technical issues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两种工作的区别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36861"/>
            <a:ext cx="8229600" cy="21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6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怎么找到</a:t>
            </a:r>
            <a:r>
              <a:rPr lang="en-US" altLang="zh-CN" dirty="0" smtClean="0"/>
              <a:t>PM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需要的技能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/ Skills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Interpersonal awareness</a:t>
            </a:r>
          </a:p>
          <a:p>
            <a:pPr lvl="1"/>
            <a:r>
              <a:rPr lang="en-US" altLang="zh-CN" sz="2000" dirty="0"/>
              <a:t>Communication skills</a:t>
            </a:r>
          </a:p>
          <a:p>
            <a:pPr lvl="1"/>
            <a:r>
              <a:rPr lang="en-US" altLang="zh-CN" sz="2000" dirty="0"/>
              <a:t>Skills to deal with conflict</a:t>
            </a:r>
          </a:p>
          <a:p>
            <a:pPr lvl="1"/>
            <a:r>
              <a:rPr lang="en-US" altLang="zh-CN" sz="2000" dirty="0"/>
              <a:t>Design skills </a:t>
            </a:r>
          </a:p>
          <a:p>
            <a:r>
              <a:rPr lang="zh-CN" altLang="en-US" sz="2400" dirty="0" smtClean="0"/>
              <a:t>可能犯的错误</a:t>
            </a:r>
            <a:endParaRPr lang="en-US" altLang="zh-CN" sz="2400" dirty="0" smtClean="0"/>
          </a:p>
          <a:p>
            <a:pPr lvl="1"/>
            <a:r>
              <a:rPr lang="zh-CN" altLang="en-US" sz="1600" dirty="0" smtClean="0"/>
              <a:t>把表现好的工程师都变成</a:t>
            </a:r>
            <a:r>
              <a:rPr lang="en-US" altLang="zh-CN" sz="1600" dirty="0" smtClean="0"/>
              <a:t>PM</a:t>
            </a:r>
            <a:endParaRPr lang="en-US" altLang="zh-CN" sz="1600" dirty="0"/>
          </a:p>
          <a:p>
            <a:pPr lvl="1"/>
            <a:r>
              <a:rPr lang="zh-CN" altLang="en-US" sz="2000" dirty="0" smtClean="0"/>
              <a:t>让</a:t>
            </a:r>
            <a:r>
              <a:rPr lang="en-US" altLang="zh-CN" sz="2000" dirty="0" smtClean="0"/>
              <a:t>PM </a:t>
            </a:r>
            <a:r>
              <a:rPr lang="zh-CN" altLang="en-US" sz="2000" dirty="0" smtClean="0"/>
              <a:t>管理工程师</a:t>
            </a:r>
            <a:endParaRPr lang="en-US" sz="2000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3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Keep the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Time/Resource/Feature</a:t>
            </a:r>
          </a:p>
          <a:p>
            <a:pPr>
              <a:buNone/>
            </a:pPr>
            <a:r>
              <a:rPr lang="zh-CN" altLang="en-US" dirty="0" smtClean="0"/>
              <a:t>快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好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300728" y="2160237"/>
            <a:ext cx="4191000" cy="320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Product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72251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Feature/great/</a:t>
            </a:r>
            <a:r>
              <a:rPr lang="zh-CN" altLang="en-US" sz="2400" dirty="0" smtClean="0"/>
              <a:t>好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549681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Time/Fast/</a:t>
            </a:r>
            <a:r>
              <a:rPr lang="zh-CN" altLang="en-US" sz="2400" dirty="0" smtClean="0"/>
              <a:t>快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549681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Resource/cheap/</a:t>
            </a:r>
            <a:r>
              <a:rPr lang="zh-CN" altLang="en-US" sz="2400" dirty="0" smtClean="0"/>
              <a:t>省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28" y="274638"/>
            <a:ext cx="4766072" cy="6354762"/>
          </a:xfrm>
        </p:spPr>
      </p:pic>
    </p:spTree>
    <p:extLst>
      <p:ext uri="{BB962C8B-B14F-4D97-AF65-F5344CB8AC3E}">
        <p14:creationId xmlns:p14="http://schemas.microsoft.com/office/powerpoint/2010/main" val="242010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各种因素的平衡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质量的各种子目标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多好才算好？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负载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压力测试，测试覆盖率，可测试性 </a:t>
            </a:r>
            <a:r>
              <a:rPr lang="en-US" altLang="zh-CN" dirty="0" smtClean="0"/>
              <a:t>(testability)</a:t>
            </a:r>
            <a:r>
              <a:rPr lang="zh-CN" altLang="en-US" dirty="0" smtClean="0"/>
              <a:t>，自动测试，程序可维护性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发布到市场的速度和扩展速度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能延迟发布，争取更高质量么？ 还是晚一天发布就失去机会？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成本和收益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花</a:t>
            </a:r>
            <a:r>
              <a:rPr lang="zh-CN" altLang="en-US" dirty="0" smtClean="0"/>
              <a:t>了多少钱，能收回多少？这个产品有什么战略意义？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预期的产品生存时间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产品会存活多长时间（是运行一天的演示版， 还是 </a:t>
            </a:r>
            <a:r>
              <a:rPr lang="en-US" altLang="zh-CN" dirty="0" smtClean="0"/>
              <a:t>IE6/Windows XP </a:t>
            </a:r>
            <a:r>
              <a:rPr lang="zh-CN" altLang="en-US" dirty="0" smtClean="0"/>
              <a:t>那样运行十年以上？）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目标市场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目标市场和人群是否认为这个产品足够好（而不是市场之外的评论家的意见）？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和已有系统的集成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能和已有的老系统（</a:t>
            </a:r>
            <a:r>
              <a:rPr lang="en-US" altLang="zh-CN" dirty="0" smtClean="0"/>
              <a:t>legacy system</a:t>
            </a:r>
            <a:r>
              <a:rPr lang="zh-CN" altLang="en-US" dirty="0" smtClean="0"/>
              <a:t>）一起工作么？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5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dirty="0" smtClean="0"/>
              <a:t>十个同学想一起去周边城市两日游，分析下面方案的</a:t>
            </a:r>
            <a:r>
              <a:rPr lang="zh-CN" altLang="en-US" b="1" dirty="0" smtClean="0"/>
              <a:t>多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快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好</a:t>
            </a:r>
            <a:r>
              <a:rPr lang="zh-CN" altLang="en-US" dirty="0" smtClean="0"/>
              <a:t> 等方面，是否有全部满足方案？ 每个方案的预算是多少？</a:t>
            </a:r>
            <a:endParaRPr lang="en-US" altLang="zh-CN" dirty="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包旅游车去</a:t>
            </a:r>
            <a:endParaRPr lang="en-US" altLang="zh-CN" dirty="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参加固定线路的旅游团去</a:t>
            </a:r>
            <a:endParaRPr lang="en-US" altLang="zh-CN" dirty="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自己骑自行车去</a:t>
            </a:r>
            <a:endParaRPr lang="en-US" altLang="zh-CN" dirty="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坐火车</a:t>
            </a:r>
            <a:r>
              <a:rPr lang="en-US" altLang="zh-CN" dirty="0" smtClean="0"/>
              <a:t>/</a:t>
            </a:r>
            <a:r>
              <a:rPr lang="zh-CN" altLang="en-US" dirty="0" smtClean="0"/>
              <a:t>长途汽车去</a:t>
            </a:r>
            <a:endParaRPr lang="en-US" altLang="zh-CN" dirty="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徒步</a:t>
            </a:r>
            <a:r>
              <a:rPr lang="en-US" altLang="zh-CN" dirty="0" smtClean="0"/>
              <a:t>+</a:t>
            </a:r>
            <a:r>
              <a:rPr lang="zh-CN" altLang="en-US" dirty="0" smtClean="0"/>
              <a:t>搭顺风车去</a:t>
            </a:r>
            <a:endParaRPr lang="en-US" altLang="zh-CN" dirty="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同时考虑住宿的各种方案</a:t>
            </a:r>
            <a:endParaRPr lang="en-US" altLang="zh-CN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dirty="0" smtClean="0"/>
              <a:t>请分组讨论，</a:t>
            </a:r>
            <a:r>
              <a:rPr lang="en-US" altLang="zh-CN" dirty="0" smtClean="0"/>
              <a:t>20 </a:t>
            </a:r>
            <a:r>
              <a:rPr lang="zh-CN" altLang="en-US" dirty="0" smtClean="0"/>
              <a:t>分钟后写成表格式样的分析文件，挑选一个最合适你们具体情况的方案，说明理由，并发布博客。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94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</a:t>
            </a:r>
            <a:r>
              <a:rPr lang="zh-CN" altLang="en-US" dirty="0" smtClean="0"/>
              <a:t>的各种面孔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PM : Dev ratio  </a:t>
            </a:r>
            <a:r>
              <a:rPr lang="en-US" altLang="zh-CN" sz="2000" dirty="0" smtClean="0"/>
              <a:t>1:3 ~ 1:6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有做技术设计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PM</a:t>
            </a:r>
            <a:r>
              <a:rPr lang="zh-CN" altLang="en-US" sz="2400" dirty="0"/>
              <a:t>；有些功能或产品需要深入掌握各个计算机科学分支的专业知识 才能做好。例如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中的各种计算机语言、框架、</a:t>
            </a:r>
            <a:r>
              <a:rPr lang="en-US" altLang="zh-CN" sz="2400" dirty="0"/>
              <a:t>TFS</a:t>
            </a:r>
            <a:r>
              <a:rPr lang="zh-CN" altLang="en-US" sz="2400" dirty="0"/>
              <a:t>的项目的项目经理， </a:t>
            </a:r>
            <a:r>
              <a:rPr lang="en-US" altLang="zh-CN" sz="2400" dirty="0"/>
              <a:t>SQL Server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 Server</a:t>
            </a:r>
            <a:r>
              <a:rPr lang="zh-CN" altLang="en-US" sz="2400" dirty="0"/>
              <a:t>、</a:t>
            </a:r>
            <a:r>
              <a:rPr lang="en-US" altLang="zh-CN" sz="2400" dirty="0"/>
              <a:t>Azure</a:t>
            </a:r>
            <a:r>
              <a:rPr lang="zh-CN" altLang="en-US" sz="2400" dirty="0"/>
              <a:t>、</a:t>
            </a:r>
            <a:r>
              <a:rPr lang="en-US" altLang="zh-CN" sz="2400" dirty="0"/>
              <a:t>Bing Search</a:t>
            </a:r>
            <a:r>
              <a:rPr lang="zh-CN" altLang="en-US" sz="2400" dirty="0"/>
              <a:t>核心算法等团队的</a:t>
            </a:r>
            <a:r>
              <a:rPr lang="en-US" altLang="zh-CN" sz="2400" dirty="0" smtClean="0"/>
              <a:t>PM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面向商业客户的</a:t>
            </a:r>
            <a:r>
              <a:rPr lang="en-US" altLang="zh-CN" sz="2400" b="1" dirty="0" smtClean="0"/>
              <a:t>PM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有些</a:t>
            </a:r>
            <a:r>
              <a:rPr lang="en-US" altLang="zh-CN" sz="2400" dirty="0"/>
              <a:t>PM</a:t>
            </a:r>
            <a:r>
              <a:rPr lang="zh-CN" altLang="en-US" sz="2400" dirty="0"/>
              <a:t>需要对商业和客户有很强的了解能力，例如</a:t>
            </a:r>
            <a:r>
              <a:rPr lang="en-US" altLang="zh-CN" sz="2400" dirty="0"/>
              <a:t>Office</a:t>
            </a:r>
            <a:r>
              <a:rPr lang="zh-CN" altLang="en-US" sz="2400" dirty="0"/>
              <a:t>办公软件的</a:t>
            </a:r>
            <a:r>
              <a:rPr lang="en-US" altLang="zh-CN" sz="2400" dirty="0" smtClean="0"/>
              <a:t>PM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</a:t>
            </a:r>
            <a:r>
              <a:rPr lang="zh-CN" altLang="en-US" sz="2400" dirty="0"/>
              <a:t>有些</a:t>
            </a:r>
            <a:r>
              <a:rPr lang="en-US" altLang="zh-CN" sz="2400" dirty="0"/>
              <a:t>PM</a:t>
            </a:r>
            <a:r>
              <a:rPr lang="zh-CN" altLang="en-US" sz="2400" dirty="0"/>
              <a:t>需要具备广泛的经验和知识面，以及</a:t>
            </a:r>
            <a:r>
              <a:rPr lang="zh-CN" altLang="en-US" sz="2400" b="1" dirty="0"/>
              <a:t>商业拓展</a:t>
            </a:r>
            <a:r>
              <a:rPr lang="zh-CN" altLang="en-US" sz="2400" dirty="0"/>
              <a:t>能力，例如</a:t>
            </a:r>
            <a:r>
              <a:rPr lang="zh-CN" altLang="en-US" sz="2400" dirty="0" smtClean="0"/>
              <a:t>互联网相关部门 </a:t>
            </a:r>
            <a:r>
              <a:rPr lang="zh-CN" altLang="en-US" sz="2400" dirty="0"/>
              <a:t>的 </a:t>
            </a:r>
            <a:r>
              <a:rPr lang="en-US" altLang="zh-CN" sz="2400" dirty="0" smtClean="0"/>
              <a:t>PM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有些</a:t>
            </a:r>
            <a:r>
              <a:rPr lang="zh-CN" altLang="en-US" sz="2400" dirty="0"/>
              <a:t>是</a:t>
            </a:r>
            <a:r>
              <a:rPr lang="zh-CN" altLang="en-US" sz="2400" b="1" dirty="0"/>
              <a:t>驱动流程的</a:t>
            </a:r>
            <a:r>
              <a:rPr lang="en-US" altLang="zh-CN" sz="2400" b="1" dirty="0"/>
              <a:t>PM</a:t>
            </a:r>
            <a:r>
              <a:rPr lang="zh-CN" altLang="en-US" sz="2400" dirty="0"/>
              <a:t>，例如推动几百人的团队完成一个版本的开发，又如保证 </a:t>
            </a:r>
            <a:r>
              <a:rPr lang="en-US" altLang="zh-CN" sz="2400" dirty="0"/>
              <a:t>Windows Phone</a:t>
            </a:r>
            <a:r>
              <a:rPr lang="zh-CN" altLang="en-US" sz="2400" dirty="0"/>
              <a:t>在能在几十种不同硬件上发布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也</a:t>
            </a:r>
            <a:r>
              <a:rPr lang="zh-CN" altLang="en-US" sz="2400" dirty="0"/>
              <a:t>有专门</a:t>
            </a:r>
            <a:r>
              <a:rPr lang="zh-CN" altLang="en-US" sz="2400" b="1" dirty="0"/>
              <a:t>深入某一领域的</a:t>
            </a:r>
            <a:r>
              <a:rPr lang="en-US" altLang="zh-CN" sz="2400" b="1" dirty="0"/>
              <a:t>PM</a:t>
            </a:r>
            <a:r>
              <a:rPr lang="zh-CN" altLang="en-US" sz="2400" dirty="0"/>
              <a:t>，例如负责软件的国际化</a:t>
            </a:r>
            <a:r>
              <a:rPr lang="en-US" altLang="zh-CN" sz="2400" dirty="0"/>
              <a:t>/ </a:t>
            </a:r>
            <a:r>
              <a:rPr lang="zh-CN" altLang="en-US" sz="2400" dirty="0"/>
              <a:t>本地化（</a:t>
            </a:r>
            <a:r>
              <a:rPr lang="en-US" altLang="zh-CN" sz="2400" dirty="0"/>
              <a:t>Globalization/ Localization</a:t>
            </a:r>
            <a:r>
              <a:rPr lang="zh-CN" altLang="en-US" sz="2400" dirty="0" smtClean="0"/>
              <a:t>），安全性，等等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还有</a:t>
            </a:r>
            <a:r>
              <a:rPr lang="zh-CN" altLang="en-US" sz="2400" dirty="0"/>
              <a:t>和研究人员合作，琢磨如何将前沿技术引入主流产品，做</a:t>
            </a:r>
            <a:r>
              <a:rPr lang="zh-CN" altLang="en-US" sz="2400" b="1" dirty="0"/>
              <a:t>技术转化</a:t>
            </a:r>
            <a:r>
              <a:rPr lang="zh-CN" altLang="en-US" sz="2400" dirty="0"/>
              <a:t>的</a:t>
            </a:r>
            <a:r>
              <a:rPr lang="en-US" altLang="zh-CN" sz="2400" dirty="0"/>
              <a:t>PM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074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dirty="0" smtClean="0"/>
              <a:t>PM</a:t>
            </a:r>
            <a:r>
              <a:rPr lang="zh-CN" altLang="en-US" dirty="0" smtClean="0"/>
              <a:t>的要求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Business</a:t>
            </a:r>
            <a:r>
              <a:rPr lang="en-US" sz="2400" b="1" dirty="0"/>
              <a:t>: Vision and Strategy 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includes results related to: vision, strategy, customer knowledge, and </a:t>
            </a:r>
            <a:r>
              <a:rPr lang="en-US" sz="2400" dirty="0" smtClean="0"/>
              <a:t>alignment</a:t>
            </a:r>
            <a:r>
              <a:rPr lang="zh-CN" altLang="en-US" sz="2400" dirty="0" smtClean="0"/>
              <a:t>。 愿景，战略，对客户的了解，各部分的协调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 smtClean="0"/>
              <a:t>Business</a:t>
            </a:r>
            <a:r>
              <a:rPr lang="en-US" sz="2400" b="1" dirty="0"/>
              <a:t>: Design   </a:t>
            </a:r>
            <a:br>
              <a:rPr lang="en-US" sz="2400" b="1" dirty="0"/>
            </a:br>
            <a:r>
              <a:rPr lang="en-US" sz="2400" dirty="0"/>
              <a:t>includes results related to effective use of customer input, user experience, technology, and innovation in design; specification quality and completeness; and managing the design through iteration and </a:t>
            </a:r>
            <a:r>
              <a:rPr lang="en-US" sz="2400" dirty="0" smtClean="0"/>
              <a:t>implementation</a:t>
            </a:r>
            <a:r>
              <a:rPr lang="zh-CN" altLang="en-US" sz="2400" dirty="0" smtClean="0"/>
              <a:t>。高效率地处理用户的需求，设计和改进功能，用户体验，质量，通过迭代和流程来实现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b="1" dirty="0"/>
              <a:t>Business: Project Management  </a:t>
            </a:r>
            <a:br>
              <a:rPr lang="en-US" sz="2400" b="1" dirty="0"/>
            </a:br>
            <a:r>
              <a:rPr lang="en-US" sz="2400" dirty="0"/>
              <a:t>includes results related to: project planning, project scheduling, risk management, dependency management, project tracking, project/feature integration, and quality </a:t>
            </a:r>
            <a:r>
              <a:rPr lang="en-US" sz="2400" dirty="0" smtClean="0"/>
              <a:t>management</a:t>
            </a:r>
            <a:r>
              <a:rPr lang="zh-CN" altLang="en-US" sz="2400" dirty="0" smtClean="0"/>
              <a:t>；项目的计划，日程安排，管理依赖关系，跟踪进度和质量，安排各个功能的集成</a:t>
            </a: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27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Leadership  </a:t>
            </a:r>
            <a:r>
              <a:rPr lang="zh-CN" altLang="en-US" sz="2800" b="1" dirty="0" smtClean="0"/>
              <a:t>领导力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includes results related to conviction, building consensus, leading </a:t>
            </a:r>
            <a:r>
              <a:rPr lang="en-US" sz="2800" dirty="0" smtClean="0"/>
              <a:t>change, </a:t>
            </a:r>
            <a:r>
              <a:rPr lang="en-US" sz="2800" dirty="0"/>
              <a:t>and acquiring talent</a:t>
            </a:r>
          </a:p>
          <a:p>
            <a:r>
              <a:rPr lang="en-US" sz="2800" b="1" dirty="0" smtClean="0"/>
              <a:t>Customer/Partner</a:t>
            </a:r>
            <a:r>
              <a:rPr lang="en-US" sz="2800" b="1" dirty="0"/>
              <a:t>  </a:t>
            </a:r>
            <a:r>
              <a:rPr lang="zh-CN" altLang="en-US" sz="2800" b="1" dirty="0" smtClean="0"/>
              <a:t>客户和合作伙伴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includes results related to: understanding and advocating for the customer, listening and responding, building relationships, negotiating agreements, representing Microsoft, and the customer support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项目经理 </a:t>
            </a:r>
            <a:r>
              <a:rPr lang="en-US" altLang="zh-CN" dirty="0" smtClean="0">
                <a:ea typeface="宋体" pitchFamily="2" charset="-122"/>
              </a:rPr>
              <a:t>- </a:t>
            </a:r>
            <a:r>
              <a:rPr lang="zh-CN" altLang="en-US" dirty="0" smtClean="0">
                <a:ea typeface="宋体" pitchFamily="2" charset="-122"/>
              </a:rPr>
              <a:t>概要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PM: Program Manager </a:t>
            </a:r>
          </a:p>
          <a:p>
            <a:pPr eaLnBrk="1" hangingPunct="1"/>
            <a:r>
              <a:rPr lang="en-US" altLang="zh-CN" dirty="0" smtClean="0"/>
              <a:t>History of PM</a:t>
            </a:r>
          </a:p>
          <a:p>
            <a:pPr eaLnBrk="1" hangingPunct="1"/>
            <a:r>
              <a:rPr lang="en-US" altLang="zh-CN" dirty="0" smtClean="0"/>
              <a:t>Role of PM</a:t>
            </a:r>
          </a:p>
          <a:p>
            <a:pPr eaLnBrk="1" hangingPunct="1"/>
            <a:r>
              <a:rPr lang="en-US" altLang="zh-CN" dirty="0" smtClean="0"/>
              <a:t>Impact of PM</a:t>
            </a:r>
          </a:p>
          <a:p>
            <a:pPr eaLnBrk="1" hangingPunct="1"/>
            <a:r>
              <a:rPr lang="en-US" altLang="zh-CN" dirty="0" smtClean="0"/>
              <a:t>PM homework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 Job -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As a Program Manager, you’ll </a:t>
            </a:r>
            <a:r>
              <a:rPr lang="en-US" b="1" dirty="0" smtClean="0"/>
              <a:t>drive the technical vision, design and implementation</a:t>
            </a:r>
            <a:r>
              <a:rPr lang="en-US" dirty="0" smtClean="0"/>
              <a:t> of next-generation software solutions. You’ll </a:t>
            </a:r>
            <a:r>
              <a:rPr lang="en-US" b="1" dirty="0" smtClean="0"/>
              <a:t>transform</a:t>
            </a:r>
            <a:r>
              <a:rPr lang="en-US" dirty="0" smtClean="0"/>
              <a:t> the product vision into elegant designs that will ultimately turn into products used by customers.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zh-CN" altLang="en-US" dirty="0" smtClean="0"/>
              <a:t>把产品的愿景变成优美的设计，并最后变成能被用户使用的具体功能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Managing feature sets</a:t>
            </a:r>
            <a:r>
              <a:rPr lang="en-US" dirty="0" smtClean="0"/>
              <a:t> throughout the product lifecycle, you’ll have the chance to see your design through to completion. You’ll also work directly with other key team members including SDEs and SDETs.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zh-CN" altLang="en-US" dirty="0" smtClean="0"/>
              <a:t>和开发、测试人员一起工作，一同完成功能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 job -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Program Managers are </a:t>
            </a:r>
            <a:r>
              <a:rPr lang="en-US" b="1" dirty="0" smtClean="0"/>
              <a:t>advocates for end-users</a:t>
            </a:r>
            <a:r>
              <a:rPr lang="en-US" dirty="0" smtClean="0"/>
              <a:t>, so your passion for anticipating customer needs and creating outside-the-box solutions for them.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zh-CN" altLang="en-US" dirty="0" smtClean="0"/>
              <a:t>为用户的利益设计软件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As a Program Manager you will have the ability to lead within a product’s life cycle using </a:t>
            </a:r>
            <a:r>
              <a:rPr lang="en-US" b="1" dirty="0" smtClean="0"/>
              <a:t>evangelism, empathy, and negotiation</a:t>
            </a:r>
            <a:r>
              <a:rPr lang="en-US" dirty="0" smtClean="0"/>
              <a:t> to define and deliver results. You will also be responsible for authoring technical specifications, including envisaged usage cases, customer scenarios, and </a:t>
            </a:r>
            <a:r>
              <a:rPr lang="en-US" b="1" dirty="0" smtClean="0"/>
              <a:t>prioritized requirements lists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zh-CN" altLang="en-US" dirty="0" smtClean="0"/>
              <a:t>通过宣扬、通感、商洽等手段去实现功能；通过软件功能说明书，用例，场景设计等具体文档去贡献力量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</a:t>
            </a:r>
            <a:r>
              <a:rPr lang="zh-CN" altLang="en-US" dirty="0" smtClean="0"/>
              <a:t>的基本技术训练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案例分析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案例分析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分析自己感兴趣的行业的前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个软件 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），写出详细的调研报告</a:t>
            </a:r>
            <a:endParaRPr lang="en-US" altLang="zh-CN" dirty="0" smtClean="0"/>
          </a:p>
          <a:p>
            <a:r>
              <a:rPr lang="zh-CN" altLang="en-US" dirty="0" smtClean="0"/>
              <a:t>葡萄酒评</a:t>
            </a:r>
            <a:r>
              <a:rPr lang="zh-CN" altLang="en-US" dirty="0"/>
              <a:t>酒</a:t>
            </a:r>
            <a:r>
              <a:rPr lang="zh-CN" altLang="en-US" dirty="0" smtClean="0"/>
              <a:t>师的家庭作业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把四瓶葡萄酒的标签撕掉，每瓶喝一两杯，写下自己对酒的评价。 然后和标准答案对照。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每天如此</a:t>
            </a:r>
            <a:endParaRPr lang="en-US" altLang="zh-CN" dirty="0" smtClean="0"/>
          </a:p>
          <a:p>
            <a:r>
              <a:rPr lang="en-US" altLang="zh-CN" dirty="0" smtClean="0"/>
              <a:t>PM </a:t>
            </a:r>
            <a:r>
              <a:rPr lang="zh-CN" altLang="en-US" dirty="0" smtClean="0"/>
              <a:t>如果想培养自己的敏锐感觉和品味，是否也应该每天分析评价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en-US" altLang="zh-CN" dirty="0" smtClean="0"/>
              <a:t>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613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</a:t>
            </a:r>
            <a:r>
              <a:rPr lang="zh-CN" altLang="en-US" dirty="0"/>
              <a:t>的基本技术训练 </a:t>
            </a:r>
            <a:r>
              <a:rPr lang="en-US" altLang="zh-CN" dirty="0"/>
              <a:t>– </a:t>
            </a:r>
            <a:r>
              <a:rPr lang="zh-CN" altLang="en-US" dirty="0"/>
              <a:t>案例分析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团队作业，在</a:t>
            </a:r>
            <a:r>
              <a:rPr lang="en-US" altLang="zh-CN" dirty="0"/>
              <a:t>PM </a:t>
            </a:r>
            <a:r>
              <a:rPr lang="zh-CN" altLang="en-US" dirty="0"/>
              <a:t>带领下， 每个团队深入分析下面行业的</a:t>
            </a:r>
            <a:r>
              <a:rPr lang="en-US" altLang="zh-CN" dirty="0"/>
              <a:t>App</a:t>
            </a:r>
            <a:r>
              <a:rPr lang="zh-CN" altLang="en-US" dirty="0"/>
              <a:t>， 找到行业的</a:t>
            </a:r>
            <a:r>
              <a:rPr lang="en-US" altLang="zh-CN" dirty="0"/>
              <a:t>Top 5 </a:t>
            </a:r>
            <a:r>
              <a:rPr lang="zh-CN" altLang="en-US" dirty="0"/>
              <a:t>（选一个行业）</a:t>
            </a:r>
            <a:endParaRPr lang="en-US" altLang="zh-CN" dirty="0"/>
          </a:p>
          <a:p>
            <a:pPr lvl="2"/>
            <a:r>
              <a:rPr lang="zh-CN" altLang="en-US" dirty="0"/>
              <a:t>英语学习</a:t>
            </a:r>
            <a:r>
              <a:rPr lang="en-US" altLang="zh-CN" dirty="0"/>
              <a:t>/</a:t>
            </a:r>
            <a:r>
              <a:rPr lang="zh-CN" altLang="en-US" dirty="0"/>
              <a:t>词典</a:t>
            </a:r>
            <a:r>
              <a:rPr lang="en-US" altLang="zh-CN" dirty="0"/>
              <a:t>App</a:t>
            </a:r>
          </a:p>
          <a:p>
            <a:pPr lvl="2"/>
            <a:r>
              <a:rPr lang="zh-CN" altLang="en-US" dirty="0"/>
              <a:t>笔记</a:t>
            </a:r>
            <a:r>
              <a:rPr lang="en-US" altLang="zh-CN" dirty="0"/>
              <a:t>App</a:t>
            </a:r>
          </a:p>
          <a:p>
            <a:pPr lvl="2"/>
            <a:r>
              <a:rPr lang="zh-CN" altLang="en-US" dirty="0"/>
              <a:t>旅游行业的手机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要自己用过这些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，给每个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一个评级，并分析它的优点和缺点</a:t>
            </a:r>
            <a:endParaRPr lang="en-US" altLang="zh-CN" dirty="0" smtClean="0"/>
          </a:p>
          <a:p>
            <a:r>
              <a:rPr lang="zh-CN" altLang="en-US" dirty="0" smtClean="0"/>
              <a:t>不能照抄网络上的排名！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8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PM </a:t>
            </a:r>
            <a:r>
              <a:rPr lang="zh-CN" altLang="en-US" dirty="0" smtClean="0"/>
              <a:t>和团队架构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Feature team </a:t>
            </a:r>
            <a:r>
              <a:rPr lang="zh-CN" altLang="en-US" dirty="0" smtClean="0"/>
              <a:t>功能团队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PM,  3-5 </a:t>
            </a:r>
            <a:r>
              <a:rPr lang="en-US" altLang="zh-CN" dirty="0" err="1" smtClean="0"/>
              <a:t>devs</a:t>
            </a:r>
            <a:r>
              <a:rPr lang="en-US" altLang="zh-CN" dirty="0" smtClean="0"/>
              <a:t>, 3-5 test, </a:t>
            </a:r>
          </a:p>
          <a:p>
            <a:r>
              <a:rPr lang="en-US" altLang="zh-CN" dirty="0" smtClean="0"/>
              <a:t>A feature team (crew) owns an end-to-end scenario</a:t>
            </a:r>
          </a:p>
          <a:p>
            <a:r>
              <a:rPr lang="zh-CN" altLang="en-US" dirty="0" smtClean="0"/>
              <a:t>平等公正，没有上下级领导关系</a:t>
            </a:r>
            <a:endParaRPr lang="en-US" altLang="zh-CN" dirty="0" smtClean="0"/>
          </a:p>
          <a:p>
            <a:r>
              <a:rPr lang="en-US" altLang="zh-CN" dirty="0" smtClean="0"/>
              <a:t>PM </a:t>
            </a:r>
            <a:r>
              <a:rPr lang="zh-CN" altLang="en-US" dirty="0" smtClean="0"/>
              <a:t>不写代码，如何影响别人？如何赢得争论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Work as a peer</a:t>
            </a:r>
          </a:p>
          <a:p>
            <a:pPr lvl="1"/>
            <a:r>
              <a:rPr lang="en-US" altLang="zh-CN" dirty="0" smtClean="0"/>
              <a:t>Earn their respect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demonstrate intelligence, open-mindedness, and fairness in any debates that come 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 </a:t>
            </a:r>
            <a:r>
              <a:rPr lang="zh-CN" altLang="en-US" dirty="0" smtClean="0"/>
              <a:t>的影响力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With trust from team members,  a PM can </a:t>
            </a:r>
          </a:p>
          <a:p>
            <a:pPr lvl="1"/>
            <a:r>
              <a:rPr lang="en-US" altLang="zh-CN" dirty="0" smtClean="0"/>
              <a:t>Own the process </a:t>
            </a:r>
          </a:p>
          <a:p>
            <a:pPr lvl="1"/>
            <a:r>
              <a:rPr lang="en-US" altLang="zh-CN" dirty="0" smtClean="0"/>
              <a:t>Drive meetings, status</a:t>
            </a:r>
          </a:p>
          <a:p>
            <a:pPr lvl="1"/>
            <a:r>
              <a:rPr lang="en-US" altLang="zh-CN" dirty="0" smtClean="0"/>
              <a:t>Present status to other people</a:t>
            </a:r>
          </a:p>
          <a:p>
            <a:pPr lvl="1"/>
            <a:r>
              <a:rPr lang="en-US" altLang="zh-CN" dirty="0" smtClean="0"/>
              <a:t>Make great impact to a product,  without writing one line of code, or execute a single test case</a:t>
            </a:r>
          </a:p>
          <a:p>
            <a:r>
              <a:rPr lang="en-US" altLang="zh-CN" dirty="0" smtClean="0"/>
              <a:t>Without the trust of team members</a:t>
            </a:r>
          </a:p>
          <a:p>
            <a:pPr lvl="1"/>
            <a:r>
              <a:rPr lang="en-US" altLang="zh-CN" dirty="0" smtClean="0"/>
              <a:t>A PM will waste people’s time in meetings, </a:t>
            </a:r>
          </a:p>
          <a:p>
            <a:pPr lvl="1"/>
            <a:r>
              <a:rPr lang="en-US" altLang="zh-CN" dirty="0" smtClean="0"/>
              <a:t>Make infertile effort in uniting the team</a:t>
            </a:r>
          </a:p>
          <a:p>
            <a:pPr lvl="1"/>
            <a:r>
              <a:rPr lang="en-US" altLang="zh-CN" dirty="0" smtClean="0"/>
              <a:t>Represent the team poorly to stakeholder and customers</a:t>
            </a:r>
          </a:p>
          <a:p>
            <a:pPr lvl="1"/>
            <a:r>
              <a:rPr lang="en-US" altLang="zh-CN" dirty="0" smtClean="0"/>
              <a:t>Make negative impact  to a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 </a:t>
            </a:r>
            <a:r>
              <a:rPr lang="zh-CN" altLang="en-US" dirty="0" smtClean="0"/>
              <a:t>在学校项目中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Drive the whole team to the finish line</a:t>
            </a:r>
          </a:p>
          <a:p>
            <a:r>
              <a:rPr lang="en-US" dirty="0" smtClean="0"/>
              <a:t>Work on requirement of your project</a:t>
            </a:r>
          </a:p>
          <a:p>
            <a:r>
              <a:rPr lang="en-US" dirty="0" smtClean="0"/>
              <a:t>Deliver good persona/scenario/spec, w/ team members</a:t>
            </a:r>
          </a:p>
          <a:p>
            <a:r>
              <a:rPr lang="en-US" dirty="0" smtClean="0"/>
              <a:t>Build trust within the team</a:t>
            </a:r>
          </a:p>
          <a:p>
            <a:r>
              <a:rPr lang="en-US" dirty="0" smtClean="0"/>
              <a:t>Keep the balance between Time/Feature/Resource</a:t>
            </a:r>
          </a:p>
          <a:p>
            <a:r>
              <a:rPr lang="en-US" dirty="0" smtClean="0"/>
              <a:t>Make sure the project hit various milestones (code complete, beta release, final release)</a:t>
            </a:r>
          </a:p>
          <a:p>
            <a:r>
              <a:rPr lang="en-US" dirty="0" smtClean="0"/>
              <a:t>Deliver presentation/demo/blog/etc, become the “point of contact” of your team</a:t>
            </a:r>
          </a:p>
          <a:p>
            <a:r>
              <a:rPr lang="en-US" dirty="0" smtClean="0"/>
              <a:t>Drive the process of reviews, evaluation, postmortem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76200"/>
            <a:ext cx="7873827" cy="6629400"/>
          </a:xfrm>
        </p:spPr>
      </p:pic>
    </p:spTree>
    <p:extLst>
      <p:ext uri="{BB962C8B-B14F-4D97-AF65-F5344CB8AC3E}">
        <p14:creationId xmlns:p14="http://schemas.microsoft.com/office/powerpoint/2010/main" val="35606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产品经理的技能树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sz="2000" dirty="0" smtClean="0"/>
              <a:t>职业技能 （对于一个</a:t>
            </a:r>
            <a:r>
              <a:rPr lang="en-US" altLang="zh-CN" sz="2000" dirty="0" smtClean="0"/>
              <a:t>IT </a:t>
            </a:r>
            <a:r>
              <a:rPr lang="zh-CN" altLang="en-US" sz="2000" dirty="0" smtClean="0"/>
              <a:t>行业的从业人员）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自我管理能力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情</a:t>
            </a:r>
            <a:r>
              <a:rPr lang="zh-CN" altLang="en-US" sz="1600" dirty="0" smtClean="0"/>
              <a:t>绪管理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时</a:t>
            </a:r>
            <a:r>
              <a:rPr lang="zh-CN" altLang="en-US" sz="1600" dirty="0" smtClean="0"/>
              <a:t>间管理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目标管理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知识管理</a:t>
            </a:r>
            <a:endParaRPr lang="en-US" altLang="zh-CN" sz="1600" dirty="0" smtClean="0"/>
          </a:p>
          <a:p>
            <a:r>
              <a:rPr lang="zh-CN" altLang="en-US" sz="2000" dirty="0"/>
              <a:t>专</a:t>
            </a:r>
            <a:r>
              <a:rPr lang="zh-CN" altLang="en-US" sz="2000" dirty="0" smtClean="0"/>
              <a:t>业能力 （对于产品经理）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沟通能力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执</a:t>
            </a:r>
            <a:r>
              <a:rPr lang="zh-CN" altLang="en-US" sz="1800" dirty="0" smtClean="0"/>
              <a:t>行能力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项</a:t>
            </a:r>
            <a:r>
              <a:rPr lang="zh-CN" altLang="en-US" sz="1800" dirty="0" smtClean="0"/>
              <a:t>目管理能力</a:t>
            </a:r>
            <a:endParaRPr lang="en-US" altLang="zh-CN" sz="1800" dirty="0" smtClean="0"/>
          </a:p>
          <a:p>
            <a:r>
              <a:rPr lang="zh-CN" altLang="en-US" sz="2000" dirty="0"/>
              <a:t>产</a:t>
            </a:r>
            <a:r>
              <a:rPr lang="zh-CN" altLang="en-US" sz="2000" dirty="0" smtClean="0"/>
              <a:t>品设计能力 （对于具体产品）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需求分析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产业，竞品分析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产品规划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产</a:t>
            </a:r>
            <a:r>
              <a:rPr lang="zh-CN" altLang="en-US" sz="1800" dirty="0" smtClean="0"/>
              <a:t>品设计</a:t>
            </a:r>
            <a:endParaRPr lang="en-US" altLang="zh-CN" sz="1800" dirty="0" smtClean="0"/>
          </a:p>
          <a:p>
            <a:pPr lvl="2"/>
            <a:r>
              <a:rPr lang="zh-CN" altLang="en-US" sz="1400" dirty="0"/>
              <a:t>功</a:t>
            </a:r>
            <a:r>
              <a:rPr lang="zh-CN" altLang="en-US" sz="1400" dirty="0" smtClean="0"/>
              <a:t>能设计</a:t>
            </a:r>
            <a:endParaRPr lang="en-US" altLang="zh-CN" sz="1400" dirty="0" smtClean="0"/>
          </a:p>
          <a:p>
            <a:pPr lvl="1"/>
            <a:r>
              <a:rPr lang="zh-CN" altLang="en-US" sz="1800" dirty="0"/>
              <a:t>产</a:t>
            </a:r>
            <a:r>
              <a:rPr lang="zh-CN" altLang="en-US" sz="1800" dirty="0" smtClean="0"/>
              <a:t>品营销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产</a:t>
            </a:r>
            <a:r>
              <a:rPr lang="zh-CN" altLang="en-US" sz="1800" dirty="0" smtClean="0"/>
              <a:t>品文档管理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90752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in a college software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掌控项目的走向，分析项目目前的速度，然后得出结论：如果我们按照目前的速度进行的话，到时间我们只能交付</a:t>
            </a:r>
            <a:r>
              <a:rPr lang="en-US" altLang="zh-CN" sz="2000" dirty="0" smtClean="0"/>
              <a:t>60%</a:t>
            </a:r>
            <a:r>
              <a:rPr lang="zh-CN" altLang="en-US" sz="2000" dirty="0" smtClean="0"/>
              <a:t>的任务。</a:t>
            </a:r>
          </a:p>
          <a:p>
            <a:r>
              <a:rPr lang="zh-CN" altLang="en-US" sz="2000" dirty="0" smtClean="0"/>
              <a:t>数据分析，有些任务为什么会比预期多花很多时间？是员工的技术问题，还是管理层有不切实际的期望和压力，或者我们有另外的技术因素没有考虑？</a:t>
            </a:r>
          </a:p>
          <a:p>
            <a:r>
              <a:rPr lang="zh-CN" altLang="en-US" sz="2000" b="1" dirty="0" smtClean="0"/>
              <a:t>风险管理：</a:t>
            </a:r>
            <a:r>
              <a:rPr lang="zh-CN" altLang="en-US" sz="2000" dirty="0" smtClean="0"/>
              <a:t>发现项目的风险，要发现什么东西还没有做，它们对项目的影响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例如突然发现还没有考虑项目的国际化。</a:t>
            </a:r>
          </a:p>
          <a:p>
            <a:r>
              <a:rPr lang="zh-CN" altLang="en-US" sz="2000" dirty="0" smtClean="0"/>
              <a:t>对于日期驱动的项目，建立和维护一个粗略的进度可行性分析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我们能否在某年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日之前交付。</a:t>
            </a:r>
            <a:endParaRPr lang="en-US" altLang="zh-CN" sz="2000" dirty="0" smtClean="0"/>
          </a:p>
          <a:p>
            <a:r>
              <a:rPr lang="zh-CN" altLang="en-US" sz="2000" dirty="0" smtClean="0"/>
              <a:t>负责整个“场景”，而不是单个“功能”</a:t>
            </a:r>
            <a:endParaRPr lang="en-US" altLang="zh-CN" sz="2000" dirty="0" smtClean="0"/>
          </a:p>
          <a:p>
            <a:r>
              <a:rPr lang="zh-CN" altLang="en-US" sz="2000" b="1" dirty="0" smtClean="0"/>
              <a:t>当别人都在埋头苦干的时候，</a:t>
            </a:r>
            <a:r>
              <a:rPr lang="en-US" altLang="zh-CN" sz="2000" b="1" dirty="0" smtClean="0"/>
              <a:t>PM </a:t>
            </a:r>
            <a:r>
              <a:rPr lang="zh-CN" altLang="en-US" sz="2000" b="1" dirty="0" smtClean="0"/>
              <a:t>要时不时抬起头来看看。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PM </a:t>
            </a:r>
            <a:r>
              <a:rPr lang="zh-CN" altLang="en-US" dirty="0" smtClean="0"/>
              <a:t>么？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</a:t>
            </a:r>
            <a:r>
              <a:rPr lang="zh-CN" altLang="en-US" dirty="0" smtClean="0"/>
              <a:t>做开发和测试之外的一切事情！</a:t>
            </a:r>
            <a:endParaRPr lang="en-US" altLang="zh-CN" dirty="0" smtClean="0"/>
          </a:p>
          <a:p>
            <a:r>
              <a:rPr lang="zh-CN" altLang="en-US" dirty="0" smtClean="0"/>
              <a:t>有些</a:t>
            </a:r>
            <a:r>
              <a:rPr lang="zh-CN" altLang="en-US" dirty="0"/>
              <a:t>同学</a:t>
            </a:r>
            <a:r>
              <a:rPr lang="zh-CN" altLang="en-US" dirty="0" smtClean="0"/>
              <a:t>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写</a:t>
            </a:r>
            <a:r>
              <a:rPr lang="zh-CN" altLang="en-US" dirty="0" smtClean="0"/>
              <a:t>的程序自己测测就好了，</a:t>
            </a:r>
            <a:r>
              <a:rPr lang="zh-CN" altLang="en-US" dirty="0"/>
              <a:t>我真想不到除了开发和测试之外，还有什么事情可做。 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回答：</a:t>
            </a:r>
            <a:endParaRPr lang="en-US" altLang="zh-CN" dirty="0"/>
          </a:p>
          <a:p>
            <a:pPr lvl="1"/>
            <a:r>
              <a:rPr lang="zh-CN" altLang="en-US" dirty="0" smtClean="0"/>
              <a:t>程序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 </a:t>
            </a:r>
            <a:r>
              <a:rPr lang="en-US" altLang="zh-CN" dirty="0" smtClean="0"/>
              <a:t>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软件企业 </a:t>
            </a:r>
            <a:r>
              <a:rPr lang="en-US" altLang="zh-CN" dirty="0" smtClean="0"/>
              <a:t>=</a:t>
            </a:r>
            <a:r>
              <a:rPr lang="zh-CN" altLang="en-US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60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 </a:t>
            </a:r>
            <a:r>
              <a:rPr lang="zh-CN" altLang="en-US" dirty="0" smtClean="0"/>
              <a:t>和风险管理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28" y="1600200"/>
            <a:ext cx="8229600" cy="22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应对风险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进一步研究：例如，“听说新的</a:t>
            </a:r>
            <a:r>
              <a:rPr lang="en-US" altLang="zh-CN" dirty="0"/>
              <a:t>HTML5</a:t>
            </a:r>
            <a:r>
              <a:rPr lang="zh-CN" altLang="en-US" dirty="0"/>
              <a:t>标准快要出来了，可能会极大地改进用户体验， 我们目前用的原生代码很快会被淘汰！”，最好的回应就是做扎实的技术研究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接受</a:t>
            </a:r>
            <a:r>
              <a:rPr lang="zh-CN" altLang="en-US" dirty="0"/>
              <a:t>：不必为团队完全掌控不了的事情而过多操心。例如</a:t>
            </a:r>
            <a:r>
              <a:rPr lang="zh-CN" altLang="en-US" dirty="0" smtClean="0"/>
              <a:t>，某同学会生病休学，影响到</a:t>
            </a:r>
            <a:r>
              <a:rPr lang="zh-CN" altLang="en-US" dirty="0"/>
              <a:t>本项目</a:t>
            </a:r>
            <a:r>
              <a:rPr lang="en-US" altLang="zh-CN" dirty="0"/>
              <a:t>…… </a:t>
            </a:r>
            <a:endParaRPr lang="en-US" altLang="zh-CN" dirty="0" smtClean="0"/>
          </a:p>
          <a:p>
            <a:r>
              <a:rPr lang="zh-CN" altLang="en-US" dirty="0" smtClean="0"/>
              <a:t>规避</a:t>
            </a:r>
            <a:r>
              <a:rPr lang="zh-CN" altLang="en-US" dirty="0"/>
              <a:t>：能否改变项目的范围，躲开这个风险？例如，听说</a:t>
            </a:r>
            <a:r>
              <a:rPr lang="en-US" altLang="zh-CN" dirty="0"/>
              <a:t>6 </a:t>
            </a:r>
            <a:r>
              <a:rPr lang="zh-CN" altLang="en-US" dirty="0"/>
              <a:t>个月后，监管机构会严格 控制视频播放软件和机顶盒的资质，我们的项目能否避开这一领域？</a:t>
            </a:r>
          </a:p>
          <a:p>
            <a:r>
              <a:rPr lang="zh-CN" altLang="en-US" dirty="0" smtClean="0"/>
              <a:t>转移</a:t>
            </a:r>
            <a:r>
              <a:rPr lang="zh-CN" altLang="en-US" dirty="0"/>
              <a:t>：能否像击鼓传花那样，把风险交给真正有能力应对风险的团队负责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降低：降低某个风险对团队的危害程度。例如，我们知道飞行总是有一定的风险，但 是我们不能因为这种可能性而不出门。有些公司就有明确规定不能让三个或以上的副 总裁搭乘同一个航班。</a:t>
            </a:r>
            <a:endParaRPr lang="en-US" altLang="zh-CN" dirty="0" smtClean="0"/>
          </a:p>
          <a:p>
            <a:r>
              <a:rPr lang="zh-CN" altLang="en-US" dirty="0" smtClean="0"/>
              <a:t>制定</a:t>
            </a:r>
            <a:r>
              <a:rPr lang="zh-CN" altLang="en-US" dirty="0"/>
              <a:t>应急计划：下半年的预算很可能会缩减，我们不能支持所有的开发和测试人员， 但是团队的目标不会有大的变化。这时候我们要准备一两套预案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357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练习：风险的作业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每个团队列出自己项目中的风险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按严重性排序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</a:t>
            </a:r>
            <a:r>
              <a:rPr lang="zh-CN" altLang="en-US" dirty="0" smtClean="0"/>
              <a:t>中有人原来许诺要努力工作，但是后来做了南郭先生，这是一个</a:t>
            </a:r>
            <a:r>
              <a:rPr lang="zh-CN" altLang="en-US" b="1" dirty="0" smtClean="0"/>
              <a:t>风险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并列出应对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你们小组出现这个情况怎么办：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www.cnblogs.com/mxdmxdmxd78/p/5550916.html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/>
              <a:t>写</a:t>
            </a:r>
            <a:r>
              <a:rPr lang="zh-CN" altLang="en-US" dirty="0" smtClean="0"/>
              <a:t>成博客发表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3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  </a:t>
            </a:r>
            <a:r>
              <a:rPr lang="zh-CN" altLang="en-US" dirty="0" smtClean="0"/>
              <a:t>在敏捷开发模式中负责和用户打交道， 为自己的团队争取最大的短期和长期利益。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zh-CN" altLang="en-US" dirty="0" smtClean="0"/>
              <a:t>在软件兼职项目</a:t>
            </a:r>
            <a:r>
              <a:rPr lang="en-US" dirty="0" smtClean="0"/>
              <a:t>BBS  </a:t>
            </a:r>
            <a:r>
              <a:rPr lang="zh-CN" altLang="en-US" dirty="0" smtClean="0"/>
              <a:t>中，有很多不同的任务和完成任务的条件，下面的任务都有什么样的风险</a:t>
            </a:r>
            <a:r>
              <a:rPr lang="en-US" dirty="0" smtClean="0"/>
              <a:t>?  </a:t>
            </a:r>
            <a:r>
              <a:rPr lang="zh-CN" altLang="en-US" dirty="0" smtClean="0"/>
              <a:t>你如何应对</a:t>
            </a:r>
            <a:r>
              <a:rPr lang="en-US" dirty="0" smtClean="0"/>
              <a:t>?  </a:t>
            </a:r>
            <a:r>
              <a:rPr lang="zh-CN" altLang="en-US" dirty="0" smtClean="0"/>
              <a:t>你作为团队的</a:t>
            </a:r>
            <a:r>
              <a:rPr lang="en-US" dirty="0" smtClean="0"/>
              <a:t>PM  </a:t>
            </a:r>
            <a:r>
              <a:rPr lang="zh-CN" altLang="en-US" dirty="0" smtClean="0"/>
              <a:t>你决定接手这个项目么</a:t>
            </a:r>
            <a:r>
              <a:rPr lang="en-US" dirty="0" smtClean="0"/>
              <a:t>?   </a:t>
            </a:r>
          </a:p>
          <a:p>
            <a:endParaRPr lang="en-US" dirty="0" smtClean="0"/>
          </a:p>
          <a:p>
            <a:r>
              <a:rPr lang="zh-CN" altLang="en-US" dirty="0" smtClean="0"/>
              <a:t>练习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 smtClean="0"/>
              <a:t>你发现跟你联系的</a:t>
            </a:r>
            <a:r>
              <a:rPr lang="en-US" dirty="0" smtClean="0"/>
              <a:t>”</a:t>
            </a:r>
            <a:r>
              <a:rPr lang="zh-CN" altLang="en-US" dirty="0" smtClean="0"/>
              <a:t>客户</a:t>
            </a:r>
            <a:r>
              <a:rPr lang="en-US" dirty="0" smtClean="0"/>
              <a:t>” </a:t>
            </a:r>
            <a:r>
              <a:rPr lang="zh-CN" altLang="en-US" dirty="0" smtClean="0"/>
              <a:t>不是真的客户， 而是转手把他接到的活转包给你了，但是你见不到用户，你只跟转包的二道贩子交流。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 </a:t>
            </a:r>
            <a:endParaRPr lang="en-US" dirty="0" smtClean="0"/>
          </a:p>
          <a:p>
            <a:pPr lvl="0"/>
            <a:r>
              <a:rPr lang="zh-CN" altLang="en-US" dirty="0" smtClean="0"/>
              <a:t>用户声称这是一个</a:t>
            </a:r>
            <a:r>
              <a:rPr lang="en-US" dirty="0" smtClean="0"/>
              <a:t> "</a:t>
            </a:r>
            <a:r>
              <a:rPr lang="zh-CN" altLang="en-US" dirty="0" smtClean="0"/>
              <a:t>小案子</a:t>
            </a:r>
            <a:r>
              <a:rPr lang="en-US" dirty="0" smtClean="0"/>
              <a:t>",   "</a:t>
            </a:r>
            <a:r>
              <a:rPr lang="zh-CN" altLang="en-US" dirty="0" smtClean="0"/>
              <a:t>用开源程序改一下就行</a:t>
            </a:r>
            <a:r>
              <a:rPr lang="en-US" dirty="0" smtClean="0"/>
              <a:t>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endParaRPr lang="en-US" dirty="0" smtClean="0"/>
          </a:p>
          <a:p>
            <a:pPr lvl="0"/>
            <a:r>
              <a:rPr lang="zh-CN" altLang="en-US" dirty="0" smtClean="0"/>
              <a:t>客户声称</a:t>
            </a:r>
            <a:r>
              <a:rPr lang="en-US" dirty="0" smtClean="0"/>
              <a:t>  “</a:t>
            </a:r>
            <a:r>
              <a:rPr lang="zh-CN" altLang="en-US" dirty="0" smtClean="0"/>
              <a:t>目前钱不多， 但是优秀者以后会给股份</a:t>
            </a:r>
            <a:r>
              <a:rPr lang="en-US" dirty="0" smtClean="0"/>
              <a:t>"</a:t>
            </a:r>
          </a:p>
          <a:p>
            <a:pPr lvl="0"/>
            <a:r>
              <a:rPr lang="zh-CN" altLang="en-US" dirty="0" smtClean="0"/>
              <a:t>客户不签合同</a:t>
            </a:r>
            <a:r>
              <a:rPr lang="en-US" dirty="0" smtClean="0"/>
              <a:t>,</a:t>
            </a:r>
            <a:r>
              <a:rPr lang="zh-CN" altLang="en-US" dirty="0" smtClean="0"/>
              <a:t>不给预付金。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 </a:t>
            </a:r>
            <a:r>
              <a:rPr lang="zh-CN" altLang="en-US" dirty="0" smtClean="0"/>
              <a:t>对项目所有功能的把握</a:t>
            </a:r>
            <a:r>
              <a:rPr lang="en-US" altLang="zh-CN" dirty="0" smtClean="0"/>
              <a:t>, </a:t>
            </a:r>
            <a:r>
              <a:rPr lang="zh-CN" altLang="en-US" dirty="0" smtClean="0"/>
              <a:t>特别是</a:t>
            </a:r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/>
              <a:t>最差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UI, </a:t>
            </a:r>
            <a:r>
              <a:rPr lang="zh-CN" altLang="en-US" dirty="0" smtClean="0"/>
              <a:t>体现了团队的组织架构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体现了产品的内部结构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体现了用户的自然需求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在常用的网站中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找出这些例子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学校的网站 </a:t>
            </a:r>
            <a:r>
              <a:rPr lang="en-US" altLang="zh-CN" dirty="0" smtClean="0"/>
              <a:t>(</a:t>
            </a:r>
            <a:r>
              <a:rPr lang="zh-CN" altLang="en-US" dirty="0" smtClean="0"/>
              <a:t>学校领导</a:t>
            </a:r>
            <a:r>
              <a:rPr lang="en-US" altLang="zh-CN" dirty="0" smtClean="0"/>
              <a:t>/</a:t>
            </a:r>
            <a:r>
              <a:rPr lang="zh-CN" altLang="en-US" dirty="0" smtClean="0"/>
              <a:t>历届领导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Word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ribbon </a:t>
            </a:r>
            <a:r>
              <a:rPr lang="zh-CN" altLang="en-US" dirty="0" smtClean="0"/>
              <a:t>界面等。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66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History of PM</a:t>
            </a:r>
          </a:p>
          <a:p>
            <a:r>
              <a:rPr lang="en-US" altLang="zh-CN" dirty="0" smtClean="0"/>
              <a:t>Role of PM</a:t>
            </a:r>
          </a:p>
          <a:p>
            <a:r>
              <a:rPr lang="en-US" altLang="zh-CN" dirty="0" smtClean="0"/>
              <a:t>Impact of PM</a:t>
            </a:r>
          </a:p>
          <a:p>
            <a:endParaRPr lang="en-US" dirty="0" smtClean="0"/>
          </a:p>
          <a:p>
            <a:r>
              <a:rPr lang="en-US" altLang="zh-CN" dirty="0" smtClean="0"/>
              <a:t>Q&amp;A</a:t>
            </a:r>
          </a:p>
          <a:p>
            <a:r>
              <a:rPr lang="en-US" altLang="zh-CN" dirty="0" smtClean="0"/>
              <a:t>Book for PM:</a:t>
            </a:r>
          </a:p>
          <a:p>
            <a:pPr lvl="1"/>
            <a:r>
              <a:rPr lang="en-US" altLang="zh-CN" dirty="0" smtClean="0"/>
              <a:t>The Art of Project Management</a:t>
            </a:r>
          </a:p>
          <a:p>
            <a:pPr lvl="1"/>
            <a:r>
              <a:rPr lang="en-US" altLang="zh-CN" dirty="0" smtClean="0"/>
              <a:t>The Power of Persuasion</a:t>
            </a:r>
          </a:p>
          <a:p>
            <a:pPr lvl="1"/>
            <a:r>
              <a:rPr lang="en-US" altLang="zh-CN" dirty="0" err="1" smtClean="0"/>
              <a:t>PeopleWare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Waterfall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1295400"/>
          <a:ext cx="6096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2057400" y="4495800"/>
          <a:ext cx="54864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710CF8-0908-4828-92CB-A1E97B8BB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FF710CF8-0908-4828-92CB-A1E97B8BB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6C67F4-B815-49F2-8948-4E5FE818F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016C67F4-B815-49F2-8948-4E5FE818F6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3BA9B8-FB60-46A6-B970-E2C921F0C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E3BA9B8-FB60-46A6-B970-E2C921F0CD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81B63D-5AEA-468F-943F-FF9DB2575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8381B63D-5AEA-468F-943F-FF9DB2575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1CD074-39B4-4DFD-9FE9-6591FAE92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231CD074-39B4-4DFD-9FE9-6591FAE925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E1EA49-6D10-4004-B15D-B2CCBF342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2BE1EA49-6D10-4004-B15D-B2CCBF342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4C28F5-3255-4EB7-86D2-DCE9633F4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graphicEl>
                                              <a:dgm id="{6D4C28F5-3255-4EB7-86D2-DCE9633F4B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0324F2-1C0C-4988-AF90-3219563C4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A80324F2-1C0C-4988-AF90-3219563C45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F8CE61-FD3A-4123-8DE1-C98CAF08E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graphicEl>
                                              <a:dgm id="{29F8CE61-FD3A-4123-8DE1-C98CAF08E4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0BCDDC-4318-49C9-BB03-1BE6B7232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>
                                            <p:graphicEl>
                                              <a:dgm id="{0F0BCDDC-4318-49C9-BB03-1BE6B72323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0F6DC0-FACD-458F-B4D5-B259526BA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graphicEl>
                                              <a:dgm id="{7D0F6DC0-FACD-458F-B4D5-B259526BA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8AC67C-45D5-4560-BF40-6841F338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graphicEl>
                                              <a:dgm id="{0C8AC67C-45D5-4560-BF40-6841F3385D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7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waterfall really so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Historical reasons</a:t>
            </a:r>
          </a:p>
          <a:p>
            <a:pPr lvl="1"/>
            <a:r>
              <a:rPr lang="en-US" altLang="zh-CN" dirty="0" smtClean="0"/>
              <a:t>NASA projects</a:t>
            </a:r>
          </a:p>
          <a:p>
            <a:r>
              <a:rPr lang="en-US" altLang="zh-CN" dirty="0" smtClean="0"/>
              <a:t>Current projects</a:t>
            </a:r>
          </a:p>
          <a:p>
            <a:pPr lvl="1"/>
            <a:r>
              <a:rPr lang="en-US" altLang="zh-CN" dirty="0" smtClean="0"/>
              <a:t>Ever-changing requirement </a:t>
            </a:r>
          </a:p>
          <a:p>
            <a:pPr lvl="1"/>
            <a:r>
              <a:rPr lang="en-US" altLang="zh-CN" dirty="0" smtClean="0"/>
              <a:t>Ever-changing technology (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, SilverLight1, SL2, SL3</a:t>
            </a:r>
            <a:r>
              <a:rPr lang="en-US" altLang="zh-CN" smtClean="0"/>
              <a:t>, SL4, SL5,  Ruby, HTML5, …)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Agile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5404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51816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Every feature development still go thru process:</a:t>
            </a:r>
          </a:p>
          <a:p>
            <a:endParaRPr lang="en-US" altLang="zh-CN" sz="2400" dirty="0" smtClean="0"/>
          </a:p>
          <a:p>
            <a:r>
              <a:rPr lang="en-US" sz="2400" dirty="0" smtClean="0"/>
              <a:t>	</a:t>
            </a:r>
            <a:r>
              <a:rPr lang="en-US" altLang="zh-CN" sz="2400" dirty="0" smtClean="0"/>
              <a:t>plan | design | implementation | verification | release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各种经理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Product Manager</a:t>
            </a:r>
            <a:r>
              <a:rPr lang="zh-CN" altLang="en-US" dirty="0"/>
              <a:t>：产品经理</a:t>
            </a:r>
            <a:r>
              <a:rPr lang="en-US" altLang="zh-CN" dirty="0"/>
              <a:t>— </a:t>
            </a:r>
            <a:r>
              <a:rPr lang="zh-CN" altLang="en-US" b="1" dirty="0"/>
              <a:t>正确地做产品</a:t>
            </a:r>
            <a:r>
              <a:rPr lang="zh-CN" altLang="en-US" b="1" dirty="0" smtClean="0"/>
              <a:t>。</a:t>
            </a:r>
            <a:r>
              <a:rPr lang="zh-CN" altLang="en-US" dirty="0" smtClean="0"/>
              <a:t> 对</a:t>
            </a:r>
            <a:r>
              <a:rPr lang="zh-CN" altLang="en-US" dirty="0"/>
              <a:t>一个或多个产品或产品线</a:t>
            </a:r>
            <a:r>
              <a:rPr lang="zh-CN" altLang="en-US" dirty="0" smtClean="0"/>
              <a:t>负责。</a:t>
            </a:r>
            <a:r>
              <a:rPr lang="zh-CN" altLang="en-US" dirty="0"/>
              <a:t>核心要求是，根据市场和 用户需求，协调各部门资源，正确地把握产品定位和方向，解决用户的痛点，持续优化产品。</a:t>
            </a:r>
          </a:p>
          <a:p>
            <a:r>
              <a:rPr lang="en-US" altLang="zh-CN" dirty="0" smtClean="0"/>
              <a:t>Project </a:t>
            </a:r>
            <a:r>
              <a:rPr lang="en-US" altLang="zh-CN" dirty="0"/>
              <a:t>Manager</a:t>
            </a:r>
            <a:r>
              <a:rPr lang="zh-CN" altLang="en-US" dirty="0"/>
              <a:t>：项目经理</a:t>
            </a:r>
            <a:r>
              <a:rPr lang="en-US" altLang="zh-CN" dirty="0"/>
              <a:t>—</a:t>
            </a:r>
            <a:r>
              <a:rPr lang="zh-CN" altLang="en-US" b="1" dirty="0"/>
              <a:t>正确地做流程</a:t>
            </a:r>
            <a:r>
              <a:rPr lang="zh-CN" altLang="en-US" b="1" dirty="0" smtClean="0"/>
              <a:t>。</a:t>
            </a:r>
            <a:r>
              <a:rPr lang="zh-CN" altLang="en-US" dirty="0" smtClean="0"/>
              <a:t>与</a:t>
            </a:r>
            <a:r>
              <a:rPr lang="zh-CN" altLang="en-US" dirty="0"/>
              <a:t>产品经理分开单列。 他们对项目流程负责，即项目从立项到上线按时完成。正确地协调团队内部外部，调配各部门 资源和时间，有效进行风险管理，保证一个项目顺利 按计划结</a:t>
            </a:r>
            <a:r>
              <a:rPr lang="zh-CN" altLang="en-US" dirty="0" smtClean="0"/>
              <a:t>项。</a:t>
            </a:r>
            <a:endParaRPr lang="zh-CN" altLang="en-US" dirty="0"/>
          </a:p>
          <a:p>
            <a:r>
              <a:rPr lang="en-US" altLang="zh-CN" dirty="0"/>
              <a:t>Program Manager</a:t>
            </a:r>
            <a:r>
              <a:rPr lang="zh-CN" altLang="en-US" dirty="0"/>
              <a:t>：微软的职位名称</a:t>
            </a:r>
            <a:r>
              <a:rPr lang="zh-CN" altLang="en-US" dirty="0" smtClean="0"/>
              <a:t>。</a:t>
            </a:r>
            <a:r>
              <a:rPr lang="en-US" altLang="zh-CN" b="1" dirty="0" smtClean="0"/>
              <a:t>PM</a:t>
            </a:r>
            <a:r>
              <a:rPr lang="zh-CN" altLang="en-US" b="1" dirty="0"/>
              <a:t>负责除产品开发和测试之外的所有事情。</a:t>
            </a:r>
            <a:r>
              <a:rPr lang="zh-CN" altLang="en-US" dirty="0"/>
              <a:t>从某种意义上说，是前面两种角色的综合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44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Software Development </a:t>
            </a:r>
            <a:r>
              <a:rPr lang="en-US" altLang="zh-CN" dirty="0"/>
              <a:t>P</a:t>
            </a:r>
            <a:r>
              <a:rPr lang="en-US" altLang="zh-CN" smtClean="0"/>
              <a:t>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There are many more process</a:t>
            </a:r>
          </a:p>
          <a:p>
            <a:r>
              <a:rPr lang="en-US" altLang="zh-CN" dirty="0" smtClean="0"/>
              <a:t>What’s the key? </a:t>
            </a:r>
          </a:p>
          <a:p>
            <a:pPr lvl="1"/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Build</a:t>
            </a:r>
          </a:p>
          <a:p>
            <a:pPr lvl="1"/>
            <a:r>
              <a:rPr lang="en-US" altLang="zh-CN" dirty="0" smtClean="0"/>
              <a:t>Verify</a:t>
            </a:r>
          </a:p>
          <a:p>
            <a:r>
              <a:rPr lang="en-US" altLang="zh-CN" dirty="0" smtClean="0"/>
              <a:t>Keep the cycle going until we </a:t>
            </a:r>
          </a:p>
          <a:p>
            <a:pPr lvl="1"/>
            <a:r>
              <a:rPr lang="en-US" altLang="zh-CN" dirty="0" smtClean="0"/>
              <a:t>Run out of money</a:t>
            </a:r>
          </a:p>
          <a:p>
            <a:pPr lvl="1"/>
            <a:r>
              <a:rPr lang="en-US" altLang="zh-CN" dirty="0" smtClean="0"/>
              <a:t>Run out of time</a:t>
            </a:r>
          </a:p>
          <a:p>
            <a:pPr lvl="1"/>
            <a:r>
              <a:rPr lang="en-US" altLang="zh-CN" dirty="0" smtClean="0"/>
              <a:t>Customers are happy</a:t>
            </a:r>
          </a:p>
          <a:p>
            <a:pPr lvl="1"/>
            <a:r>
              <a:rPr lang="en-US" altLang="zh-CN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We’re going to use agile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4 week cycle, 1 week: plan</a:t>
            </a:r>
          </a:p>
          <a:p>
            <a:r>
              <a:rPr lang="en-US" altLang="zh-CN" dirty="0" smtClean="0"/>
              <a:t>2 weeks: coding - daily scrum meeting (10 day) - Each person reports:</a:t>
            </a:r>
          </a:p>
          <a:p>
            <a:pPr lvl="1"/>
            <a:r>
              <a:rPr lang="en-US" altLang="zh-CN" dirty="0" smtClean="0"/>
              <a:t>What I did yesterday</a:t>
            </a:r>
          </a:p>
          <a:p>
            <a:pPr lvl="1"/>
            <a:r>
              <a:rPr lang="en-US" altLang="zh-CN" dirty="0" smtClean="0"/>
              <a:t>What I’m going to do today</a:t>
            </a:r>
          </a:p>
          <a:p>
            <a:pPr lvl="1"/>
            <a:r>
              <a:rPr lang="en-US" altLang="zh-CN" dirty="0" smtClean="0"/>
              <a:t>What blocks me</a:t>
            </a:r>
          </a:p>
          <a:p>
            <a:pPr lvl="1"/>
            <a:r>
              <a:rPr lang="en-US" altLang="zh-CN" dirty="0" smtClean="0"/>
              <a:t>I expect to see blogs everyday for 10 days</a:t>
            </a:r>
          </a:p>
          <a:p>
            <a:pPr lvl="2"/>
            <a:r>
              <a:rPr lang="en-US" altLang="zh-CN" dirty="0" smtClean="0"/>
              <a:t>Work items + TFS report</a:t>
            </a:r>
          </a:p>
          <a:p>
            <a:r>
              <a:rPr lang="en-US" altLang="zh-CN" dirty="0" smtClean="0"/>
              <a:t>1 week: stabilization/release</a:t>
            </a:r>
          </a:p>
          <a:p>
            <a:pPr lvl="1"/>
            <a:r>
              <a:rPr lang="en-US" altLang="zh-CN" dirty="0" smtClean="0"/>
              <a:t>Release: release to somewhere we can see (alpha release)</a:t>
            </a:r>
          </a:p>
          <a:p>
            <a:pPr lvl="1"/>
            <a:r>
              <a:rPr lang="en-US" altLang="zh-CN" dirty="0" smtClean="0"/>
              <a:t>Postmortem: review and study what went wrong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Generate your team’s first SCRUM report, and publish it on your team blog</a:t>
            </a:r>
          </a:p>
          <a:p>
            <a:r>
              <a:rPr lang="en-US" sz="5400" dirty="0" smtClean="0"/>
              <a:t>Please do it NOW.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723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 of PM in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953000" cy="4625609"/>
          </a:xfrm>
        </p:spPr>
        <p:txBody>
          <a:bodyPr/>
          <a:lstStyle/>
          <a:p>
            <a:r>
              <a:rPr lang="en-US" altLang="zh-CN" dirty="0" smtClean="0"/>
              <a:t>As the team grows, communication becomes a problem</a:t>
            </a:r>
          </a:p>
          <a:p>
            <a:pPr lvl="1"/>
            <a:r>
              <a:rPr lang="en-US" altLang="zh-CN" dirty="0" smtClean="0"/>
              <a:t>O(n^2)</a:t>
            </a:r>
          </a:p>
          <a:p>
            <a:pPr lvl="1"/>
            <a:r>
              <a:rPr lang="en-US" altLang="zh-CN" dirty="0" smtClean="0"/>
              <a:t>Keep adding programmers into a </a:t>
            </a:r>
          </a:p>
          <a:p>
            <a:pPr lvl="1">
              <a:buNone/>
            </a:pPr>
            <a:r>
              <a:rPr lang="en-US" altLang="zh-CN" dirty="0" smtClean="0"/>
              <a:t>team is NOT going to work</a:t>
            </a:r>
          </a:p>
          <a:p>
            <a:r>
              <a:rPr lang="en-US" altLang="zh-CN" dirty="0" smtClean="0"/>
              <a:t>Charles Simonyi has an idea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438400"/>
            <a:ext cx="3352800" cy="4158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 idea of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Program Manager</a:t>
            </a:r>
          </a:p>
          <a:p>
            <a:pPr lvl="1"/>
            <a:r>
              <a:rPr lang="en-US" altLang="zh-CN" dirty="0" smtClean="0"/>
              <a:t>Master Programmer vs. Slave Programmer</a:t>
            </a:r>
          </a:p>
          <a:p>
            <a:r>
              <a:rPr lang="en-US" altLang="zh-CN" dirty="0" smtClean="0"/>
              <a:t>Master Programmer  (Program Manager) </a:t>
            </a:r>
            <a:r>
              <a:rPr lang="zh-CN" altLang="en-US" dirty="0" smtClean="0"/>
              <a:t>大师程序员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 high level code</a:t>
            </a:r>
          </a:p>
          <a:p>
            <a:r>
              <a:rPr lang="en-US" altLang="zh-CN" dirty="0" smtClean="0"/>
              <a:t>Slave/Junior Programmer </a:t>
            </a:r>
            <a:r>
              <a:rPr lang="zh-CN" altLang="en-US" dirty="0" smtClean="0"/>
              <a:t>小工程序员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 detail implementation code</a:t>
            </a:r>
          </a:p>
          <a:p>
            <a:pPr lvl="1"/>
            <a:r>
              <a:rPr lang="en-US" altLang="zh-CN" dirty="0" smtClean="0"/>
              <a:t>Works for a PM</a:t>
            </a:r>
          </a:p>
          <a:p>
            <a:r>
              <a:rPr lang="en-US" altLang="zh-CN" dirty="0" smtClean="0"/>
              <a:t>“programmer’s apprentice”  - similar idea</a:t>
            </a:r>
          </a:p>
          <a:p>
            <a:pPr>
              <a:buNone/>
            </a:pPr>
            <a:endParaRPr lang="en-US" dirty="0" smtClean="0"/>
          </a:p>
          <a:p>
            <a:r>
              <a:rPr lang="zh-CN" altLang="en-US" dirty="0" smtClean="0"/>
              <a:t>但是，没有人愿意做 “小工程序员”， 学徒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工程师都太忙</a:t>
            </a:r>
            <a:r>
              <a:rPr lang="en-US" altLang="zh-C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随着产品的发展，我们</a:t>
            </a:r>
            <a:r>
              <a:rPr lang="zh-CN" altLang="en-US" sz="2400" dirty="0"/>
              <a:t>需要专门的人才来做下面的事，而这些事往往是程序员不愿意花时间去做的：</a:t>
            </a:r>
          </a:p>
          <a:p>
            <a:pPr lvl="1"/>
            <a:r>
              <a:rPr lang="zh-CN" altLang="en-US" sz="2000" dirty="0" smtClean="0"/>
              <a:t>和</a:t>
            </a:r>
            <a:r>
              <a:rPr lang="zh-CN" altLang="en-US" sz="2000" dirty="0"/>
              <a:t>客户交谈，组织用户调查，发现用户需求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把需求转化为工程师能够理解和执行的文档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深入了解</a:t>
            </a:r>
            <a:r>
              <a:rPr lang="zh-CN" altLang="en-US" sz="2000" dirty="0"/>
              <a:t>和比较竞争对手的</a:t>
            </a:r>
            <a:r>
              <a:rPr lang="zh-CN" altLang="en-US" sz="2000" dirty="0" smtClean="0"/>
              <a:t>产品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在公司内部交流，争取资源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怎么</a:t>
            </a:r>
            <a:r>
              <a:rPr lang="zh-CN" altLang="en-US" sz="2000" dirty="0"/>
              <a:t>让软件变得可用（</a:t>
            </a:r>
            <a:r>
              <a:rPr lang="en-US" altLang="zh-CN" sz="2000" dirty="0"/>
              <a:t>Usable</a:t>
            </a:r>
            <a:r>
              <a:rPr lang="zh-CN" altLang="en-US" sz="2000" dirty="0"/>
              <a:t>）、有用（</a:t>
            </a:r>
            <a:r>
              <a:rPr lang="en-US" altLang="zh-CN" sz="2000" dirty="0"/>
              <a:t>Useful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怎么</a:t>
            </a:r>
            <a:r>
              <a:rPr lang="zh-CN" altLang="en-US" sz="2000" dirty="0"/>
              <a:t>改进团队的</a:t>
            </a:r>
            <a:r>
              <a:rPr lang="zh-CN" altLang="en-US" sz="2000" dirty="0" smtClean="0"/>
              <a:t>流程 </a:t>
            </a:r>
            <a:endParaRPr lang="en-US" sz="1800" dirty="0" smtClean="0"/>
          </a:p>
          <a:p>
            <a:r>
              <a:rPr lang="zh-CN" altLang="en-US" sz="2400" dirty="0" smtClean="0"/>
              <a:t>大部分程序员没时间做，不感兴趣做，也</a:t>
            </a:r>
            <a:r>
              <a:rPr lang="zh-CN" altLang="en-US" sz="2400" dirty="0"/>
              <a:t>缺乏</a:t>
            </a:r>
            <a:r>
              <a:rPr lang="zh-CN" altLang="en-US" sz="2400" dirty="0" smtClean="0"/>
              <a:t>相应的技巧来做这些事情。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Turn the idea around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143000"/>
            <a:ext cx="28448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752600"/>
            <a:ext cx="6096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lang="en-US" altLang="zh-CN" sz="2400" dirty="0" err="1" smtClean="0">
                <a:latin typeface="+mn-lt"/>
              </a:rPr>
              <a:t>Jabe</a:t>
            </a:r>
            <a:r>
              <a:rPr lang="en-US" altLang="zh-CN" sz="2400" dirty="0" smtClean="0">
                <a:latin typeface="+mn-lt"/>
              </a:rPr>
              <a:t> Blumenthal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(1984, first Microsoft PM)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PM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400" dirty="0" smtClean="0">
                <a:latin typeface="+mn-lt"/>
              </a:rPr>
              <a:t>Do everything besides coding and testing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400" dirty="0" smtClean="0">
                <a:latin typeface="+mn-lt"/>
              </a:rPr>
              <a:t>PM</a:t>
            </a:r>
            <a:r>
              <a:rPr lang="en-US" sz="2400" dirty="0" smtClean="0">
                <a:latin typeface="+mn-lt"/>
              </a:rPr>
              <a:t> would own the </a:t>
            </a:r>
            <a:r>
              <a:rPr lang="en-US" sz="2400" i="1" dirty="0" smtClean="0">
                <a:latin typeface="+mn-lt"/>
              </a:rPr>
              <a:t>design</a:t>
            </a:r>
            <a:r>
              <a:rPr lang="en-US" sz="2400" dirty="0" smtClean="0">
                <a:latin typeface="+mn-lt"/>
              </a:rPr>
              <a:t> and the </a:t>
            </a:r>
            <a:r>
              <a:rPr lang="en-US" sz="2400" i="1" dirty="0" smtClean="0">
                <a:latin typeface="+mn-lt"/>
              </a:rPr>
              <a:t>spec</a:t>
            </a:r>
            <a:r>
              <a:rPr lang="en-US" sz="2400" dirty="0" smtClean="0">
                <a:latin typeface="+mn-lt"/>
              </a:rPr>
              <a:t> for products.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lang="zh-CN" altLang="en-US" sz="2400" dirty="0" smtClean="0">
                <a:latin typeface="+mn-lt"/>
              </a:rPr>
              <a:t>职业道路的发展和开发测试职业类似</a:t>
            </a:r>
            <a:endParaRPr kumimoji="0" lang="en-US" altLang="zh-CN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zh-CN" altLang="en-US" sz="2000" dirty="0" smtClean="0">
                <a:latin typeface="+mn-lt"/>
              </a:rPr>
              <a:t>作为个人： </a:t>
            </a:r>
            <a:r>
              <a:rPr lang="en-US" altLang="zh-CN" sz="2000" dirty="0" smtClean="0">
                <a:latin typeface="+mn-lt"/>
              </a:rPr>
              <a:t>PM-&gt;PM II  -&gt; Senior PM -&gt; </a:t>
            </a:r>
            <a:r>
              <a:rPr kumimoji="0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Principal</a:t>
            </a:r>
            <a:r>
              <a:rPr kumimoji="0" lang="en-US" altLang="zh-CN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PM -&gt;…</a:t>
            </a:r>
            <a:endParaRPr lang="en-US" altLang="zh-CN" sz="2000" baseline="0" dirty="0" smtClean="0">
              <a:latin typeface="+mn-lt"/>
            </a:endParaRP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作为领导： </a:t>
            </a:r>
            <a:r>
              <a:rPr kumimoji="0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PM-&gt;PM lead -&gt; </a:t>
            </a:r>
            <a:r>
              <a:rPr lang="en-US" altLang="zh-CN" sz="2000" dirty="0" smtClean="0">
                <a:latin typeface="+mn-lt"/>
              </a:rPr>
              <a:t>PM Manager (Group PM) -&gt;Director of PM -&gt; VP in charge of PM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</a:pPr>
            <a:endParaRPr kumimoji="0" lang="en-US" altLang="zh-CN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 of PM -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Role of PM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CN" dirty="0" smtClean="0"/>
              <a:t>Gather requirements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CN" dirty="0" smtClean="0"/>
              <a:t>Design UI, Write spec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CN" dirty="0" smtClean="0"/>
              <a:t>Coordinate </a:t>
            </a:r>
            <a:r>
              <a:rPr lang="en-US" dirty="0" smtClean="0"/>
              <a:t>marketing, documentation, testing, localization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CN" dirty="0" smtClean="0"/>
              <a:t>Lead the team to reach decision (as money to the society)</a:t>
            </a:r>
          </a:p>
          <a:p>
            <a:r>
              <a:rPr lang="en-US" altLang="zh-CN" sz="2400" dirty="0" smtClean="0">
                <a:latin typeface="+mn-lt"/>
              </a:rPr>
              <a:t>PM: focus on the big picture, the balance of Time/Resource/Feature</a:t>
            </a:r>
          </a:p>
          <a:p>
            <a:r>
              <a:rPr lang="en-US" altLang="zh-CN" sz="2400" dirty="0" smtClean="0">
                <a:latin typeface="+mn-lt"/>
              </a:rPr>
              <a:t>Dev/test/etc</a:t>
            </a:r>
            <a:r>
              <a:rPr lang="en-US" altLang="zh-CN" sz="2400" dirty="0" smtClean="0"/>
              <a:t>: focus on individual technical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9DE20C-3D83-4F73-B3D5-4904E50492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F32828-20FB-41F1-93A8-15BC4BB130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E3B803-03E0-452A-973D-71FA51A754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10755</TotalTime>
  <Words>2587</Words>
  <Application>Microsoft Office PowerPoint</Application>
  <PresentationFormat>全屏显示(4:3)</PresentationFormat>
  <Paragraphs>304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Microsoft YaHei UI</vt:lpstr>
      <vt:lpstr>华文楷体</vt:lpstr>
      <vt:lpstr>宋体</vt:lpstr>
      <vt:lpstr>Arial</vt:lpstr>
      <vt:lpstr>Calibri</vt:lpstr>
      <vt:lpstr>Corbel</vt:lpstr>
      <vt:lpstr>Wingdings</vt:lpstr>
      <vt:lpstr>Wingdings 2</vt:lpstr>
      <vt:lpstr>Wingdings 3</vt:lpstr>
      <vt:lpstr>构建之法</vt:lpstr>
      <vt:lpstr>Program Manager 项目经理</vt:lpstr>
      <vt:lpstr>项目经理 - 概要</vt:lpstr>
      <vt:lpstr>需要PM 么？</vt:lpstr>
      <vt:lpstr>各种经理</vt:lpstr>
      <vt:lpstr>History of PM in Microsoft</vt:lpstr>
      <vt:lpstr>Original idea of PM</vt:lpstr>
      <vt:lpstr>工程师都太忙…</vt:lpstr>
      <vt:lpstr>Turn the idea around</vt:lpstr>
      <vt:lpstr>Role of PM - Money</vt:lpstr>
      <vt:lpstr>Project Manager vs. Program Manager</vt:lpstr>
      <vt:lpstr>两种工作的区别</vt:lpstr>
      <vt:lpstr>怎么找到PM</vt:lpstr>
      <vt:lpstr>Keep the Balance</vt:lpstr>
      <vt:lpstr>Another view</vt:lpstr>
      <vt:lpstr>各种因素的平衡</vt:lpstr>
      <vt:lpstr>练习</vt:lpstr>
      <vt:lpstr>PM的各种面孔</vt:lpstr>
      <vt:lpstr>对PM的要求</vt:lpstr>
      <vt:lpstr>PM Requirement</vt:lpstr>
      <vt:lpstr>PM Job - Responsibility</vt:lpstr>
      <vt:lpstr>PM job - Expectation</vt:lpstr>
      <vt:lpstr>PM 的基本技术训练 – 案例分析</vt:lpstr>
      <vt:lpstr>PM 的基本技术训练 – 案例分析</vt:lpstr>
      <vt:lpstr>PM 和团队架构</vt:lpstr>
      <vt:lpstr>PM 的影响力</vt:lpstr>
      <vt:lpstr>PM 在学校项目中</vt:lpstr>
      <vt:lpstr>PowerPoint 演示文稿</vt:lpstr>
      <vt:lpstr>产品经理的技能树</vt:lpstr>
      <vt:lpstr>PM in a college software team</vt:lpstr>
      <vt:lpstr>PM 和风险管理</vt:lpstr>
      <vt:lpstr>应对风险</vt:lpstr>
      <vt:lpstr>练习：风险的作业</vt:lpstr>
      <vt:lpstr>Exercise</vt:lpstr>
      <vt:lpstr>Exercise</vt:lpstr>
      <vt:lpstr>Exercise</vt:lpstr>
      <vt:lpstr>Summary</vt:lpstr>
      <vt:lpstr>Waterfall</vt:lpstr>
      <vt:lpstr>Is waterfall really so bad?</vt:lpstr>
      <vt:lpstr>Agile</vt:lpstr>
      <vt:lpstr>Software Development Process</vt:lpstr>
      <vt:lpstr>We’re going to use agile process</vt:lpstr>
      <vt:lpstr>Team 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XP, and TDD</dc:title>
  <dc:creator>xin zou</dc:creator>
  <cp:lastModifiedBy>Xin Zou</cp:lastModifiedBy>
  <cp:revision>106</cp:revision>
  <dcterms:created xsi:type="dcterms:W3CDTF">2007-10-15T02:17:14Z</dcterms:created>
  <dcterms:modified xsi:type="dcterms:W3CDTF">2016-06-04T08:12:47Z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