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48" r:id="rId2"/>
  </p:sldMasterIdLst>
  <p:notesMasterIdLst>
    <p:notesMasterId r:id="rId58"/>
  </p:notesMasterIdLst>
  <p:sldIdLst>
    <p:sldId id="256" r:id="rId3"/>
    <p:sldId id="257" r:id="rId4"/>
    <p:sldId id="27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66" r:id="rId15"/>
    <p:sldId id="267" r:id="rId16"/>
    <p:sldId id="268" r:id="rId17"/>
    <p:sldId id="270" r:id="rId18"/>
    <p:sldId id="273" r:id="rId19"/>
    <p:sldId id="275" r:id="rId20"/>
    <p:sldId id="278" r:id="rId21"/>
    <p:sldId id="279" r:id="rId22"/>
    <p:sldId id="280" r:id="rId23"/>
    <p:sldId id="281" r:id="rId24"/>
    <p:sldId id="284" r:id="rId25"/>
    <p:sldId id="285" r:id="rId26"/>
    <p:sldId id="286" r:id="rId27"/>
    <p:sldId id="287" r:id="rId28"/>
    <p:sldId id="288" r:id="rId29"/>
    <p:sldId id="321" r:id="rId30"/>
    <p:sldId id="322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353" r:id="rId39"/>
    <p:sldId id="297" r:id="rId40"/>
    <p:sldId id="354" r:id="rId41"/>
    <p:sldId id="298" r:id="rId42"/>
    <p:sldId id="299" r:id="rId43"/>
    <p:sldId id="323" r:id="rId44"/>
    <p:sldId id="300" r:id="rId45"/>
    <p:sldId id="352" r:id="rId46"/>
    <p:sldId id="272" r:id="rId47"/>
    <p:sldId id="274" r:id="rId48"/>
    <p:sldId id="276" r:id="rId49"/>
    <p:sldId id="277" r:id="rId50"/>
    <p:sldId id="282" r:id="rId51"/>
    <p:sldId id="283" r:id="rId52"/>
    <p:sldId id="301" r:id="rId53"/>
    <p:sldId id="302" r:id="rId54"/>
    <p:sldId id="318" r:id="rId55"/>
    <p:sldId id="319" r:id="rId56"/>
    <p:sldId id="320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A000D15-CA42-4AF7-8AA2-CB088AD1433B}" type="datetimeFigureOut">
              <a:rPr lang="en-US"/>
              <a:pPr>
                <a:defRPr/>
              </a:pPr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D6A3061-68BB-47F7-8A5D-B1B7F8595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678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A10A0C-5464-43B3-8706-6B346514A4B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74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667F43-B159-47FA-96CD-F6AB76E5B0E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98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1BC84E-0744-4067-A3AD-48F4C0300E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77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903B1A-A793-42B9-85EB-1D0F533EDD1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16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C4F203-E626-4849-824C-8FCBA3BAB04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54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314C07-D2A8-4062-99CF-72CFAA60DED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99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D892F2-A7E9-44A1-8781-51FC8C1BD4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35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B583DD-46E1-409F-A431-3929BFB0F81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91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11A344-04FE-44A4-BA7D-474F4F7BCBC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18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DA21EE-BE0E-4B17-A63D-184ED86154C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81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FA5576-559A-441B-8BC7-A9DCCF78267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E856E5-056E-48E8-B41C-F4478D8E93E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44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303CB9-643E-4ACC-B48A-41DA85F47B9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76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016CED-622F-41B8-9BF2-64BADF768A6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94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93194C-B50F-492B-B363-51A6A3D783D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73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416F63-A3A4-4193-A30A-E5B67117942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78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BA8194-740A-4D44-B973-9CF8AFF6092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684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F3021F-85D5-4BB8-AB47-2AD71F3236E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118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C45CC9-815F-4681-B7A7-BF721AA472C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3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B72552-ABE5-4F16-B1CA-61E562C38A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429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FB7DD3-D89B-4077-87DE-9D0C3D7D705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685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4298AA-C882-4DEE-9F53-72445A29CAC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36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F6F3DC-1890-4DA5-9464-5EB177DEA2F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166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2C7CD2-75F1-4CF7-B2C0-CF18EFE4F4D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0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143CB3-71EE-4144-871B-D8B1C7512D9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01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FF4B41-1C52-4C06-982E-A38DF65EE93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627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55A634-312D-4B94-97E5-76C0C76EBB9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670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31E78F-CD44-4A13-92E2-B1B6B39D61E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538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31E78F-CD44-4A13-92E2-B1B6B39D61E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832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139602-117F-48BA-9BDC-363A1976562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458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139602-117F-48BA-9BDC-363A1976562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402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02A87A-C525-482A-BF43-49E5BE9742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644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7DF788-C167-4C58-B5DD-49A3AD6DC79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75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15AF18-7F7B-4AB4-94BE-8FC2F9DA13B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61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DEDF91-D235-42A5-A932-ED4A837ECC2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809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498215-4693-4DE2-884D-8C859BC4819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259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6C8E8F-9A91-42C3-AE59-441E2C4E87B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578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9C5A04-788A-4D57-A649-D5E22627EF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701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F3343D-9008-415C-B5A3-89836A8D044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912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61F020-6E1F-4DC1-84C1-E3255D0B58B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585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88C01A-955E-4B0F-9397-7A9A51EAFC4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999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757C83-7172-4029-B8FB-0AA525269B2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909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C90537-7334-4A42-AF05-A96BDBCD9DD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76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F89AF8-6A27-4294-B1E8-4D932BA6BEF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15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A34D99-6B11-4CC3-99DF-9E3FAC3A4C5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18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A8B46C-E938-4128-86D0-346DF25EA94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47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E528C5-5770-4078-82B9-DC315F0A4D3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07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970012-1BDA-459F-9CCE-BA33C7611B3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7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236D9-39E8-4C2C-9A3F-39D60E547D59}" type="datetime1">
              <a:rPr lang="en-US"/>
              <a:pPr>
                <a:defRPr/>
              </a:pPr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C69DB0D5-18E7-43DF-A6CE-48B39095F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86265-CB5D-466E-AD85-8CB0C05EAEE1}" type="datetime1">
              <a:rPr lang="en-US"/>
              <a:pPr>
                <a:defRPr/>
              </a:pPr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595C7FFC-222E-45F3-BD90-18CE7A5B4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E2E89-8535-42F7-B480-0C7A0DD2477D}" type="datetime1">
              <a:rPr lang="en-US"/>
              <a:pPr>
                <a:defRPr/>
              </a:pPr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D6837EDE-777F-41F0-A3C3-D0F77CBAE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93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5C351-A4B7-4CB4-9714-4805F6AC23FE}" type="datetime1">
              <a:rPr lang="en-US"/>
              <a:pPr>
                <a:defRPr/>
              </a:pPr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A630790-7BF6-4FBA-97DF-4D3A90380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60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5A01C-9B59-46B7-8ECF-40A3626389D9}" type="datetime1">
              <a:rPr lang="en-US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D64593F-24D2-48E8-9E46-2CB51C3C82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3216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8C510-6CEB-4C45-880A-010C36ABF79B}" type="datetime1">
              <a:rPr lang="en-US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5C48927-BF39-407E-B3B3-205C11596E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62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AAD9B-E181-4114-A3AE-972DAA48B980}" type="datetime1">
              <a:rPr lang="en-US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FD528E8-BF99-4CE6-BDC8-023DCB3867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98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4E415-A9F9-4844-918C-34982F3CC43C}" type="datetime1">
              <a:rPr lang="en-US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A70A10C-6C78-4609-B63A-4266E39BD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59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CAD5F-0CC3-4600-B06D-BD596ECD388D}" type="datetime1">
              <a:rPr lang="en-US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8805472-79FC-4FEE-9EAA-1C2D05D41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90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7A8AC-8005-49D4-949E-EEC4698586CC}" type="datetime1">
              <a:rPr lang="en-US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E1E3571-EC6F-44D7-A748-8B952B7E40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6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AABE4-E9EE-4A9C-9B70-374F1EF53816}" type="datetime1">
              <a:rPr lang="en-US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A18924E-14ED-4A0C-8662-02D4F629F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9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74994-E165-42B1-8A55-6DD8EFF7E583}" type="datetime1">
              <a:rPr lang="en-US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90C89F4A-3BD0-49DC-A9F3-B6FE58077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88225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CCC64-BAA8-4857-9FF9-F80D946A80DA}" type="datetime1">
              <a:rPr lang="en-US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EB2B5ED-BC5B-4D0A-A6A1-2877C5057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53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5A90C-25EE-4758-84B7-AC104F5AD8A8}" type="datetime1">
              <a:rPr lang="en-US"/>
              <a:pPr>
                <a:defRPr/>
              </a:pPr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26D44A5-1484-4967-843C-6F2A4185C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461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EC557-7B7D-45E8-8504-07C97BFC0755}" type="datetime1">
              <a:rPr lang="en-US"/>
              <a:pPr>
                <a:defRPr/>
              </a:pPr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0665359-3034-41FC-9137-64073D6AC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23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76400"/>
            <a:ext cx="7543800" cy="40386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14400" y="6248400"/>
            <a:ext cx="3505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8B035AA-3976-4C68-A09A-BD315AA44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9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2097E-0D52-492C-9141-B0149DB647B5}" type="datetime1">
              <a:rPr lang="en-US"/>
              <a:pPr>
                <a:defRPr/>
              </a:pPr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94342F53-E061-4B5E-BC9C-D97C1CE45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A60A3-5EBF-44C8-83C1-2D6EC0085959}" type="datetime1">
              <a:rPr lang="en-US"/>
              <a:pPr>
                <a:defRPr/>
              </a:pPr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0B63922D-25F2-4B96-BB1E-E0D0BA81D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8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85922-CF55-4F2B-8499-201129E91EF1}" type="datetime1">
              <a:rPr lang="en-US"/>
              <a:pPr>
                <a:defRPr/>
              </a:pPr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2682CB49-7AA5-40AF-8F39-5A4C95DB2A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0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45D68-A770-434A-AAE6-40E5529B0130}" type="datetime1">
              <a:rPr lang="en-US"/>
              <a:pPr>
                <a:defRPr/>
              </a:pPr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95FA36A0-9A82-40A2-8E17-8B2EC9B49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0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0BE3C-5247-4686-8D20-5A0D7047619C}" type="datetime1">
              <a:rPr lang="en-US"/>
              <a:pPr>
                <a:defRPr/>
              </a:pPr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36E3ABEE-51AE-4C64-BBE8-CE719CE35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9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36DA3-C241-4BA8-AC57-2EC10F8F1B4B}" type="datetime1">
              <a:rPr lang="en-US"/>
              <a:pPr>
                <a:defRPr/>
              </a:pPr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878585C5-0846-4F06-A917-452085BA8F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3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151A3-7D1D-4B52-A0EF-567E04562729}" type="datetime1">
              <a:rPr lang="en-US"/>
              <a:pPr>
                <a:defRPr/>
              </a:pPr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130FF13B-E8A9-4EDF-8C81-169E493FC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5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C065F2-81AD-46EA-9D3A-197A627BAA0F}" type="datetime1">
              <a:rPr lang="en-US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DE17AB1E-630F-44B5-9E9C-5314787DE9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08D88C8-721A-4F68-90FD-518094DEB7C8}" type="datetime1">
              <a:rPr lang="en-US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B5D48BFD-B7F8-4E63-B349-639491928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13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Flow of Control</a:t>
            </a:r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70624" y="6257836"/>
            <a:ext cx="2133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Calibri" pitchFamily="34" charset="0"/>
              </a:rPr>
              <a:t>Copyright © 2016 Pearson Inc. All rights 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10" name="Picture 9" descr="http://www-fp.pearsonhighered.com/assets/hip/images/bigcovers/013404167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3" y="0"/>
            <a:ext cx="55456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224" y="6495612"/>
            <a:ext cx="1180952" cy="2952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Multiway </a:t>
            </a:r>
            <a:r>
              <a:rPr lang="en-US" b="1">
                <a:latin typeface="Courier New" pitchFamily="49" charset="0"/>
              </a:rPr>
              <a:t>if-else</a:t>
            </a:r>
            <a:r>
              <a:rPr lang="en-US"/>
              <a:t> Statement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if (Boolean_Expression)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 Statement_1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else if (Boolean_Expression)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 Statement_2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else if (Boolean_Expression_n)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 Statement_n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Statement_For_All_Other_Possibilities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 rot="-5400000">
            <a:off x="1866900" y="30861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34CA1"/>
                </a:solidFill>
                <a:latin typeface="Calibri" pitchFamily="34" charset="0"/>
              </a:rPr>
              <a:t>. . 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32ECAC67-0FC1-4AF1-9FB5-056FA549C7B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switch</a:t>
            </a:r>
            <a:r>
              <a:rPr lang="en-US"/>
              <a:t> Statement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800"/>
              <a:t> statement is the only other kind of Java statement that implements </a:t>
            </a:r>
            <a:r>
              <a:rPr lang="en-US" sz="2800" i="1"/>
              <a:t>multiway</a:t>
            </a:r>
            <a:r>
              <a:rPr lang="en-US" sz="2800"/>
              <a:t> branching</a:t>
            </a:r>
          </a:p>
          <a:p>
            <a:pPr lvl="1" eaLnBrk="1" hangingPunct="1"/>
            <a:r>
              <a:rPr lang="en-US" sz="2400"/>
              <a:t>When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400"/>
              <a:t> statement is evaluated, one of a number of different branches is executed</a:t>
            </a:r>
          </a:p>
          <a:p>
            <a:pPr lvl="1" eaLnBrk="1" hangingPunct="1"/>
            <a:r>
              <a:rPr lang="en-US" sz="2400"/>
              <a:t>The choice of which branch to execute is determined by a </a:t>
            </a:r>
            <a:r>
              <a:rPr lang="en-US" sz="2400" i="1"/>
              <a:t>controlling expression</a:t>
            </a:r>
            <a:r>
              <a:rPr lang="en-US" sz="2400"/>
              <a:t> enclosed in parentheses after the keyword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switch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lvl="2" eaLnBrk="1" hangingPunct="1"/>
            <a:r>
              <a:rPr lang="en-US" sz="2000"/>
              <a:t>The controlling expression must evaluate to a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char</a:t>
            </a:r>
            <a:r>
              <a:rPr lang="en-US" sz="2000"/>
              <a:t>,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000" b="1"/>
              <a:t>,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short</a:t>
            </a:r>
            <a:r>
              <a:rPr lang="en-US" sz="2000"/>
              <a:t>, or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byte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1AD20BA1-29B8-4998-9B27-78D3088C160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The </a:t>
            </a:r>
            <a:r>
              <a:rPr lang="en-US" sz="3200" b="1">
                <a:latin typeface="Courier New" pitchFamily="49" charset="0"/>
              </a:rPr>
              <a:t>switch</a:t>
            </a:r>
            <a:r>
              <a:rPr lang="en-US" sz="3200"/>
              <a:t> Statement</a:t>
            </a:r>
            <a:br>
              <a:rPr lang="en-US" sz="3200"/>
            </a:br>
            <a:endParaRPr lang="en-US" sz="32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switch (</a:t>
            </a:r>
            <a:r>
              <a:rPr lang="en-US" sz="1800" b="1" dirty="0" err="1">
                <a:solidFill>
                  <a:srgbClr val="034CA1"/>
                </a:solidFill>
                <a:latin typeface="Courier New" pitchFamily="49" charset="0"/>
              </a:rPr>
              <a:t>Controlling_Expression</a:t>
            </a: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  case Case_Label_1: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           Statement_Sequence_1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           break;//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optional</a:t>
            </a:r>
            <a:endParaRPr lang="en-US" sz="1800" b="1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  case Case_Label_2: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           Statement_Sequence_2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           break; //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optional</a:t>
            </a:r>
            <a:endParaRPr lang="en-US" sz="1800" b="1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  case </a:t>
            </a:r>
            <a:r>
              <a:rPr lang="en-US" sz="1800" b="1" dirty="0" err="1">
                <a:solidFill>
                  <a:srgbClr val="034CA1"/>
                </a:solidFill>
                <a:latin typeface="Courier New" pitchFamily="49" charset="0"/>
              </a:rPr>
              <a:t>Case_Label_n</a:t>
            </a: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           </a:t>
            </a:r>
            <a:r>
              <a:rPr lang="en-US" sz="1800" b="1" dirty="0" err="1">
                <a:solidFill>
                  <a:srgbClr val="034CA1"/>
                </a:solidFill>
                <a:latin typeface="Courier New" pitchFamily="49" charset="0"/>
              </a:rPr>
              <a:t>Statement_Sequence_n</a:t>
            </a:r>
            <a:endParaRPr lang="en-US" sz="1800" b="1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           break; //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optional</a:t>
            </a:r>
            <a:endParaRPr lang="en-US" sz="1800" b="1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  default://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optional block</a:t>
            </a:r>
            <a:endParaRPr lang="en-US" sz="1800" b="1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           </a:t>
            </a:r>
            <a:r>
              <a:rPr lang="en-US" sz="1800" b="1" dirty="0" err="1">
                <a:solidFill>
                  <a:srgbClr val="034CA1"/>
                </a:solidFill>
                <a:latin typeface="Courier New" pitchFamily="49" charset="0"/>
              </a:rPr>
              <a:t>Default_Statement</a:t>
            </a: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 Sequence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          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 rot="-5400000">
            <a:off x="2431257" y="3664743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034CA1"/>
                </a:solidFill>
                <a:latin typeface="Calibri" pitchFamily="34" charset="0"/>
              </a:rPr>
              <a:t>. . 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15D9C7C9-ADE1-436F-BF6B-5411D2FDDCA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switch</a:t>
            </a:r>
            <a:r>
              <a:rPr lang="en-US"/>
              <a:t> Statement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Each branch statement in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400"/>
              <a:t> statement starts with the reserved word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case</a:t>
            </a:r>
            <a:r>
              <a:rPr lang="en-US" sz="2400"/>
              <a:t>, followed by a </a:t>
            </a:r>
            <a:r>
              <a:rPr lang="en-US" sz="2400" i="1"/>
              <a:t>constant </a:t>
            </a:r>
            <a:r>
              <a:rPr lang="en-US" sz="2400"/>
              <a:t>called a </a:t>
            </a:r>
            <a:r>
              <a:rPr lang="en-US" sz="2400" i="1"/>
              <a:t>case label</a:t>
            </a:r>
            <a:r>
              <a:rPr lang="en-US" sz="2400"/>
              <a:t>, followed by a colon, and then a sequence of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Each case label must be of the same type as the controlling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Case labels need not be listed in order or span a complete interval, but each one may appear only once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Each sequence of statements may be followed by a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000"/>
              <a:t> statement (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break;</a:t>
            </a:r>
            <a:r>
              <a:rPr lang="en-US" sz="200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6F8F72E-AC5C-445F-B08B-753BFE6229F0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switch</a:t>
            </a:r>
            <a:r>
              <a:rPr lang="en-US"/>
              <a:t> Statement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/>
              <a:t>There can also be a section labeled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default</a:t>
            </a:r>
            <a:r>
              <a:rPr lang="en-US" sz="2400"/>
              <a:t>: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/>
              <a:t>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default</a:t>
            </a:r>
            <a:r>
              <a:rPr lang="en-US" sz="2000">
                <a:solidFill>
                  <a:srgbClr val="034CA1"/>
                </a:solidFill>
              </a:rPr>
              <a:t> </a:t>
            </a:r>
            <a:r>
              <a:rPr lang="en-US" sz="2000"/>
              <a:t>section is optional, and is usually last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/>
              <a:t>Even if the case labels cover all possible outcomes in a given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000"/>
              <a:t> statement,  it is still a good practice to include a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default</a:t>
            </a:r>
            <a:r>
              <a:rPr lang="en-US" sz="2000"/>
              <a:t> section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1800"/>
              <a:t>It can be used to output an error message, for example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/>
              <a:t>When the controlling expression is evaluated, the code for the case label whose value matches the controlling expression is executed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/>
              <a:t>If no case label matches, then the only statements executed are those following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default</a:t>
            </a:r>
            <a:r>
              <a:rPr lang="en-US" sz="2000"/>
              <a:t> label (if there is one)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F8E9411-E13F-4F87-BD62-DF754494BEBE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switch</a:t>
            </a:r>
            <a:r>
              <a:rPr lang="en-US"/>
              <a:t> Statement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800" dirty="0"/>
              <a:t> statement ends when it executes a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800" dirty="0"/>
              <a:t> statement, or when the end of the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800" dirty="0"/>
              <a:t> statement is reached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400" dirty="0"/>
              <a:t>When the computer executes the statements after a case label, it continues until a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400" dirty="0"/>
              <a:t> statement is reached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400" dirty="0"/>
              <a:t>If the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400" dirty="0"/>
              <a:t> statement is omitted, then after executing the code for one case, the computer will go on to execute the code for the next case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400" dirty="0"/>
              <a:t>If the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400" dirty="0"/>
              <a:t> statement is omitted inadvertently, the compiler will not issue an error message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0F4DF68-0BCB-4FB5-A8DD-16D116FE120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8"/>
          <p:cNvSpPr>
            <a:spLocks noChangeArrowheads="1"/>
          </p:cNvSpPr>
          <p:nvPr/>
        </p:nvSpPr>
        <p:spPr bwMode="auto">
          <a:xfrm>
            <a:off x="1372384" y="3686861"/>
            <a:ext cx="3429000" cy="304800"/>
          </a:xfrm>
          <a:prstGeom prst="rect">
            <a:avLst/>
          </a:prstGeom>
          <a:solidFill>
            <a:srgbClr val="FFFFCC"/>
          </a:solidFill>
          <a:ln w="9525">
            <a:solidFill>
              <a:srgbClr val="034CA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650" name="Rectangle 7"/>
          <p:cNvSpPr>
            <a:spLocks noChangeArrowheads="1"/>
          </p:cNvSpPr>
          <p:nvPr/>
        </p:nvSpPr>
        <p:spPr bwMode="auto">
          <a:xfrm>
            <a:off x="1371600" y="2686638"/>
            <a:ext cx="3429000" cy="762000"/>
          </a:xfrm>
          <a:prstGeom prst="rect">
            <a:avLst/>
          </a:prstGeom>
          <a:solidFill>
            <a:srgbClr val="FFFFCC"/>
          </a:solidFill>
          <a:ln w="9525">
            <a:solidFill>
              <a:srgbClr val="034CA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The </a:t>
            </a:r>
            <a:r>
              <a:rPr lang="en-US" sz="2000" i="1" dirty="0"/>
              <a:t>conditional operator</a:t>
            </a:r>
            <a:r>
              <a:rPr lang="en-US" sz="2000" dirty="0"/>
              <a:t> is a notational variant on certain forms of the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000" dirty="0"/>
              <a:t> statement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Also called the </a:t>
            </a:r>
            <a:r>
              <a:rPr lang="en-US" sz="1800" i="1" dirty="0"/>
              <a:t>ternary operator</a:t>
            </a:r>
            <a:r>
              <a:rPr lang="en-US" sz="1800" dirty="0"/>
              <a:t> or </a:t>
            </a:r>
            <a:r>
              <a:rPr lang="en-US" sz="1800" i="1" dirty="0"/>
              <a:t>arithmetic if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The following examples are equivalent:</a:t>
            </a:r>
          </a:p>
          <a:p>
            <a:pPr lvl="2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1600" b="1" dirty="0">
                <a:solidFill>
                  <a:srgbClr val="034CA1"/>
                </a:solidFill>
                <a:latin typeface="Courier New" pitchFamily="49" charset="0"/>
              </a:rPr>
              <a:t>if (n1 &gt; n2)   max = n1; </a:t>
            </a:r>
          </a:p>
          <a:p>
            <a:pPr lvl="2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1600" b="1" dirty="0">
                <a:solidFill>
                  <a:srgbClr val="034CA1"/>
                </a:solidFill>
                <a:latin typeface="Courier New" pitchFamily="49" charset="0"/>
              </a:rPr>
              <a:t>else           max = n2;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1600" dirty="0">
                <a:solidFill>
                  <a:srgbClr val="034CA1"/>
                </a:solidFill>
                <a:latin typeface="Courier New" pitchFamily="49" charset="0"/>
              </a:rPr>
              <a:t>               </a:t>
            </a:r>
            <a:r>
              <a:rPr lang="en-US" sz="1600" dirty="0"/>
              <a:t>vs.</a:t>
            </a:r>
          </a:p>
          <a:p>
            <a:pPr lvl="2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1600" b="1" dirty="0">
                <a:solidFill>
                  <a:srgbClr val="034CA1"/>
                </a:solidFill>
                <a:latin typeface="Courier New" pitchFamily="49" charset="0"/>
              </a:rPr>
              <a:t>max = (n1 &gt; n2) ? n1 : n2;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The expression to the right of the assignment operator is a </a:t>
            </a:r>
            <a:r>
              <a:rPr lang="en-US" sz="1800" i="1" dirty="0"/>
              <a:t>conditional operator expression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If the Boolean expression is true, then the expression evaluates to the value of the first expression (</a:t>
            </a: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n1</a:t>
            </a:r>
            <a:r>
              <a:rPr lang="en-US" sz="1800" dirty="0"/>
              <a:t>), otherwise it evaluates to the value of the second expression (</a:t>
            </a: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n2</a:t>
            </a:r>
            <a:r>
              <a:rPr lang="en-US" sz="1800" dirty="0"/>
              <a:t>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Conditional Operator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1577713D-8EB4-4145-BE08-A9ED81DAB7D3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Pitfall:  Using </a:t>
            </a:r>
            <a:r>
              <a:rPr lang="en-US" b="1">
                <a:latin typeface="Courier New" pitchFamily="49" charset="0"/>
              </a:rPr>
              <a:t>==</a:t>
            </a:r>
            <a:r>
              <a:rPr lang="en-US"/>
              <a:t> with Strings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equality comparison operator (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400"/>
              <a:t>) can correctly test two values of a </a:t>
            </a:r>
            <a:r>
              <a:rPr lang="en-US" sz="2400" i="1"/>
              <a:t>primitive</a:t>
            </a:r>
            <a:r>
              <a:rPr lang="en-US" sz="2400"/>
              <a:t> type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However, when applied to two </a:t>
            </a:r>
            <a:r>
              <a:rPr lang="en-US" sz="2400" i="1"/>
              <a:t>objects</a:t>
            </a:r>
            <a:r>
              <a:rPr lang="en-US" sz="2400"/>
              <a:t> such as objects of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/>
              <a:t> class,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400"/>
              <a:t> tests to see if they are stored in the same memory location, not whether or not they have the same value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In order to test two strings to see if they have equal values, use the method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400"/>
              <a:t>, or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equalsIgnoreCase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string1.equals(string2)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string1.equalsIgnoreCase(string2)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73CC71A-6FA3-49DE-A76C-F27C9742468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Building Boolean Expressions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When two Boolean expressions are combined using the </a:t>
            </a:r>
            <a:r>
              <a:rPr lang="en-US" sz="2000" i="1"/>
              <a:t>"and"</a:t>
            </a:r>
            <a:r>
              <a:rPr lang="en-US" sz="2000"/>
              <a:t> (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&amp;&amp;</a:t>
            </a:r>
            <a:r>
              <a:rPr lang="en-US" sz="2000"/>
              <a:t>) operator, the entire expression is true provided both expressions are true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Otherwise the expression is false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When two Boolean expressions are combined using the </a:t>
            </a:r>
            <a:r>
              <a:rPr lang="en-US" sz="2000" i="1"/>
              <a:t>"or"</a:t>
            </a:r>
            <a:r>
              <a:rPr lang="en-US" sz="2000"/>
              <a:t> (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||</a:t>
            </a:r>
            <a:r>
              <a:rPr lang="en-US" sz="2000"/>
              <a:t>) operator, the entire expression is true as long as one of the expressions is true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The expression is false only if both expressions are false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Any Boolean expression can be negated using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!</a:t>
            </a:r>
            <a:r>
              <a:rPr lang="en-US" sz="2000"/>
              <a:t> operator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Place the expression in parentheses and place the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!</a:t>
            </a:r>
            <a:r>
              <a:rPr lang="en-US" sz="1800"/>
              <a:t> operator in front of it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Unlike mathematical notation, strings of inequalities must be joined by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&amp;&amp;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Use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(min &lt; result) &amp;&amp; (result &lt; max)</a:t>
            </a:r>
            <a:r>
              <a:rPr lang="en-US" sz="1800"/>
              <a:t> rather than   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min &lt; result &lt; max</a:t>
            </a:r>
            <a:endParaRPr lang="en-US" sz="18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9A72C86-D3AA-4E40-BF62-3435487C5ED6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Short-Circuit and Complete Evaluation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Java can take a shortcut when the evaluation of the first part of a  Boolean expression produces a result that evaluation of the second part cannot change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This is called </a:t>
            </a:r>
            <a:r>
              <a:rPr lang="en-US" sz="2400" i="1"/>
              <a:t>short-circuit evaluation</a:t>
            </a:r>
            <a:r>
              <a:rPr lang="en-US" sz="2400"/>
              <a:t> or </a:t>
            </a:r>
            <a:r>
              <a:rPr lang="en-US" sz="2400" i="1"/>
              <a:t>lazy evaluation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For example, when evaluating two Boolean subexpressions joined by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&amp;&amp;</a:t>
            </a:r>
            <a:r>
              <a:rPr lang="en-US" sz="2000"/>
              <a:t>, if the first subexpression evaluates to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false</a:t>
            </a:r>
            <a:r>
              <a:rPr lang="en-US" sz="2000"/>
              <a:t>, then the entire expression will evaluate to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false</a:t>
            </a:r>
            <a:r>
              <a:rPr lang="en-US" sz="2000"/>
              <a:t>, no matter the value of the second subexpression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In like manner, when evaluating two Boolean subexpressions joined by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||</a:t>
            </a:r>
            <a:r>
              <a:rPr lang="en-US" sz="2000"/>
              <a:t>, if the first subexpression evaluates to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000"/>
              <a:t>, then the entire expression will evaluate to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true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3CFED735-D9A7-47A9-AFA8-247DE46FBEFE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Flow of Control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As in most programming languages, </a:t>
            </a:r>
            <a:r>
              <a:rPr lang="en-US" sz="2400" i="1"/>
              <a:t>flow of control</a:t>
            </a:r>
            <a:r>
              <a:rPr lang="en-US" sz="2400"/>
              <a:t> in Java refers to its </a:t>
            </a:r>
            <a:r>
              <a:rPr lang="en-US" sz="2400" i="1"/>
              <a:t>branching</a:t>
            </a:r>
            <a:r>
              <a:rPr lang="en-US" sz="2400"/>
              <a:t> and </a:t>
            </a:r>
            <a:r>
              <a:rPr lang="en-US" sz="2400" i="1"/>
              <a:t>looping</a:t>
            </a:r>
            <a:r>
              <a:rPr lang="en-US" sz="2400"/>
              <a:t> mechanisms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Java has several branching mechanisms: 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400" b="1">
                <a:solidFill>
                  <a:srgbClr val="034CA1"/>
                </a:solidFill>
              </a:rPr>
              <a:t>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if</a:t>
            </a:r>
            <a:r>
              <a:rPr lang="en-US" sz="2400" b="1">
                <a:solidFill>
                  <a:srgbClr val="034CA1"/>
                </a:solidFill>
              </a:rPr>
              <a:t>,</a:t>
            </a:r>
            <a:r>
              <a:rPr lang="en-US" sz="2400">
                <a:solidFill>
                  <a:srgbClr val="034CA1"/>
                </a:solidFill>
              </a:rPr>
              <a:t> </a:t>
            </a:r>
            <a:r>
              <a:rPr lang="en-US" sz="2400"/>
              <a:t>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400"/>
              <a:t> statements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Java has three types of loop statements: 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while</a:t>
            </a:r>
            <a:r>
              <a:rPr lang="en-US" sz="2400" b="1"/>
              <a:t>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do-while</a:t>
            </a:r>
            <a:r>
              <a:rPr lang="en-US" sz="2400"/>
              <a:t>, 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/>
              <a:t>statements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Most branching and looping statements are controlled by Boolean expressions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 Boolean expression evaluates to either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000"/>
              <a:t> or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false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primitive type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boolean</a:t>
            </a:r>
            <a:r>
              <a:rPr lang="en-US" sz="2000"/>
              <a:t> may only take the values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000"/>
              <a:t> or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false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ECDACCA-3047-48A8-8B61-741000BCFF68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Short-Circuit and Complete Evaluation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There are times when using short-circuit evaluation can prevent a </a:t>
            </a:r>
            <a:r>
              <a:rPr lang="en-US" sz="2400" i="1"/>
              <a:t>runtime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In the following example, if the number of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kids</a:t>
            </a:r>
            <a:r>
              <a:rPr lang="en-US" sz="2000"/>
              <a:t> is equal to zero, then the second subexpression will not be evaluated, thus preventing a </a:t>
            </a:r>
            <a:r>
              <a:rPr lang="en-US" sz="2000" i="1"/>
              <a:t>divide by zero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Note that reversing the order of the subexpressions will not prevent this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if ((kids !=0) &amp;&amp; ((toys/kids) &gt;=2)) . . .</a:t>
            </a:r>
            <a:endParaRPr lang="en-US" sz="18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/>
              <a:t>Sometimes it is preferable to always evaluate both expressions, i.e., request complete evaluation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In this case, use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&amp;</a:t>
            </a:r>
            <a:r>
              <a:rPr lang="en-US" sz="2000"/>
              <a:t> and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|</a:t>
            </a:r>
            <a:r>
              <a:rPr lang="en-US" sz="2000"/>
              <a:t> operators instead of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&amp;&amp;</a:t>
            </a:r>
            <a:r>
              <a:rPr lang="en-US" sz="2000"/>
              <a:t> and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||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AFAA768-16E1-4F28-8A83-B2979C70BDD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Precedence and Associativity Rules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Boolean and arithmetic expressions need not be fully parenthesized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If some or all of the parentheses are omitted, Java will follow </a:t>
            </a:r>
            <a:r>
              <a:rPr lang="en-US" sz="2400" i="1"/>
              <a:t>precedence</a:t>
            </a:r>
            <a:r>
              <a:rPr lang="en-US" sz="2400"/>
              <a:t> and </a:t>
            </a:r>
            <a:r>
              <a:rPr lang="en-US" sz="2400" i="1"/>
              <a:t>associativity</a:t>
            </a:r>
            <a:r>
              <a:rPr lang="en-US" sz="2400"/>
              <a:t> rules (summarized in the following table) to determine the order of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one operator occurs higher in the table than another, it has </a:t>
            </a:r>
            <a:r>
              <a:rPr lang="en-US" sz="2000" i="1"/>
              <a:t>higher precedence</a:t>
            </a:r>
            <a:r>
              <a:rPr lang="en-US" sz="2000"/>
              <a:t>, and is grouped with its operands before the operator of lower precedence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two operators have the same precedence, then </a:t>
            </a:r>
            <a:r>
              <a:rPr lang="en-US" sz="2000" i="1"/>
              <a:t>associativity rules</a:t>
            </a:r>
            <a:r>
              <a:rPr lang="en-US" sz="2000"/>
              <a:t> determine which is grouped first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3A10BAEC-EF55-4500-B6D0-5AFD4D48AE53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239B12A-115E-4A9A-9523-0A8386B30364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245" y="304800"/>
            <a:ext cx="6115155" cy="579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152400"/>
            <a:ext cx="2362200" cy="5568950"/>
          </a:xfrm>
        </p:spPr>
        <p:txBody>
          <a:bodyPr/>
          <a:lstStyle/>
          <a:p>
            <a:pPr eaLnBrk="1" hangingPunct="1"/>
            <a:r>
              <a:rPr lang="en-US" sz="2800" dirty="0"/>
              <a:t>Precedence and Associativity Rules</a:t>
            </a: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Loops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i="1"/>
              <a:t>Loops</a:t>
            </a:r>
            <a:r>
              <a:rPr lang="en-US" sz="2800"/>
              <a:t> in Java are similar to those in other high-level languages</a:t>
            </a:r>
          </a:p>
          <a:p>
            <a:pPr eaLnBrk="1" hangingPunct="1"/>
            <a:r>
              <a:rPr lang="en-US" sz="2800"/>
              <a:t>Java has three types of loop statements: 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while</a:t>
            </a:r>
            <a:r>
              <a:rPr lang="en-US" sz="2800"/>
              <a:t>,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do-while</a:t>
            </a:r>
            <a:r>
              <a:rPr lang="en-US" sz="2800"/>
              <a:t>, and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800"/>
              <a:t> statements</a:t>
            </a:r>
          </a:p>
          <a:p>
            <a:pPr lvl="1" eaLnBrk="1" hangingPunct="1"/>
            <a:r>
              <a:rPr lang="en-US" sz="2400"/>
              <a:t>The code that is repeated in a loop is called the </a:t>
            </a:r>
            <a:r>
              <a:rPr lang="en-US" sz="2400" i="1"/>
              <a:t>body</a:t>
            </a:r>
            <a:r>
              <a:rPr lang="en-US" sz="2400"/>
              <a:t> of the loop</a:t>
            </a:r>
          </a:p>
          <a:p>
            <a:pPr lvl="1" eaLnBrk="1" hangingPunct="1"/>
            <a:r>
              <a:rPr lang="en-US" sz="2400"/>
              <a:t>Each repetition of the loop body is called an </a:t>
            </a:r>
            <a:r>
              <a:rPr lang="en-US" sz="2400" i="1"/>
              <a:t>iteration</a:t>
            </a:r>
            <a:r>
              <a:rPr lang="en-US" sz="2400"/>
              <a:t> of the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66F8498-A729-48C9-99AC-71999C044154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while</a:t>
            </a:r>
            <a:r>
              <a:rPr lang="en-US"/>
              <a:t> statement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while</a:t>
            </a:r>
            <a:r>
              <a:rPr lang="en-US" sz="2400"/>
              <a:t> statement is used to repeat a portion of code (i.e., the loop body) based on the evaluation of a Boolean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Boolean expression is checked </a:t>
            </a:r>
            <a:r>
              <a:rPr lang="en-US" sz="2000" i="1"/>
              <a:t>before</a:t>
            </a:r>
            <a:r>
              <a:rPr lang="en-US" sz="2000"/>
              <a:t> the loop body is executed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When false, the loop body is not executed at 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Before the execution of each following iteration of the loop body, the Boolean expression is checked again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If true, the loop body is executed again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If false, the loop statement ends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loop body can consist of a single statement,  or multiple statements enclosed in a pair of braces</a:t>
            </a:r>
            <a:r>
              <a:rPr lang="en-US" sz="2000" b="1"/>
              <a:t> </a:t>
            </a:r>
            <a:r>
              <a:rPr lang="en-US" sz="2000"/>
              <a:t>(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 }</a:t>
            </a:r>
            <a:r>
              <a:rPr lang="en-US" sz="200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3A781876-5D4C-4251-BB20-3ABECF9265CB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1955800" y="1408113"/>
            <a:ext cx="5618163" cy="1073150"/>
          </a:xfrm>
          <a:prstGeom prst="rect">
            <a:avLst/>
          </a:prstGeom>
          <a:solidFill>
            <a:srgbClr val="FFFFCC"/>
          </a:solidFill>
          <a:ln w="9525">
            <a:solidFill>
              <a:srgbClr val="034CA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4035" name="Rectangle 5"/>
          <p:cNvSpPr>
            <a:spLocks noChangeArrowheads="1"/>
          </p:cNvSpPr>
          <p:nvPr/>
        </p:nvSpPr>
        <p:spPr bwMode="auto">
          <a:xfrm>
            <a:off x="1984375" y="2851150"/>
            <a:ext cx="5618163" cy="2974975"/>
          </a:xfrm>
          <a:prstGeom prst="rect">
            <a:avLst/>
          </a:prstGeom>
          <a:solidFill>
            <a:srgbClr val="FFFFCC"/>
          </a:solidFill>
          <a:ln w="9525">
            <a:solidFill>
              <a:srgbClr val="034CA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8825" y="1676400"/>
            <a:ext cx="5667375" cy="4038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while (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Boolean_Expression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   Statement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/>
              <a:t>                          Or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while (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Boolean_Expression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   Statement_1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   Statement_2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400" b="1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  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Statement_Last</a:t>
            </a:r>
            <a:endParaRPr lang="en-US" sz="2400" b="1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while</a:t>
            </a:r>
            <a:r>
              <a:rPr lang="en-US"/>
              <a:t> Syntax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 rot="-5400000">
            <a:off x="3190081" y="4325145"/>
            <a:ext cx="854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34CA1"/>
                </a:solidFill>
                <a:latin typeface="Calibri" pitchFamily="34" charset="0"/>
              </a:rPr>
              <a:t>. . 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9CB0C34-426D-47BA-90EB-5A7976C43844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do-while</a:t>
            </a:r>
            <a:r>
              <a:rPr lang="en-US"/>
              <a:t> Statement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do-while</a:t>
            </a:r>
            <a:r>
              <a:rPr lang="en-US" sz="2400"/>
              <a:t> statement is used to execute a portion of code (i.e., the loop body), and then repeat it based on the evaluation of a Boolean expression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loop body is executed at least once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/>
              <a:t>The Boolean expression is checked </a:t>
            </a:r>
            <a:r>
              <a:rPr lang="en-US" sz="1800" i="1"/>
              <a:t>after</a:t>
            </a:r>
            <a:r>
              <a:rPr lang="en-US" sz="1800"/>
              <a:t> the loop body is executed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Boolean expression is checked after each iteration of the loop body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/>
              <a:t>If true, the loop body is executed again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/>
              <a:t>If false, the loop statement ends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/>
              <a:t>Don't forget to put a semicolon after the Boolean expression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Like the while statement, the loop body can consist of a single statement,  or multiple statements enclosed in a pair of braces (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  <a:r>
              <a:rPr lang="en-US" sz="200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6501975-5C81-4F72-A564-D7627BEFCD6B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ChangeArrowheads="1"/>
          </p:cNvSpPr>
          <p:nvPr/>
        </p:nvSpPr>
        <p:spPr bwMode="auto">
          <a:xfrm>
            <a:off x="1662113" y="1544638"/>
            <a:ext cx="5849937" cy="1233487"/>
          </a:xfrm>
          <a:prstGeom prst="rect">
            <a:avLst/>
          </a:prstGeom>
          <a:solidFill>
            <a:srgbClr val="FFFFCC"/>
          </a:solidFill>
          <a:ln w="9525">
            <a:solidFill>
              <a:srgbClr val="034CA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1670050" y="3078163"/>
            <a:ext cx="5849938" cy="2698750"/>
          </a:xfrm>
          <a:prstGeom prst="rect">
            <a:avLst/>
          </a:prstGeom>
          <a:solidFill>
            <a:srgbClr val="FFFFCC"/>
          </a:solidFill>
          <a:ln w="9525">
            <a:solidFill>
              <a:srgbClr val="034CA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1650" y="1676400"/>
            <a:ext cx="5946775" cy="4038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 Statement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while (Boolean_Expression);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/>
              <a:t>                   Or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 Statement_1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 Statement_2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2400" b="1">
              <a:solidFill>
                <a:srgbClr val="034CA1"/>
              </a:solidFill>
              <a:latin typeface="Courier New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 Statement_Last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}  while (Boolean_Expression);</a:t>
            </a: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do-while</a:t>
            </a:r>
            <a:r>
              <a:rPr lang="en-US"/>
              <a:t> Syntax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 rot="-5400000">
            <a:off x="2737644" y="4421982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34CA1"/>
                </a:solidFill>
                <a:latin typeface="Calibri" pitchFamily="34" charset="0"/>
              </a:rPr>
              <a:t>. . 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639351A-EECF-4025-920D-3A5F8E49924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of while and do-while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0C89F4A-3BD0-49DC-A9F3-B6FE58077BE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2016 Pearson Inc. All rights reserved.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914400" y="1752600"/>
            <a:ext cx="65532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following structure for a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do-while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loop: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 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do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   Statements;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while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 (Boolean condition);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equivalent while loop is:</a:t>
            </a:r>
            <a:b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Statements;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while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 (Boolean condition)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   Statements;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266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of do-while and while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0C89F4A-3BD0-49DC-A9F3-B6FE58077BE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2016 Pearson Inc. All rights reserved.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685800" y="1828800"/>
            <a:ext cx="67056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following structure for a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while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loop: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while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 (Boolean condition)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   Statements;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The equivalent 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do-while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loop is: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(Boolean condition)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do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   Statements;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while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 (Boolean condition);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16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Boolean Expressions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 Boolean expression is an expression that is either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400"/>
              <a:t> or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false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simplest Boolean expressions compare the value of two expressions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time &lt; limit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yourScore == myScore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Note that Java uses two equal signs (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000"/>
              <a:t>) to perform equality testing:  A single equal sign (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=</a:t>
            </a:r>
            <a:r>
              <a:rPr lang="en-US" sz="2000"/>
              <a:t>) is used only for assignment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Boolean expression does not need to be enclosed in parentheses, unless it is used in an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000"/>
              <a:t> statement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9406D7C-9B65-4CCA-ACAA-4DF3A8E8AD92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734178"/>
      </p:ext>
    </p:extLst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for</a:t>
            </a:r>
            <a:r>
              <a:rPr lang="en-US"/>
              <a:t> Statement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/>
              <a:t> statement is most commonly used to step through an integer variable in equal increments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It begins with the keyword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/>
              <a:t>, followed by three expressions in parentheses that describe what to do with one or more </a:t>
            </a:r>
            <a:r>
              <a:rPr lang="en-US" sz="2400" i="1"/>
              <a:t>controlling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first expression tells how the control variable or variables are </a:t>
            </a:r>
            <a:r>
              <a:rPr lang="en-US" sz="2000" i="1"/>
              <a:t>initialized</a:t>
            </a:r>
            <a:r>
              <a:rPr lang="en-US" sz="2000"/>
              <a:t> or </a:t>
            </a:r>
            <a:r>
              <a:rPr lang="en-US" sz="2000" i="1"/>
              <a:t>declared</a:t>
            </a:r>
            <a:r>
              <a:rPr lang="en-US" sz="2000"/>
              <a:t> and </a:t>
            </a:r>
            <a:r>
              <a:rPr lang="en-US" sz="2000" i="1"/>
              <a:t>initialized</a:t>
            </a:r>
            <a:r>
              <a:rPr lang="en-US" sz="2000"/>
              <a:t> before the first iteration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second expression determines when the loop should </a:t>
            </a:r>
            <a:r>
              <a:rPr lang="en-US" sz="2000" i="1"/>
              <a:t>end</a:t>
            </a:r>
            <a:r>
              <a:rPr lang="en-US" sz="2000"/>
              <a:t>, based on the evaluation of a Boolean expression </a:t>
            </a:r>
            <a:r>
              <a:rPr lang="en-US" sz="2000" i="1"/>
              <a:t>before</a:t>
            </a:r>
            <a:r>
              <a:rPr lang="en-US" sz="2000"/>
              <a:t> each iteration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third expression tells how the control variable or variables are </a:t>
            </a:r>
            <a:r>
              <a:rPr lang="en-US" sz="2000" i="1"/>
              <a:t>updated</a:t>
            </a:r>
            <a:r>
              <a:rPr lang="en-US" sz="2000"/>
              <a:t> </a:t>
            </a:r>
            <a:r>
              <a:rPr lang="en-US" sz="2000" i="1"/>
              <a:t>after</a:t>
            </a:r>
            <a:r>
              <a:rPr lang="en-US" sz="2000"/>
              <a:t> each iteration of the loop body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BE9A4EF-25E7-450D-B753-4D6A69C4F71A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for</a:t>
            </a:r>
            <a:r>
              <a:rPr lang="en-US"/>
              <a:t> Statement Syntax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for (Initializing; Boolean_Expression; Update)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Body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Body</a:t>
            </a:r>
            <a:r>
              <a:rPr lang="en-US" sz="2400"/>
              <a:t> may consist of a single statement or a list of statements enclosed in a pair of braces (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{</a:t>
            </a:r>
            <a:r>
              <a:rPr lang="en-US" sz="24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}</a:t>
            </a:r>
            <a:r>
              <a:rPr lang="en-US" sz="240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Note that the three control expressions are separated by two, not three, semicolons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Note that there is no semicolon after the closing parenthesis at the beginning of the loop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B91B0E9-9638-4308-BBF3-F2CA683BF9E3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Semantics of the </a:t>
            </a:r>
            <a:r>
              <a:rPr lang="en-US" b="1">
                <a:latin typeface="Courier New" pitchFamily="49" charset="0"/>
              </a:rPr>
              <a:t>for</a:t>
            </a:r>
            <a:r>
              <a:rPr lang="en-US"/>
              <a:t> Statement</a:t>
            </a:r>
          </a:p>
        </p:txBody>
      </p:sp>
      <p:pic>
        <p:nvPicPr>
          <p:cNvPr id="50179" name="Picture 6" descr="D3_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781050"/>
            <a:ext cx="6319837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3B3D24D4-F881-4083-B816-0E2A1717B5F0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>
                <a:latin typeface="Courier New" pitchFamily="49" charset="0"/>
              </a:rPr>
              <a:t>for</a:t>
            </a:r>
            <a:r>
              <a:rPr lang="en-US" sz="3200">
                <a:latin typeface="Courier New" pitchFamily="49" charset="0"/>
              </a:rPr>
              <a:t> </a:t>
            </a:r>
            <a:r>
              <a:rPr lang="en-US" sz="3200"/>
              <a:t>Statement Syntax and Alternate Semantics</a:t>
            </a:r>
          </a:p>
        </p:txBody>
      </p:sp>
      <p:pic>
        <p:nvPicPr>
          <p:cNvPr id="51203" name="Picture 6" descr="D3_10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885950"/>
            <a:ext cx="75057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5A91754-9E2D-40C1-86FB-07C9731842B9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8" y="-152400"/>
            <a:ext cx="8431212" cy="1143000"/>
          </a:xfrm>
        </p:spPr>
        <p:txBody>
          <a:bodyPr/>
          <a:lstStyle/>
          <a:p>
            <a:pPr eaLnBrk="1" hangingPunct="1"/>
            <a:r>
              <a:rPr lang="en-US" sz="3000" b="1">
                <a:latin typeface="Courier New" pitchFamily="49" charset="0"/>
              </a:rPr>
              <a:t>for</a:t>
            </a:r>
            <a:r>
              <a:rPr lang="en-US" sz="3000">
                <a:latin typeface="Courier New" pitchFamily="49" charset="0"/>
              </a:rPr>
              <a:t> </a:t>
            </a:r>
            <a:r>
              <a:rPr lang="en-US" sz="3000"/>
              <a:t>Statement Syntax and Alternate Semantics</a:t>
            </a:r>
          </a:p>
        </p:txBody>
      </p:sp>
      <p:pic>
        <p:nvPicPr>
          <p:cNvPr id="52227" name="Picture 4" descr="D3_10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668338"/>
            <a:ext cx="6046787" cy="577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DA63141-B13A-49D8-8B91-E99E68E1EF40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Comma in </a:t>
            </a:r>
            <a:r>
              <a:rPr lang="en-US" b="1">
                <a:latin typeface="Courier New" pitchFamily="49" charset="0"/>
              </a:rPr>
              <a:t>for</a:t>
            </a:r>
            <a:r>
              <a:rPr lang="en-US"/>
              <a:t> Statements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/>
              <a:t> loop can contain multiple initialization actions separated with commas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Caution must be used when combining a declaration with multiple 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It is illegal to combine multiple type declarations with multiple actions, for example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To avoid possible problems, it is best to declare all variables outside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000"/>
              <a:t> statement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/>
              <a:t> loop can contain multiple update actions, separated with commas, also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It is even possible to eliminate the loop body in this way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However,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/>
              <a:t> loop can contain only one Boolean expression to test for ending the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BBF7679-1B07-441C-ABCA-9B45217DB45B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Infinite Loops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89863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A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while</a:t>
            </a:r>
            <a:r>
              <a:rPr lang="en-US" sz="2800"/>
              <a:t>,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do-while</a:t>
            </a:r>
            <a:r>
              <a:rPr lang="en-US" sz="2800"/>
              <a:t>, or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800"/>
              <a:t> loop should be designed so that the value tested in the Boolean expression is changed in a way that eventually makes it false, and terminates the loop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If the Boolean expression remains true, then the loop will run forever, resulting in an  </a:t>
            </a:r>
            <a:r>
              <a:rPr lang="en-US" sz="2800" i="1"/>
              <a:t>infinite loop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Loops that check for equality or inequality (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400"/>
              <a:t> or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!=</a:t>
            </a:r>
            <a:r>
              <a:rPr lang="en-US" sz="2400"/>
              <a:t>) are especially prone to this error and should be avoided if possible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18EBCA38-7A77-4D79-BA0A-29BCCE4ACF9D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iClicker</a:t>
            </a:r>
            <a:r>
              <a:rPr lang="en-US" dirty="0"/>
              <a:t>: Infinite Loops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89863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Will this work?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800" dirty="0">
              <a:solidFill>
                <a:srgbClr val="000000"/>
              </a:solidFill>
              <a:latin typeface="Arial Unicode MS"/>
            </a:endParaRPr>
          </a:p>
          <a:p>
            <a:pPr marL="400050" lvl="1" indent="0" eaLnBrk="1" hangingPunct="1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B050"/>
                </a:solidFill>
                <a:latin typeface="Arial Unicode MS"/>
              </a:rPr>
              <a:t>for ( ; ; ){</a:t>
            </a:r>
          </a:p>
          <a:p>
            <a:pPr marL="400050" lvl="1" indent="0" eaLnBrk="1" hangingPunct="1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B050"/>
                </a:solidFill>
                <a:latin typeface="Arial Unicode MS"/>
              </a:rPr>
              <a:t>// your code goes here</a:t>
            </a:r>
          </a:p>
          <a:p>
            <a:pPr marL="400050" lvl="1" indent="0" eaLnBrk="1" hangingPunct="1">
              <a:lnSpc>
                <a:spcPct val="80000"/>
              </a:lnSpc>
              <a:buNone/>
            </a:pPr>
            <a:endParaRPr lang="en-US" altLang="en-US" sz="2400" dirty="0">
              <a:solidFill>
                <a:srgbClr val="00B050"/>
              </a:solidFill>
              <a:latin typeface="Arial Unicode MS"/>
            </a:endParaRPr>
          </a:p>
          <a:p>
            <a:pPr marL="400050" lvl="1" indent="0" eaLnBrk="1" hangingPunct="1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B050"/>
                </a:solidFill>
                <a:latin typeface="Arial Unicode MS"/>
              </a:rPr>
              <a:t>}</a:t>
            </a:r>
            <a:r>
              <a:rPr lang="en-US" altLang="en-US" sz="2000" dirty="0">
                <a:solidFill>
                  <a:srgbClr val="00B050"/>
                </a:solidFill>
              </a:rPr>
              <a:t> </a:t>
            </a:r>
            <a:endParaRPr lang="en-US" altLang="en-US" sz="5600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lphaUcPeriod"/>
            </a:pPr>
            <a:r>
              <a:rPr lang="en-US" sz="2400" dirty="0"/>
              <a:t>Yes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lphaUcPeriod"/>
            </a:pPr>
            <a:r>
              <a:rPr lang="en-US" sz="2400" dirty="0"/>
              <a:t>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18EBCA38-7A77-4D79-BA0A-29BCCE4ACF9D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699612"/>
      </p:ext>
    </p:extLst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Nested Loops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Loops can be </a:t>
            </a:r>
            <a:r>
              <a:rPr lang="en-US" sz="2400" i="1"/>
              <a:t>nested</a:t>
            </a:r>
            <a:r>
              <a:rPr lang="en-US" sz="2400"/>
              <a:t>, just like other Java structures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When nested, the inner loop iterates from beginning to end for each single iteration of the outer loop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 rowNum, columnNum;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for (rowNum = 1; rowNum &lt;=3; rowNum++)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for (columnNum = 1; columnNum &lt;=2;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             columnNum++)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System.out.print(" row " + rowNum +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            " column " + columnNum);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System.out.println();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08CBE6B-2105-4CB2-9337-55321F0AC381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iClicker</a:t>
            </a:r>
            <a:r>
              <a:rPr lang="en-US" dirty="0"/>
              <a:t>: Nested Loops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int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rowNum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columnNum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for (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rowNum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= 1;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rowNum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&lt;=3;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rowNum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++)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for (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columnNum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= 1;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columnNum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&lt;=2;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                   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columnNum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++)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System.out.print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(" row " +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rowNum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+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                   " column " +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columnNum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System.out.println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();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//This instruction //belongs to which loop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b="1" dirty="0">
              <a:solidFill>
                <a:srgbClr val="034CA1"/>
              </a:solidFill>
              <a:latin typeface="Courier New" pitchFamily="49" charset="0"/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</a:rPr>
              <a:t>Outer for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</a:rPr>
              <a:t>Inner for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08CBE6B-2105-4CB2-9337-55321F0AC381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79037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Branching with an </a:t>
            </a:r>
            <a:r>
              <a:rPr lang="en-US" sz="3200" b="1">
                <a:latin typeface="Courier New" pitchFamily="49" charset="0"/>
              </a:rPr>
              <a:t>if-else</a:t>
            </a:r>
            <a:r>
              <a:rPr lang="en-US" sz="3200"/>
              <a:t> Statement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An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400"/>
              <a:t> statement chooses between two alternative statements based on the value of a Boolean expression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if (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Boolean_Expression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Yes_Statement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else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No_Statement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Boolean_Expression</a:t>
            </a:r>
            <a:r>
              <a:rPr lang="en-US" sz="2000"/>
              <a:t> must be enclosed in parentheses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If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Boolean_Expression</a:t>
            </a:r>
            <a:r>
              <a:rPr lang="en-US" sz="2000"/>
              <a:t> is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000"/>
              <a:t>, then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Yes_Statement</a:t>
            </a:r>
            <a:r>
              <a:rPr lang="en-US" sz="2000"/>
              <a:t> is executed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If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Boolean_Expression</a:t>
            </a:r>
            <a:r>
              <a:rPr lang="en-US" sz="2000"/>
              <a:t> is false, then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No_Statement</a:t>
            </a:r>
            <a:r>
              <a:rPr lang="en-US" sz="2000"/>
              <a:t> is executed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EF35596-3AA1-4E17-A0E6-8A0CDDA62F1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The </a:t>
            </a:r>
            <a:r>
              <a:rPr lang="en-US" sz="3200" b="1">
                <a:latin typeface="Courier New" pitchFamily="49" charset="0"/>
              </a:rPr>
              <a:t>break</a:t>
            </a:r>
            <a:r>
              <a:rPr lang="en-US" sz="3200"/>
              <a:t> and </a:t>
            </a:r>
            <a:r>
              <a:rPr lang="en-US" sz="3200" b="1">
                <a:latin typeface="Courier New" pitchFamily="49" charset="0"/>
              </a:rPr>
              <a:t>continue</a:t>
            </a:r>
            <a:r>
              <a:rPr lang="en-US" sz="3200"/>
              <a:t> Statements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005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400"/>
              <a:t> statement consists of the keyword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400"/>
              <a:t> followed by a semicolon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When executed,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000"/>
              <a:t> statement ends the nearest enclosing switch or loop statement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continue</a:t>
            </a:r>
            <a:r>
              <a:rPr lang="en-US" sz="2400"/>
              <a:t> statement consists of the keyword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continue</a:t>
            </a:r>
            <a:r>
              <a:rPr lang="en-US" sz="2400"/>
              <a:t> followed by a semicolon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When executed,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continue</a:t>
            </a:r>
            <a:r>
              <a:rPr lang="en-US" sz="2000"/>
              <a:t> statement ends the current loop body iteration of the nearest enclosing loop statement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Note that in a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000"/>
              <a:t> loop,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continue</a:t>
            </a:r>
            <a:r>
              <a:rPr lang="en-US" sz="2000"/>
              <a:t> statement transfers control to the </a:t>
            </a:r>
            <a:r>
              <a:rPr lang="en-US" sz="2000" i="1"/>
              <a:t>update</a:t>
            </a:r>
            <a:r>
              <a:rPr lang="en-US" sz="2000"/>
              <a:t> expression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When loop statements are nested, remember that any</a:t>
            </a:r>
            <a:r>
              <a:rPr lang="en-US" sz="2400" b="1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400"/>
              <a:t> or </a:t>
            </a:r>
            <a:r>
              <a:rPr lang="en-US" sz="2400">
                <a:solidFill>
                  <a:srgbClr val="034CA1"/>
                </a:solidFill>
              </a:rPr>
              <a:t>continue</a:t>
            </a:r>
            <a:r>
              <a:rPr lang="en-US" sz="2400"/>
              <a:t> statement applies to the innermost, containing loop statement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383F51E-80BB-4EE3-A7FF-8CE222A0991D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Labeled </a:t>
            </a:r>
            <a:r>
              <a:rPr lang="en-US" b="1">
                <a:latin typeface="Courier New" pitchFamily="49" charset="0"/>
              </a:rPr>
              <a:t>break</a:t>
            </a:r>
            <a:r>
              <a:rPr lang="en-US"/>
              <a:t> Statement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57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There is a type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400"/>
              <a:t> statement that, when used in nested loops, can end any containing loop, not just the innermost loop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If an enclosing loop statement is labeled with an </a:t>
            </a:r>
            <a:r>
              <a:rPr lang="en-US" sz="2400" i="1"/>
              <a:t>Identifier, </a:t>
            </a:r>
            <a:r>
              <a:rPr lang="en-US" sz="2400"/>
              <a:t>then the following version of the break statement will exit the labeled loop, even if it is not the innermost enclosing loop: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break someIdentifier;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To label a loop, simply precede it with an </a:t>
            </a:r>
            <a:r>
              <a:rPr lang="en-US" sz="2400" i="1"/>
              <a:t>Identifier</a:t>
            </a:r>
            <a:r>
              <a:rPr lang="en-US" sz="2400"/>
              <a:t> and a colon: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someIdentifier: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664EA84-A04D-4E51-88AB-190D1ED46703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DA35-E7F5-4BB4-81DE-87E89BD2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Break vs. Labeled Break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BFA0BB-D49A-4406-BD7D-6EF1F8466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03" r="59466" b="27604"/>
          <a:stretch/>
        </p:blipFill>
        <p:spPr>
          <a:xfrm>
            <a:off x="457200" y="1417638"/>
            <a:ext cx="4972886" cy="3600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63731-83A9-41DC-83B1-E9CF3FF072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0C89F4A-3BD0-49DC-A9F3-B6FE58077BE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CC756-BBF7-4B63-AE07-6D7D7E5690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2016 Pearson Inc. All rights reserved.</a:t>
            </a:r>
            <a:endParaRPr lang="en-CA" dirty="0"/>
          </a:p>
        </p:txBody>
      </p:sp>
      <p:pic>
        <p:nvPicPr>
          <p:cNvPr id="8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3BCACA-726A-436F-AB08-E7103E0D77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7" t="20204" r="29175" b="44441"/>
          <a:stretch/>
        </p:blipFill>
        <p:spPr bwMode="auto">
          <a:xfrm>
            <a:off x="5806801" y="3476350"/>
            <a:ext cx="2879999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1519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exit</a:t>
            </a:r>
            <a:r>
              <a:rPr lang="en-US"/>
              <a:t> Statement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800"/>
              <a:t> statement will end a loop or switch statement, but will not end the program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exit</a:t>
            </a:r>
            <a:r>
              <a:rPr lang="en-US" sz="2800"/>
              <a:t> statement will immediately end the program as soon as it is invoked: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System.exit(0);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exit</a:t>
            </a:r>
            <a:r>
              <a:rPr lang="en-US" sz="2800"/>
              <a:t> statement takes one integer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By tradition, a zero argument is used to indicate a normal ending of the program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2CC1B9E-D4B4-4C37-B000-62DE131EB7BF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75EC-90F5-4AA1-8C36-F3B6B0A9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38DF-5933-43B5-8A75-312647715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Read the rest of the topics in this slide at home and practice</a:t>
            </a:r>
          </a:p>
          <a:p>
            <a:pPr lvl="1"/>
            <a:r>
              <a:rPr lang="en-CA" dirty="0"/>
              <a:t>It is REQUIRED</a:t>
            </a:r>
          </a:p>
          <a:p>
            <a:r>
              <a:rPr lang="en-CA" dirty="0"/>
              <a:t>Read the complete chapter 3</a:t>
            </a:r>
          </a:p>
          <a:p>
            <a:pPr lvl="1"/>
            <a:r>
              <a:rPr lang="en-CA" dirty="0"/>
              <a:t>It is REQUIRED</a:t>
            </a:r>
          </a:p>
          <a:p>
            <a:r>
              <a:rPr lang="en-CA" dirty="0"/>
              <a:t>Practice self test exercise and end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0A381-B543-4F5D-9ACF-D6B72B46A7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1-</a:t>
            </a:r>
            <a:fld id="{9D64593F-24D2-48E8-9E46-2CB51C3C82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F552-566A-4B41-A73B-F93F3D1A94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CP213@WLU</a:t>
            </a: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6234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Java Comparison Operators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F695156-017E-41B1-A4E3-5987A3872CFA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438275"/>
            <a:ext cx="8732837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106882"/>
      </p:ext>
    </p:extLst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Lexicographic and Alphabetical Order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i="1"/>
              <a:t>Lexicographic </a:t>
            </a:r>
            <a:r>
              <a:rPr lang="en-US" sz="2000"/>
              <a:t>ordering is the same as </a:t>
            </a:r>
            <a:r>
              <a:rPr lang="en-US" sz="2000" i="1"/>
              <a:t>ASCII</a:t>
            </a:r>
            <a:r>
              <a:rPr lang="en-US" sz="2000"/>
              <a:t> ordering, and includes letters, numbers, and other characters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All uppercase letters are in alphabetic order, and all lowercase letters are in alphabetic order, but all uppercase letters come before lowercase letters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If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s1</a:t>
            </a:r>
            <a:r>
              <a:rPr lang="en-US" sz="1800"/>
              <a:t> and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s2</a:t>
            </a:r>
            <a:r>
              <a:rPr lang="en-US" sz="1800"/>
              <a:t> are two variables of type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1800"/>
              <a:t> that have been given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1800"/>
              <a:t> values, then 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s1.compareTo(s2)</a:t>
            </a:r>
            <a:r>
              <a:rPr lang="en-US" sz="1800"/>
              <a:t>  returns a negative number if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s1</a:t>
            </a:r>
            <a:r>
              <a:rPr lang="en-US" sz="1800"/>
              <a:t> comes before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s2</a:t>
            </a:r>
            <a:r>
              <a:rPr lang="en-US" sz="1800"/>
              <a:t> in lexicographic ordering, returns zero if the two strings are equal, and returns a positive number if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s2</a:t>
            </a:r>
            <a:r>
              <a:rPr lang="en-US" sz="1800"/>
              <a:t> comes before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s1</a:t>
            </a:r>
            <a:endParaRPr lang="en-US" sz="18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/>
              <a:t>When performing an alphabetic comparison of strings (rather than a lexicographic comparison) that consist of a mix of lowercase and uppercase letters, use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compareToIgnoreCase</a:t>
            </a:r>
            <a:r>
              <a:rPr lang="en-US" sz="2000"/>
              <a:t> method instead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1CB78B25-BBF3-4EA1-9EB8-A6E0E9214FB6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21233"/>
      </p:ext>
    </p:extLst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Evaluating Boolean Expressions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Even though Boolean expressions are used to control branch and loop statements,  Boolean expressions can exist independently as well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 Boolean variable can be given the value of a Boolean expression by using an assignment statement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 Boolean expression can be evaluated in the same way that an arithmetic expression is evaluated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/>
              <a:t>The only difference is that arithmetic expressions produce a number as a result, while Boolean expressions produce either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000"/>
              <a:t> or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false</a:t>
            </a:r>
            <a:r>
              <a:rPr lang="en-US" sz="2000"/>
              <a:t> as their result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boolean madeIt = (time &lt; limit) &amp;&amp; (limit &lt; max);</a:t>
            </a:r>
            <a:endParaRPr lang="en-US" sz="18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8D5B821-CC59-46AC-B483-64CC0156BB41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556628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Truth Tables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94090A1-C944-462A-83FD-4DA0A287DC5A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042988"/>
            <a:ext cx="8847137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51248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Evaluating Expressions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In general, parentheses in an expression help to document the programmer's intent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Instead of relying on precedence and associativity rules, it is best to include most parentheses, except where the intended meaning is obvious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 </a:t>
            </a:r>
            <a:r>
              <a:rPr lang="en-US" sz="2000" i="1"/>
              <a:t>Binding</a:t>
            </a:r>
            <a:r>
              <a:rPr lang="en-US" sz="2000"/>
              <a:t>:  The association of operands with their operators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A fully parenthesized expression accomplishes binding for all the operators in an expression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i="1"/>
              <a:t>Side Effects</a:t>
            </a:r>
            <a:r>
              <a:rPr lang="en-US" sz="2000"/>
              <a:t>:  When, in addition to returning a value, an expression changes something, such as the value of a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The </a:t>
            </a:r>
            <a:r>
              <a:rPr lang="en-US" sz="1800" i="1"/>
              <a:t>assignment</a:t>
            </a:r>
            <a:r>
              <a:rPr lang="en-US" sz="1800"/>
              <a:t>, </a:t>
            </a:r>
            <a:r>
              <a:rPr lang="en-US" sz="1800" i="1"/>
              <a:t>increment</a:t>
            </a:r>
            <a:r>
              <a:rPr lang="en-US" sz="1800"/>
              <a:t>, and </a:t>
            </a:r>
            <a:r>
              <a:rPr lang="en-US" sz="1800" i="1"/>
              <a:t>decrement </a:t>
            </a:r>
            <a:r>
              <a:rPr lang="en-US" sz="1800"/>
              <a:t>operators all produce side effects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1F3859F6-4B6C-4096-A3A2-C48CFB89F520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33981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Compound Statements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Each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Yes_Statement</a:t>
            </a:r>
            <a:r>
              <a:rPr lang="en-US" sz="2800"/>
              <a:t> and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No_Statement</a:t>
            </a:r>
            <a:r>
              <a:rPr lang="en-US" sz="28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800"/>
              <a:t>branch of an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800"/>
              <a:t> can be a made up of a single statement or many statements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/>
              <a:t>Compound Statement</a:t>
            </a:r>
            <a:r>
              <a:rPr lang="en-US" sz="2800"/>
              <a:t>:  A branch statement that is made up of a list of statements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 compound statement must always be enclosed in a pair of braces (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{ }</a:t>
            </a:r>
            <a:r>
              <a:rPr lang="en-US" sz="24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 compound statement can be used anywhere that a single statement can be used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CAE5DC8-D42E-404E-B472-3C8AB2081FB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Rules for Evaluating Expressions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Perform binding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Determine the equivalent fully parenthesized expression using the precedence and associativity rules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Proceeding left to right, evaluate whatever subexpressions can be immediately evaluated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These subexpressions will be operands or method arguments, e.g., numeric constants or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Evaluate each outer operation and method invocation as soon as all of its operands (i.e., arguments) have been evaluated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45A6AE6-5D91-4F8E-A960-5341EAD8CD89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325504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Loop Bugs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two most common kinds of loop errors are unintended </a:t>
            </a:r>
            <a:r>
              <a:rPr lang="en-US" sz="2800" i="1"/>
              <a:t>infinite loops</a:t>
            </a:r>
            <a:r>
              <a:rPr lang="en-US" sz="2800"/>
              <a:t> and </a:t>
            </a:r>
            <a:r>
              <a:rPr lang="en-US" sz="2800" i="1"/>
              <a:t>off-by-one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An off-by-one error is when a loop repeats the loop body one too many or one too few times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This usually results from a carelessly designed Boolean test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Use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400"/>
              <a:t> in the controlling Boolean expression can lead to an infinite loop or an off-by-one error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This sort of testing works only for characters and integers, and should never be used for floating-point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0AB5268-CFE8-42E5-AB77-FC4806DE86B0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60066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Tracing Variables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i="1"/>
              <a:t>Tracing variables</a:t>
            </a:r>
            <a:r>
              <a:rPr lang="en-US" sz="2400"/>
              <a:t> involves watching one or more variables change value while a program is running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This can make it easier to discover errors in a program and debug them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Many </a:t>
            </a:r>
            <a:r>
              <a:rPr lang="en-US" sz="2400" i="1"/>
              <a:t>IDE</a:t>
            </a:r>
            <a:r>
              <a:rPr lang="en-US" sz="2400"/>
              <a:t>s (</a:t>
            </a:r>
            <a:r>
              <a:rPr lang="en-US" sz="2400" i="1"/>
              <a:t>Integrated Development Environments</a:t>
            </a:r>
            <a:r>
              <a:rPr lang="en-US" sz="2400"/>
              <a:t>) have a built-in utility that allows variables to be traced without making any changes to the program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Another way to trace variables is to simply insert temporary output statements in a program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System.out.println("n = " + n);  // Tracing 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When the error is found and corrected, the trace statements can simply be commented out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8019980-84ED-4FDB-A2D4-2ACD156F656B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175869"/>
      </p:ext>
    </p:extLst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Random class can be used to generate pseudo-random numbers</a:t>
            </a:r>
          </a:p>
          <a:p>
            <a:pPr lvl="1"/>
            <a:r>
              <a:rPr lang="en-US" dirty="0"/>
              <a:t>Not truly random, but uniform distribution based on a mathematical function and good enough in most cases</a:t>
            </a:r>
          </a:p>
          <a:p>
            <a:r>
              <a:rPr lang="en-US" dirty="0"/>
              <a:t>Add the following import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java.util.Random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Create an object of type Random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Random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rnd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Random();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0C89F4A-3BD0-49DC-A9F3-B6FE58077BE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99472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generate random numbers use the </a:t>
            </a:r>
            <a:r>
              <a:rPr lang="en-US" sz="2800" dirty="0" err="1"/>
              <a:t>nextInt</a:t>
            </a:r>
            <a:r>
              <a:rPr lang="en-US" sz="2800" dirty="0"/>
              <a:t>() method to get a random number from 0 to n-1 </a:t>
            </a:r>
          </a:p>
          <a:p>
            <a:endParaRPr lang="en-US" sz="2800" dirty="0"/>
          </a:p>
          <a:p>
            <a:pPr marL="457200" lvl="1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rnd.nextInt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(10);   // Random number from 0 to 9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800" dirty="0"/>
          </a:p>
          <a:p>
            <a:r>
              <a:rPr lang="en-US" sz="2800" dirty="0"/>
              <a:t>Use the </a:t>
            </a:r>
            <a:r>
              <a:rPr lang="en-US" sz="2800" dirty="0" err="1"/>
              <a:t>nextDouble</a:t>
            </a:r>
            <a:r>
              <a:rPr lang="en-US" sz="2800" dirty="0"/>
              <a:t>() method to get a random number from 0 to 1 (always less than 1)</a:t>
            </a:r>
          </a:p>
          <a:p>
            <a:endParaRPr 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double d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rnd.nextDouble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();   // d is &gt;=0 and &lt; 1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0C89F4A-3BD0-49DC-A9F3-B6FE58077BE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17071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a Coin Flip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0C89F4A-3BD0-49DC-A9F3-B6FE58077BE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2301"/>
            <a:ext cx="4835307" cy="491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73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Compound Statements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if (myScore &gt; your Score)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System.out.println("I win!");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wager = wager + 100;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System.out.println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    ("I wish these were golf scores.");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wager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1E03E5D4-7249-4900-BE81-51ED4BD3215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Omitting the </a:t>
            </a:r>
            <a:r>
              <a:rPr lang="en-US" b="1">
                <a:latin typeface="Courier New" pitchFamily="49" charset="0"/>
              </a:rPr>
              <a:t>else</a:t>
            </a:r>
            <a:r>
              <a:rPr lang="en-US"/>
              <a:t> Part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else</a:t>
            </a:r>
            <a:r>
              <a:rPr lang="en-US" sz="2400"/>
              <a:t> part may be omitted to obtain what is often called an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if</a:t>
            </a:r>
            <a:r>
              <a:rPr lang="en-US" sz="2400"/>
              <a:t> statement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if (Boolean_Expression)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Action_Statement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Boolean_Expression</a:t>
            </a: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/>
              <a:t>is true, then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Action_Statement</a:t>
            </a:r>
            <a:r>
              <a:rPr lang="en-US" sz="2000"/>
              <a:t> is executed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Action_Statement</a:t>
            </a: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/>
              <a:t>can be a single or compound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Otherwise, nothing happens, and the program goes on to the next statement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if (weight &gt; ideal)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calorieIntake = calorieIntake – 500;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B854F62-78FF-4236-AF80-49EA88B86FE3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Nested Statements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800" dirty="0"/>
              <a:t> statements and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if</a:t>
            </a:r>
            <a:r>
              <a:rPr lang="en-US" sz="2800" dirty="0"/>
              <a:t> statements both contain smaller statements within them</a:t>
            </a:r>
          </a:p>
          <a:p>
            <a:pPr lvl="1" eaLnBrk="1" hangingPunct="1"/>
            <a:r>
              <a:rPr lang="en-US" sz="2400" dirty="0"/>
              <a:t>For example, single or compound statements</a:t>
            </a:r>
          </a:p>
          <a:p>
            <a:pPr eaLnBrk="1" hangingPunct="1"/>
            <a:r>
              <a:rPr lang="en-US" sz="2800" dirty="0"/>
              <a:t>In fact, any statement at all can be used as a subpart of an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if</a:t>
            </a:r>
            <a:r>
              <a:rPr lang="en-US" sz="2800" dirty="0"/>
              <a:t> statement, including another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if</a:t>
            </a:r>
            <a:r>
              <a:rPr lang="en-US" sz="2800" dirty="0"/>
              <a:t> statement</a:t>
            </a:r>
          </a:p>
          <a:p>
            <a:pPr lvl="1" eaLnBrk="1" hangingPunct="1"/>
            <a:r>
              <a:rPr lang="en-US" sz="2400" dirty="0"/>
              <a:t>Each level of a nested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if</a:t>
            </a:r>
            <a:r>
              <a:rPr lang="en-US" sz="2400" dirty="0"/>
              <a:t> should be indented further than the previous level</a:t>
            </a:r>
          </a:p>
          <a:p>
            <a:pPr lvl="1" eaLnBrk="1" hangingPunct="1"/>
            <a:r>
              <a:rPr lang="en-US" sz="2400" dirty="0"/>
              <a:t>Exception:  </a:t>
            </a:r>
            <a:r>
              <a:rPr lang="en-US" sz="2400" i="1" dirty="0"/>
              <a:t>multiway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400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dirty="0"/>
              <a:t>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04139C3-6B95-4345-83F6-990F49AFF44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F1A4E7DF-7B39-41B0-AC8D-1F1EA28E7553}"/>
              </a:ext>
            </a:extLst>
          </p:cNvPr>
          <p:cNvSpPr/>
          <p:nvPr/>
        </p:nvSpPr>
        <p:spPr>
          <a:xfrm>
            <a:off x="7010400" y="3810000"/>
            <a:ext cx="1676400" cy="533400"/>
          </a:xfrm>
          <a:prstGeom prst="wedgeRoundRectCallout">
            <a:avLst>
              <a:gd name="adj1" fmla="val -10763"/>
              <a:gd name="adj2" fmla="val 704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Only for clarity</a:t>
            </a: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Multiway </a:t>
            </a:r>
            <a:r>
              <a:rPr lang="en-US" b="1">
                <a:latin typeface="Courier New" pitchFamily="49" charset="0"/>
              </a:rPr>
              <a:t>if</a:t>
            </a:r>
            <a:r>
              <a:rPr lang="en-US">
                <a:latin typeface="Courier New" pitchFamily="49" charset="0"/>
              </a:rPr>
              <a:t>-</a:t>
            </a:r>
            <a:r>
              <a:rPr lang="en-US" b="1">
                <a:latin typeface="Courier New" pitchFamily="49" charset="0"/>
              </a:rPr>
              <a:t>else</a:t>
            </a:r>
            <a:r>
              <a:rPr lang="en-US"/>
              <a:t> Statements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multiway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400"/>
              <a:t> statement is simply a normal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400"/>
              <a:t> statement that nests another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400"/>
              <a:t> statement at every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else</a:t>
            </a:r>
            <a:r>
              <a:rPr lang="en-US" sz="2400"/>
              <a:t> branch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It is indented differently from other nested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All of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Boolean_Expressions</a:t>
            </a: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/>
              <a:t>are aligned with one another, and their corresponding actions are also aligned with one 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Boolean_Expressions</a:t>
            </a:r>
            <a:r>
              <a:rPr lang="en-US" sz="2000"/>
              <a:t> are evaluated in order until one that evaluates to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000"/>
              <a:t> is found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final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else</a:t>
            </a:r>
            <a:r>
              <a:rPr lang="en-US" sz="2000"/>
              <a:t> is optional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00F2387-F1F7-4179-802A-3721D1FA7413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7A8565A2-ECA3-4D04-928D-D6D730315BD1}"/>
              </a:ext>
            </a:extLst>
          </p:cNvPr>
          <p:cNvSpPr/>
          <p:nvPr/>
        </p:nvSpPr>
        <p:spPr>
          <a:xfrm>
            <a:off x="6172200" y="2286000"/>
            <a:ext cx="2286000" cy="381000"/>
          </a:xfrm>
          <a:prstGeom prst="wedgeRoundRectCallout">
            <a:avLst>
              <a:gd name="adj1" fmla="val -30455"/>
              <a:gd name="adj2" fmla="val 741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Again for clarity only</a:t>
            </a: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4362</Words>
  <Application>Microsoft Office PowerPoint</Application>
  <PresentationFormat>On-screen Show (4:3)</PresentationFormat>
  <Paragraphs>542</Paragraphs>
  <Slides>55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Arial Unicode MS</vt:lpstr>
      <vt:lpstr>Calibri</vt:lpstr>
      <vt:lpstr>Courier New</vt:lpstr>
      <vt:lpstr>Times New Roman</vt:lpstr>
      <vt:lpstr>Office Theme</vt:lpstr>
      <vt:lpstr>1_Office Theme</vt:lpstr>
      <vt:lpstr>Chapter 3</vt:lpstr>
      <vt:lpstr>Flow of Control</vt:lpstr>
      <vt:lpstr>Boolean Expressions</vt:lpstr>
      <vt:lpstr>Branching with an if-else Statement</vt:lpstr>
      <vt:lpstr>Compound Statements</vt:lpstr>
      <vt:lpstr>Compound Statements</vt:lpstr>
      <vt:lpstr>Omitting the else Part</vt:lpstr>
      <vt:lpstr>Nested Statements</vt:lpstr>
      <vt:lpstr>Multiway if-else Statements</vt:lpstr>
      <vt:lpstr>Multiway if-else Statement</vt:lpstr>
      <vt:lpstr>The switch Statement</vt:lpstr>
      <vt:lpstr>The switch Statement </vt:lpstr>
      <vt:lpstr>The switch Statement</vt:lpstr>
      <vt:lpstr>The switch Statement</vt:lpstr>
      <vt:lpstr>The switch Statement</vt:lpstr>
      <vt:lpstr>The Conditional Operator</vt:lpstr>
      <vt:lpstr>Pitfall:  Using == with Strings</vt:lpstr>
      <vt:lpstr>Building Boolean Expressions</vt:lpstr>
      <vt:lpstr>Short-Circuit and Complete Evaluation</vt:lpstr>
      <vt:lpstr>Short-Circuit and Complete Evaluation</vt:lpstr>
      <vt:lpstr>Precedence and Associativity Rules</vt:lpstr>
      <vt:lpstr>Precedence and Associativity Rules</vt:lpstr>
      <vt:lpstr>Loops</vt:lpstr>
      <vt:lpstr>while statement</vt:lpstr>
      <vt:lpstr>while Syntax</vt:lpstr>
      <vt:lpstr>do-while Statement</vt:lpstr>
      <vt:lpstr>do-while Syntax</vt:lpstr>
      <vt:lpstr>Equivalence of while and do-while loop</vt:lpstr>
      <vt:lpstr>Equivalence of do-while and while loop</vt:lpstr>
      <vt:lpstr>The for Statement</vt:lpstr>
      <vt:lpstr>The for Statement Syntax</vt:lpstr>
      <vt:lpstr>Semantics of the for Statement</vt:lpstr>
      <vt:lpstr>for Statement Syntax and Alternate Semantics</vt:lpstr>
      <vt:lpstr>for Statement Syntax and Alternate Semantics</vt:lpstr>
      <vt:lpstr>The Comma in for Statements</vt:lpstr>
      <vt:lpstr>Infinite Loops</vt:lpstr>
      <vt:lpstr>iClicker: Infinite Loops</vt:lpstr>
      <vt:lpstr>Nested Loops</vt:lpstr>
      <vt:lpstr>iClicker: Nested Loops</vt:lpstr>
      <vt:lpstr>The break and continue Statements</vt:lpstr>
      <vt:lpstr>The Labeled break Statement</vt:lpstr>
      <vt:lpstr>Break vs. Labeled Break</vt:lpstr>
      <vt:lpstr>The exit Statement</vt:lpstr>
      <vt:lpstr>Reading</vt:lpstr>
      <vt:lpstr>Java Comparison Operators</vt:lpstr>
      <vt:lpstr>Lexicographic and Alphabetical Order</vt:lpstr>
      <vt:lpstr>Evaluating Boolean Expressions</vt:lpstr>
      <vt:lpstr>Truth Tables</vt:lpstr>
      <vt:lpstr>Evaluating Expressions</vt:lpstr>
      <vt:lpstr>Rules for Evaluating Expressions</vt:lpstr>
      <vt:lpstr>Loop Bugs</vt:lpstr>
      <vt:lpstr>Tracing Variables</vt:lpstr>
      <vt:lpstr>Generating Random Numbers</vt:lpstr>
      <vt:lpstr>Generating Random Numbers</vt:lpstr>
      <vt:lpstr>Simulating a Coin Flip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habib</cp:lastModifiedBy>
  <cp:revision>57</cp:revision>
  <dcterms:created xsi:type="dcterms:W3CDTF">2006-08-16T00:00:00Z</dcterms:created>
  <dcterms:modified xsi:type="dcterms:W3CDTF">2020-01-24T16:09:57Z</dcterms:modified>
</cp:coreProperties>
</file>