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.xml" ContentType="application/vnd.openxmlformats-officedocument.presentationml.tags+xml"/>
  <Override PartName="/ppt/notesSlides/notesSlide25.xml" ContentType="application/vnd.openxmlformats-officedocument.presentationml.notesSlide+xml"/>
  <Override PartName="/ppt/tags/tag3.xml" ContentType="application/vnd.openxmlformats-officedocument.presentationml.tags+xml"/>
  <Override PartName="/ppt/notesSlides/notesSlide26.xml" ContentType="application/vnd.openxmlformats-officedocument.presentationml.notesSlide+xml"/>
  <Override PartName="/ppt/tags/tag4.xml" ContentType="application/vnd.openxmlformats-officedocument.presentationml.tags+xml"/>
  <Override PartName="/ppt/notesSlides/notesSlide27.xml" ContentType="application/vnd.openxmlformats-officedocument.presentationml.notesSlide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6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4" r:id="rId2"/>
  </p:sldMasterIdLst>
  <p:notesMasterIdLst>
    <p:notesMasterId r:id="rId72"/>
  </p:notesMasterIdLst>
  <p:handoutMasterIdLst>
    <p:handoutMasterId r:id="rId73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319" r:id="rId10"/>
    <p:sldId id="264" r:id="rId11"/>
    <p:sldId id="320" r:id="rId12"/>
    <p:sldId id="266" r:id="rId13"/>
    <p:sldId id="267" r:id="rId14"/>
    <p:sldId id="321" r:id="rId15"/>
    <p:sldId id="318" r:id="rId16"/>
    <p:sldId id="269" r:id="rId17"/>
    <p:sldId id="270" r:id="rId18"/>
    <p:sldId id="271" r:id="rId19"/>
    <p:sldId id="322" r:id="rId20"/>
    <p:sldId id="272" r:id="rId21"/>
    <p:sldId id="273" r:id="rId22"/>
    <p:sldId id="274" r:id="rId23"/>
    <p:sldId id="275" r:id="rId24"/>
    <p:sldId id="276" r:id="rId25"/>
    <p:sldId id="323" r:id="rId26"/>
    <p:sldId id="277" r:id="rId27"/>
    <p:sldId id="278" r:id="rId28"/>
    <p:sldId id="279" r:id="rId29"/>
    <p:sldId id="280" r:id="rId30"/>
    <p:sldId id="281" r:id="rId31"/>
    <p:sldId id="284" r:id="rId32"/>
    <p:sldId id="285" r:id="rId33"/>
    <p:sldId id="286" r:id="rId34"/>
    <p:sldId id="287" r:id="rId35"/>
    <p:sldId id="288" r:id="rId36"/>
    <p:sldId id="300" r:id="rId37"/>
    <p:sldId id="303" r:id="rId38"/>
    <p:sldId id="309" r:id="rId39"/>
    <p:sldId id="310" r:id="rId40"/>
    <p:sldId id="311" r:id="rId41"/>
    <p:sldId id="324" r:id="rId42"/>
    <p:sldId id="325" r:id="rId43"/>
    <p:sldId id="297" r:id="rId44"/>
    <p:sldId id="301" r:id="rId45"/>
    <p:sldId id="299" r:id="rId46"/>
    <p:sldId id="326" r:id="rId47"/>
    <p:sldId id="327" r:id="rId48"/>
    <p:sldId id="302" r:id="rId49"/>
    <p:sldId id="294" r:id="rId50"/>
    <p:sldId id="331" r:id="rId51"/>
    <p:sldId id="282" r:id="rId52"/>
    <p:sldId id="283" r:id="rId53"/>
    <p:sldId id="332" r:id="rId54"/>
    <p:sldId id="333" r:id="rId55"/>
    <p:sldId id="334" r:id="rId56"/>
    <p:sldId id="290" r:id="rId57"/>
    <p:sldId id="291" r:id="rId58"/>
    <p:sldId id="292" r:id="rId59"/>
    <p:sldId id="312" r:id="rId60"/>
    <p:sldId id="305" r:id="rId61"/>
    <p:sldId id="306" r:id="rId62"/>
    <p:sldId id="335" r:id="rId63"/>
    <p:sldId id="336" r:id="rId64"/>
    <p:sldId id="337" r:id="rId65"/>
    <p:sldId id="307" r:id="rId66"/>
    <p:sldId id="308" r:id="rId67"/>
    <p:sldId id="313" r:id="rId68"/>
    <p:sldId id="338" r:id="rId69"/>
    <p:sldId id="314" r:id="rId70"/>
    <p:sldId id="352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184A1F-3ED0-4A2E-8B52-A830BF0602A0}" type="datetimeFigureOut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96928B-02BC-4B61-AE90-1651D4067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5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18A6D0-8C18-429C-AE40-4AF593B97E3E}" type="datetimeFigureOut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84D1C09-D099-4625-8D73-02F6FF847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3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7C140-BC25-4196-9F6D-5A1B66D367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C4EA75-713B-4E9D-B536-B330D854B9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9D264D-9631-481C-8F25-016AF4A73D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8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DD03D-51BE-46FC-A726-DE010B43F1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3687B4-BA72-4501-98DA-4B120DC68D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90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19071F-4119-4A7E-902F-547B5921BB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0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E682EA-692E-40B2-AB75-9F35B6165B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06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307202-C772-4F40-AA2D-7198B0E4D8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8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A3EC0-74A2-40F7-9A04-83D67CABFD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2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256C05-92C1-4CCF-9CD6-082340404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FF85CB-CBDA-4895-BBBC-AF39B55373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3951FD-56A3-49AF-AEC3-51E24EE0BB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2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46327-E539-4C78-8C53-1C612EA0EB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1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B67D96-0827-4238-817F-54E33ADF4A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8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B59413-B870-4F77-BC61-8E16563191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4FBA47-BEB4-46EB-ADE9-91360BB4CD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3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EB47DF-D7DE-46BC-B09E-E091420175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2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4A6CA-7F3A-4C36-BC89-A9CCF4C8F8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417458-62DE-4F95-BD9E-E0DC2B5B42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1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0DE49-87FB-48AC-BA49-8FF390C9FE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4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301BA7-3823-4640-93AC-E52000C979A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1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19C6BA-4B85-4882-A7FD-5FA6081D60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B2ECFD-BBCB-4393-A8E4-4F73802A1C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12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963D9-D7EE-4AAD-A6FA-B944DB10BA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5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D00F2-E377-4D47-B5AF-3C4B4232CA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36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26822F-E2FF-47DF-A8B0-0CF0ABF351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1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55CBBA-5FDC-4BDA-8D88-76139C8591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29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4F8A5E-CEC0-4B2C-80A1-708307B9A0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1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3F2409-1D06-4EC1-973E-DEDF48C2BC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8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57641F-6855-4D41-8312-E73D8BBF65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0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C5C2B9-B197-4D8A-96C6-9FD8122051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9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A0725-4A9F-4B32-8C99-19EA9A2FA5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44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403FBE-092D-4FD2-815E-85D394ACF4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CF46A2-000E-4112-8437-E774F8B676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6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B65A3-586A-4005-AC07-F9E3E5894D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37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8924BA-83FB-41BE-8C12-7FD84C70C4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4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2CB84C-F4F0-4D82-9FA8-1727B21D9F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020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4A102-F2E7-42A5-85EE-6D8ECF73EE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3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05F168-F90F-4141-8CA4-430BB8F992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90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5C4B99-B279-49ED-A7BC-9EA5114921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62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459AEE-5D08-4F07-B33F-8A187BC7FF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5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54FAE2-47E8-4DCE-A028-FA6B6688A4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902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9B0D4B-B8D9-43AB-9C7C-F1AD442389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63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603F5-459E-4F77-8A3C-6FD2E14970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5C8BD6-F620-4593-905D-1DDF1C7623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0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BDF74D-6B96-4798-AA43-505775183C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EF9A5-9310-492B-BF14-54FC36AAED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C79909-03A6-4EBC-8BB3-1CD5994279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C48F7D-EB16-4335-9B51-A072578E7D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0F8489-46D8-4CE9-ABC5-FE738020C3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B516-A5CA-42B1-859E-FF2E775CB204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70A4827-8768-4F2E-A208-363CCFCA3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9F11-41AE-4E18-90AA-4D7359DB7C86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FE50B6F-8DDE-45DD-BDC8-C52C4DCE3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4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6ED2F-BD7F-4288-B0A0-8202C11EBCCC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FFA6717-0F17-4CE8-A0F0-B99AFA341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5C351-A4B7-4CB4-9714-4805F6AC23FE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A630790-7BF6-4FBA-97DF-4D3A90380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5A01C-9B59-46B7-8ECF-40A3626389D9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D64593F-24D2-48E8-9E46-2CB51C3C8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39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8C510-6CEB-4C45-880A-010C36ABF79B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5C48927-BF39-407E-B3B3-205C11596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AAD9B-E181-4114-A3AE-972DAA48B980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FD528E8-BF99-4CE6-BDC8-023DCB386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7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4E415-A9F9-4844-918C-34982F3CC43C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A70A10C-6C78-4609-B63A-4266E39BD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9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CAD5F-0CC3-4600-B06D-BD596ECD388D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8805472-79FC-4FEE-9EAA-1C2D05D4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8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7A8AC-8005-49D4-949E-EEC4698586CC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E1E3571-EC6F-44D7-A748-8B952B7E4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6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AABE4-E9EE-4A9C-9B70-374F1EF53816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A18924E-14ED-4A0C-8662-02D4F629F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FA5D4-3E1F-47FA-82A8-9283C1132D14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322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CCC64-BAA8-4857-9FF9-F80D946A80DA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EB2B5ED-BC5B-4D0A-A6A1-2877C5057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A90C-25EE-4758-84B7-AC104F5AD8A8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26D44A5-1484-4967-843C-6F2A4185C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8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EC557-7B7D-45E8-8504-07C97BFC0755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665359-3034-41FC-9137-64073D6AC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6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76400"/>
            <a:ext cx="7543800" cy="40386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B035AA-3976-4C68-A09A-BD315AA44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3A1BF-074A-4355-8C6C-E4B33045C6D6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0E05B8F-1558-4320-B877-C0B4BF16B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DB0A0-4EDF-4F80-84D6-3C9F5D0962DC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D3FE968-A6FD-44A1-9BE6-A43912B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9B171-E128-42D9-BA7C-2128B4043570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60E2EE6-0C2E-4684-9D83-3364C5F23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C8FF7-58CF-4A37-88EE-C78E796B2105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CFF4D59-F240-48FA-985A-90D23E978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24724-8F8F-4972-B20F-9EA090AC48D4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82EC2E2-7559-4771-A3B4-EA4E511D2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DAC4-CCFA-44B7-8622-F229F94B5797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89320F5-C22B-47FF-B1DD-874019E5B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E5D5C-3482-4D36-AA07-A78D91BBAD4D}" type="datetime1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0ACBF88-895C-4834-9B00-28CC37477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A8181A-F391-4F56-8AFA-7F307F3293A8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7862AD39-A610-4E8B-A106-091749A5E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8D88C8-721A-4F68-90FD-518094DEB7C8}" type="datetime1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5D48BFD-B7F8-4E63-B349-639491928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55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Defining Classes I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2016 Pearson Inc. 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10" name="Picture 9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" y="0"/>
            <a:ext cx="5545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95612"/>
            <a:ext cx="1180952" cy="2952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4540-59F2-4F82-A6D7-6012130B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EA3B24D-17B8-4101-A09F-ADC5800B6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9" t="15532" r="43374" b="24034"/>
          <a:stretch/>
        </p:blipFill>
        <p:spPr>
          <a:xfrm>
            <a:off x="2225164" y="1269000"/>
            <a:ext cx="4693672" cy="432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0009E-B679-4DB8-9796-ED2491241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F59F-356C-4CBE-94CD-8D6861FE5C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583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About Methods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There are two kinds of methods:</a:t>
            </a:r>
          </a:p>
          <a:p>
            <a:pPr lvl="1" eaLnBrk="1" hangingPunct="1"/>
            <a:r>
              <a:rPr lang="en-US"/>
              <a:t>Methods that compute and return a value</a:t>
            </a:r>
          </a:p>
          <a:p>
            <a:pPr lvl="1" eaLnBrk="1" hangingPunct="1"/>
            <a:r>
              <a:rPr lang="en-US"/>
              <a:t>Methods that perform an action</a:t>
            </a:r>
          </a:p>
          <a:p>
            <a:pPr lvl="2" eaLnBrk="1" hangingPunct="1"/>
            <a:r>
              <a:rPr lang="en-US"/>
              <a:t>This type of method does not return a value, and is called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/>
              <a:t> method</a:t>
            </a:r>
          </a:p>
          <a:p>
            <a:pPr eaLnBrk="1" hangingPunct="1"/>
            <a:r>
              <a:rPr lang="en-US"/>
              <a:t>Each type of method differs slightly in how it is defined as well as how it is (usually) invoked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256AF2E-8E72-43F7-B8A1-6D8D5A10BAC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About Methods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method that returns a value must specify the type of that value in its heading/signature: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methodName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paramList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2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/>
              <a:t>A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dirty="0"/>
              <a:t> method uses the keyword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dirty="0"/>
              <a:t> in its heading to show that it does not return a value :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public void 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methodName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paramList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2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950EF53-6BB0-4445-A665-1716B521D39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A108-1FD8-410B-9490-06DAF466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34AA3B-1138-411D-BA55-BDE9ACEE9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0" t="15702" r="40070" b="27604"/>
          <a:stretch/>
        </p:blipFill>
        <p:spPr>
          <a:xfrm>
            <a:off x="1872618" y="1289740"/>
            <a:ext cx="5398764" cy="42785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28606-3574-40A6-9692-2CC740532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550A-60DC-4001-B9F3-45187E9C98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922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9625-514C-4F71-8629-91F3FEE5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iClicker</a:t>
            </a:r>
            <a:r>
              <a:rPr lang="en-CA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2E67-BBA0-4D86-90AE-D5C7AE47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What’s wrong with this code?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314450" lvl="2" indent="-514350">
              <a:buFont typeface="+mj-lt"/>
              <a:buAutoNum type="alphaUcPeriod"/>
            </a:pPr>
            <a:r>
              <a:rPr lang="en-CA" dirty="0"/>
              <a:t>Nothing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CA" dirty="0"/>
              <a:t>main() must be void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CA" dirty="0"/>
              <a:t>class must be public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CA" dirty="0"/>
              <a:t>Both B and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FC6C-8672-4EEE-9977-E6BB0EFCA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85B0-464B-4744-8C6C-9B7608EC61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5A6409-E482-462B-A0A6-6587E3535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" t="20237" r="70833" b="63339"/>
          <a:stretch/>
        </p:blipFill>
        <p:spPr>
          <a:xfrm>
            <a:off x="1815902" y="2209800"/>
            <a:ext cx="5969396" cy="1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8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return</a:t>
            </a:r>
            <a:r>
              <a:rPr lang="en-US"/>
              <a:t> Statements</a:t>
            </a:r>
            <a:endParaRPr lang="en-US">
              <a:latin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body of both types of methods contains a list of declarations and statements enclosed in a pair of braces</a:t>
            </a:r>
          </a:p>
          <a:p>
            <a:pPr lvl="1" eaLnBrk="1" hangingPunct="1">
              <a:buFontTx/>
              <a:buNone/>
            </a:pPr>
            <a:r>
              <a:rPr lang="en-US" sz="22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public &lt;void or 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&gt; 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()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400" dirty="0"/>
              <a:t>declarations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/>
              <a:t>statements                                         </a:t>
            </a:r>
            <a:endParaRPr lang="en-US" sz="24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628" name="AutoShape 5"/>
          <p:cNvSpPr>
            <a:spLocks/>
          </p:cNvSpPr>
          <p:nvPr/>
        </p:nvSpPr>
        <p:spPr bwMode="auto">
          <a:xfrm>
            <a:off x="4038600" y="3810000"/>
            <a:ext cx="914400" cy="914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834B492-0784-44E2-8A39-5462F72638C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40825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return</a:t>
            </a:r>
            <a:r>
              <a:rPr lang="en-US"/>
              <a:t> Statements</a:t>
            </a:r>
            <a:endParaRPr lang="en-US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body of a method that returns a value must also contain one or more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/>
              <a:t>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/>
              <a:t> statement specifies the value returned and ends the method invocation: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 Expression;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Expression</a:t>
            </a:r>
            <a:r>
              <a:rPr lang="en-US"/>
              <a:t> can be any expression that evaluates to something of the type returned listed in the method heading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ECF1EFB-82A4-4378-BE35-47569156509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return</a:t>
            </a:r>
            <a:r>
              <a:rPr lang="en-US"/>
              <a:t> Statements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/>
              <a:t> method need not contain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/>
              <a:t> statement, unless there is a situation that requires the method to end before all its code is executed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this context, since it does not return a value,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/>
              <a:t> statement is used without an expression: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return;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E81ED66-A344-45C4-87A0-8B3FDEE501C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0B89-D254-4073-B27B-6DBA748D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21A0DE-56A2-4C6D-9EB1-76F8FE819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9" t="15153" r="43374" b="24555"/>
          <a:stretch/>
        </p:blipFill>
        <p:spPr>
          <a:xfrm>
            <a:off x="2232001" y="1280319"/>
            <a:ext cx="4679998" cy="42973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86E5F-E11F-4BCD-84B3-1435DCEBBD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AEE9-3628-4753-ABD6-83411B7C90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898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 Definitions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 invocation of a method that returns a value can be used as an expression anyplace that a value of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800"/>
              <a:t> can be used: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typeReturned tRVariable;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tRVariable = objectName.methodName();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 invocation of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/>
              <a:t> method is simply a statement: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objectName.methodName();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DEEED39-218E-4892-B45D-5CD17BEA58A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Classes are the most important language feature that make </a:t>
            </a:r>
            <a:r>
              <a:rPr lang="en-US" sz="2800" i="1" dirty="0"/>
              <a:t>object-oriented programming</a:t>
            </a:r>
            <a:r>
              <a:rPr lang="en-US" sz="2800" dirty="0"/>
              <a:t> (</a:t>
            </a:r>
            <a:r>
              <a:rPr lang="en-US" sz="2800" i="1" dirty="0"/>
              <a:t>OOP</a:t>
            </a:r>
            <a:r>
              <a:rPr lang="en-US" sz="2800" dirty="0"/>
              <a:t>)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Programming in Java consists of defining a number of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u="sng" dirty="0"/>
              <a:t>Every program is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u="sng" dirty="0"/>
              <a:t>All helping software consists of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u="sng" dirty="0"/>
              <a:t>All programmer-defined types are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Classes are central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CEDE714-89A7-47DA-8A05-DE1C6510EA5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Any Method Can Be Used As a </a:t>
            </a:r>
            <a:r>
              <a:rPr lang="en-US" sz="3200" b="1">
                <a:latin typeface="Courier New" pitchFamily="49" charset="0"/>
              </a:rPr>
              <a:t>void</a:t>
            </a:r>
            <a:r>
              <a:rPr lang="en-US" sz="3200"/>
              <a:t> Method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method that returns a value can also perform an action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you want the action performed, but do not need the returned value, you can invoke the method as if it were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/>
              <a:t> method, and the returned value will be discarded: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objectName.returnedValueMethod();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D9589E0-8026-43C7-A705-FD0299A9133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 Variables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variable declared within a method definition is called a </a:t>
            </a:r>
            <a:r>
              <a:rPr lang="en-US" i="1"/>
              <a:t>local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All variables declared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/>
              <a:t> method are 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All method parameters are local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two methods each have a local variable of the same name, they are still two entirely different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8B7E50A-06C5-4235-BDF8-413A7011156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Global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Some programming languages include another kind of variable called a </a:t>
            </a:r>
            <a:r>
              <a:rPr lang="en-US" i="1"/>
              <a:t>global</a:t>
            </a:r>
            <a:r>
              <a:rPr lang="en-US"/>
              <a:t> variable</a:t>
            </a:r>
          </a:p>
          <a:p>
            <a:pPr eaLnBrk="1" hangingPunct="1"/>
            <a:r>
              <a:rPr lang="en-US"/>
              <a:t>The Java language does </a:t>
            </a:r>
            <a:r>
              <a:rPr lang="en-US" b="1"/>
              <a:t>not </a:t>
            </a:r>
            <a:r>
              <a:rPr lang="en-US"/>
              <a:t>have global variables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9273489-E919-44B2-9C74-252F8A6007E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i="1"/>
              <a:t>block</a:t>
            </a:r>
            <a:r>
              <a:rPr lang="en-US" sz="2800"/>
              <a:t> is another name for a compound statement, that is, a set of Java statements enclosed in braces,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{}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variable declared within a block is local to that block, and cannot be used outside the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Once a variable has been declared within a block, its name cannot be used for anything else within the same method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0317751-A058-4816-80AC-FE8936DE022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2D5-F390-4041-AD4E-2B3B1D48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Local variables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316128-0559-4981-A495-EE7E81124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0" t="21313" r="36748" b="30972"/>
          <a:stretch/>
        </p:blipFill>
        <p:spPr>
          <a:xfrm>
            <a:off x="1659910" y="1494040"/>
            <a:ext cx="6281380" cy="38699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F66F-2311-42B3-A7E5-60E8FE16D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9DD5C-3BEE-4C82-A74F-5B147962D0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090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Declaring Variables in a </a:t>
            </a:r>
            <a:r>
              <a:rPr lang="en-US" sz="3200" b="1">
                <a:latin typeface="Courier New" pitchFamily="49" charset="0"/>
              </a:rPr>
              <a:t>for</a:t>
            </a:r>
            <a:r>
              <a:rPr lang="en-US" sz="3200"/>
              <a:t> Statement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You can declare one or more variables within the initialization portion of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dirty="0"/>
              <a:t> statement</a:t>
            </a:r>
          </a:p>
          <a:p>
            <a:pPr eaLnBrk="1" hangingPunct="1"/>
            <a:r>
              <a:rPr lang="en-US" sz="2800" dirty="0"/>
              <a:t>A variable so declared will be local to 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dirty="0"/>
              <a:t> loop, and cannot be used outside of the loop</a:t>
            </a:r>
          </a:p>
          <a:p>
            <a:pPr eaLnBrk="1" hangingPunct="1"/>
            <a:r>
              <a:rPr lang="en-US" sz="2800" b="1" u="sng" dirty="0"/>
              <a:t>If you need to use such a variable outside of a loop, then declare it outside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DC5CB11-77E7-4678-B18E-EAAFD4A1C4C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114800"/>
          </a:xfrm>
        </p:spPr>
        <p:txBody>
          <a:bodyPr/>
          <a:lstStyle/>
          <a:p>
            <a:pPr eaLnBrk="1" hangingPunct="1"/>
            <a:r>
              <a:rPr lang="en-US"/>
              <a:t>The methods seen so far have had no parameters, indicated by an empty set of parentheses in the method heading</a:t>
            </a:r>
          </a:p>
          <a:p>
            <a:pPr eaLnBrk="1" hangingPunct="1"/>
            <a:r>
              <a:rPr lang="en-US"/>
              <a:t>Some methods need to receive additional data via a list of </a:t>
            </a:r>
            <a:r>
              <a:rPr lang="en-US" i="1"/>
              <a:t>parameters</a:t>
            </a:r>
            <a:r>
              <a:rPr lang="en-US"/>
              <a:t> in order to perform their work</a:t>
            </a:r>
          </a:p>
          <a:p>
            <a:pPr lvl="1" eaLnBrk="1" hangingPunct="1"/>
            <a:r>
              <a:rPr lang="en-US"/>
              <a:t>These </a:t>
            </a:r>
            <a:r>
              <a:rPr lang="en-US" i="1"/>
              <a:t>parameters</a:t>
            </a:r>
            <a:r>
              <a:rPr lang="en-US"/>
              <a:t> are also called </a:t>
            </a:r>
            <a:r>
              <a:rPr lang="en-US" i="1"/>
              <a:t>formal parameters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7A53C33-EF50-4E28-84C8-2DFD1BC923E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/>
            <a:r>
              <a:rPr lang="en-US"/>
              <a:t>A parameter list provides a description of the data required by a method</a:t>
            </a:r>
          </a:p>
          <a:p>
            <a:pPr lvl="1" eaLnBrk="1" hangingPunct="1"/>
            <a:r>
              <a:rPr lang="en-US"/>
              <a:t>It indicates the number and types of data pieces needed, the order in which they must be given, and the local name for these pieces as used in the method</a:t>
            </a:r>
          </a:p>
          <a:p>
            <a:pPr lvl="1" eaLnBrk="1" hangingPunct="1">
              <a:buFontTx/>
              <a:buNone/>
            </a:pPr>
            <a:endParaRPr lang="en-US" sz="1000"/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double myMethod(int p1, int p2, double p3)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6833CBF-4B97-4DFD-BB9C-9FD1B5E144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When a method is invoked, the appropriate values must be passed to the method in the form of </a:t>
            </a:r>
            <a:r>
              <a:rPr lang="en-US" sz="2400" i="1"/>
              <a:t>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Arguments are also called </a:t>
            </a:r>
            <a:r>
              <a:rPr lang="en-US" sz="2000" i="1"/>
              <a:t>actual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number and order of the arguments must exactly match that of the parameter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type of each argument must be compatible with the type of the corresponding parameter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a=1,b=2,c=3;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 result = myMethod(a,b,c);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2E98E89-595F-4723-968A-52EA6C1AF52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preceding example, the value of each argument (not the variable name) is plugged into the corresponding method parameter</a:t>
            </a:r>
          </a:p>
          <a:p>
            <a:pPr lvl="1" eaLnBrk="1" hangingPunct="1"/>
            <a:r>
              <a:rPr lang="en-US" b="1" u="sng" dirty="0"/>
              <a:t>This method of plugging in arguments for formal parameters is known as the </a:t>
            </a:r>
            <a:r>
              <a:rPr lang="en-US" b="1" i="1" u="sng" dirty="0"/>
              <a:t>call-by-value mechanism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9D1B67C-B1F4-4F92-A8E6-5841D5603A2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Class Is a Type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class is a special kind of programmer-defined type, and variables can be declared of a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value of a class type is called an object or </a:t>
            </a:r>
            <a:r>
              <a:rPr lang="en-US" sz="2800" i="1" dirty="0"/>
              <a:t>an instance of the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A is a class, then the phrases "</a:t>
            </a:r>
            <a:r>
              <a:rPr lang="en-US" sz="2400" dirty="0" err="1"/>
              <a:t>bla</a:t>
            </a:r>
            <a:r>
              <a:rPr lang="en-US" sz="2400" dirty="0"/>
              <a:t> is of type A," "</a:t>
            </a:r>
            <a:r>
              <a:rPr lang="en-US" sz="2400" dirty="0" err="1"/>
              <a:t>bla</a:t>
            </a:r>
            <a:r>
              <a:rPr lang="en-US" sz="2400" dirty="0"/>
              <a:t> is an object of the class A," and "</a:t>
            </a:r>
            <a:r>
              <a:rPr lang="en-US" sz="2400" dirty="0" err="1"/>
              <a:t>bla</a:t>
            </a:r>
            <a:r>
              <a:rPr lang="en-US" sz="2400" dirty="0"/>
              <a:t> is an instance of the class A" mean the same thing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class determines the types of data that an object can contain, as well as the actions it can perform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33329A10-23E8-433F-BEF9-A44CE84AB5B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Formal Parameter Used as a Local Variable (Part 1 of 5)</a:t>
            </a:r>
          </a:p>
        </p:txBody>
      </p:sp>
      <p:pic>
        <p:nvPicPr>
          <p:cNvPr id="41987" name="Picture 6" descr="savitch_c04d06_1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1F84289-7D28-4259-A0C5-3A397F0E3FD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D7D69B-84DD-4034-9C25-620C626BB024}"/>
              </a:ext>
            </a:extLst>
          </p:cNvPr>
          <p:cNvSpPr/>
          <p:nvPr/>
        </p:nvSpPr>
        <p:spPr>
          <a:xfrm>
            <a:off x="1676400" y="2819400"/>
            <a:ext cx="3352800" cy="137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28015DBD-362C-4451-BEB4-CAC7B28640FD}"/>
              </a:ext>
            </a:extLst>
          </p:cNvPr>
          <p:cNvSpPr/>
          <p:nvPr/>
        </p:nvSpPr>
        <p:spPr>
          <a:xfrm>
            <a:off x="5029200" y="2555081"/>
            <a:ext cx="3048000" cy="2046287"/>
          </a:xfrm>
          <a:prstGeom prst="leftArrowCallout">
            <a:avLst>
              <a:gd name="adj1" fmla="val 9878"/>
              <a:gd name="adj2" fmla="val 10336"/>
              <a:gd name="adj3" fmla="val 12856"/>
              <a:gd name="adj4" fmla="val 8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/>
              <a:t>What are these?</a:t>
            </a:r>
          </a:p>
          <a:p>
            <a:pPr marL="342900" indent="-342900">
              <a:buFont typeface="+mj-lt"/>
              <a:buAutoNum type="alphaUcPeriod"/>
            </a:pPr>
            <a:r>
              <a:rPr lang="en-CA" sz="2000" dirty="0"/>
              <a:t>Variables</a:t>
            </a:r>
          </a:p>
          <a:p>
            <a:pPr marL="342900" indent="-342900">
              <a:buFont typeface="+mj-lt"/>
              <a:buAutoNum type="alphaUcPeriod"/>
            </a:pPr>
            <a:r>
              <a:rPr lang="en-CA" sz="2000" dirty="0"/>
              <a:t>Members</a:t>
            </a:r>
          </a:p>
          <a:p>
            <a:pPr marL="342900" indent="-342900">
              <a:buFont typeface="+mj-lt"/>
              <a:buAutoNum type="alphaUcPeriod"/>
            </a:pPr>
            <a:r>
              <a:rPr lang="en-CA" sz="2000" dirty="0"/>
              <a:t>Instance variables</a:t>
            </a:r>
          </a:p>
          <a:p>
            <a:pPr marL="342900" indent="-342900">
              <a:buFont typeface="+mj-lt"/>
              <a:buAutoNum type="alphaUcPeriod"/>
            </a:pPr>
            <a:r>
              <a:rPr lang="en-CA" sz="2000" dirty="0"/>
              <a:t>All above</a:t>
            </a:r>
          </a:p>
          <a:p>
            <a:pPr marL="342900" indent="-342900">
              <a:buFont typeface="+mj-lt"/>
              <a:buAutoNum type="alphaUcPeriod"/>
            </a:pPr>
            <a:r>
              <a:rPr lang="en-CA" sz="2000" dirty="0"/>
              <a:t>None of the above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Formal Parameter Used as a Local Variable (Part 2 of 5)</a:t>
            </a:r>
          </a:p>
        </p:txBody>
      </p:sp>
      <p:pic>
        <p:nvPicPr>
          <p:cNvPr id="43011" name="Picture 4" descr="savitch_c04d06_2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F802F69-403F-49C2-8CE4-D91A9D792AC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Formal Parameter Used as a Local Variable (Part 3 of 5)</a:t>
            </a:r>
          </a:p>
        </p:txBody>
      </p:sp>
      <p:pic>
        <p:nvPicPr>
          <p:cNvPr id="44035" name="Picture 3" descr="savitch_c04d06_3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136AD7A-F712-4727-9993-6FAD49C364B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Formal Parameter Used as a Local Variable (Part 4 of 5)</a:t>
            </a:r>
          </a:p>
        </p:txBody>
      </p:sp>
      <p:pic>
        <p:nvPicPr>
          <p:cNvPr id="45059" name="Picture 3" descr="savitch_c04d06_4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C1DD700-3FA5-479F-ABB1-058707BBE0EB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Formal Parameter Used as a Local Variable (Part 5 of 5)</a:t>
            </a:r>
          </a:p>
        </p:txBody>
      </p:sp>
      <p:pic>
        <p:nvPicPr>
          <p:cNvPr id="46083" name="Picture 3" descr="savitch_c04d06_5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AD1CD58-3516-4346-9128-F9F98066B7C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Accessor and Mutator 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/>
              <a:t>Accessor</a:t>
            </a:r>
            <a:r>
              <a:rPr lang="en-US" sz="2400"/>
              <a:t> methods allow the programmer to obtain the value of an object's instance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data can be accessed but not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name of an accessor method typically starts with the word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get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/>
              <a:t>Mutator</a:t>
            </a:r>
            <a:r>
              <a:rPr lang="en-US" sz="2400"/>
              <a:t> methods allow the programmer to change the value of an object's instance variables in a controlled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Incoming data is typically tested and/or filtered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name of a mutator method typically starts with the word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set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FF48C1A-7DE6-44A3-B0FA-9C32CFFA453D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Mutator Methods Can Return a Boolean Value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Some mutator methods issue an error message and end the program whenever they are given values that aren't sensible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 alternative approach is to have the mutator test the values, but to never have it end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Instead, have it return a boolean value, and have the calling program handle the cases where the changes do not make sense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33617B2-EB27-4D0C-8D50-522E308E81D8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i="1"/>
              <a:t>constructor</a:t>
            </a:r>
            <a:r>
              <a:rPr lang="en-US" sz="2800"/>
              <a:t> is a special kind of method that is designed to initialize the instance variables for an object: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 ClassName(anyParameters){code}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A constructor must have the same name as the class</a:t>
            </a:r>
          </a:p>
          <a:p>
            <a:pPr lvl="1" eaLnBrk="1" hangingPunct="1"/>
            <a:r>
              <a:rPr lang="en-US" sz="2400"/>
              <a:t>A constructor has no type returned, not even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Constructors are typically overloaded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DEBED0D-D2E2-44E9-A948-B8C754AFE7E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06557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constructor is called when an object of the class is created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ClassName objectName = new ClassName(anyArgs);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name of the constructor and its parenthesized list of arguments (if any) must follow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/>
              <a:t> operator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is the </a:t>
            </a:r>
            <a:r>
              <a:rPr lang="en-US" sz="2000" b="1"/>
              <a:t>only</a:t>
            </a:r>
            <a:r>
              <a:rPr lang="en-US" sz="2000"/>
              <a:t> valid way to invoke a constructor:  a constructor cannot be invoked like an ordinary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a constructor is invoked again (using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/>
              <a:t>), the first object is discarded and an entirely new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you need to change the values of instance variables of the object, use mutator methods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08AAB06-39F8-4F47-8C4E-B74C402458FB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46296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You Can Invoke Another Method in a Constructor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first action taken by a constructor is to create an object with 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Therefore, it is legal to invoke another method within the definition of a constructor, since it has the newly created object as its calling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For example, mutator methods can be used to set the values of the instance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It is even possible for one constructor to invoke another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DA9B933-F5D7-4F1F-9CCD-9C93C6E4E508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5874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Primitive Type Values vs. Class Type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primitive type value is a single piece of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class type value or object can have multiple pieces of data, as well as actions called </a:t>
            </a:r>
            <a:r>
              <a:rPr lang="en-US" sz="2800" i="1" dirty="0"/>
              <a:t>methods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objects of a class have the same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objects of a class have the same pieces of data (i.e., name, type, and number)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a given object, each piece of data can hold a different value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3F356C7-9ABD-41F9-A65F-E497766DD34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9AFE-3926-4471-BAE5-E6EC1967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Constructor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A52B56D-B7BA-42AE-9CE9-350C6022C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 t="21266" r="56495" b="15198"/>
          <a:stretch/>
        </p:blipFill>
        <p:spPr>
          <a:xfrm>
            <a:off x="1849269" y="1295400"/>
            <a:ext cx="5445461" cy="4876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91DD0-5DAA-4C65-9D93-7BD688F8F0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7A92-A3EB-4A3F-9BBE-8C92EE84B5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250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9AFE-3926-4471-BAE5-E6EC1967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91DD0-5DAA-4C65-9D93-7BD688F8F0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7A92-A3EB-4A3F-9BBE-8C92EE84B5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ED9BC7C-06A5-400F-9AA1-9C429EE0D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" t="21272" r="56626" b="10153"/>
          <a:stretch/>
        </p:blipFill>
        <p:spPr>
          <a:xfrm>
            <a:off x="2277750" y="1284600"/>
            <a:ext cx="5045700" cy="4887600"/>
          </a:xfrm>
        </p:spPr>
      </p:pic>
    </p:spTree>
    <p:extLst>
      <p:ext uri="{BB962C8B-B14F-4D97-AF65-F5344CB8AC3E}">
        <p14:creationId xmlns:p14="http://schemas.microsoft.com/office/powerpoint/2010/main" val="2772497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Information Hiding and Encapsulation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/>
              <a:t>Information hiding</a:t>
            </a:r>
            <a:r>
              <a:rPr lang="en-US" sz="2400"/>
              <a:t> is the practice of separating how to use a class from the details of its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/>
              <a:t>Abstraction</a:t>
            </a:r>
            <a:r>
              <a:rPr lang="en-US" sz="2000"/>
              <a:t> is another term used to express the concept of discarding details in order to avoid information overload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/>
              <a:t>Encapsulation </a:t>
            </a:r>
            <a:r>
              <a:rPr lang="en-US" sz="2400"/>
              <a:t>means that the data and methods of a class are combined into a single unit (i.e., a class object), which hides the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Knowing the details is unnecessary because interaction with the object occurs via a well-defined and simple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Java, hiding details is done by marking them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8800943-6297-4A0C-BF97-7B3AF6FC22F9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Encapsulation</a:t>
            </a:r>
          </a:p>
        </p:txBody>
      </p:sp>
      <p:pic>
        <p:nvPicPr>
          <p:cNvPr id="59395" name="Picture 10" descr="savitch_c04d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7724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C653902-EBF9-4E81-863F-D4C4E8697FB0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private</a:t>
            </a:r>
            <a:r>
              <a:rPr lang="en-US"/>
              <a:t> Modifiers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The modifier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dirty="0"/>
              <a:t> means that there are no restrictions on where an instance variable or method can be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Can be accessed outside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modifier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dirty="0"/>
              <a:t> means that an instance variable or method cannot be accessed by name outside of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u="sng" dirty="0"/>
              <a:t>It is considered good programming practice to make all instance variables </a:t>
            </a:r>
            <a:r>
              <a:rPr lang="en-US" sz="2400" b="1" u="sng" dirty="0">
                <a:solidFill>
                  <a:srgbClr val="034CA1"/>
                </a:solidFill>
                <a:latin typeface="Courier New" pitchFamily="49" charset="0"/>
              </a:rPr>
              <a:t>private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u="sng" dirty="0"/>
              <a:t>Most methods are </a:t>
            </a:r>
            <a:r>
              <a:rPr lang="en-US" sz="2400" b="1" u="sng" dirty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b="1" u="sng" dirty="0"/>
              <a:t>, and thus provide  controlled access to the object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Usually, methods are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dirty="0"/>
              <a:t> only if used as helping methods for other methods in the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Never invoked outside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E28695E-6E03-48D1-AAB9-AA94DC6B027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1059-0D88-4673-9A1C-C7ED2D84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83FC-B2A6-42D2-A7AE-7AF3A378E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0574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“outside the class”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vs.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“inside the class”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2F040C-0209-4360-B60D-190DC710A0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" t="22036" r="56365" b="21935"/>
          <a:stretch/>
        </p:blipFill>
        <p:spPr>
          <a:xfrm>
            <a:off x="2685355" y="1417638"/>
            <a:ext cx="6001445" cy="47085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7D9E-C092-49F4-95B8-615F7005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589DE-54D2-4CA2-B431-013A0A24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24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1059-0D88-4673-9A1C-C7ED2D84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83FC-B2A6-42D2-A7AE-7AF3A378E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0574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“outside the class”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vs.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“inside the class”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7D9E-C092-49F4-95B8-615F7005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589DE-54D2-4CA2-B431-013A0A24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0E45F9A-230A-43FA-B6F5-9662D65E64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" t="21554" r="56365" b="9352"/>
          <a:stretch/>
        </p:blipFill>
        <p:spPr>
          <a:xfrm>
            <a:off x="3673200" y="1420812"/>
            <a:ext cx="5013600" cy="4935538"/>
          </a:xfrm>
        </p:spPr>
      </p:pic>
    </p:spTree>
    <p:extLst>
      <p:ext uri="{BB962C8B-B14F-4D97-AF65-F5344CB8AC3E}">
        <p14:creationId xmlns:p14="http://schemas.microsoft.com/office/powerpoint/2010/main" val="423659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Class Has Access to Private Members of All Objects of the Class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Within the definition of a class, private members of </a:t>
            </a:r>
            <a:r>
              <a:rPr lang="en-US" b="1"/>
              <a:t>any</a:t>
            </a:r>
            <a:r>
              <a:rPr lang="en-US"/>
              <a:t> object of the class can be accessed, not just private members of the calling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E48BCE4-46F2-4B2F-A76F-6026A8ACDF06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methods </a:t>
            </a:r>
            <a:r>
              <a:rPr lang="en-US" sz="3200" b="1">
                <a:latin typeface="Courier New" pitchFamily="49" charset="0"/>
              </a:rPr>
              <a:t>equals</a:t>
            </a:r>
            <a:r>
              <a:rPr lang="en-US" sz="3200"/>
              <a:t> and </a:t>
            </a:r>
            <a:r>
              <a:rPr lang="en-US" sz="3200" b="1">
                <a:latin typeface="Courier New" pitchFamily="49" charset="0"/>
              </a:rPr>
              <a:t>toString</a:t>
            </a:r>
            <a:endParaRPr lang="en-US" sz="3200">
              <a:latin typeface="Courier New" pitchFamily="49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Java expects certain methods, such as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b="1"/>
              <a:t> </a:t>
            </a:r>
            <a:r>
              <a:rPr lang="en-US" sz="2400"/>
              <a:t>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/>
              <a:t>, to be in all, or almost all,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purpose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/>
              <a:t>,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/>
              <a:t> valued method, is to compare two objects of the class to see if they satisfy the notion of "being equal"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Note:  You cannot use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000"/>
              <a:t> to compare objects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boolean equals(ClassName objectName)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purpose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/>
              <a:t> method is to return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value that represents the data in the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String toString()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DF0458F-DD4C-4F80-B62E-DD056AFE94C0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BA4E-57D8-487D-88E5-172281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Local variables of the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4FD0-438B-4E19-8E4F-4BD84D54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Treated as local variables of any other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0152A-BB38-423B-B934-9AD00A208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CC49-D2D5-4749-8D6F-9B35FCCD05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012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Contents of a Class Definition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class definition specifies the data items and methods that all of its objects will have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These data items and methods are sometimes called </a:t>
            </a:r>
            <a:r>
              <a:rPr lang="en-US" sz="2800" i="1"/>
              <a:t>members</a:t>
            </a:r>
            <a:r>
              <a:rPr lang="en-US" sz="2800"/>
              <a:t> of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Data items are called </a:t>
            </a:r>
            <a:r>
              <a:rPr lang="en-US" sz="2800" i="1"/>
              <a:t>fields</a:t>
            </a:r>
            <a:r>
              <a:rPr lang="en-US" sz="2800"/>
              <a:t> or </a:t>
            </a:r>
            <a:r>
              <a:rPr lang="en-US" sz="2800" i="1"/>
              <a:t>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Instance variable declarations and method definitions can be placed in any order within the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1474EC6-AFD7-4F93-A42C-B474269DA06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argument and parameter types do not match exactly, Java will attempt to make an automatic type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 the preceding example,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/>
              <a:t> value of argument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</a:t>
            </a:r>
            <a:r>
              <a:rPr lang="en-US" sz="2400"/>
              <a:t> would be cast to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primitive argument can be automatically type cast from any of the following types, to any of the types that appear to its right: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char</a:t>
            </a:r>
          </a:p>
        </p:txBody>
      </p:sp>
      <p:grpSp>
        <p:nvGrpSpPr>
          <p:cNvPr id="39940" name="Group 6"/>
          <p:cNvGrpSpPr>
            <a:grpSpLocks/>
          </p:cNvGrpSpPr>
          <p:nvPr/>
        </p:nvGrpSpPr>
        <p:grpSpPr bwMode="auto">
          <a:xfrm>
            <a:off x="2209800" y="5029200"/>
            <a:ext cx="1524000" cy="228600"/>
            <a:chOff x="1488" y="3216"/>
            <a:chExt cx="912" cy="144"/>
          </a:xfrm>
        </p:grpSpPr>
        <p:sp>
          <p:nvSpPr>
            <p:cNvPr id="39943" name="Line 4"/>
            <p:cNvSpPr>
              <a:spLocks noChangeShapeType="1"/>
            </p:cNvSpPr>
            <p:nvPr/>
          </p:nvSpPr>
          <p:spPr bwMode="auto">
            <a:xfrm>
              <a:off x="1488" y="3360"/>
              <a:ext cx="912" cy="0"/>
            </a:xfrm>
            <a:prstGeom prst="line">
              <a:avLst/>
            </a:prstGeom>
            <a:noFill/>
            <a:ln w="9525">
              <a:solidFill>
                <a:srgbClr val="034CA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5"/>
            <p:cNvSpPr>
              <a:spLocks noChangeShapeType="1"/>
            </p:cNvSpPr>
            <p:nvPr/>
          </p:nvSpPr>
          <p:spPr bwMode="auto">
            <a:xfrm flipV="1">
              <a:off x="2400" y="3216"/>
              <a:ext cx="0" cy="144"/>
            </a:xfrm>
            <a:prstGeom prst="line">
              <a:avLst/>
            </a:prstGeom>
            <a:noFill/>
            <a:ln w="9525">
              <a:solidFill>
                <a:srgbClr val="034CA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8278FB1-054F-4DEA-9D52-04229AE975A2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72592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parameters is often thought of as a blank or placeholder that is filled in by the value of its corresponding argument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However, a parameter is more than that:  it is actually a local variable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When a method is invoked, the value of its argument is computed, and the corresponding parameter (i.e., local variable) is initialized to this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Even if the value of a formal parameter is changed within a method (i.e., it is used as a local variable) the value of the argument cannot be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C2AD918-66DC-4BAE-86A7-270AD33A30F6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04522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5ED1-C0F0-4B6A-AC2F-85DB4E7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Parameter Implicit Typecasting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4EE24AF-1B44-4222-B9E7-733C7CE48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0" t="20948" r="46045" b="41073"/>
          <a:stretch/>
        </p:blipFill>
        <p:spPr>
          <a:xfrm>
            <a:off x="1457552" y="1831199"/>
            <a:ext cx="6228896" cy="38838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926DA-4C0D-43F4-83FD-9F668C437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2B4C-1731-4249-9395-8AF48582CE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917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5ED1-C0F0-4B6A-AC2F-85DB4E7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Parameter Implicit Typecasting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926DA-4C0D-43F4-83FD-9F668C437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2B4C-1731-4249-9395-8AF48582CE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742DD6D-9791-4CAD-B7F5-BCCE89942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3" t="20987" r="43263" b="43733"/>
          <a:stretch/>
        </p:blipFill>
        <p:spPr>
          <a:xfrm>
            <a:off x="1487658" y="1714499"/>
            <a:ext cx="6172201" cy="34290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872F5B-1B86-456C-9CA5-865EFB8BCC83}"/>
              </a:ext>
            </a:extLst>
          </p:cNvPr>
          <p:cNvSpPr txBox="1"/>
          <p:nvPr/>
        </p:nvSpPr>
        <p:spPr>
          <a:xfrm>
            <a:off x="457200" y="543302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A:</a:t>
            </a:r>
          </a:p>
          <a:p>
            <a:r>
              <a:rPr lang="en-CA" dirty="0" err="1"/>
              <a:t>arg</a:t>
            </a:r>
            <a:r>
              <a:rPr lang="en-CA" dirty="0"/>
              <a:t> is double: 2.5</a:t>
            </a:r>
          </a:p>
          <a:p>
            <a:r>
              <a:rPr lang="en-CA" dirty="0" err="1"/>
              <a:t>arg</a:t>
            </a:r>
            <a:r>
              <a:rPr lang="en-CA" dirty="0"/>
              <a:t> is double: 37.0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15E03-02BA-4B55-9501-58A561691254}"/>
              </a:ext>
            </a:extLst>
          </p:cNvPr>
          <p:cNvSpPr txBox="1"/>
          <p:nvPr/>
        </p:nvSpPr>
        <p:spPr>
          <a:xfrm>
            <a:off x="3505200" y="541714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B:</a:t>
            </a:r>
          </a:p>
          <a:p>
            <a:r>
              <a:rPr lang="en-CA" dirty="0" err="1"/>
              <a:t>arg</a:t>
            </a:r>
            <a:r>
              <a:rPr lang="en-CA" dirty="0"/>
              <a:t> is int: 2</a:t>
            </a:r>
          </a:p>
          <a:p>
            <a:r>
              <a:rPr lang="en-CA" dirty="0" err="1"/>
              <a:t>arg</a:t>
            </a:r>
            <a:r>
              <a:rPr lang="en-CA" dirty="0"/>
              <a:t> is int: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5778A-63F3-4AC5-9BE6-5EB8F037A70C}"/>
              </a:ext>
            </a:extLst>
          </p:cNvPr>
          <p:cNvSpPr txBox="1"/>
          <p:nvPr/>
        </p:nvSpPr>
        <p:spPr>
          <a:xfrm>
            <a:off x="6553200" y="543302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C:</a:t>
            </a:r>
          </a:p>
          <a:p>
            <a:r>
              <a:rPr lang="en-CA" dirty="0" err="1"/>
              <a:t>arg</a:t>
            </a:r>
            <a:r>
              <a:rPr lang="en-CA" dirty="0"/>
              <a:t> is double: 2.5</a:t>
            </a:r>
          </a:p>
          <a:p>
            <a:r>
              <a:rPr lang="en-CA" dirty="0" err="1"/>
              <a:t>arg</a:t>
            </a:r>
            <a:r>
              <a:rPr lang="en-CA" dirty="0"/>
              <a:t> is int: 37</a:t>
            </a:r>
          </a:p>
        </p:txBody>
      </p:sp>
    </p:spTree>
    <p:extLst>
      <p:ext uri="{BB962C8B-B14F-4D97-AF65-F5344CB8AC3E}">
        <p14:creationId xmlns:p14="http://schemas.microsoft.com/office/powerpoint/2010/main" val="3698598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5ED1-C0F0-4B6A-AC2F-85DB4E7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Parameter Implicit Typecasting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926DA-4C0D-43F4-83FD-9F668C437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2B4C-1731-4249-9395-8AF48582CE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64DA746-4D57-4E40-BFAA-3F51B8A9B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3" t="21415" r="46229" b="53140"/>
          <a:stretch/>
        </p:blipFill>
        <p:spPr>
          <a:xfrm>
            <a:off x="952500" y="1828799"/>
            <a:ext cx="7239000" cy="32004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37127-195C-4064-926F-56803C9CB32B}"/>
              </a:ext>
            </a:extLst>
          </p:cNvPr>
          <p:cNvSpPr txBox="1"/>
          <p:nvPr/>
        </p:nvSpPr>
        <p:spPr>
          <a:xfrm>
            <a:off x="457200" y="5273675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A:</a:t>
            </a:r>
          </a:p>
          <a:p>
            <a:r>
              <a:rPr lang="en-CA" dirty="0"/>
              <a:t>It worked: 2.5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209DF-1C9B-45FD-AB37-1196BB67AB56}"/>
              </a:ext>
            </a:extLst>
          </p:cNvPr>
          <p:cNvSpPr txBox="1"/>
          <p:nvPr/>
        </p:nvSpPr>
        <p:spPr>
          <a:xfrm>
            <a:off x="2362200" y="527367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B:</a:t>
            </a:r>
          </a:p>
          <a:p>
            <a:r>
              <a:rPr lang="en-CA" dirty="0"/>
              <a:t>It worked: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67926-8531-4172-8139-2210DB2BDF3D}"/>
              </a:ext>
            </a:extLst>
          </p:cNvPr>
          <p:cNvSpPr txBox="1"/>
          <p:nvPr/>
        </p:nvSpPr>
        <p:spPr>
          <a:xfrm>
            <a:off x="4267200" y="527367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C:</a:t>
            </a:r>
          </a:p>
          <a:p>
            <a:r>
              <a:rPr lang="en-CA" dirty="0"/>
              <a:t>Compilation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FBAD6-9674-4773-9B41-5C59FF1C1C5C}"/>
              </a:ext>
            </a:extLst>
          </p:cNvPr>
          <p:cNvSpPr txBox="1"/>
          <p:nvPr/>
        </p:nvSpPr>
        <p:spPr>
          <a:xfrm>
            <a:off x="6553200" y="5273672"/>
            <a:ext cx="213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D:</a:t>
            </a:r>
          </a:p>
          <a:p>
            <a:r>
              <a:rPr lang="en-CA" dirty="0"/>
              <a:t>Runtime Exception</a:t>
            </a:r>
          </a:p>
        </p:txBody>
      </p:sp>
    </p:spTree>
    <p:extLst>
      <p:ext uri="{BB962C8B-B14F-4D97-AF65-F5344CB8AC3E}">
        <p14:creationId xmlns:p14="http://schemas.microsoft.com/office/powerpoint/2010/main" val="3468909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this</a:t>
            </a:r>
            <a:r>
              <a:rPr lang="en-US"/>
              <a:t> Parameter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All instance variables are understood to have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&lt;the calling object&gt;.</a:t>
            </a:r>
            <a:r>
              <a:rPr lang="en-US" sz="2800"/>
              <a:t> in front of them</a:t>
            </a:r>
          </a:p>
          <a:p>
            <a:pPr eaLnBrk="1" hangingPunct="1"/>
            <a:r>
              <a:rPr lang="en-US" sz="2800"/>
              <a:t>If an explicit name for the calling object is needed, the keyword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/>
              <a:t> can be used</a:t>
            </a:r>
          </a:p>
          <a:p>
            <a:pPr lvl="1" eaLnBrk="1" hangingPunct="1"/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myInstanceVariable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/>
              <a:t>always means and is always interchangeable with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this.myInstanceVariable</a:t>
            </a:r>
            <a:endParaRPr lang="en-US" sz="2400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265B091-E23E-4925-A11E-6191265CEECF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this</a:t>
            </a:r>
            <a:r>
              <a:rPr lang="en-US"/>
              <a:t> Parameter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u="sng" dirty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b="1" u="sng" dirty="0"/>
              <a:t> </a:t>
            </a:r>
            <a:r>
              <a:rPr lang="en-US" b="1" i="1" u="sng" dirty="0"/>
              <a:t>must</a:t>
            </a:r>
            <a:r>
              <a:rPr lang="en-US" b="1" u="sng" dirty="0"/>
              <a:t> be used if a parameter or other local variable with the same name is used in the method</a:t>
            </a:r>
          </a:p>
          <a:p>
            <a:pPr lvl="1" eaLnBrk="1" hangingPunct="1"/>
            <a:r>
              <a:rPr lang="en-US" dirty="0"/>
              <a:t>Otherwise, all instances of the variable name will be interpreted as local</a:t>
            </a:r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int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someVariable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=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this.someVariable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895600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alibri" pitchFamily="34" charset="0"/>
              </a:rPr>
              <a:t>local</a:t>
            </a:r>
            <a:endParaRPr lang="en-US">
              <a:latin typeface="Calibri" pitchFamily="34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400800" y="4876800"/>
            <a:ext cx="976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alibri" pitchFamily="34" charset="0"/>
              </a:rPr>
              <a:t>instance</a:t>
            </a:r>
            <a:endParaRPr lang="en-US">
              <a:latin typeface="Calibri" pitchFamily="34" charset="0"/>
            </a:endParaRPr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 flipV="1">
            <a:off x="32004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V="1">
            <a:off x="685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9D5D314-F8F6-4484-BAA3-A67D753FAE23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this</a:t>
            </a:r>
            <a:r>
              <a:rPr lang="en-US"/>
              <a:t> Parameter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/>
              <a:t> parameter is a kind of hidden parameter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Even though it does not appear on the parameter list of a method, it is still a parameter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When a method is invoked, the calling object is automatically plugged in for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03682A8-B29F-4EA7-8A60-8D324B4E5DE4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Constructor Has a </a:t>
            </a:r>
            <a:r>
              <a:rPr lang="en-US" sz="3200" b="1">
                <a:latin typeface="Courier New" pitchFamily="49" charset="0"/>
              </a:rPr>
              <a:t>this</a:t>
            </a:r>
            <a:r>
              <a:rPr lang="en-US" sz="3200"/>
              <a:t> Parameter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Like any ordinary method, every constructor has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/>
              <a:t> parameter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/>
              <a:t> parameter can be used explicitly, but is more often understood to be there than written down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first action taken by a constructor is to automatically create an object with 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Then within the definition of a constructor,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/>
              <a:t> parameter refers to the object created by the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58317E8-0D55-4FE9-8AFB-FDD074A1E329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3911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/>
            <a:r>
              <a:rPr lang="en-US" sz="2800" i="1" dirty="0"/>
              <a:t>Overloading</a:t>
            </a:r>
            <a:r>
              <a:rPr lang="en-US" sz="2800" dirty="0"/>
              <a:t> is when two or more methods </a:t>
            </a:r>
            <a:r>
              <a:rPr lang="en-US" sz="2800" i="1" dirty="0"/>
              <a:t>in the same class</a:t>
            </a:r>
            <a:r>
              <a:rPr lang="en-US" sz="2800" dirty="0"/>
              <a:t> have the same method name</a:t>
            </a:r>
          </a:p>
          <a:p>
            <a:pPr eaLnBrk="1" hangingPunct="1"/>
            <a:r>
              <a:rPr lang="en-US" sz="2800" b="1" u="sng" dirty="0"/>
              <a:t>To be valid, any two definitions of the method name must have different </a:t>
            </a:r>
            <a:r>
              <a:rPr lang="en-US" sz="2800" b="1" i="1" u="sng" dirty="0"/>
              <a:t>signatures</a:t>
            </a:r>
          </a:p>
          <a:p>
            <a:pPr lvl="1" eaLnBrk="1" hangingPunct="1"/>
            <a:r>
              <a:rPr lang="en-US" sz="2400" dirty="0"/>
              <a:t>A signature consists of the name of a method together with its parameter list</a:t>
            </a:r>
          </a:p>
          <a:p>
            <a:pPr lvl="1" eaLnBrk="1" hangingPunct="1"/>
            <a:r>
              <a:rPr lang="en-US" sz="2400" b="1" u="sng" dirty="0"/>
              <a:t>Differing signatures must have different numbers and/or types of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0A83A15-70C6-4A5C-8740-C1218403E092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new</a:t>
            </a:r>
            <a:r>
              <a:rPr lang="en-US"/>
              <a:t> Operator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object of a class is named or declared by a variable of the class type: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ClassName  classVar;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/>
              <a:t> operator must then be used to create the object and associate it with its variable name: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classVar = new ClassName();</a:t>
            </a:r>
            <a:endParaRPr lang="en-US" sz="20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These can be combined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ClassName classVar = new ClassName();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44F9F3C-AC40-4BFE-957B-34762CB1CB5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6D689FB8-612B-4C74-BCBA-9F4220DB4E26}"/>
              </a:ext>
            </a:extLst>
          </p:cNvPr>
          <p:cNvSpPr/>
          <p:nvPr/>
        </p:nvSpPr>
        <p:spPr>
          <a:xfrm>
            <a:off x="5029200" y="2209800"/>
            <a:ext cx="22860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Reference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DA9FD4-57E0-4D81-A437-E38E27FE5E21}"/>
              </a:ext>
            </a:extLst>
          </p:cNvPr>
          <p:cNvSpPr/>
          <p:nvPr/>
        </p:nvSpPr>
        <p:spPr>
          <a:xfrm>
            <a:off x="3276600" y="3429000"/>
            <a:ext cx="2514600" cy="396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9575E89-3B58-468C-B184-5D872EF3A1A8}"/>
              </a:ext>
            </a:extLst>
          </p:cNvPr>
          <p:cNvSpPr/>
          <p:nvPr/>
        </p:nvSpPr>
        <p:spPr>
          <a:xfrm>
            <a:off x="5791200" y="3352800"/>
            <a:ext cx="22860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Object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Overloading and Automatic Type Conversion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If Java cannot find a method signature that exactly matches a method invocation, it will try to use automatic type conversion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interaction of overloading and automatic type conversion can have unintended results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some cases of overloading, because of automatic type conversion, a single method invocation can be resolved in multiple ways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Ambiguous method invocations will produce an error in Java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CA5F291-B380-43B6-8DD9-6104837B88D0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FDC5-00BE-4EE0-A4A3-91558CC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8590379-AEF9-4C63-B4FF-4FB60D2D4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1499" r="43374" b="46124"/>
          <a:stretch/>
        </p:blipFill>
        <p:spPr>
          <a:xfrm>
            <a:off x="850800" y="1525200"/>
            <a:ext cx="7442400" cy="3807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EFEEF-A31D-43D4-9632-AE8864066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B33B-93BE-49F9-A41A-8E782626A6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B8200-E405-4E83-8004-5F9C401D7714}"/>
              </a:ext>
            </a:extLst>
          </p:cNvPr>
          <p:cNvSpPr txBox="1"/>
          <p:nvPr/>
        </p:nvSpPr>
        <p:spPr>
          <a:xfrm>
            <a:off x="457200" y="569414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A:</a:t>
            </a:r>
          </a:p>
          <a:p>
            <a:r>
              <a:rPr lang="en-CA" dirty="0" err="1"/>
              <a:t>arg</a:t>
            </a:r>
            <a:r>
              <a:rPr lang="en-CA" dirty="0"/>
              <a:t> is double: 99.0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2E252-765B-4ADA-BE67-DAA83372C877}"/>
              </a:ext>
            </a:extLst>
          </p:cNvPr>
          <p:cNvSpPr txBox="1"/>
          <p:nvPr/>
        </p:nvSpPr>
        <p:spPr>
          <a:xfrm>
            <a:off x="2761957" y="569414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B:</a:t>
            </a:r>
          </a:p>
          <a:p>
            <a:r>
              <a:rPr lang="en-CA" dirty="0" err="1"/>
              <a:t>arg</a:t>
            </a:r>
            <a:r>
              <a:rPr lang="en-CA" dirty="0"/>
              <a:t> is int: 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A723C-2B0A-4576-95BF-FAB94D4BED92}"/>
              </a:ext>
            </a:extLst>
          </p:cNvPr>
          <p:cNvSpPr txBox="1"/>
          <p:nvPr/>
        </p:nvSpPr>
        <p:spPr>
          <a:xfrm>
            <a:off x="4685714" y="569414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C:</a:t>
            </a:r>
          </a:p>
          <a:p>
            <a:r>
              <a:rPr lang="en-CA" dirty="0"/>
              <a:t>Compilation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CDC0F-486F-47A1-82A4-60FEF26DBF01}"/>
              </a:ext>
            </a:extLst>
          </p:cNvPr>
          <p:cNvSpPr txBox="1"/>
          <p:nvPr/>
        </p:nvSpPr>
        <p:spPr>
          <a:xfrm>
            <a:off x="7315200" y="569414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D:</a:t>
            </a:r>
          </a:p>
          <a:p>
            <a:r>
              <a:rPr lang="en-CA" dirty="0" err="1"/>
              <a:t>arg</a:t>
            </a:r>
            <a:r>
              <a:rPr lang="en-CA" dirty="0"/>
              <a:t> is int: c</a:t>
            </a:r>
          </a:p>
        </p:txBody>
      </p:sp>
    </p:spTree>
    <p:extLst>
      <p:ext uri="{BB962C8B-B14F-4D97-AF65-F5344CB8AC3E}">
        <p14:creationId xmlns:p14="http://schemas.microsoft.com/office/powerpoint/2010/main" val="3885001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FDC5-00BE-4EE0-A4A3-91558CC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EFEEF-A31D-43D4-9632-AE8864066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B33B-93BE-49F9-A41A-8E782626A6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B8200-E405-4E83-8004-5F9C401D7714}"/>
              </a:ext>
            </a:extLst>
          </p:cNvPr>
          <p:cNvSpPr txBox="1"/>
          <p:nvPr/>
        </p:nvSpPr>
        <p:spPr>
          <a:xfrm>
            <a:off x="915363" y="569414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A:</a:t>
            </a:r>
          </a:p>
          <a:p>
            <a:r>
              <a:rPr lang="en-CA" dirty="0"/>
              <a:t>Not an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A723C-2B0A-4576-95BF-FAB94D4BED92}"/>
              </a:ext>
            </a:extLst>
          </p:cNvPr>
          <p:cNvSpPr txBox="1"/>
          <p:nvPr/>
        </p:nvSpPr>
        <p:spPr>
          <a:xfrm>
            <a:off x="6247437" y="569414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B:</a:t>
            </a:r>
          </a:p>
          <a:p>
            <a:r>
              <a:rPr lang="en-CA" dirty="0"/>
              <a:t>Compilation Error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6203ADC5-44E7-4A3C-B361-DB68CB8AD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7" t="21557" r="42427" b="47808"/>
          <a:stretch/>
        </p:blipFill>
        <p:spPr>
          <a:xfrm>
            <a:off x="915363" y="1705199"/>
            <a:ext cx="7313274" cy="3447601"/>
          </a:xfrm>
        </p:spPr>
      </p:pic>
    </p:spTree>
    <p:extLst>
      <p:ext uri="{BB962C8B-B14F-4D97-AF65-F5344CB8AC3E}">
        <p14:creationId xmlns:p14="http://schemas.microsoft.com/office/powerpoint/2010/main" val="7238757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FDC5-00BE-4EE0-A4A3-91558CC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EFEEF-A31D-43D4-9632-AE8864066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B33B-93BE-49F9-A41A-8E782626A6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44A040E-A8B3-49BD-9EDA-69291A874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6" t="21557" r="42427" b="47808"/>
          <a:stretch/>
        </p:blipFill>
        <p:spPr>
          <a:xfrm>
            <a:off x="877263" y="1705199"/>
            <a:ext cx="7389474" cy="34476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CAA7CA-D3CF-4D83-9013-EB422D491826}"/>
              </a:ext>
            </a:extLst>
          </p:cNvPr>
          <p:cNvSpPr txBox="1"/>
          <p:nvPr/>
        </p:nvSpPr>
        <p:spPr>
          <a:xfrm>
            <a:off x="877263" y="569087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A:</a:t>
            </a:r>
          </a:p>
          <a:p>
            <a:r>
              <a:rPr lang="en-CA" dirty="0" err="1"/>
              <a:t>args</a:t>
            </a:r>
            <a:r>
              <a:rPr lang="en-CA" dirty="0"/>
              <a:t> are int, double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A9C83-2E5F-47C1-8124-6825DDAC319D}"/>
              </a:ext>
            </a:extLst>
          </p:cNvPr>
          <p:cNvSpPr txBox="1"/>
          <p:nvPr/>
        </p:nvSpPr>
        <p:spPr>
          <a:xfrm>
            <a:off x="3578469" y="5690870"/>
            <a:ext cx="220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B:</a:t>
            </a:r>
          </a:p>
          <a:p>
            <a:r>
              <a:rPr lang="en-CA" dirty="0" err="1"/>
              <a:t>args</a:t>
            </a:r>
            <a:r>
              <a:rPr lang="en-CA" dirty="0"/>
              <a:t> are double, 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D994B-41B5-4A91-B464-755D3B0DCC37}"/>
              </a:ext>
            </a:extLst>
          </p:cNvPr>
          <p:cNvSpPr txBox="1"/>
          <p:nvPr/>
        </p:nvSpPr>
        <p:spPr>
          <a:xfrm>
            <a:off x="6279675" y="569087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C:</a:t>
            </a:r>
          </a:p>
          <a:p>
            <a:r>
              <a:rPr lang="en-CA" dirty="0"/>
              <a:t>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917851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Pitfall:  You Can Not Overload Based on the Type Returned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signature of a method only includes the method name and its parameter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u="sng" dirty="0"/>
              <a:t>The signature does not include the type returned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Java does not permit methods with the same name and different return types  in the same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9F1F04D-8FD5-4966-B60E-7178F5503B34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You Can Not Overload Operators in Java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Although many programming languages, such as C++, allow you to overload operators (+, -, etc.), Java does not permit this</a:t>
            </a:r>
          </a:p>
          <a:p>
            <a:pPr lvl="1" eaLnBrk="1" hangingPunct="1"/>
            <a:r>
              <a:rPr lang="en-US"/>
              <a:t>You may only use a method name and ordinary method syntax to carry out the operations you desire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0318CE1-8529-43CA-B24C-CDD9B0264E52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Include a No-Argument Constructor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you do not include any constructors in your class, Java will automatically create a </a:t>
            </a:r>
            <a:r>
              <a:rPr lang="en-US" sz="2400" i="1"/>
              <a:t>default</a:t>
            </a:r>
            <a:r>
              <a:rPr lang="en-US" sz="2400"/>
              <a:t> or </a:t>
            </a:r>
            <a:r>
              <a:rPr lang="en-US" sz="2400" i="1"/>
              <a:t>no-argument</a:t>
            </a:r>
            <a:r>
              <a:rPr lang="en-US" sz="2400"/>
              <a:t> constructor that takes no arguments, performs no initializations, but allows the object to be created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you include even one constructor in your class, Java will not provide this default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you include any constructors in your class, be sure to provide your own no-argument constructor as well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82A1581-7EB0-4AB1-BE28-292A8E339FAD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80652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D9A2-CBCB-4579-9372-98EE8A7D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C2EEFB1-5D96-4058-B36E-5A9F5DAFC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t="21730" r="47858" b="63506"/>
          <a:stretch/>
        </p:blipFill>
        <p:spPr>
          <a:xfrm>
            <a:off x="457200" y="1417638"/>
            <a:ext cx="5362759" cy="144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8BAD9-7967-49FB-8274-58A0CFB996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4B17E-D1B9-4F8C-8A49-6FAAB6E44C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66E5F93-795D-4EB1-AF2A-B1FEF582D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t="21838" r="46667" b="40860"/>
          <a:stretch/>
        </p:blipFill>
        <p:spPr>
          <a:xfrm>
            <a:off x="3078728" y="2735400"/>
            <a:ext cx="560807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118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Default Variable Initializations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Instance variables are automatically initialized in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/>
              <a:t> types are initialized to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Other primitives are initialized to the zero of their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Class types are initialized to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However, it is a better practice to explicitly initialize instance variables in a constructor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Note:  Local variables are not automatically initialized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66A7131-E971-4B98-9CB4-F43C3ED346DD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75EC-90F5-4AA1-8C36-F3B6B0A9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8DF-5933-43B5-8A75-31264771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the complete chapter 4</a:t>
            </a:r>
          </a:p>
          <a:p>
            <a:pPr lvl="1"/>
            <a:r>
              <a:rPr lang="en-CA" dirty="0"/>
              <a:t>It is REQUIRED</a:t>
            </a:r>
          </a:p>
          <a:p>
            <a:r>
              <a:rPr lang="en-CA" dirty="0"/>
              <a:t>Practice self test exercise and end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0A381-B543-4F5D-9ACF-D6B72B46A7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</a:t>
            </a:r>
            <a:fld id="{9D64593F-24D2-48E8-9E46-2CB51C3C82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F552-566A-4B41-A73B-F93F3D1A94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CP213@WLU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62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Instance Variables and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Instance variables can be defined as in the following two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Note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/>
              <a:t> modifier (for now):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 String  instanceVar1;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public int  instanceVar2;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order to refer to a particular instance variable, preface it with its object name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objectName.instanceVar1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objectName.instanceVar2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CCC7111-1CF3-466A-B497-060E6679EC7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F48D-9731-4009-B548-BD822DE6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D46C7-33CB-4111-9FFD-B511E6A41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6C0F-F87E-40A9-A6C4-1D84CECCD6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E0BD374-BD5F-4C8E-BD84-588B5B741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6" t="15152" r="27282" b="41549"/>
          <a:stretch/>
        </p:blipFill>
        <p:spPr>
          <a:xfrm>
            <a:off x="1133934" y="1714500"/>
            <a:ext cx="7333332" cy="3429000"/>
          </a:xfrm>
        </p:spPr>
      </p:pic>
    </p:spTree>
    <p:extLst>
      <p:ext uri="{BB962C8B-B14F-4D97-AF65-F5344CB8AC3E}">
        <p14:creationId xmlns:p14="http://schemas.microsoft.com/office/powerpoint/2010/main" val="313878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Method definitions are divided into two parts:  a </a:t>
            </a:r>
            <a:r>
              <a:rPr lang="en-US" sz="2400" i="1" dirty="0"/>
              <a:t>heading</a:t>
            </a:r>
            <a:r>
              <a:rPr lang="en-US" sz="2400" dirty="0"/>
              <a:t> and a </a:t>
            </a:r>
            <a:r>
              <a:rPr lang="en-US" sz="2400" i="1" dirty="0"/>
              <a:t>method body: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void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        </a:t>
            </a:r>
            <a:r>
              <a:rPr lang="en-US" sz="2000" dirty="0"/>
              <a:t>Heading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dirty="0"/>
              <a:t>code  to perform some action                  Body</a:t>
            </a:r>
            <a:endParaRPr lang="en-US" sz="20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dirty="0"/>
              <a:t>and/or compute a value            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}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Methods are invoked using the name of the calling object and the method name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classVar.myMethod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Invoking a method is equivalent to executing the method body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Instance Variables and Methods</a:t>
            </a:r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 flipH="1">
            <a:off x="4572000" y="2438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AutoShape 7"/>
          <p:cNvSpPr>
            <a:spLocks/>
          </p:cNvSpPr>
          <p:nvPr/>
        </p:nvSpPr>
        <p:spPr bwMode="auto">
          <a:xfrm>
            <a:off x="4724400" y="2819399"/>
            <a:ext cx="838200" cy="609601"/>
          </a:xfrm>
          <a:prstGeom prst="rightBrace">
            <a:avLst>
              <a:gd name="adj1" fmla="val 108333"/>
              <a:gd name="adj2" fmla="val 4226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B892873-4AFC-4CDD-BC89-3B17C855725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3900</Words>
  <Application>Microsoft Office PowerPoint</Application>
  <PresentationFormat>On-screen Show (4:3)</PresentationFormat>
  <Paragraphs>515</Paragraphs>
  <Slides>69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Courier New</vt:lpstr>
      <vt:lpstr>Office Theme</vt:lpstr>
      <vt:lpstr>1_Office Theme</vt:lpstr>
      <vt:lpstr>Chapter 4</vt:lpstr>
      <vt:lpstr>Introduction</vt:lpstr>
      <vt:lpstr>A Class Is a Type</vt:lpstr>
      <vt:lpstr>Primitive Type Values vs. Class Type Values</vt:lpstr>
      <vt:lpstr>The Contents of a Class Definition</vt:lpstr>
      <vt:lpstr>The new Operator</vt:lpstr>
      <vt:lpstr>Instance Variables and Methods</vt:lpstr>
      <vt:lpstr>Example</vt:lpstr>
      <vt:lpstr>Instance Variables and Methods</vt:lpstr>
      <vt:lpstr>Example</vt:lpstr>
      <vt:lpstr>More About Methods</vt:lpstr>
      <vt:lpstr>More About Methods</vt:lpstr>
      <vt:lpstr>Example</vt:lpstr>
      <vt:lpstr>iClicker Time</vt:lpstr>
      <vt:lpstr>return Statements</vt:lpstr>
      <vt:lpstr>return Statements</vt:lpstr>
      <vt:lpstr>return Statements</vt:lpstr>
      <vt:lpstr>Example</vt:lpstr>
      <vt:lpstr>Method Definitions</vt:lpstr>
      <vt:lpstr>Any Method Can Be Used As a void Method</vt:lpstr>
      <vt:lpstr>Local Variables</vt:lpstr>
      <vt:lpstr>Global Variables</vt:lpstr>
      <vt:lpstr>Blocks</vt:lpstr>
      <vt:lpstr>Example: Local variables</vt:lpstr>
      <vt:lpstr>Declaring Variables in a for Statement</vt:lpstr>
      <vt:lpstr>Parameters of a Primitive Type</vt:lpstr>
      <vt:lpstr>Parameters of a Primitive Type</vt:lpstr>
      <vt:lpstr>Parameters of a Primitive Type</vt:lpstr>
      <vt:lpstr>Parameters of a Primitive Type</vt:lpstr>
      <vt:lpstr>A Formal Parameter Used as a Local Variable (Part 1 of 5)</vt:lpstr>
      <vt:lpstr>A Formal Parameter Used as a Local Variable (Part 2 of 5)</vt:lpstr>
      <vt:lpstr>A Formal Parameter Used as a Local Variable (Part 3 of 5)</vt:lpstr>
      <vt:lpstr>A Formal Parameter Used as a Local Variable (Part 4 of 5)</vt:lpstr>
      <vt:lpstr>A Formal Parameter Used as a Local Variable (Part 5 of 5)</vt:lpstr>
      <vt:lpstr>Accessor and Mutator Methods</vt:lpstr>
      <vt:lpstr>Mutator Methods Can Return a Boolean Value</vt:lpstr>
      <vt:lpstr>Constructors</vt:lpstr>
      <vt:lpstr>Constructors</vt:lpstr>
      <vt:lpstr>You Can Invoke Another Method in a Constructor</vt:lpstr>
      <vt:lpstr>Example: Constructor</vt:lpstr>
      <vt:lpstr>Example: Constructor</vt:lpstr>
      <vt:lpstr>Information Hiding and Encapsulation</vt:lpstr>
      <vt:lpstr>Encapsulation</vt:lpstr>
      <vt:lpstr>public and private Modifiers</vt:lpstr>
      <vt:lpstr>Example: access modifiers</vt:lpstr>
      <vt:lpstr>Example: access modifiers</vt:lpstr>
      <vt:lpstr>A Class Has Access to Private Members of All Objects of the Class</vt:lpstr>
      <vt:lpstr>The methods equals and toString</vt:lpstr>
      <vt:lpstr>Local variables of the constructor</vt:lpstr>
      <vt:lpstr>Parameters of a Primitive Type</vt:lpstr>
      <vt:lpstr>Parameters of a Primitive Type</vt:lpstr>
      <vt:lpstr>Example: Parameter Implicit Typecasting</vt:lpstr>
      <vt:lpstr>Example: Parameter Implicit Typecasting</vt:lpstr>
      <vt:lpstr>Example: Parameter Implicit Typecasting</vt:lpstr>
      <vt:lpstr>The this Parameter</vt:lpstr>
      <vt:lpstr>The this Parameter</vt:lpstr>
      <vt:lpstr>The this Parameter</vt:lpstr>
      <vt:lpstr>A Constructor Has a this Parameter</vt:lpstr>
      <vt:lpstr>Overloading</vt:lpstr>
      <vt:lpstr>Overloading and Automatic Type Conversion</vt:lpstr>
      <vt:lpstr>Example</vt:lpstr>
      <vt:lpstr>Example: Overloading</vt:lpstr>
      <vt:lpstr>Example: Overloading</vt:lpstr>
      <vt:lpstr>Pitfall:  You Can Not Overload Based on the Type Returned</vt:lpstr>
      <vt:lpstr>You Can Not Overload Operators in Java</vt:lpstr>
      <vt:lpstr>Include a No-Argument Constructor</vt:lpstr>
      <vt:lpstr>Example</vt:lpstr>
      <vt:lpstr>Default Variable Initializations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habib</cp:lastModifiedBy>
  <cp:revision>62</cp:revision>
  <dcterms:created xsi:type="dcterms:W3CDTF">2006-08-16T00:00:00Z</dcterms:created>
  <dcterms:modified xsi:type="dcterms:W3CDTF">2020-01-24T04:49:58Z</dcterms:modified>
</cp:coreProperties>
</file>