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2.xml" ContentType="application/vnd.openxmlformats-officedocument.presentationml.tags+xml"/>
  <Override PartName="/ppt/notesSlides/notesSlide63.xml" ContentType="application/vnd.openxmlformats-officedocument.presentationml.notesSlide+xml"/>
  <Override PartName="/ppt/tags/tag3.xml" ContentType="application/vnd.openxmlformats-officedocument.presentationml.tags+xml"/>
  <Override PartName="/ppt/notesSlides/notesSlide64.xml" ContentType="application/vnd.openxmlformats-officedocument.presentationml.notesSlide+xml"/>
  <Override PartName="/ppt/tags/tag4.xml" ContentType="application/vnd.openxmlformats-officedocument.presentationml.tags+xml"/>
  <Override PartName="/ppt/notesSlides/notesSlide65.xml" ContentType="application/vnd.openxmlformats-officedocument.presentationml.notesSlide+xml"/>
  <Override PartName="/ppt/tags/tag5.xml" ContentType="application/vnd.openxmlformats-officedocument.presentationml.tags+xml"/>
  <Override PartName="/ppt/notesSlides/notesSlide66.xml" ContentType="application/vnd.openxmlformats-officedocument.presentationml.notesSlide+xml"/>
  <Override PartName="/ppt/tags/tag6.xml" ContentType="application/vnd.openxmlformats-officedocument.presentationml.tags+xml"/>
  <Override PartName="/ppt/notesSlides/notesSlide67.xml" ContentType="application/vnd.openxmlformats-officedocument.presentationml.notesSlide+xml"/>
  <Override PartName="/ppt/tags/tag7.xml" ContentType="application/vnd.openxmlformats-officedocument.presentationml.tags+xml"/>
  <Override PartName="/ppt/notesSlides/notesSlide68.xml" ContentType="application/vnd.openxmlformats-officedocument.presentationml.notesSlide+xml"/>
  <Override PartName="/ppt/tags/tag8.xml" ContentType="application/vnd.openxmlformats-officedocument.presentationml.tags+xml"/>
  <Override PartName="/ppt/notesSlides/notesSlide69.xml" ContentType="application/vnd.openxmlformats-officedocument.presentationml.notesSlide+xml"/>
  <Override PartName="/ppt/tags/tag9.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256" r:id="rId2"/>
    <p:sldId id="257" r:id="rId3"/>
    <p:sldId id="340" r:id="rId4"/>
    <p:sldId id="341" r:id="rId5"/>
    <p:sldId id="342" r:id="rId6"/>
    <p:sldId id="261" r:id="rId7"/>
    <p:sldId id="262" r:id="rId8"/>
    <p:sldId id="343" r:id="rId9"/>
    <p:sldId id="346" r:id="rId10"/>
    <p:sldId id="344" r:id="rId11"/>
    <p:sldId id="347" r:id="rId12"/>
    <p:sldId id="263" r:id="rId13"/>
    <p:sldId id="264" r:id="rId14"/>
    <p:sldId id="265" r:id="rId15"/>
    <p:sldId id="266" r:id="rId16"/>
    <p:sldId id="350" r:id="rId17"/>
    <p:sldId id="349" r:id="rId18"/>
    <p:sldId id="348" r:id="rId19"/>
    <p:sldId id="267" r:id="rId20"/>
    <p:sldId id="353" r:id="rId21"/>
    <p:sldId id="354" r:id="rId22"/>
    <p:sldId id="355" r:id="rId23"/>
    <p:sldId id="274" r:id="rId24"/>
    <p:sldId id="275" r:id="rId25"/>
    <p:sldId id="351" r:id="rId26"/>
    <p:sldId id="276" r:id="rId27"/>
    <p:sldId id="277" r:id="rId28"/>
    <p:sldId id="278" r:id="rId29"/>
    <p:sldId id="279" r:id="rId30"/>
    <p:sldId id="268" r:id="rId31"/>
    <p:sldId id="283" r:id="rId32"/>
    <p:sldId id="284" r:id="rId33"/>
    <p:sldId id="291" r:id="rId34"/>
    <p:sldId id="292" r:id="rId35"/>
    <p:sldId id="293" r:id="rId36"/>
    <p:sldId id="294" r:id="rId37"/>
    <p:sldId id="304" r:id="rId38"/>
    <p:sldId id="305" r:id="rId39"/>
    <p:sldId id="308" r:id="rId40"/>
    <p:sldId id="352" r:id="rId41"/>
    <p:sldId id="330" r:id="rId42"/>
    <p:sldId id="332" r:id="rId43"/>
    <p:sldId id="333" r:id="rId44"/>
    <p:sldId id="334" r:id="rId45"/>
    <p:sldId id="280" r:id="rId46"/>
    <p:sldId id="281" r:id="rId47"/>
    <p:sldId id="282" r:id="rId48"/>
    <p:sldId id="269" r:id="rId49"/>
    <p:sldId id="285" r:id="rId50"/>
    <p:sldId id="286" r:id="rId51"/>
    <p:sldId id="287" r:id="rId52"/>
    <p:sldId id="288" r:id="rId53"/>
    <p:sldId id="289" r:id="rId54"/>
    <p:sldId id="290" r:id="rId55"/>
    <p:sldId id="295" r:id="rId56"/>
    <p:sldId id="296" r:id="rId57"/>
    <p:sldId id="297" r:id="rId58"/>
    <p:sldId id="298" r:id="rId59"/>
    <p:sldId id="299" r:id="rId60"/>
    <p:sldId id="300" r:id="rId61"/>
    <p:sldId id="301" r:id="rId62"/>
    <p:sldId id="302" r:id="rId63"/>
    <p:sldId id="303" r:id="rId64"/>
    <p:sldId id="306" r:id="rId65"/>
    <p:sldId id="307" r:id="rId66"/>
    <p:sldId id="309"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1" r:id="rId86"/>
    <p:sldId id="335" r:id="rId87"/>
    <p:sldId id="337" r:id="rId88"/>
    <p:sldId id="338" r:id="rId89"/>
    <p:sldId id="339"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bib" initials="h" lastIdx="1" clrIdx="0">
    <p:extLst>
      <p:ext uri="{19B8F6BF-5375-455C-9EA6-DF929625EA0E}">
        <p15:presenceInfo xmlns:p15="http://schemas.microsoft.com/office/powerpoint/2012/main" userId="hab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565" autoAdjust="0"/>
  </p:normalViewPr>
  <p:slideViewPr>
    <p:cSldViewPr>
      <p:cViewPr varScale="1">
        <p:scale>
          <a:sx n="68" d="100"/>
          <a:sy n="68" d="100"/>
        </p:scale>
        <p:origin x="7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27A7771-3E88-44A3-ACBB-D1E42390F914}" type="datetimeFigureOut">
              <a:rPr lang="en-US"/>
              <a:pPr>
                <a:defRPr/>
              </a:pPr>
              <a:t>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51F1F80-5B72-4D69-9C23-5A5277715AC4}" type="slidenum">
              <a:rPr lang="en-US"/>
              <a:pPr>
                <a:defRPr/>
              </a:pPr>
              <a:t>‹#›</a:t>
            </a:fld>
            <a:endParaRPr lang="en-US"/>
          </a:p>
        </p:txBody>
      </p:sp>
    </p:spTree>
    <p:extLst>
      <p:ext uri="{BB962C8B-B14F-4D97-AF65-F5344CB8AC3E}">
        <p14:creationId xmlns:p14="http://schemas.microsoft.com/office/powerpoint/2010/main" val="6984693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40B3B2-2ADA-4228-B095-9FCF16DDA52C}"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78979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37C63-FDE1-4652-BE6D-EA2F044EC192}"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761630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103347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252731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331986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1242897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FC836-83E6-4A1E-8F75-965950DFBF7A}"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331693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104925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2100153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21638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A210C5-7DE6-4FDE-943F-61F88234406D}" type="slidenum">
              <a:rPr lang="en-US" smtClean="0"/>
              <a:pPr fontAlgn="base">
                <a:spcBef>
                  <a:spcPct val="0"/>
                </a:spcBef>
                <a:spcAft>
                  <a:spcPct val="0"/>
                </a:spcAft>
                <a:defRPr/>
              </a:pPr>
              <a:t>23</a:t>
            </a:fld>
            <a:endParaRPr lang="en-US"/>
          </a:p>
        </p:txBody>
      </p:sp>
    </p:spTree>
    <p:extLst>
      <p:ext uri="{BB962C8B-B14F-4D97-AF65-F5344CB8AC3E}">
        <p14:creationId xmlns:p14="http://schemas.microsoft.com/office/powerpoint/2010/main" val="296218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AC6EF2-B16C-47DA-98CA-FEC1C5704999}"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1190325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D6C1D4-3F2F-4243-9118-F710846C899B}"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2821011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D6C1D4-3F2F-4243-9118-F710846C899B}"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1355259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ADDE6E-048C-4DD7-834E-494E5B0DED0F}"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1220662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EA8901-BBB0-4221-95A5-7CBCE38BAFEB}"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2591906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DF2643-0EF6-41E4-BC36-AD53A6E48505}"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1316518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3308CE-9867-4DFA-9F9B-229A731711F1}"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1034440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18493F-C95A-47D7-BF27-66A0DB62F182}"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2591232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EE1ED6-7892-4559-A7B0-4A66F4A95A39}"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4122034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7879D5-44F8-4345-853E-9E3FEC9371D9}" type="slidenum">
              <a:rPr lang="en-US" smtClean="0"/>
              <a:pPr fontAlgn="base">
                <a:spcBef>
                  <a:spcPct val="0"/>
                </a:spcBef>
                <a:spcAft>
                  <a:spcPct val="0"/>
                </a:spcAft>
                <a:defRPr/>
              </a:pPr>
              <a:t>32</a:t>
            </a:fld>
            <a:endParaRPr lang="en-US"/>
          </a:p>
        </p:txBody>
      </p:sp>
    </p:spTree>
    <p:extLst>
      <p:ext uri="{BB962C8B-B14F-4D97-AF65-F5344CB8AC3E}">
        <p14:creationId xmlns:p14="http://schemas.microsoft.com/office/powerpoint/2010/main" val="400943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2EF53A-D82E-4553-8A29-4601F58D18F5}" type="slidenum">
              <a:rPr lang="en-US" smtClean="0"/>
              <a:pPr fontAlgn="base">
                <a:spcBef>
                  <a:spcPct val="0"/>
                </a:spcBef>
                <a:spcAft>
                  <a:spcPct val="0"/>
                </a:spcAft>
                <a:defRPr/>
              </a:pPr>
              <a:t>33</a:t>
            </a:fld>
            <a:endParaRPr lang="en-US"/>
          </a:p>
        </p:txBody>
      </p:sp>
    </p:spTree>
    <p:extLst>
      <p:ext uri="{BB962C8B-B14F-4D97-AF65-F5344CB8AC3E}">
        <p14:creationId xmlns:p14="http://schemas.microsoft.com/office/powerpoint/2010/main" val="393775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AC6EF2-B16C-47DA-98CA-FEC1C5704999}"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1526639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56EB12-EAA4-4412-B921-BAC32F3163F1}"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332111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A323F3-0D97-4D04-BA77-3078B7630432}" type="slidenum">
              <a:rPr lang="en-US" smtClean="0"/>
              <a:pPr fontAlgn="base">
                <a:spcBef>
                  <a:spcPct val="0"/>
                </a:spcBef>
                <a:spcAft>
                  <a:spcPct val="0"/>
                </a:spcAft>
                <a:defRPr/>
              </a:pPr>
              <a:t>35</a:t>
            </a:fld>
            <a:endParaRPr lang="en-US"/>
          </a:p>
        </p:txBody>
      </p:sp>
    </p:spTree>
    <p:extLst>
      <p:ext uri="{BB962C8B-B14F-4D97-AF65-F5344CB8AC3E}">
        <p14:creationId xmlns:p14="http://schemas.microsoft.com/office/powerpoint/2010/main" val="2787859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124D7E-3402-4844-99DF-F4AB951D4D9D}" type="slidenum">
              <a:rPr lang="en-US" smtClean="0"/>
              <a:pPr fontAlgn="base">
                <a:spcBef>
                  <a:spcPct val="0"/>
                </a:spcBef>
                <a:spcAft>
                  <a:spcPct val="0"/>
                </a:spcAft>
                <a:defRPr/>
              </a:pPr>
              <a:t>36</a:t>
            </a:fld>
            <a:endParaRPr lang="en-US"/>
          </a:p>
        </p:txBody>
      </p:sp>
    </p:spTree>
    <p:extLst>
      <p:ext uri="{BB962C8B-B14F-4D97-AF65-F5344CB8AC3E}">
        <p14:creationId xmlns:p14="http://schemas.microsoft.com/office/powerpoint/2010/main" val="3037266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CC4011-BD39-487E-954D-552A9D036AA2}"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3354095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4EC28C-7350-4E82-8689-D07E81B6B9FE}"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4022166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CFA39D-1B1F-4903-BB2D-7EBFD683830F}" type="slidenum">
              <a:rPr lang="en-US" smtClean="0"/>
              <a:pPr fontAlgn="base">
                <a:spcBef>
                  <a:spcPct val="0"/>
                </a:spcBef>
                <a:spcAft>
                  <a:spcPct val="0"/>
                </a:spcAft>
                <a:defRPr/>
              </a:pPr>
              <a:t>39</a:t>
            </a:fld>
            <a:endParaRPr lang="en-US"/>
          </a:p>
        </p:txBody>
      </p:sp>
    </p:spTree>
    <p:extLst>
      <p:ext uri="{BB962C8B-B14F-4D97-AF65-F5344CB8AC3E}">
        <p14:creationId xmlns:p14="http://schemas.microsoft.com/office/powerpoint/2010/main" val="895437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228B1-9818-4B9F-A44E-9D512D70B432}" type="slidenum">
              <a:rPr lang="en-US" smtClean="0"/>
              <a:pPr fontAlgn="base">
                <a:spcBef>
                  <a:spcPct val="0"/>
                </a:spcBef>
                <a:spcAft>
                  <a:spcPct val="0"/>
                </a:spcAft>
                <a:defRPr/>
              </a:pPr>
              <a:t>41</a:t>
            </a:fld>
            <a:endParaRPr lang="en-US"/>
          </a:p>
        </p:txBody>
      </p:sp>
    </p:spTree>
    <p:extLst>
      <p:ext uri="{BB962C8B-B14F-4D97-AF65-F5344CB8AC3E}">
        <p14:creationId xmlns:p14="http://schemas.microsoft.com/office/powerpoint/2010/main" val="2675636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228B1-9818-4B9F-A44E-9D512D70B432}" type="slidenum">
              <a:rPr lang="en-US" smtClean="0"/>
              <a:pPr fontAlgn="base">
                <a:spcBef>
                  <a:spcPct val="0"/>
                </a:spcBef>
                <a:spcAft>
                  <a:spcPct val="0"/>
                </a:spcAft>
                <a:defRPr/>
              </a:pPr>
              <a:t>42</a:t>
            </a:fld>
            <a:endParaRPr lang="en-US"/>
          </a:p>
        </p:txBody>
      </p:sp>
    </p:spTree>
    <p:extLst>
      <p:ext uri="{BB962C8B-B14F-4D97-AF65-F5344CB8AC3E}">
        <p14:creationId xmlns:p14="http://schemas.microsoft.com/office/powerpoint/2010/main" val="774473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228B1-9818-4B9F-A44E-9D512D70B432}" type="slidenum">
              <a:rPr lang="en-US" smtClean="0"/>
              <a:pPr fontAlgn="base">
                <a:spcBef>
                  <a:spcPct val="0"/>
                </a:spcBef>
                <a:spcAft>
                  <a:spcPct val="0"/>
                </a:spcAft>
                <a:defRPr/>
              </a:pPr>
              <a:t>43</a:t>
            </a:fld>
            <a:endParaRPr lang="en-US"/>
          </a:p>
        </p:txBody>
      </p:sp>
    </p:spTree>
    <p:extLst>
      <p:ext uri="{BB962C8B-B14F-4D97-AF65-F5344CB8AC3E}">
        <p14:creationId xmlns:p14="http://schemas.microsoft.com/office/powerpoint/2010/main" val="434176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228B1-9818-4B9F-A44E-9D512D70B432}" type="slidenum">
              <a:rPr lang="en-US" smtClean="0"/>
              <a:pPr fontAlgn="base">
                <a:spcBef>
                  <a:spcPct val="0"/>
                </a:spcBef>
                <a:spcAft>
                  <a:spcPct val="0"/>
                </a:spcAft>
                <a:defRPr/>
              </a:pPr>
              <a:t>44</a:t>
            </a:fld>
            <a:endParaRPr lang="en-US"/>
          </a:p>
        </p:txBody>
      </p:sp>
    </p:spTree>
    <p:extLst>
      <p:ext uri="{BB962C8B-B14F-4D97-AF65-F5344CB8AC3E}">
        <p14:creationId xmlns:p14="http://schemas.microsoft.com/office/powerpoint/2010/main" val="1659991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AC6EF2-B16C-47DA-98CA-FEC1C5704999}"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3603385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91919C-F303-4A40-883F-B99D5796D4B2}" type="slidenum">
              <a:rPr lang="en-US" smtClean="0"/>
              <a:pPr fontAlgn="base">
                <a:spcBef>
                  <a:spcPct val="0"/>
                </a:spcBef>
                <a:spcAft>
                  <a:spcPct val="0"/>
                </a:spcAft>
                <a:defRPr/>
              </a:pPr>
              <a:t>45</a:t>
            </a:fld>
            <a:endParaRPr lang="en-US"/>
          </a:p>
        </p:txBody>
      </p:sp>
    </p:spTree>
    <p:extLst>
      <p:ext uri="{BB962C8B-B14F-4D97-AF65-F5344CB8AC3E}">
        <p14:creationId xmlns:p14="http://schemas.microsoft.com/office/powerpoint/2010/main" val="3683387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CBD17C-0395-4F46-B260-13F35C9B09EC}" type="slidenum">
              <a:rPr lang="en-US" smtClean="0"/>
              <a:pPr fontAlgn="base">
                <a:spcBef>
                  <a:spcPct val="0"/>
                </a:spcBef>
                <a:spcAft>
                  <a:spcPct val="0"/>
                </a:spcAft>
                <a:defRPr/>
              </a:pPr>
              <a:t>46</a:t>
            </a:fld>
            <a:endParaRPr lang="en-US"/>
          </a:p>
        </p:txBody>
      </p:sp>
    </p:spTree>
    <p:extLst>
      <p:ext uri="{BB962C8B-B14F-4D97-AF65-F5344CB8AC3E}">
        <p14:creationId xmlns:p14="http://schemas.microsoft.com/office/powerpoint/2010/main" val="2318743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AB2385-027D-452E-8611-EBC3647D0B63}"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491676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B61A1D-7478-4466-A5D1-27009206B217}" type="slidenum">
              <a:rPr lang="en-US" smtClean="0"/>
              <a:pPr fontAlgn="base">
                <a:spcBef>
                  <a:spcPct val="0"/>
                </a:spcBef>
                <a:spcAft>
                  <a:spcPct val="0"/>
                </a:spcAft>
                <a:defRPr/>
              </a:pPr>
              <a:t>48</a:t>
            </a:fld>
            <a:endParaRPr lang="en-US"/>
          </a:p>
        </p:txBody>
      </p:sp>
    </p:spTree>
    <p:extLst>
      <p:ext uri="{BB962C8B-B14F-4D97-AF65-F5344CB8AC3E}">
        <p14:creationId xmlns:p14="http://schemas.microsoft.com/office/powerpoint/2010/main" val="4206813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A4A84B-2D2B-486D-AC7D-69FA48137E4F}" type="slidenum">
              <a:rPr lang="en-US" smtClean="0"/>
              <a:pPr fontAlgn="base">
                <a:spcBef>
                  <a:spcPct val="0"/>
                </a:spcBef>
                <a:spcAft>
                  <a:spcPct val="0"/>
                </a:spcAft>
                <a:defRPr/>
              </a:pPr>
              <a:t>49</a:t>
            </a:fld>
            <a:endParaRPr lang="en-US"/>
          </a:p>
        </p:txBody>
      </p:sp>
    </p:spTree>
    <p:extLst>
      <p:ext uri="{BB962C8B-B14F-4D97-AF65-F5344CB8AC3E}">
        <p14:creationId xmlns:p14="http://schemas.microsoft.com/office/powerpoint/2010/main" val="40948528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DE8350-4076-4956-BFE3-45C69A2566BF}" type="slidenum">
              <a:rPr lang="en-US" smtClean="0"/>
              <a:pPr fontAlgn="base">
                <a:spcBef>
                  <a:spcPct val="0"/>
                </a:spcBef>
                <a:spcAft>
                  <a:spcPct val="0"/>
                </a:spcAft>
                <a:defRPr/>
              </a:pPr>
              <a:t>50</a:t>
            </a:fld>
            <a:endParaRPr lang="en-US"/>
          </a:p>
        </p:txBody>
      </p:sp>
    </p:spTree>
    <p:extLst>
      <p:ext uri="{BB962C8B-B14F-4D97-AF65-F5344CB8AC3E}">
        <p14:creationId xmlns:p14="http://schemas.microsoft.com/office/powerpoint/2010/main" val="1444129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913D5B-C224-4865-B214-8D091D6D7C99}" type="slidenum">
              <a:rPr lang="en-US" smtClean="0"/>
              <a:pPr fontAlgn="base">
                <a:spcBef>
                  <a:spcPct val="0"/>
                </a:spcBef>
                <a:spcAft>
                  <a:spcPct val="0"/>
                </a:spcAft>
                <a:defRPr/>
              </a:pPr>
              <a:t>51</a:t>
            </a:fld>
            <a:endParaRPr lang="en-US"/>
          </a:p>
        </p:txBody>
      </p:sp>
    </p:spTree>
    <p:extLst>
      <p:ext uri="{BB962C8B-B14F-4D97-AF65-F5344CB8AC3E}">
        <p14:creationId xmlns:p14="http://schemas.microsoft.com/office/powerpoint/2010/main" val="6074000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D35663-928D-487A-9EC9-FFBE3D028DE4}" type="slidenum">
              <a:rPr lang="en-US" smtClean="0"/>
              <a:pPr fontAlgn="base">
                <a:spcBef>
                  <a:spcPct val="0"/>
                </a:spcBef>
                <a:spcAft>
                  <a:spcPct val="0"/>
                </a:spcAft>
                <a:defRPr/>
              </a:pPr>
              <a:t>52</a:t>
            </a:fld>
            <a:endParaRPr lang="en-US"/>
          </a:p>
        </p:txBody>
      </p:sp>
    </p:spTree>
    <p:extLst>
      <p:ext uri="{BB962C8B-B14F-4D97-AF65-F5344CB8AC3E}">
        <p14:creationId xmlns:p14="http://schemas.microsoft.com/office/powerpoint/2010/main" val="4270822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813470-AD51-4915-80DB-EE84F170976D}" type="slidenum">
              <a:rPr lang="en-US" smtClean="0"/>
              <a:pPr fontAlgn="base">
                <a:spcBef>
                  <a:spcPct val="0"/>
                </a:spcBef>
                <a:spcAft>
                  <a:spcPct val="0"/>
                </a:spcAft>
                <a:defRPr/>
              </a:pPr>
              <a:t>53</a:t>
            </a:fld>
            <a:endParaRPr lang="en-US"/>
          </a:p>
        </p:txBody>
      </p:sp>
    </p:spTree>
    <p:extLst>
      <p:ext uri="{BB962C8B-B14F-4D97-AF65-F5344CB8AC3E}">
        <p14:creationId xmlns:p14="http://schemas.microsoft.com/office/powerpoint/2010/main" val="39844133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ECB76A-6062-47B9-A4D3-8C63C88A9799}" type="slidenum">
              <a:rPr lang="en-US" smtClean="0"/>
              <a:pPr fontAlgn="base">
                <a:spcBef>
                  <a:spcPct val="0"/>
                </a:spcBef>
                <a:spcAft>
                  <a:spcPct val="0"/>
                </a:spcAft>
                <a:defRPr/>
              </a:pPr>
              <a:t>54</a:t>
            </a:fld>
            <a:endParaRPr lang="en-US"/>
          </a:p>
        </p:txBody>
      </p:sp>
    </p:spTree>
    <p:extLst>
      <p:ext uri="{BB962C8B-B14F-4D97-AF65-F5344CB8AC3E}">
        <p14:creationId xmlns:p14="http://schemas.microsoft.com/office/powerpoint/2010/main" val="366924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AC6EF2-B16C-47DA-98CA-FEC1C5704999}"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1106743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EC0970-489E-4752-A58A-EA7736AED565}" type="slidenum">
              <a:rPr lang="en-US" smtClean="0"/>
              <a:pPr fontAlgn="base">
                <a:spcBef>
                  <a:spcPct val="0"/>
                </a:spcBef>
                <a:spcAft>
                  <a:spcPct val="0"/>
                </a:spcAft>
                <a:defRPr/>
              </a:pPr>
              <a:t>55</a:t>
            </a:fld>
            <a:endParaRPr lang="en-US"/>
          </a:p>
        </p:txBody>
      </p:sp>
    </p:spTree>
    <p:extLst>
      <p:ext uri="{BB962C8B-B14F-4D97-AF65-F5344CB8AC3E}">
        <p14:creationId xmlns:p14="http://schemas.microsoft.com/office/powerpoint/2010/main" val="979617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0ADA38-3E56-4F69-AEE1-E802023DE414}" type="slidenum">
              <a:rPr lang="en-US" smtClean="0"/>
              <a:pPr fontAlgn="base">
                <a:spcBef>
                  <a:spcPct val="0"/>
                </a:spcBef>
                <a:spcAft>
                  <a:spcPct val="0"/>
                </a:spcAft>
                <a:defRPr/>
              </a:pPr>
              <a:t>56</a:t>
            </a:fld>
            <a:endParaRPr lang="en-US"/>
          </a:p>
        </p:txBody>
      </p:sp>
    </p:spTree>
    <p:extLst>
      <p:ext uri="{BB962C8B-B14F-4D97-AF65-F5344CB8AC3E}">
        <p14:creationId xmlns:p14="http://schemas.microsoft.com/office/powerpoint/2010/main" val="8506483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825776-7451-47FB-ADE8-FCE6576F45B2}" type="slidenum">
              <a:rPr lang="en-US" smtClean="0"/>
              <a:pPr fontAlgn="base">
                <a:spcBef>
                  <a:spcPct val="0"/>
                </a:spcBef>
                <a:spcAft>
                  <a:spcPct val="0"/>
                </a:spcAft>
                <a:defRPr/>
              </a:pPr>
              <a:t>57</a:t>
            </a:fld>
            <a:endParaRPr lang="en-US"/>
          </a:p>
        </p:txBody>
      </p:sp>
    </p:spTree>
    <p:extLst>
      <p:ext uri="{BB962C8B-B14F-4D97-AF65-F5344CB8AC3E}">
        <p14:creationId xmlns:p14="http://schemas.microsoft.com/office/powerpoint/2010/main" val="25673710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FA424E-E0F1-4F1A-B259-EEE6E1C56BB8}" type="slidenum">
              <a:rPr lang="en-US" smtClean="0"/>
              <a:pPr fontAlgn="base">
                <a:spcBef>
                  <a:spcPct val="0"/>
                </a:spcBef>
                <a:spcAft>
                  <a:spcPct val="0"/>
                </a:spcAft>
                <a:defRPr/>
              </a:pPr>
              <a:t>58</a:t>
            </a:fld>
            <a:endParaRPr lang="en-US"/>
          </a:p>
        </p:txBody>
      </p:sp>
    </p:spTree>
    <p:extLst>
      <p:ext uri="{BB962C8B-B14F-4D97-AF65-F5344CB8AC3E}">
        <p14:creationId xmlns:p14="http://schemas.microsoft.com/office/powerpoint/2010/main" val="36141166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76BACB-9C00-4DFE-9E30-AD54C349DC5D}" type="slidenum">
              <a:rPr lang="en-US" smtClean="0"/>
              <a:pPr fontAlgn="base">
                <a:spcBef>
                  <a:spcPct val="0"/>
                </a:spcBef>
                <a:spcAft>
                  <a:spcPct val="0"/>
                </a:spcAft>
                <a:defRPr/>
              </a:pPr>
              <a:t>59</a:t>
            </a:fld>
            <a:endParaRPr lang="en-US"/>
          </a:p>
        </p:txBody>
      </p:sp>
    </p:spTree>
    <p:extLst>
      <p:ext uri="{BB962C8B-B14F-4D97-AF65-F5344CB8AC3E}">
        <p14:creationId xmlns:p14="http://schemas.microsoft.com/office/powerpoint/2010/main" val="15690491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1EFAFA-411E-448A-9B8A-19CBCADA78A3}" type="slidenum">
              <a:rPr lang="en-US" smtClean="0"/>
              <a:pPr fontAlgn="base">
                <a:spcBef>
                  <a:spcPct val="0"/>
                </a:spcBef>
                <a:spcAft>
                  <a:spcPct val="0"/>
                </a:spcAft>
                <a:defRPr/>
              </a:pPr>
              <a:t>60</a:t>
            </a:fld>
            <a:endParaRPr lang="en-US"/>
          </a:p>
        </p:txBody>
      </p:sp>
    </p:spTree>
    <p:extLst>
      <p:ext uri="{BB962C8B-B14F-4D97-AF65-F5344CB8AC3E}">
        <p14:creationId xmlns:p14="http://schemas.microsoft.com/office/powerpoint/2010/main" val="221402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53BA67-292A-4468-AFD9-CDF2CED1D7DA}" type="slidenum">
              <a:rPr lang="en-US" smtClean="0"/>
              <a:pPr fontAlgn="base">
                <a:spcBef>
                  <a:spcPct val="0"/>
                </a:spcBef>
                <a:spcAft>
                  <a:spcPct val="0"/>
                </a:spcAft>
                <a:defRPr/>
              </a:pPr>
              <a:t>61</a:t>
            </a:fld>
            <a:endParaRPr lang="en-US"/>
          </a:p>
        </p:txBody>
      </p:sp>
    </p:spTree>
    <p:extLst>
      <p:ext uri="{BB962C8B-B14F-4D97-AF65-F5344CB8AC3E}">
        <p14:creationId xmlns:p14="http://schemas.microsoft.com/office/powerpoint/2010/main" val="28107549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C5EC89-B094-4B5E-8F60-867662F26F51}" type="slidenum">
              <a:rPr lang="en-US" smtClean="0"/>
              <a:pPr fontAlgn="base">
                <a:spcBef>
                  <a:spcPct val="0"/>
                </a:spcBef>
                <a:spcAft>
                  <a:spcPct val="0"/>
                </a:spcAft>
                <a:defRPr/>
              </a:pPr>
              <a:t>62</a:t>
            </a:fld>
            <a:endParaRPr lang="en-US"/>
          </a:p>
        </p:txBody>
      </p:sp>
    </p:spTree>
    <p:extLst>
      <p:ext uri="{BB962C8B-B14F-4D97-AF65-F5344CB8AC3E}">
        <p14:creationId xmlns:p14="http://schemas.microsoft.com/office/powerpoint/2010/main" val="38852259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B6C40E-E8A7-4BBE-9351-6E8312415879}" type="slidenum">
              <a:rPr lang="en-US" smtClean="0"/>
              <a:pPr fontAlgn="base">
                <a:spcBef>
                  <a:spcPct val="0"/>
                </a:spcBef>
                <a:spcAft>
                  <a:spcPct val="0"/>
                </a:spcAft>
                <a:defRPr/>
              </a:pPr>
              <a:t>63</a:t>
            </a:fld>
            <a:endParaRPr lang="en-US"/>
          </a:p>
        </p:txBody>
      </p:sp>
    </p:spTree>
    <p:extLst>
      <p:ext uri="{BB962C8B-B14F-4D97-AF65-F5344CB8AC3E}">
        <p14:creationId xmlns:p14="http://schemas.microsoft.com/office/powerpoint/2010/main" val="15193789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04037C-CE49-4841-912F-3582A8C95BD5}" type="slidenum">
              <a:rPr lang="en-US" smtClean="0"/>
              <a:pPr fontAlgn="base">
                <a:spcBef>
                  <a:spcPct val="0"/>
                </a:spcBef>
                <a:spcAft>
                  <a:spcPct val="0"/>
                </a:spcAft>
                <a:defRPr/>
              </a:pPr>
              <a:t>64</a:t>
            </a:fld>
            <a:endParaRPr lang="en-US"/>
          </a:p>
        </p:txBody>
      </p:sp>
    </p:spTree>
    <p:extLst>
      <p:ext uri="{BB962C8B-B14F-4D97-AF65-F5344CB8AC3E}">
        <p14:creationId xmlns:p14="http://schemas.microsoft.com/office/powerpoint/2010/main" val="3048625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0BF5B3-32D9-46E0-8F3B-2ADDDEEECAA8}"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1981802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57FCF4-5997-4065-A6E2-487174877EB5}" type="slidenum">
              <a:rPr lang="en-US" smtClean="0"/>
              <a:pPr fontAlgn="base">
                <a:spcBef>
                  <a:spcPct val="0"/>
                </a:spcBef>
                <a:spcAft>
                  <a:spcPct val="0"/>
                </a:spcAft>
                <a:defRPr/>
              </a:pPr>
              <a:t>65</a:t>
            </a:fld>
            <a:endParaRPr lang="en-US"/>
          </a:p>
        </p:txBody>
      </p:sp>
    </p:spTree>
    <p:extLst>
      <p:ext uri="{BB962C8B-B14F-4D97-AF65-F5344CB8AC3E}">
        <p14:creationId xmlns:p14="http://schemas.microsoft.com/office/powerpoint/2010/main" val="30483407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CB36F3-E07B-4F91-B1D5-84B39BEB67F9}" type="slidenum">
              <a:rPr lang="en-US" smtClean="0"/>
              <a:pPr fontAlgn="base">
                <a:spcBef>
                  <a:spcPct val="0"/>
                </a:spcBef>
                <a:spcAft>
                  <a:spcPct val="0"/>
                </a:spcAft>
                <a:defRPr/>
              </a:pPr>
              <a:t>66</a:t>
            </a:fld>
            <a:endParaRPr lang="en-US"/>
          </a:p>
        </p:txBody>
      </p:sp>
    </p:spTree>
    <p:extLst>
      <p:ext uri="{BB962C8B-B14F-4D97-AF65-F5344CB8AC3E}">
        <p14:creationId xmlns:p14="http://schemas.microsoft.com/office/powerpoint/2010/main" val="1796356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228B1-9818-4B9F-A44E-9D512D70B432}" type="slidenum">
              <a:rPr lang="en-US" smtClean="0"/>
              <a:pPr fontAlgn="base">
                <a:spcBef>
                  <a:spcPct val="0"/>
                </a:spcBef>
                <a:spcAft>
                  <a:spcPct val="0"/>
                </a:spcAft>
                <a:defRPr/>
              </a:pPr>
              <a:t>67</a:t>
            </a:fld>
            <a:endParaRPr lang="en-US"/>
          </a:p>
        </p:txBody>
      </p:sp>
    </p:spTree>
    <p:extLst>
      <p:ext uri="{BB962C8B-B14F-4D97-AF65-F5344CB8AC3E}">
        <p14:creationId xmlns:p14="http://schemas.microsoft.com/office/powerpoint/2010/main" val="34820413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7FFB1E-5CAC-4717-9656-9F27ED2DBD4D}" type="slidenum">
              <a:rPr lang="en-US" smtClean="0"/>
              <a:pPr fontAlgn="base">
                <a:spcBef>
                  <a:spcPct val="0"/>
                </a:spcBef>
                <a:spcAft>
                  <a:spcPct val="0"/>
                </a:spcAft>
                <a:defRPr/>
              </a:pPr>
              <a:t>68</a:t>
            </a:fld>
            <a:endParaRPr lang="en-US"/>
          </a:p>
        </p:txBody>
      </p:sp>
    </p:spTree>
    <p:extLst>
      <p:ext uri="{BB962C8B-B14F-4D97-AF65-F5344CB8AC3E}">
        <p14:creationId xmlns:p14="http://schemas.microsoft.com/office/powerpoint/2010/main" val="14319853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1828C2-98D1-4174-8522-3C8A23729B6E}" type="slidenum">
              <a:rPr lang="en-US" smtClean="0"/>
              <a:pPr fontAlgn="base">
                <a:spcBef>
                  <a:spcPct val="0"/>
                </a:spcBef>
                <a:spcAft>
                  <a:spcPct val="0"/>
                </a:spcAft>
                <a:defRPr/>
              </a:pPr>
              <a:t>69</a:t>
            </a:fld>
            <a:endParaRPr lang="en-US"/>
          </a:p>
        </p:txBody>
      </p:sp>
    </p:spTree>
    <p:extLst>
      <p:ext uri="{BB962C8B-B14F-4D97-AF65-F5344CB8AC3E}">
        <p14:creationId xmlns:p14="http://schemas.microsoft.com/office/powerpoint/2010/main" val="17997189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B10851-415B-4A8B-AFA0-EFC6BF95F1D6}" type="slidenum">
              <a:rPr lang="en-US" smtClean="0"/>
              <a:pPr fontAlgn="base">
                <a:spcBef>
                  <a:spcPct val="0"/>
                </a:spcBef>
                <a:spcAft>
                  <a:spcPct val="0"/>
                </a:spcAft>
                <a:defRPr/>
              </a:pPr>
              <a:t>70</a:t>
            </a:fld>
            <a:endParaRPr lang="en-US"/>
          </a:p>
        </p:txBody>
      </p:sp>
    </p:spTree>
    <p:extLst>
      <p:ext uri="{BB962C8B-B14F-4D97-AF65-F5344CB8AC3E}">
        <p14:creationId xmlns:p14="http://schemas.microsoft.com/office/powerpoint/2010/main" val="42176685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706D00-A6A8-4C6F-AB67-F84650508DD9}" type="slidenum">
              <a:rPr lang="en-US" smtClean="0"/>
              <a:pPr fontAlgn="base">
                <a:spcBef>
                  <a:spcPct val="0"/>
                </a:spcBef>
                <a:spcAft>
                  <a:spcPct val="0"/>
                </a:spcAft>
                <a:defRPr/>
              </a:pPr>
              <a:t>71</a:t>
            </a:fld>
            <a:endParaRPr lang="en-US"/>
          </a:p>
        </p:txBody>
      </p:sp>
    </p:spTree>
    <p:extLst>
      <p:ext uri="{BB962C8B-B14F-4D97-AF65-F5344CB8AC3E}">
        <p14:creationId xmlns:p14="http://schemas.microsoft.com/office/powerpoint/2010/main" val="22534473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B07FB6-8586-4580-B384-85217E92A52D}" type="slidenum">
              <a:rPr lang="en-US" smtClean="0"/>
              <a:pPr fontAlgn="base">
                <a:spcBef>
                  <a:spcPct val="0"/>
                </a:spcBef>
                <a:spcAft>
                  <a:spcPct val="0"/>
                </a:spcAft>
                <a:defRPr/>
              </a:pPr>
              <a:t>72</a:t>
            </a:fld>
            <a:endParaRPr lang="en-US"/>
          </a:p>
        </p:txBody>
      </p:sp>
    </p:spTree>
    <p:extLst>
      <p:ext uri="{BB962C8B-B14F-4D97-AF65-F5344CB8AC3E}">
        <p14:creationId xmlns:p14="http://schemas.microsoft.com/office/powerpoint/2010/main" val="19591755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084D28-A7F9-4F33-B344-CDC0E96AFAC0}" type="slidenum">
              <a:rPr lang="en-US" smtClean="0"/>
              <a:pPr fontAlgn="base">
                <a:spcBef>
                  <a:spcPct val="0"/>
                </a:spcBef>
                <a:spcAft>
                  <a:spcPct val="0"/>
                </a:spcAft>
                <a:defRPr/>
              </a:pPr>
              <a:t>73</a:t>
            </a:fld>
            <a:endParaRPr lang="en-US"/>
          </a:p>
        </p:txBody>
      </p:sp>
    </p:spTree>
    <p:extLst>
      <p:ext uri="{BB962C8B-B14F-4D97-AF65-F5344CB8AC3E}">
        <p14:creationId xmlns:p14="http://schemas.microsoft.com/office/powerpoint/2010/main" val="19924581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2E5BD1-AED5-427A-A244-11E146148FD4}" type="slidenum">
              <a:rPr lang="en-US" smtClean="0"/>
              <a:pPr fontAlgn="base">
                <a:spcBef>
                  <a:spcPct val="0"/>
                </a:spcBef>
                <a:spcAft>
                  <a:spcPct val="0"/>
                </a:spcAft>
                <a:defRPr/>
              </a:pPr>
              <a:t>74</a:t>
            </a:fld>
            <a:endParaRPr lang="en-US"/>
          </a:p>
        </p:txBody>
      </p:sp>
    </p:spTree>
    <p:extLst>
      <p:ext uri="{BB962C8B-B14F-4D97-AF65-F5344CB8AC3E}">
        <p14:creationId xmlns:p14="http://schemas.microsoft.com/office/powerpoint/2010/main" val="312155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DA48C6-3A90-43B6-88DF-0DF1023CE568}"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4048817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03EAD1-75D5-4A5D-A4FF-1120CFA07C23}" type="slidenum">
              <a:rPr lang="en-US" smtClean="0"/>
              <a:pPr fontAlgn="base">
                <a:spcBef>
                  <a:spcPct val="0"/>
                </a:spcBef>
                <a:spcAft>
                  <a:spcPct val="0"/>
                </a:spcAft>
                <a:defRPr/>
              </a:pPr>
              <a:t>75</a:t>
            </a:fld>
            <a:endParaRPr lang="en-US"/>
          </a:p>
        </p:txBody>
      </p:sp>
    </p:spTree>
    <p:extLst>
      <p:ext uri="{BB962C8B-B14F-4D97-AF65-F5344CB8AC3E}">
        <p14:creationId xmlns:p14="http://schemas.microsoft.com/office/powerpoint/2010/main" val="23688321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E12805-C5E3-4CB5-9721-82F93F537AD8}" type="slidenum">
              <a:rPr lang="en-US" smtClean="0"/>
              <a:pPr fontAlgn="base">
                <a:spcBef>
                  <a:spcPct val="0"/>
                </a:spcBef>
                <a:spcAft>
                  <a:spcPct val="0"/>
                </a:spcAft>
                <a:defRPr/>
              </a:pPr>
              <a:t>76</a:t>
            </a:fld>
            <a:endParaRPr lang="en-US"/>
          </a:p>
        </p:txBody>
      </p:sp>
    </p:spTree>
    <p:extLst>
      <p:ext uri="{BB962C8B-B14F-4D97-AF65-F5344CB8AC3E}">
        <p14:creationId xmlns:p14="http://schemas.microsoft.com/office/powerpoint/2010/main" val="41593102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6870F3-A24E-4C47-A5D0-CA3703A644E1}" type="slidenum">
              <a:rPr lang="en-US" smtClean="0"/>
              <a:pPr fontAlgn="base">
                <a:spcBef>
                  <a:spcPct val="0"/>
                </a:spcBef>
                <a:spcAft>
                  <a:spcPct val="0"/>
                </a:spcAft>
                <a:defRPr/>
              </a:pPr>
              <a:t>77</a:t>
            </a:fld>
            <a:endParaRPr lang="en-US"/>
          </a:p>
        </p:txBody>
      </p:sp>
    </p:spTree>
    <p:extLst>
      <p:ext uri="{BB962C8B-B14F-4D97-AF65-F5344CB8AC3E}">
        <p14:creationId xmlns:p14="http://schemas.microsoft.com/office/powerpoint/2010/main" val="17087413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F3677-92B0-4EAE-A267-5F7803A06BB2}" type="slidenum">
              <a:rPr lang="en-US" smtClean="0"/>
              <a:pPr fontAlgn="base">
                <a:spcBef>
                  <a:spcPct val="0"/>
                </a:spcBef>
                <a:spcAft>
                  <a:spcPct val="0"/>
                </a:spcAft>
                <a:defRPr/>
              </a:pPr>
              <a:t>78</a:t>
            </a:fld>
            <a:endParaRPr lang="en-US"/>
          </a:p>
        </p:txBody>
      </p:sp>
    </p:spTree>
    <p:extLst>
      <p:ext uri="{BB962C8B-B14F-4D97-AF65-F5344CB8AC3E}">
        <p14:creationId xmlns:p14="http://schemas.microsoft.com/office/powerpoint/2010/main" val="11109496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6D6B93-2B5C-44F7-BA78-F0B7DBE60A2A}" type="slidenum">
              <a:rPr lang="en-US" smtClean="0"/>
              <a:pPr fontAlgn="base">
                <a:spcBef>
                  <a:spcPct val="0"/>
                </a:spcBef>
                <a:spcAft>
                  <a:spcPct val="0"/>
                </a:spcAft>
                <a:defRPr/>
              </a:pPr>
              <a:t>79</a:t>
            </a:fld>
            <a:endParaRPr lang="en-US"/>
          </a:p>
        </p:txBody>
      </p:sp>
    </p:spTree>
    <p:extLst>
      <p:ext uri="{BB962C8B-B14F-4D97-AF65-F5344CB8AC3E}">
        <p14:creationId xmlns:p14="http://schemas.microsoft.com/office/powerpoint/2010/main" val="7852861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9EA830-4E74-4A14-B4DB-DAE89D532159}" type="slidenum">
              <a:rPr lang="en-US" smtClean="0"/>
              <a:pPr fontAlgn="base">
                <a:spcBef>
                  <a:spcPct val="0"/>
                </a:spcBef>
                <a:spcAft>
                  <a:spcPct val="0"/>
                </a:spcAft>
                <a:defRPr/>
              </a:pPr>
              <a:t>80</a:t>
            </a:fld>
            <a:endParaRPr lang="en-US"/>
          </a:p>
        </p:txBody>
      </p:sp>
    </p:spTree>
    <p:extLst>
      <p:ext uri="{BB962C8B-B14F-4D97-AF65-F5344CB8AC3E}">
        <p14:creationId xmlns:p14="http://schemas.microsoft.com/office/powerpoint/2010/main" val="26940846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5DBC80-00E7-49FE-AE3B-3EC424907EA3}" type="slidenum">
              <a:rPr lang="en-US" smtClean="0"/>
              <a:pPr fontAlgn="base">
                <a:spcBef>
                  <a:spcPct val="0"/>
                </a:spcBef>
                <a:spcAft>
                  <a:spcPct val="0"/>
                </a:spcAft>
                <a:defRPr/>
              </a:pPr>
              <a:t>81</a:t>
            </a:fld>
            <a:endParaRPr lang="en-US"/>
          </a:p>
        </p:txBody>
      </p:sp>
    </p:spTree>
    <p:extLst>
      <p:ext uri="{BB962C8B-B14F-4D97-AF65-F5344CB8AC3E}">
        <p14:creationId xmlns:p14="http://schemas.microsoft.com/office/powerpoint/2010/main" val="27781841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EC4185-610F-490A-8F58-DE1600120B1B}" type="slidenum">
              <a:rPr lang="en-US" smtClean="0"/>
              <a:pPr fontAlgn="base">
                <a:spcBef>
                  <a:spcPct val="0"/>
                </a:spcBef>
                <a:spcAft>
                  <a:spcPct val="0"/>
                </a:spcAft>
                <a:defRPr/>
              </a:pPr>
              <a:t>82</a:t>
            </a:fld>
            <a:endParaRPr lang="en-US"/>
          </a:p>
        </p:txBody>
      </p:sp>
    </p:spTree>
    <p:extLst>
      <p:ext uri="{BB962C8B-B14F-4D97-AF65-F5344CB8AC3E}">
        <p14:creationId xmlns:p14="http://schemas.microsoft.com/office/powerpoint/2010/main" val="918930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634C49-9E63-4318-AA41-513FD0E0C94B}" type="slidenum">
              <a:rPr lang="en-US" smtClean="0"/>
              <a:pPr fontAlgn="base">
                <a:spcBef>
                  <a:spcPct val="0"/>
                </a:spcBef>
                <a:spcAft>
                  <a:spcPct val="0"/>
                </a:spcAft>
                <a:defRPr/>
              </a:pPr>
              <a:t>83</a:t>
            </a:fld>
            <a:endParaRPr lang="en-US"/>
          </a:p>
        </p:txBody>
      </p:sp>
    </p:spTree>
    <p:extLst>
      <p:ext uri="{BB962C8B-B14F-4D97-AF65-F5344CB8AC3E}">
        <p14:creationId xmlns:p14="http://schemas.microsoft.com/office/powerpoint/2010/main" val="29446730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14FB5-39DD-4B29-9F28-5D6C233953E0}" type="slidenum">
              <a:rPr lang="en-US" smtClean="0"/>
              <a:pPr fontAlgn="base">
                <a:spcBef>
                  <a:spcPct val="0"/>
                </a:spcBef>
                <a:spcAft>
                  <a:spcPct val="0"/>
                </a:spcAft>
                <a:defRPr/>
              </a:pPr>
              <a:t>84</a:t>
            </a:fld>
            <a:endParaRPr lang="en-US"/>
          </a:p>
        </p:txBody>
      </p:sp>
    </p:spTree>
    <p:extLst>
      <p:ext uri="{BB962C8B-B14F-4D97-AF65-F5344CB8AC3E}">
        <p14:creationId xmlns:p14="http://schemas.microsoft.com/office/powerpoint/2010/main" val="302341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1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79D01C-919E-49F9-86B8-D7EB7D02D2FD}"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21334987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14FB5-39DD-4B29-9F28-5D6C233953E0}" type="slidenum">
              <a:rPr lang="en-US" smtClean="0"/>
              <a:pPr fontAlgn="base">
                <a:spcBef>
                  <a:spcPct val="0"/>
                </a:spcBef>
                <a:spcAft>
                  <a:spcPct val="0"/>
                </a:spcAft>
                <a:defRPr/>
              </a:pPr>
              <a:t>85</a:t>
            </a:fld>
            <a:endParaRPr lang="en-US"/>
          </a:p>
        </p:txBody>
      </p:sp>
    </p:spTree>
    <p:extLst>
      <p:ext uri="{BB962C8B-B14F-4D97-AF65-F5344CB8AC3E}">
        <p14:creationId xmlns:p14="http://schemas.microsoft.com/office/powerpoint/2010/main" val="18384230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14FB5-39DD-4B29-9F28-5D6C233953E0}" type="slidenum">
              <a:rPr lang="en-US" smtClean="0"/>
              <a:pPr fontAlgn="base">
                <a:spcBef>
                  <a:spcPct val="0"/>
                </a:spcBef>
                <a:spcAft>
                  <a:spcPct val="0"/>
                </a:spcAft>
                <a:defRPr/>
              </a:pPr>
              <a:t>86</a:t>
            </a:fld>
            <a:endParaRPr lang="en-US"/>
          </a:p>
        </p:txBody>
      </p:sp>
    </p:spTree>
    <p:extLst>
      <p:ext uri="{BB962C8B-B14F-4D97-AF65-F5344CB8AC3E}">
        <p14:creationId xmlns:p14="http://schemas.microsoft.com/office/powerpoint/2010/main" val="32182294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14FB5-39DD-4B29-9F28-5D6C233953E0}" type="slidenum">
              <a:rPr lang="en-US" smtClean="0"/>
              <a:pPr fontAlgn="base">
                <a:spcBef>
                  <a:spcPct val="0"/>
                </a:spcBef>
                <a:spcAft>
                  <a:spcPct val="0"/>
                </a:spcAft>
                <a:defRPr/>
              </a:pPr>
              <a:t>87</a:t>
            </a:fld>
            <a:endParaRPr lang="en-US"/>
          </a:p>
        </p:txBody>
      </p:sp>
    </p:spTree>
    <p:extLst>
      <p:ext uri="{BB962C8B-B14F-4D97-AF65-F5344CB8AC3E}">
        <p14:creationId xmlns:p14="http://schemas.microsoft.com/office/powerpoint/2010/main" val="39144341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14FB5-39DD-4B29-9F28-5D6C233953E0}" type="slidenum">
              <a:rPr lang="en-US" smtClean="0"/>
              <a:pPr fontAlgn="base">
                <a:spcBef>
                  <a:spcPct val="0"/>
                </a:spcBef>
                <a:spcAft>
                  <a:spcPct val="0"/>
                </a:spcAft>
                <a:defRPr/>
              </a:pPr>
              <a:t>88</a:t>
            </a:fld>
            <a:endParaRPr lang="en-US"/>
          </a:p>
        </p:txBody>
      </p:sp>
    </p:spTree>
    <p:extLst>
      <p:ext uri="{BB962C8B-B14F-4D97-AF65-F5344CB8AC3E}">
        <p14:creationId xmlns:p14="http://schemas.microsoft.com/office/powerpoint/2010/main" val="35187852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14FB5-39DD-4B29-9F28-5D6C233953E0}" type="slidenum">
              <a:rPr lang="en-US" smtClean="0"/>
              <a:pPr fontAlgn="base">
                <a:spcBef>
                  <a:spcPct val="0"/>
                </a:spcBef>
                <a:spcAft>
                  <a:spcPct val="0"/>
                </a:spcAft>
                <a:defRPr/>
              </a:pPr>
              <a:t>89</a:t>
            </a:fld>
            <a:endParaRPr lang="en-US"/>
          </a:p>
        </p:txBody>
      </p:sp>
    </p:spTree>
    <p:extLst>
      <p:ext uri="{BB962C8B-B14F-4D97-AF65-F5344CB8AC3E}">
        <p14:creationId xmlns:p14="http://schemas.microsoft.com/office/powerpoint/2010/main" val="427662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DBEF31-3891-41AD-BC4D-F76E3DFEABF3}"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91984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EF5C351-A4B7-4CB4-9714-4805F6AC23FE}" type="datetime1">
              <a:rPr lang="en-US"/>
              <a:pPr>
                <a:defRPr/>
              </a:pPr>
              <a:t>1/4/2020</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2016 Pearson Inc.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BA630790-7BF6-4FBA-97DF-4D3A9038089F}" type="slidenum">
              <a:rPr lang="en-US"/>
              <a:pPr>
                <a:defRPr/>
              </a:pPr>
              <a:t>‹#›</a:t>
            </a:fld>
            <a:endParaRPr lang="en-US"/>
          </a:p>
        </p:txBody>
      </p:sp>
    </p:spTree>
    <p:extLst>
      <p:ext uri="{BB962C8B-B14F-4D97-AF65-F5344CB8AC3E}">
        <p14:creationId xmlns:p14="http://schemas.microsoft.com/office/powerpoint/2010/main" val="76616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FC5A90C-25EE-4758-84B7-AC104F5AD8A8}" type="datetime1">
              <a:rPr lang="en-US"/>
              <a:pPr>
                <a:defRPr/>
              </a:pPr>
              <a:t>1/4/2020</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2016 Pearson Inc.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D26D44A5-1484-4967-843C-6F2A4185CDF6}" type="slidenum">
              <a:rPr lang="en-US"/>
              <a:pPr>
                <a:defRPr/>
              </a:pPr>
              <a:t>‹#›</a:t>
            </a:fld>
            <a:endParaRPr lang="en-US"/>
          </a:p>
        </p:txBody>
      </p:sp>
    </p:spTree>
    <p:extLst>
      <p:ext uri="{BB962C8B-B14F-4D97-AF65-F5344CB8AC3E}">
        <p14:creationId xmlns:p14="http://schemas.microsoft.com/office/powerpoint/2010/main" val="428032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18EC557-7B7D-45E8-8504-07C97BFC0755}" type="datetime1">
              <a:rPr lang="en-US"/>
              <a:pPr>
                <a:defRPr/>
              </a:pPr>
              <a:t>1/4/2020</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2016 Pearson Inc.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20665359-3034-41FC-9137-64073D6AC492}" type="slidenum">
              <a:rPr lang="en-US"/>
              <a:pPr>
                <a:defRPr/>
              </a:pPr>
              <a:t>‹#›</a:t>
            </a:fld>
            <a:endParaRPr lang="en-US"/>
          </a:p>
        </p:txBody>
      </p:sp>
    </p:spTree>
    <p:extLst>
      <p:ext uri="{BB962C8B-B14F-4D97-AF65-F5344CB8AC3E}">
        <p14:creationId xmlns:p14="http://schemas.microsoft.com/office/powerpoint/2010/main" val="2416040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43800" cy="1143000"/>
          </a:xfrm>
        </p:spPr>
        <p:txBody>
          <a:bodyPr/>
          <a:lstStyle/>
          <a:p>
            <a:r>
              <a:rPr lang="en-US"/>
              <a:t>Click to edit Master title style</a:t>
            </a:r>
          </a:p>
        </p:txBody>
      </p:sp>
      <p:sp>
        <p:nvSpPr>
          <p:cNvPr id="3" name="Table Placeholder 2"/>
          <p:cNvSpPr>
            <a:spLocks noGrp="1"/>
          </p:cNvSpPr>
          <p:nvPr>
            <p:ph type="tbl" idx="1"/>
          </p:nvPr>
        </p:nvSpPr>
        <p:spPr>
          <a:xfrm>
            <a:off x="914400" y="1676400"/>
            <a:ext cx="7543800" cy="4038600"/>
          </a:xfrm>
        </p:spPr>
        <p:txBody>
          <a:bodyPr rtlCol="0">
            <a:normAutofit/>
          </a:bodyPr>
          <a:lstStyle/>
          <a:p>
            <a:pPr lvl="0"/>
            <a:endParaRPr lang="en-US" noProof="0"/>
          </a:p>
        </p:txBody>
      </p:sp>
      <p:sp>
        <p:nvSpPr>
          <p:cNvPr id="4" name="Footer Placeholder 3"/>
          <p:cNvSpPr>
            <a:spLocks noGrp="1"/>
          </p:cNvSpPr>
          <p:nvPr>
            <p:ph type="ftr" sz="quarter" idx="10"/>
          </p:nvPr>
        </p:nvSpPr>
        <p:spPr>
          <a:xfrm>
            <a:off x="914400" y="6248400"/>
            <a:ext cx="3505200" cy="457200"/>
          </a:xfrm>
        </p:spPr>
        <p:txBody>
          <a:bodyPr/>
          <a:lstStyle>
            <a:lvl1pPr>
              <a:defRPr/>
            </a:lvl1pPr>
          </a:lstStyle>
          <a:p>
            <a:r>
              <a:rPr lang="en-US" dirty="0"/>
              <a:t>Copyright © 2016 Pearson Inc. All rights reserved.</a:t>
            </a:r>
          </a:p>
        </p:txBody>
      </p:sp>
      <p:sp>
        <p:nvSpPr>
          <p:cNvPr id="5" name="Slide Number Placeholder 4"/>
          <p:cNvSpPr>
            <a:spLocks noGrp="1"/>
          </p:cNvSpPr>
          <p:nvPr>
            <p:ph type="sldNum" sz="quarter" idx="11"/>
          </p:nvPr>
        </p:nvSpPr>
        <p:spPr>
          <a:xfrm>
            <a:off x="6553200" y="6248400"/>
            <a:ext cx="1905000" cy="457200"/>
          </a:xfrm>
        </p:spPr>
        <p:txBody>
          <a:bodyPr/>
          <a:lstStyle>
            <a:lvl1pPr>
              <a:defRPr/>
            </a:lvl1pPr>
          </a:lstStyle>
          <a:p>
            <a:pPr>
              <a:defRPr/>
            </a:pPr>
            <a:r>
              <a:rPr lang="en-US"/>
              <a:t>1-</a:t>
            </a:r>
            <a:fld id="{68B035AA-3976-4C68-A09A-BD315AA44B53}" type="slidenum">
              <a:rPr lang="en-US"/>
              <a:pPr>
                <a:defRPr/>
              </a:pPr>
              <a:t>‹#›</a:t>
            </a:fld>
            <a:endParaRPr lang="en-US"/>
          </a:p>
        </p:txBody>
      </p:sp>
    </p:spTree>
    <p:extLst>
      <p:ext uri="{BB962C8B-B14F-4D97-AF65-F5344CB8AC3E}">
        <p14:creationId xmlns:p14="http://schemas.microsoft.com/office/powerpoint/2010/main" val="4337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5E55A01C-9B59-46B7-8ECF-40A3626389D9}" type="datetime1">
              <a:rPr lang="en-US"/>
              <a:pPr>
                <a:defRPr/>
              </a:pPr>
              <a:t>1/4/2020</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1-</a:t>
            </a:r>
            <a:fld id="{9D64593F-24D2-48E8-9E46-2CB51C3C8297}"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a:lvl1pPr>
          </a:lstStyle>
          <a:p>
            <a:r>
              <a:rPr lang="en-US" dirty="0"/>
              <a:t>Copyright © 2016 Pearson Inc. All rights reserved.</a:t>
            </a:r>
            <a:endParaRPr lang="en-CA" dirty="0"/>
          </a:p>
        </p:txBody>
      </p:sp>
    </p:spTree>
    <p:extLst>
      <p:ext uri="{BB962C8B-B14F-4D97-AF65-F5344CB8AC3E}">
        <p14:creationId xmlns:p14="http://schemas.microsoft.com/office/powerpoint/2010/main" val="191638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318C510-6CEB-4C45-880A-010C36ABF79B}" type="datetime1">
              <a:rPr lang="en-US"/>
              <a:pPr>
                <a:defRPr/>
              </a:pPr>
              <a:t>1/4/2020</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2016 Pearson Inc. All rights reserved.</a:t>
            </a:r>
            <a:endParaRPr lang="en-CA"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F5C48927-BF39-407E-B3B3-205C11596E0E}" type="slidenum">
              <a:rPr lang="en-US"/>
              <a:pPr>
                <a:defRPr/>
              </a:pPr>
              <a:t>‹#›</a:t>
            </a:fld>
            <a:endParaRPr lang="en-US"/>
          </a:p>
        </p:txBody>
      </p:sp>
    </p:spTree>
    <p:extLst>
      <p:ext uri="{BB962C8B-B14F-4D97-AF65-F5344CB8AC3E}">
        <p14:creationId xmlns:p14="http://schemas.microsoft.com/office/powerpoint/2010/main" val="149933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D8AAD9B-E181-4114-A3AE-972DAA48B980}" type="datetime1">
              <a:rPr lang="en-US"/>
              <a:pPr>
                <a:defRPr/>
              </a:pPr>
              <a:t>1/4/2020</a:t>
            </a:fld>
            <a:endParaRPr lang="en-US" dirty="0"/>
          </a:p>
        </p:txBody>
      </p:sp>
      <p:sp>
        <p:nvSpPr>
          <p:cNvPr id="6" name="Footer Placeholder 4"/>
          <p:cNvSpPr>
            <a:spLocks noGrp="1"/>
          </p:cNvSpPr>
          <p:nvPr>
            <p:ph type="ftr" sz="quarter" idx="11"/>
          </p:nvPr>
        </p:nvSpPr>
        <p:spPr/>
        <p:txBody>
          <a:bodyPr/>
          <a:lstStyle>
            <a:lvl1pPr>
              <a:defRPr/>
            </a:lvl1pPr>
          </a:lstStyle>
          <a:p>
            <a:r>
              <a:rPr lang="en-US" dirty="0"/>
              <a:t>Copyright © 2016 Pearson Inc.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8FD528E8-BF99-4CE6-BDC8-023DCB386793}" type="slidenum">
              <a:rPr lang="en-US"/>
              <a:pPr>
                <a:defRPr/>
              </a:pPr>
              <a:t>‹#›</a:t>
            </a:fld>
            <a:endParaRPr lang="en-US"/>
          </a:p>
        </p:txBody>
      </p:sp>
    </p:spTree>
    <p:extLst>
      <p:ext uri="{BB962C8B-B14F-4D97-AF65-F5344CB8AC3E}">
        <p14:creationId xmlns:p14="http://schemas.microsoft.com/office/powerpoint/2010/main" val="423571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F14E415-A9F9-4844-918C-34982F3CC43C}" type="datetime1">
              <a:rPr lang="en-US"/>
              <a:pPr>
                <a:defRPr/>
              </a:pPr>
              <a:t>1/4/2020</a:t>
            </a:fld>
            <a:endParaRPr lang="en-US" dirty="0"/>
          </a:p>
        </p:txBody>
      </p:sp>
      <p:sp>
        <p:nvSpPr>
          <p:cNvPr id="8" name="Footer Placeholder 4"/>
          <p:cNvSpPr>
            <a:spLocks noGrp="1"/>
          </p:cNvSpPr>
          <p:nvPr>
            <p:ph type="ftr" sz="quarter" idx="11"/>
          </p:nvPr>
        </p:nvSpPr>
        <p:spPr/>
        <p:txBody>
          <a:bodyPr/>
          <a:lstStyle>
            <a:lvl1pPr>
              <a:defRPr/>
            </a:lvl1pPr>
          </a:lstStyle>
          <a:p>
            <a:r>
              <a:rPr lang="en-US" dirty="0"/>
              <a:t>Copyright © 2016 Pearson Inc. All rights reserved.</a:t>
            </a:r>
            <a:endParaRPr lang="en-CA" dirty="0"/>
          </a:p>
        </p:txBody>
      </p:sp>
      <p:sp>
        <p:nvSpPr>
          <p:cNvPr id="9" name="Slide Number Placeholder 5"/>
          <p:cNvSpPr>
            <a:spLocks noGrp="1"/>
          </p:cNvSpPr>
          <p:nvPr>
            <p:ph type="sldNum" sz="quarter" idx="12"/>
          </p:nvPr>
        </p:nvSpPr>
        <p:spPr/>
        <p:txBody>
          <a:bodyPr/>
          <a:lstStyle>
            <a:lvl1pPr>
              <a:defRPr/>
            </a:lvl1pPr>
          </a:lstStyle>
          <a:p>
            <a:pPr>
              <a:defRPr/>
            </a:pPr>
            <a:r>
              <a:rPr lang="en-US"/>
              <a:t>1-</a:t>
            </a:r>
            <a:fld id="{9A70A10C-6C78-4609-B63A-4266E39BD946}" type="slidenum">
              <a:rPr lang="en-US"/>
              <a:pPr>
                <a:defRPr/>
              </a:pPr>
              <a:t>‹#›</a:t>
            </a:fld>
            <a:endParaRPr lang="en-US"/>
          </a:p>
        </p:txBody>
      </p:sp>
    </p:spTree>
    <p:extLst>
      <p:ext uri="{BB962C8B-B14F-4D97-AF65-F5344CB8AC3E}">
        <p14:creationId xmlns:p14="http://schemas.microsoft.com/office/powerpoint/2010/main" val="245761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44CAD5F-0CC3-4600-B06D-BD596ECD388D}" type="datetime1">
              <a:rPr lang="en-US"/>
              <a:pPr>
                <a:defRPr/>
              </a:pPr>
              <a:t>1/4/2020</a:t>
            </a:fld>
            <a:endParaRPr lang="en-US" dirty="0"/>
          </a:p>
        </p:txBody>
      </p:sp>
      <p:sp>
        <p:nvSpPr>
          <p:cNvPr id="4" name="Footer Placeholder 4"/>
          <p:cNvSpPr>
            <a:spLocks noGrp="1"/>
          </p:cNvSpPr>
          <p:nvPr>
            <p:ph type="ftr" sz="quarter" idx="11"/>
          </p:nvPr>
        </p:nvSpPr>
        <p:spPr/>
        <p:txBody>
          <a:bodyPr/>
          <a:lstStyle>
            <a:lvl1pPr>
              <a:defRPr/>
            </a:lvl1pPr>
          </a:lstStyle>
          <a:p>
            <a:r>
              <a:rPr lang="en-US" dirty="0"/>
              <a:t>Copyright © 2016 Pearson Inc. All rights reserved.</a:t>
            </a:r>
            <a:endParaRPr lang="en-CA" dirty="0"/>
          </a:p>
        </p:txBody>
      </p:sp>
      <p:sp>
        <p:nvSpPr>
          <p:cNvPr id="5" name="Slide Number Placeholder 5"/>
          <p:cNvSpPr>
            <a:spLocks noGrp="1"/>
          </p:cNvSpPr>
          <p:nvPr>
            <p:ph type="sldNum" sz="quarter" idx="12"/>
          </p:nvPr>
        </p:nvSpPr>
        <p:spPr/>
        <p:txBody>
          <a:bodyPr/>
          <a:lstStyle>
            <a:lvl1pPr>
              <a:defRPr/>
            </a:lvl1pPr>
          </a:lstStyle>
          <a:p>
            <a:pPr>
              <a:defRPr/>
            </a:pPr>
            <a:r>
              <a:rPr lang="en-US"/>
              <a:t>1-</a:t>
            </a:r>
            <a:fld id="{F8805472-79FC-4FEE-9EAA-1C2D05D415D6}" type="slidenum">
              <a:rPr lang="en-US"/>
              <a:pPr>
                <a:defRPr/>
              </a:pPr>
              <a:t>‹#›</a:t>
            </a:fld>
            <a:endParaRPr lang="en-US"/>
          </a:p>
        </p:txBody>
      </p:sp>
    </p:spTree>
    <p:extLst>
      <p:ext uri="{BB962C8B-B14F-4D97-AF65-F5344CB8AC3E}">
        <p14:creationId xmlns:p14="http://schemas.microsoft.com/office/powerpoint/2010/main" val="40378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6B7A8AC-8005-49D4-949E-EEC4698586CC}" type="datetime1">
              <a:rPr lang="en-US"/>
              <a:pPr>
                <a:defRPr/>
              </a:pPr>
              <a:t>1/4/2020</a:t>
            </a:fld>
            <a:endParaRPr lang="en-US" dirty="0"/>
          </a:p>
        </p:txBody>
      </p:sp>
      <p:sp>
        <p:nvSpPr>
          <p:cNvPr id="3" name="Footer Placeholder 4"/>
          <p:cNvSpPr>
            <a:spLocks noGrp="1"/>
          </p:cNvSpPr>
          <p:nvPr>
            <p:ph type="ftr" sz="quarter" idx="11"/>
          </p:nvPr>
        </p:nvSpPr>
        <p:spPr/>
        <p:txBody>
          <a:bodyPr/>
          <a:lstStyle>
            <a:lvl1pPr>
              <a:defRPr/>
            </a:lvl1pPr>
          </a:lstStyle>
          <a:p>
            <a:r>
              <a:rPr lang="en-US" dirty="0"/>
              <a:t>Copyright © 2016 Pearson Inc. All rights reserved.</a:t>
            </a:r>
            <a:endParaRPr lang="en-CA" dirty="0"/>
          </a:p>
        </p:txBody>
      </p:sp>
      <p:sp>
        <p:nvSpPr>
          <p:cNvPr id="4" name="Slide Number Placeholder 5"/>
          <p:cNvSpPr>
            <a:spLocks noGrp="1"/>
          </p:cNvSpPr>
          <p:nvPr>
            <p:ph type="sldNum" sz="quarter" idx="12"/>
          </p:nvPr>
        </p:nvSpPr>
        <p:spPr/>
        <p:txBody>
          <a:bodyPr/>
          <a:lstStyle>
            <a:lvl1pPr>
              <a:defRPr/>
            </a:lvl1pPr>
          </a:lstStyle>
          <a:p>
            <a:pPr>
              <a:defRPr/>
            </a:pPr>
            <a:r>
              <a:rPr lang="en-US"/>
              <a:t>1-</a:t>
            </a:r>
            <a:fld id="{EE1E3571-EC6F-44D7-A748-8B952B7E407D}" type="slidenum">
              <a:rPr lang="en-US"/>
              <a:pPr>
                <a:defRPr/>
              </a:pPr>
              <a:t>‹#›</a:t>
            </a:fld>
            <a:endParaRPr lang="en-US"/>
          </a:p>
        </p:txBody>
      </p:sp>
    </p:spTree>
    <p:extLst>
      <p:ext uri="{BB962C8B-B14F-4D97-AF65-F5344CB8AC3E}">
        <p14:creationId xmlns:p14="http://schemas.microsoft.com/office/powerpoint/2010/main" val="38385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3AABE4-E9EE-4A9C-9B70-374F1EF53816}" type="datetime1">
              <a:rPr lang="en-US"/>
              <a:pPr>
                <a:defRPr/>
              </a:pPr>
              <a:t>1/4/2020</a:t>
            </a:fld>
            <a:endParaRPr lang="en-US" dirty="0"/>
          </a:p>
        </p:txBody>
      </p:sp>
      <p:sp>
        <p:nvSpPr>
          <p:cNvPr id="6" name="Footer Placeholder 4"/>
          <p:cNvSpPr>
            <a:spLocks noGrp="1"/>
          </p:cNvSpPr>
          <p:nvPr>
            <p:ph type="ftr" sz="quarter" idx="11"/>
          </p:nvPr>
        </p:nvSpPr>
        <p:spPr/>
        <p:txBody>
          <a:bodyPr/>
          <a:lstStyle>
            <a:lvl1pPr>
              <a:defRPr/>
            </a:lvl1pPr>
          </a:lstStyle>
          <a:p>
            <a:r>
              <a:rPr lang="en-US" dirty="0"/>
              <a:t>Copyright © 2016 Pearson Inc.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BA18924E-14ED-4A0C-8662-02D4F629F623}" type="slidenum">
              <a:rPr lang="en-US"/>
              <a:pPr>
                <a:defRPr/>
              </a:pPr>
              <a:t>‹#›</a:t>
            </a:fld>
            <a:endParaRPr lang="en-US"/>
          </a:p>
        </p:txBody>
      </p:sp>
    </p:spTree>
    <p:extLst>
      <p:ext uri="{BB962C8B-B14F-4D97-AF65-F5344CB8AC3E}">
        <p14:creationId xmlns:p14="http://schemas.microsoft.com/office/powerpoint/2010/main" val="171394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B5CCC64-BAA8-4857-9FF9-F80D946A80DA}" type="datetime1">
              <a:rPr lang="en-US"/>
              <a:pPr>
                <a:defRPr/>
              </a:pPr>
              <a:t>1/4/2020</a:t>
            </a:fld>
            <a:endParaRPr lang="en-US" dirty="0"/>
          </a:p>
        </p:txBody>
      </p:sp>
      <p:sp>
        <p:nvSpPr>
          <p:cNvPr id="6" name="Footer Placeholder 4"/>
          <p:cNvSpPr>
            <a:spLocks noGrp="1"/>
          </p:cNvSpPr>
          <p:nvPr>
            <p:ph type="ftr" sz="quarter" idx="11"/>
          </p:nvPr>
        </p:nvSpPr>
        <p:spPr/>
        <p:txBody>
          <a:bodyPr/>
          <a:lstStyle>
            <a:lvl1pPr>
              <a:defRPr/>
            </a:lvl1pPr>
          </a:lstStyle>
          <a:p>
            <a:r>
              <a:rPr lang="en-US" dirty="0"/>
              <a:t>Copyright © 2016 Pearson Inc.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6EB2B5ED-BC5B-4D0A-A6A1-2877C505730F}" type="slidenum">
              <a:rPr lang="en-US"/>
              <a:pPr>
                <a:defRPr/>
              </a:pPr>
              <a:t>‹#›</a:t>
            </a:fld>
            <a:endParaRPr lang="en-US"/>
          </a:p>
        </p:txBody>
      </p:sp>
    </p:spTree>
    <p:extLst>
      <p:ext uri="{BB962C8B-B14F-4D97-AF65-F5344CB8AC3E}">
        <p14:creationId xmlns:p14="http://schemas.microsoft.com/office/powerpoint/2010/main" val="352180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08D88C8-721A-4F68-90FD-518094DEB7C8}" type="datetime1">
              <a:rPr lang="en-US"/>
              <a:pPr>
                <a:defRPr/>
              </a:pPr>
              <a:t>1/4/2020</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dirty="0"/>
              <a:t>Copyright © 2016 Pearson Inc. All rights reserved.</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r>
              <a:rPr lang="en-US"/>
              <a:t>1-</a:t>
            </a:r>
            <a:fld id="{B5D48BFD-B7F8-4E63-B349-639491928C08}" type="slidenum">
              <a:rPr lang="en-US"/>
              <a:pPr>
                <a:defRPr/>
              </a:pPr>
              <a:t>‹#›</a:t>
            </a:fld>
            <a:endParaRPr lang="en-US"/>
          </a:p>
        </p:txBody>
      </p:sp>
      <p:pic>
        <p:nvPicPr>
          <p:cNvPr id="1031" name="Picture 2"/>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52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89" r:id="rId3"/>
    <p:sldLayoutId id="2147483688" r:id="rId4"/>
    <p:sldLayoutId id="2147483687" r:id="rId5"/>
    <p:sldLayoutId id="2147483686" r:id="rId6"/>
    <p:sldLayoutId id="2147483685" r:id="rId7"/>
    <p:sldLayoutId id="2147483684" r:id="rId8"/>
    <p:sldLayoutId id="2147483683" r:id="rId9"/>
    <p:sldLayoutId id="2147483692" r:id="rId10"/>
    <p:sldLayoutId id="2147483693" r:id="rId11"/>
    <p:sldLayoutId id="2147483694"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5638800" y="457200"/>
            <a:ext cx="3276600" cy="1470025"/>
          </a:xfrm>
        </p:spPr>
        <p:txBody>
          <a:bodyPr/>
          <a:lstStyle/>
          <a:p>
            <a:pPr eaLnBrk="1" hangingPunct="1"/>
            <a:r>
              <a:rPr lang="en-US"/>
              <a:t>Chapter 1</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a:t>Getting Started</a:t>
            </a:r>
          </a:p>
        </p:txBody>
      </p:sp>
      <p:sp>
        <p:nvSpPr>
          <p:cNvPr id="7174" name="Rectangle 5"/>
          <p:cNvSpPr>
            <a:spLocks noChangeArrowheads="1"/>
          </p:cNvSpPr>
          <p:nvPr/>
        </p:nvSpPr>
        <p:spPr bwMode="auto">
          <a:xfrm>
            <a:off x="5638800" y="6257836"/>
            <a:ext cx="213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100" dirty="0">
                <a:latin typeface="Calibri" pitchFamily="34" charset="0"/>
              </a:rPr>
              <a:t>Copyright © 2016 Pearson Inc. All rights reserved.</a:t>
            </a:r>
            <a:endParaRPr lang="en-CA" sz="1100" dirty="0">
              <a:latin typeface="Calibri" pitchFamily="34" charset="0"/>
            </a:endParaRPr>
          </a:p>
        </p:txBody>
      </p:sp>
      <p:sp>
        <p:nvSpPr>
          <p:cNvPr id="7" name="Rectangle 6"/>
          <p:cNvSpPr/>
          <p:nvPr/>
        </p:nvSpPr>
        <p:spPr>
          <a:xfrm>
            <a:off x="5943600" y="4953000"/>
            <a:ext cx="2971800" cy="1384995"/>
          </a:xfrm>
          <a:prstGeom prst="rect">
            <a:avLst/>
          </a:prstGeom>
        </p:spPr>
        <p:txBody>
          <a:bodyPr>
            <a:spAutoFit/>
          </a:bodyPr>
          <a:lstStyle/>
          <a:p>
            <a:pPr algn="r" fontAlgn="auto">
              <a:spcBef>
                <a:spcPts val="0"/>
              </a:spcBef>
              <a:spcAft>
                <a:spcPts val="0"/>
              </a:spcAft>
              <a:defRPr/>
            </a:pPr>
            <a:r>
              <a:rPr lang="en-US" sz="1400" dirty="0">
                <a:solidFill>
                  <a:schemeClr val="tx1">
                    <a:alpha val="42000"/>
                  </a:schemeClr>
                </a:solidFill>
              </a:rPr>
              <a:t>Slides prepared by Rose Williams, </a:t>
            </a:r>
            <a:r>
              <a:rPr lang="en-US" sz="1400" i="1" dirty="0">
                <a:solidFill>
                  <a:schemeClr val="tx1">
                    <a:alpha val="42000"/>
                  </a:schemeClr>
                </a:solidFill>
              </a:rPr>
              <a:t>Binghamton University</a:t>
            </a:r>
            <a:r>
              <a:rPr lang="en-US" sz="1400" dirty="0">
                <a:solidFill>
                  <a:schemeClr val="tx1">
                    <a:alpha val="42000"/>
                  </a:schemeClr>
                </a:solidFill>
              </a:rPr>
              <a:t> </a:t>
            </a:r>
          </a:p>
          <a:p>
            <a:pPr algn="r" fontAlgn="auto">
              <a:spcBef>
                <a:spcPts val="0"/>
              </a:spcBef>
              <a:spcAft>
                <a:spcPts val="0"/>
              </a:spcAft>
              <a:defRPr/>
            </a:pPr>
            <a:endParaRPr lang="en-US" sz="1400" dirty="0">
              <a:solidFill>
                <a:schemeClr val="tx1">
                  <a:alpha val="42000"/>
                </a:schemeClr>
              </a:solidFill>
            </a:endParaRPr>
          </a:p>
          <a:p>
            <a:pPr algn="r" fontAlgn="auto">
              <a:spcBef>
                <a:spcPts val="0"/>
              </a:spcBef>
              <a:spcAft>
                <a:spcPts val="0"/>
              </a:spcAft>
              <a:defRPr/>
            </a:pPr>
            <a:r>
              <a:rPr lang="en-US" sz="1400" dirty="0">
                <a:solidFill>
                  <a:schemeClr val="tx1">
                    <a:alpha val="42000"/>
                  </a:schemeClr>
                </a:solidFill>
              </a:rPr>
              <a:t>Kenrick Mock, </a:t>
            </a:r>
            <a:r>
              <a:rPr lang="en-US" sz="1400" i="1" dirty="0">
                <a:solidFill>
                  <a:schemeClr val="tx1">
                    <a:alpha val="42000"/>
                  </a:schemeClr>
                </a:solidFill>
              </a:rPr>
              <a:t>University of Alaska Anchorage</a:t>
            </a:r>
            <a:r>
              <a:rPr lang="en-US" sz="1400" dirty="0">
                <a:solidFill>
                  <a:schemeClr val="tx1">
                    <a:alpha val="42000"/>
                  </a:schemeClr>
                </a:solidFill>
              </a:rPr>
              <a:t> </a:t>
            </a:r>
          </a:p>
          <a:p>
            <a:pPr algn="r" fontAlgn="auto">
              <a:spcBef>
                <a:spcPts val="0"/>
              </a:spcBef>
              <a:spcAft>
                <a:spcPts val="0"/>
              </a:spcAft>
              <a:defRPr/>
            </a:pPr>
            <a:endParaRPr lang="en-US" sz="1400" dirty="0">
              <a:solidFill>
                <a:schemeClr val="tx1">
                  <a:alpha val="42000"/>
                </a:schemeClr>
              </a:solidFill>
            </a:endParaRPr>
          </a:p>
        </p:txBody>
      </p:sp>
      <p:pic>
        <p:nvPicPr>
          <p:cNvPr id="1026" name="Picture 2" descr="http://www-fp.pearsonhighered.com/assets/hip/images/bigcovers/01340416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554566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7899400" y="6495612"/>
            <a:ext cx="1180952" cy="2952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8E3B8C-0162-4C53-AD33-DC834222E4A9}"/>
              </a:ext>
            </a:extLst>
          </p:cNvPr>
          <p:cNvSpPr>
            <a:spLocks noGrp="1"/>
          </p:cNvSpPr>
          <p:nvPr>
            <p:ph type="title"/>
          </p:nvPr>
        </p:nvSpPr>
        <p:spPr/>
        <p:txBody>
          <a:bodyPr/>
          <a:lstStyle/>
          <a:p>
            <a:r>
              <a:rPr lang="en-CA" dirty="0"/>
              <a:t>Java Scope vs. Python</a:t>
            </a:r>
          </a:p>
        </p:txBody>
      </p:sp>
      <p:sp>
        <p:nvSpPr>
          <p:cNvPr id="7" name="Content Placeholder 6">
            <a:extLst>
              <a:ext uri="{FF2B5EF4-FFF2-40B4-BE49-F238E27FC236}">
                <a16:creationId xmlns:a16="http://schemas.microsoft.com/office/drawing/2014/main" id="{003C0AC2-760C-4DD7-A377-C24E37A57E4C}"/>
              </a:ext>
            </a:extLst>
          </p:cNvPr>
          <p:cNvSpPr>
            <a:spLocks noGrp="1"/>
          </p:cNvSpPr>
          <p:nvPr>
            <p:ph sz="half" idx="1"/>
          </p:nvPr>
        </p:nvSpPr>
        <p:spPr/>
        <p:txBody>
          <a:bodyPr/>
          <a:lstStyle/>
          <a:p>
            <a:pPr marL="0" indent="0">
              <a:buNone/>
            </a:pPr>
            <a:r>
              <a:rPr lang="en-CA" sz="2400" dirty="0"/>
              <a:t>class A {</a:t>
            </a:r>
          </a:p>
          <a:p>
            <a:pPr marL="0" indent="0">
              <a:buNone/>
            </a:pPr>
            <a:r>
              <a:rPr lang="en-CA" sz="2400" dirty="0"/>
              <a:t>//some code here</a:t>
            </a:r>
          </a:p>
          <a:p>
            <a:pPr marL="0" indent="0">
              <a:buNone/>
            </a:pPr>
            <a:r>
              <a:rPr lang="en-CA" sz="2400" dirty="0"/>
              <a:t>int </a:t>
            </a:r>
            <a:r>
              <a:rPr lang="en-CA" sz="2400" dirty="0" err="1"/>
              <a:t>aMethod</a:t>
            </a:r>
            <a:r>
              <a:rPr lang="en-CA" sz="2400" dirty="0"/>
              <a:t>(){</a:t>
            </a:r>
          </a:p>
          <a:p>
            <a:pPr marL="0" indent="0">
              <a:buNone/>
            </a:pPr>
            <a:r>
              <a:rPr lang="en-CA" sz="2400" dirty="0"/>
              <a:t>//some code here</a:t>
            </a:r>
          </a:p>
          <a:p>
            <a:pPr marL="0" indent="0">
              <a:buNone/>
            </a:pPr>
            <a:r>
              <a:rPr lang="en-CA" sz="2400" dirty="0"/>
              <a:t>{//another scope level</a:t>
            </a:r>
          </a:p>
          <a:p>
            <a:pPr marL="0" indent="0">
              <a:buNone/>
            </a:pPr>
            <a:r>
              <a:rPr lang="en-CA" sz="2400" dirty="0"/>
              <a:t>}</a:t>
            </a:r>
          </a:p>
          <a:p>
            <a:pPr marL="0" indent="0">
              <a:buNone/>
            </a:pPr>
            <a:r>
              <a:rPr lang="en-CA" sz="2400" dirty="0"/>
              <a:t>}</a:t>
            </a:r>
          </a:p>
          <a:p>
            <a:pPr marL="0" indent="0">
              <a:buNone/>
            </a:pPr>
            <a:r>
              <a:rPr lang="en-CA" sz="2400" dirty="0"/>
              <a:t>}</a:t>
            </a:r>
            <a:endParaRPr lang="en-CA" dirty="0"/>
          </a:p>
        </p:txBody>
      </p:sp>
      <p:sp>
        <p:nvSpPr>
          <p:cNvPr id="8" name="Content Placeholder 7">
            <a:extLst>
              <a:ext uri="{FF2B5EF4-FFF2-40B4-BE49-F238E27FC236}">
                <a16:creationId xmlns:a16="http://schemas.microsoft.com/office/drawing/2014/main" id="{7D69293B-86C0-4218-9B85-919A8CC010B9}"/>
              </a:ext>
            </a:extLst>
          </p:cNvPr>
          <p:cNvSpPr>
            <a:spLocks noGrp="1"/>
          </p:cNvSpPr>
          <p:nvPr>
            <p:ph sz="half" idx="2"/>
          </p:nvPr>
        </p:nvSpPr>
        <p:spPr/>
        <p:txBody>
          <a:bodyPr/>
          <a:lstStyle/>
          <a:p>
            <a:pPr marL="0" indent="0">
              <a:buNone/>
            </a:pPr>
            <a:r>
              <a:rPr lang="en-CA" sz="2400" dirty="0"/>
              <a:t>def </a:t>
            </a:r>
            <a:r>
              <a:rPr lang="en-CA" sz="2400" dirty="0" err="1"/>
              <a:t>aFunction</a:t>
            </a:r>
            <a:r>
              <a:rPr lang="en-CA" sz="2400" dirty="0"/>
              <a:t>:</a:t>
            </a:r>
          </a:p>
          <a:p>
            <a:pPr marL="400050" lvl="1" indent="0">
              <a:buNone/>
            </a:pPr>
            <a:r>
              <a:rPr lang="en-CA" sz="2000" dirty="0"/>
              <a:t>A = 25</a:t>
            </a:r>
          </a:p>
          <a:p>
            <a:pPr marL="400050" lvl="1" indent="0">
              <a:buNone/>
            </a:pPr>
            <a:r>
              <a:rPr lang="en-CA" sz="2000" dirty="0"/>
              <a:t>print(A)</a:t>
            </a:r>
          </a:p>
          <a:p>
            <a:pPr marL="400050" lvl="1" indent="0">
              <a:buNone/>
            </a:pPr>
            <a:endParaRPr lang="en-CA" sz="2000" dirty="0"/>
          </a:p>
          <a:p>
            <a:pPr marL="0" indent="0">
              <a:buNone/>
            </a:pPr>
            <a:r>
              <a:rPr lang="en-CA" sz="2400" dirty="0"/>
              <a:t>B = 30</a:t>
            </a:r>
          </a:p>
          <a:p>
            <a:pPr marL="0" indent="0">
              <a:buNone/>
            </a:pPr>
            <a:r>
              <a:rPr lang="en-CA" sz="2400" dirty="0"/>
              <a:t>if B &gt; 25:</a:t>
            </a:r>
          </a:p>
          <a:p>
            <a:pPr marL="400050" lvl="1" indent="0">
              <a:buNone/>
            </a:pPr>
            <a:r>
              <a:rPr lang="en-CA" sz="2000" dirty="0" err="1"/>
              <a:t>aFunction</a:t>
            </a:r>
            <a:r>
              <a:rPr lang="en-CA" sz="2000" dirty="0"/>
              <a:t>()</a:t>
            </a:r>
          </a:p>
        </p:txBody>
      </p:sp>
      <p:sp>
        <p:nvSpPr>
          <p:cNvPr id="5" name="Footer Placeholder 4">
            <a:extLst>
              <a:ext uri="{FF2B5EF4-FFF2-40B4-BE49-F238E27FC236}">
                <a16:creationId xmlns:a16="http://schemas.microsoft.com/office/drawing/2014/main" id="{0B89B4F7-F13B-4C23-A1C7-59BEACF6EB28}"/>
              </a:ext>
            </a:extLst>
          </p:cNvPr>
          <p:cNvSpPr>
            <a:spLocks noGrp="1"/>
          </p:cNvSpPr>
          <p:nvPr>
            <p:ph type="ftr" sz="quarter" idx="11"/>
          </p:nvPr>
        </p:nvSpPr>
        <p:spPr/>
        <p:txBody>
          <a:bodyPr/>
          <a:lstStyle/>
          <a:p>
            <a:pPr eaLnBrk="1" hangingPunct="1"/>
            <a:r>
              <a:rPr lang="en-US" dirty="0"/>
              <a:t>CP213@WLU</a:t>
            </a:r>
            <a:endParaRPr lang="en-CA" dirty="0"/>
          </a:p>
        </p:txBody>
      </p:sp>
      <p:sp>
        <p:nvSpPr>
          <p:cNvPr id="4" name="Slide Number Placeholder 3">
            <a:extLst>
              <a:ext uri="{FF2B5EF4-FFF2-40B4-BE49-F238E27FC236}">
                <a16:creationId xmlns:a16="http://schemas.microsoft.com/office/drawing/2014/main" id="{FFA9DAE1-AEAF-4D7C-88A2-8EBBB54DA8B3}"/>
              </a:ext>
            </a:extLst>
          </p:cNvPr>
          <p:cNvSpPr>
            <a:spLocks noGrp="1"/>
          </p:cNvSpPr>
          <p:nvPr>
            <p:ph type="sldNum" sz="quarter" idx="12"/>
          </p:nvPr>
        </p:nvSpPr>
        <p:spPr/>
        <p:txBody>
          <a:bodyPr/>
          <a:lstStyle/>
          <a:p>
            <a:pPr>
              <a:defRPr/>
            </a:pPr>
            <a:r>
              <a:rPr lang="en-US"/>
              <a:t>1-</a:t>
            </a:r>
            <a:fld id="{9D64593F-24D2-48E8-9E46-2CB51C3C8297}" type="slidenum">
              <a:rPr lang="en-US" smtClean="0"/>
              <a:pPr>
                <a:defRPr/>
              </a:pPr>
              <a:t>10</a:t>
            </a:fld>
            <a:endParaRPr lang="en-US"/>
          </a:p>
        </p:txBody>
      </p:sp>
      <p:sp>
        <p:nvSpPr>
          <p:cNvPr id="9" name="Rectangle: Rounded Corners 8">
            <a:extLst>
              <a:ext uri="{FF2B5EF4-FFF2-40B4-BE49-F238E27FC236}">
                <a16:creationId xmlns:a16="http://schemas.microsoft.com/office/drawing/2014/main" id="{918C2DA5-D23E-4DB9-8690-65446C8CCD6C}"/>
              </a:ext>
            </a:extLst>
          </p:cNvPr>
          <p:cNvSpPr/>
          <p:nvPr/>
        </p:nvSpPr>
        <p:spPr>
          <a:xfrm>
            <a:off x="381000" y="5179354"/>
            <a:ext cx="8382000" cy="1143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CA" sz="2400" dirty="0">
                <a:solidFill>
                  <a:schemeClr val="tx1"/>
                </a:solidFill>
              </a:rPr>
              <a:t>A set of {} defines a new scope level</a:t>
            </a:r>
          </a:p>
          <a:p>
            <a:pPr marL="342900" indent="-342900">
              <a:buFont typeface="Arial" panose="020B0604020202020204" pitchFamily="34" charset="0"/>
              <a:buChar char="•"/>
            </a:pPr>
            <a:r>
              <a:rPr lang="en-CA" sz="2400" dirty="0">
                <a:solidFill>
                  <a:schemeClr val="tx1"/>
                </a:solidFill>
              </a:rPr>
              <a:t>Indentation is optional; if compiler does not see a new set of {}, then it is the same scope</a:t>
            </a:r>
          </a:p>
        </p:txBody>
      </p:sp>
    </p:spTree>
    <p:extLst>
      <p:ext uri="{BB962C8B-B14F-4D97-AF65-F5344CB8AC3E}">
        <p14:creationId xmlns:p14="http://schemas.microsoft.com/office/powerpoint/2010/main" val="149806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8E3B8C-0162-4C53-AD33-DC834222E4A9}"/>
              </a:ext>
            </a:extLst>
          </p:cNvPr>
          <p:cNvSpPr>
            <a:spLocks noGrp="1"/>
          </p:cNvSpPr>
          <p:nvPr>
            <p:ph type="title"/>
          </p:nvPr>
        </p:nvSpPr>
        <p:spPr/>
        <p:txBody>
          <a:bodyPr/>
          <a:lstStyle/>
          <a:p>
            <a:r>
              <a:rPr lang="en-CA" dirty="0"/>
              <a:t>Java Program Execution vs. Python</a:t>
            </a:r>
          </a:p>
        </p:txBody>
      </p:sp>
      <p:sp>
        <p:nvSpPr>
          <p:cNvPr id="7" name="Content Placeholder 6">
            <a:extLst>
              <a:ext uri="{FF2B5EF4-FFF2-40B4-BE49-F238E27FC236}">
                <a16:creationId xmlns:a16="http://schemas.microsoft.com/office/drawing/2014/main" id="{003C0AC2-760C-4DD7-A377-C24E37A57E4C}"/>
              </a:ext>
            </a:extLst>
          </p:cNvPr>
          <p:cNvSpPr>
            <a:spLocks noGrp="1"/>
          </p:cNvSpPr>
          <p:nvPr>
            <p:ph sz="half" idx="1"/>
          </p:nvPr>
        </p:nvSpPr>
        <p:spPr>
          <a:xfrm>
            <a:off x="457200" y="1600200"/>
            <a:ext cx="4419600" cy="4525963"/>
          </a:xfrm>
        </p:spPr>
        <p:txBody>
          <a:bodyPr/>
          <a:lstStyle/>
          <a:p>
            <a:pPr marL="0" indent="0">
              <a:buNone/>
            </a:pPr>
            <a:r>
              <a:rPr lang="en-CA" sz="2400" dirty="0"/>
              <a:t>class A {</a:t>
            </a:r>
          </a:p>
          <a:p>
            <a:pPr marL="0" indent="0">
              <a:buNone/>
            </a:pPr>
            <a:r>
              <a:rPr lang="en-CA" sz="2400" dirty="0"/>
              <a:t>public static void main(String [] a)</a:t>
            </a:r>
          </a:p>
          <a:p>
            <a:pPr marL="0" indent="0">
              <a:buNone/>
            </a:pPr>
            <a:r>
              <a:rPr lang="en-CA" sz="2400" dirty="0"/>
              <a:t>{</a:t>
            </a:r>
          </a:p>
          <a:p>
            <a:pPr marL="0" indent="0">
              <a:buNone/>
            </a:pPr>
            <a:r>
              <a:rPr lang="en-CA" sz="2400" dirty="0"/>
              <a:t>//some code here</a:t>
            </a:r>
          </a:p>
          <a:p>
            <a:pPr marL="0" indent="0">
              <a:buNone/>
            </a:pPr>
            <a:r>
              <a:rPr lang="en-CA" sz="2400" dirty="0"/>
              <a:t>}</a:t>
            </a:r>
          </a:p>
          <a:p>
            <a:pPr marL="0" indent="0">
              <a:buNone/>
            </a:pPr>
            <a:r>
              <a:rPr lang="en-CA" sz="2400" dirty="0"/>
              <a:t>}</a:t>
            </a:r>
            <a:endParaRPr lang="en-CA" dirty="0"/>
          </a:p>
        </p:txBody>
      </p:sp>
      <p:sp>
        <p:nvSpPr>
          <p:cNvPr id="8" name="Content Placeholder 7">
            <a:extLst>
              <a:ext uri="{FF2B5EF4-FFF2-40B4-BE49-F238E27FC236}">
                <a16:creationId xmlns:a16="http://schemas.microsoft.com/office/drawing/2014/main" id="{7D69293B-86C0-4218-9B85-919A8CC010B9}"/>
              </a:ext>
            </a:extLst>
          </p:cNvPr>
          <p:cNvSpPr>
            <a:spLocks noGrp="1"/>
          </p:cNvSpPr>
          <p:nvPr>
            <p:ph sz="half" idx="2"/>
          </p:nvPr>
        </p:nvSpPr>
        <p:spPr>
          <a:xfrm>
            <a:off x="6553200" y="1600200"/>
            <a:ext cx="2133600" cy="4525963"/>
          </a:xfrm>
        </p:spPr>
        <p:txBody>
          <a:bodyPr/>
          <a:lstStyle/>
          <a:p>
            <a:pPr marL="0" indent="0">
              <a:buNone/>
            </a:pPr>
            <a:r>
              <a:rPr lang="en-CA" sz="2400" dirty="0"/>
              <a:t>def </a:t>
            </a:r>
            <a:r>
              <a:rPr lang="en-CA" sz="2400" dirty="0" err="1"/>
              <a:t>aFunction</a:t>
            </a:r>
            <a:r>
              <a:rPr lang="en-CA" sz="2400" dirty="0"/>
              <a:t>:</a:t>
            </a:r>
          </a:p>
          <a:p>
            <a:pPr marL="400050" lvl="1" indent="0">
              <a:buNone/>
            </a:pPr>
            <a:r>
              <a:rPr lang="en-CA" sz="2000" dirty="0"/>
              <a:t>A = 25</a:t>
            </a:r>
          </a:p>
          <a:p>
            <a:pPr marL="400050" lvl="1" indent="0">
              <a:buNone/>
            </a:pPr>
            <a:r>
              <a:rPr lang="en-CA" sz="2000" dirty="0"/>
              <a:t>print(A)</a:t>
            </a:r>
          </a:p>
          <a:p>
            <a:pPr marL="400050" lvl="1" indent="0">
              <a:buNone/>
            </a:pPr>
            <a:endParaRPr lang="en-CA" sz="2000" dirty="0"/>
          </a:p>
          <a:p>
            <a:pPr marL="0" indent="0">
              <a:buNone/>
            </a:pPr>
            <a:r>
              <a:rPr lang="en-CA" sz="2400" dirty="0"/>
              <a:t>B = 30</a:t>
            </a:r>
          </a:p>
        </p:txBody>
      </p:sp>
      <p:sp>
        <p:nvSpPr>
          <p:cNvPr id="5" name="Footer Placeholder 4">
            <a:extLst>
              <a:ext uri="{FF2B5EF4-FFF2-40B4-BE49-F238E27FC236}">
                <a16:creationId xmlns:a16="http://schemas.microsoft.com/office/drawing/2014/main" id="{0B89B4F7-F13B-4C23-A1C7-59BEACF6EB28}"/>
              </a:ext>
            </a:extLst>
          </p:cNvPr>
          <p:cNvSpPr>
            <a:spLocks noGrp="1"/>
          </p:cNvSpPr>
          <p:nvPr>
            <p:ph type="ftr" sz="quarter" idx="11"/>
          </p:nvPr>
        </p:nvSpPr>
        <p:spPr/>
        <p:txBody>
          <a:bodyPr/>
          <a:lstStyle/>
          <a:p>
            <a:pPr eaLnBrk="1" hangingPunct="1"/>
            <a:r>
              <a:rPr lang="en-US" dirty="0"/>
              <a:t>CP213@WLU</a:t>
            </a:r>
            <a:endParaRPr lang="en-CA" dirty="0"/>
          </a:p>
        </p:txBody>
      </p:sp>
      <p:sp>
        <p:nvSpPr>
          <p:cNvPr id="4" name="Slide Number Placeholder 3">
            <a:extLst>
              <a:ext uri="{FF2B5EF4-FFF2-40B4-BE49-F238E27FC236}">
                <a16:creationId xmlns:a16="http://schemas.microsoft.com/office/drawing/2014/main" id="{FFA9DAE1-AEAF-4D7C-88A2-8EBBB54DA8B3}"/>
              </a:ext>
            </a:extLst>
          </p:cNvPr>
          <p:cNvSpPr>
            <a:spLocks noGrp="1"/>
          </p:cNvSpPr>
          <p:nvPr>
            <p:ph type="sldNum" sz="quarter" idx="12"/>
          </p:nvPr>
        </p:nvSpPr>
        <p:spPr/>
        <p:txBody>
          <a:bodyPr/>
          <a:lstStyle/>
          <a:p>
            <a:pPr>
              <a:defRPr/>
            </a:pPr>
            <a:r>
              <a:rPr lang="en-US"/>
              <a:t>1-</a:t>
            </a:r>
            <a:fld id="{9D64593F-24D2-48E8-9E46-2CB51C3C8297}" type="slidenum">
              <a:rPr lang="en-US" smtClean="0"/>
              <a:pPr>
                <a:defRPr/>
              </a:pPr>
              <a:t>11</a:t>
            </a:fld>
            <a:endParaRPr lang="en-US"/>
          </a:p>
        </p:txBody>
      </p:sp>
      <p:sp>
        <p:nvSpPr>
          <p:cNvPr id="9" name="Rectangle: Rounded Corners 8">
            <a:extLst>
              <a:ext uri="{FF2B5EF4-FFF2-40B4-BE49-F238E27FC236}">
                <a16:creationId xmlns:a16="http://schemas.microsoft.com/office/drawing/2014/main" id="{918C2DA5-D23E-4DB9-8690-65446C8CCD6C}"/>
              </a:ext>
            </a:extLst>
          </p:cNvPr>
          <p:cNvSpPr/>
          <p:nvPr/>
        </p:nvSpPr>
        <p:spPr>
          <a:xfrm>
            <a:off x="723900" y="4419600"/>
            <a:ext cx="7696200" cy="17065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CA" sz="2400" dirty="0">
                <a:solidFill>
                  <a:schemeClr val="tx1"/>
                </a:solidFill>
              </a:rPr>
              <a:t>Requires a special method to initiate execution</a:t>
            </a:r>
          </a:p>
          <a:p>
            <a:pPr marL="342900" indent="-342900">
              <a:buFont typeface="Arial" panose="020B0604020202020204" pitchFamily="34" charset="0"/>
              <a:buChar char="•"/>
            </a:pPr>
            <a:r>
              <a:rPr lang="en-CA" sz="2400" dirty="0">
                <a:solidFill>
                  <a:schemeClr val="tx1"/>
                </a:solidFill>
              </a:rPr>
              <a:t>This special method must have the header</a:t>
            </a:r>
            <a:br>
              <a:rPr lang="en-CA" sz="2400" dirty="0">
                <a:solidFill>
                  <a:schemeClr val="tx1"/>
                </a:solidFill>
              </a:rPr>
            </a:br>
            <a:r>
              <a:rPr lang="en-CA" sz="2400" dirty="0">
                <a:solidFill>
                  <a:schemeClr val="tx1"/>
                </a:solidFill>
              </a:rPr>
              <a:t>public static void main (String [] </a:t>
            </a:r>
            <a:r>
              <a:rPr lang="en-CA" sz="2400" dirty="0" err="1">
                <a:solidFill>
                  <a:schemeClr val="tx1"/>
                </a:solidFill>
              </a:rPr>
              <a:t>args</a:t>
            </a:r>
            <a:r>
              <a:rPr lang="en-CA" sz="2400" dirty="0">
                <a:solidFill>
                  <a:schemeClr val="tx1"/>
                </a:solidFill>
              </a:rPr>
              <a:t>)</a:t>
            </a:r>
          </a:p>
          <a:p>
            <a:pPr marL="342900" indent="-342900">
              <a:buFont typeface="Arial" panose="020B0604020202020204" pitchFamily="34" charset="0"/>
              <a:buChar char="•"/>
            </a:pPr>
            <a:r>
              <a:rPr lang="en-CA" sz="2400" dirty="0">
                <a:solidFill>
                  <a:schemeClr val="tx1"/>
                </a:solidFill>
              </a:rPr>
              <a:t>Only code in “main” or invoked from “main” will execute</a:t>
            </a:r>
          </a:p>
        </p:txBody>
      </p:sp>
    </p:spTree>
    <p:extLst>
      <p:ext uri="{BB962C8B-B14F-4D97-AF65-F5344CB8AC3E}">
        <p14:creationId xmlns:p14="http://schemas.microsoft.com/office/powerpoint/2010/main" val="230580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Java Application Programs</a:t>
            </a:r>
          </a:p>
        </p:txBody>
      </p:sp>
      <p:sp>
        <p:nvSpPr>
          <p:cNvPr id="14339" name="Rectangle 3"/>
          <p:cNvSpPr>
            <a:spLocks noGrp="1" noChangeArrowheads="1"/>
          </p:cNvSpPr>
          <p:nvPr>
            <p:ph type="body" idx="1"/>
          </p:nvPr>
        </p:nvSpPr>
        <p:spPr/>
        <p:txBody>
          <a:bodyPr/>
          <a:lstStyle/>
          <a:p>
            <a:pPr eaLnBrk="1" hangingPunct="1">
              <a:lnSpc>
                <a:spcPct val="90000"/>
              </a:lnSpc>
            </a:pPr>
            <a:r>
              <a:rPr lang="en-US" sz="2800" dirty="0"/>
              <a:t>Two common types of Java programs are  </a:t>
            </a:r>
            <a:r>
              <a:rPr lang="en-US" sz="2800" i="1" dirty="0"/>
              <a:t>applications</a:t>
            </a:r>
            <a:r>
              <a:rPr lang="en-US" sz="2800" dirty="0"/>
              <a:t> and </a:t>
            </a:r>
            <a:r>
              <a:rPr lang="en-US" sz="2800" i="1" dirty="0"/>
              <a:t>applets</a:t>
            </a:r>
          </a:p>
          <a:p>
            <a:pPr eaLnBrk="1" hangingPunct="1">
              <a:lnSpc>
                <a:spcPct val="90000"/>
              </a:lnSpc>
            </a:pPr>
            <a:r>
              <a:rPr lang="en-US" sz="2800" dirty="0"/>
              <a:t>A Java </a:t>
            </a:r>
            <a:r>
              <a:rPr lang="en-US" sz="2800" i="1" dirty="0"/>
              <a:t>application program </a:t>
            </a:r>
            <a:r>
              <a:rPr lang="en-US" sz="2800" dirty="0"/>
              <a:t>or "regular" Java program is a class with a method named </a:t>
            </a:r>
            <a:r>
              <a:rPr lang="en-US" sz="2800" b="1" dirty="0">
                <a:solidFill>
                  <a:srgbClr val="034CA1"/>
                </a:solidFill>
                <a:latin typeface="Courier New" pitchFamily="49" charset="0"/>
              </a:rPr>
              <a:t>main</a:t>
            </a:r>
            <a:endParaRPr lang="en-US" sz="2800" dirty="0">
              <a:solidFill>
                <a:srgbClr val="034CA1"/>
              </a:solidFill>
              <a:latin typeface="Courier New" pitchFamily="49" charset="0"/>
            </a:endParaRPr>
          </a:p>
          <a:p>
            <a:pPr lvl="1" eaLnBrk="1" hangingPunct="1">
              <a:lnSpc>
                <a:spcPct val="90000"/>
              </a:lnSpc>
            </a:pPr>
            <a:r>
              <a:rPr lang="en-US" sz="2400" dirty="0"/>
              <a:t>When a Java application program is run, the </a:t>
            </a:r>
            <a:r>
              <a:rPr lang="en-US" sz="2400" i="1" dirty="0"/>
              <a:t>run-time system</a:t>
            </a:r>
            <a:r>
              <a:rPr lang="en-US" sz="2400" dirty="0"/>
              <a:t> automatically invokes the method named </a:t>
            </a:r>
            <a:r>
              <a:rPr lang="en-US" sz="2400" b="1" dirty="0">
                <a:solidFill>
                  <a:srgbClr val="034CA1"/>
                </a:solidFill>
                <a:latin typeface="Courier New" pitchFamily="49" charset="0"/>
              </a:rPr>
              <a:t>main</a:t>
            </a:r>
            <a:endParaRPr lang="en-US" sz="2400" dirty="0">
              <a:latin typeface="Courier New" pitchFamily="49" charset="0"/>
            </a:endParaRPr>
          </a:p>
          <a:p>
            <a:pPr lvl="1" eaLnBrk="1" hangingPunct="1">
              <a:lnSpc>
                <a:spcPct val="90000"/>
              </a:lnSpc>
            </a:pPr>
            <a:r>
              <a:rPr lang="en-US" sz="2400" dirty="0"/>
              <a:t>All Java application programs start with the </a:t>
            </a:r>
            <a:r>
              <a:rPr lang="en-US" sz="2400" b="1" dirty="0">
                <a:solidFill>
                  <a:srgbClr val="034CA1"/>
                </a:solidFill>
                <a:latin typeface="Courier New" pitchFamily="49" charset="0"/>
              </a:rPr>
              <a:t>main</a:t>
            </a:r>
            <a:r>
              <a:rPr lang="en-US" sz="2400" dirty="0"/>
              <a:t> method</a:t>
            </a:r>
          </a:p>
        </p:txBody>
      </p:sp>
      <p:sp>
        <p:nvSpPr>
          <p:cNvPr id="6" name="Slide Number Placeholder 5"/>
          <p:cNvSpPr>
            <a:spLocks noGrp="1"/>
          </p:cNvSpPr>
          <p:nvPr>
            <p:ph type="sldNum" sz="quarter" idx="11"/>
          </p:nvPr>
        </p:nvSpPr>
        <p:spPr/>
        <p:txBody>
          <a:bodyPr/>
          <a:lstStyle/>
          <a:p>
            <a:pPr>
              <a:defRPr/>
            </a:pPr>
            <a:r>
              <a:rPr lang="en-US"/>
              <a:t>1-</a:t>
            </a:r>
            <a:fld id="{9240B567-7B75-455B-A9D2-5CF5A3054D74}" type="slidenum">
              <a:rPr lang="en-US"/>
              <a:pPr>
                <a:defRPr/>
              </a:pPr>
              <a:t>12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Applets</a:t>
            </a:r>
          </a:p>
        </p:txBody>
      </p:sp>
      <p:sp>
        <p:nvSpPr>
          <p:cNvPr id="15363" name="Rectangle 3"/>
          <p:cNvSpPr>
            <a:spLocks noGrp="1" noChangeArrowheads="1"/>
          </p:cNvSpPr>
          <p:nvPr>
            <p:ph type="body" idx="1"/>
          </p:nvPr>
        </p:nvSpPr>
        <p:spPr/>
        <p:txBody>
          <a:bodyPr/>
          <a:lstStyle/>
          <a:p>
            <a:pPr eaLnBrk="1" hangingPunct="1">
              <a:lnSpc>
                <a:spcPct val="90000"/>
              </a:lnSpc>
            </a:pPr>
            <a:r>
              <a:rPr lang="en-US" sz="2800" dirty="0"/>
              <a:t>A Java </a:t>
            </a:r>
            <a:r>
              <a:rPr lang="en-US" sz="2800" i="1" dirty="0"/>
              <a:t>applet</a:t>
            </a:r>
            <a:r>
              <a:rPr lang="en-US" sz="2800" dirty="0"/>
              <a:t> (</a:t>
            </a:r>
            <a:r>
              <a:rPr lang="en-US" sz="2800" i="1" dirty="0"/>
              <a:t>little Java application</a:t>
            </a:r>
            <a:r>
              <a:rPr lang="en-US" sz="2800" dirty="0"/>
              <a:t>) is a Java program that is meant to be run from a Web browser</a:t>
            </a:r>
          </a:p>
          <a:p>
            <a:pPr lvl="1" eaLnBrk="1" hangingPunct="1">
              <a:lnSpc>
                <a:spcPct val="90000"/>
              </a:lnSpc>
            </a:pPr>
            <a:r>
              <a:rPr lang="en-US" sz="2400" dirty="0"/>
              <a:t>Can be run from a location on the Internet</a:t>
            </a:r>
          </a:p>
          <a:p>
            <a:pPr lvl="1" eaLnBrk="1" hangingPunct="1">
              <a:lnSpc>
                <a:spcPct val="90000"/>
              </a:lnSpc>
            </a:pPr>
            <a:r>
              <a:rPr lang="en-US" sz="2400" dirty="0"/>
              <a:t>Can also be run with an applet viewer program for debugging</a:t>
            </a:r>
          </a:p>
          <a:p>
            <a:pPr lvl="1" eaLnBrk="1" hangingPunct="1">
              <a:lnSpc>
                <a:spcPct val="90000"/>
              </a:lnSpc>
            </a:pPr>
            <a:r>
              <a:rPr lang="en-US" sz="2400" dirty="0"/>
              <a:t>Applets always use a windowing interface</a:t>
            </a:r>
          </a:p>
          <a:p>
            <a:pPr eaLnBrk="1" hangingPunct="1">
              <a:lnSpc>
                <a:spcPct val="90000"/>
              </a:lnSpc>
            </a:pPr>
            <a:r>
              <a:rPr lang="en-US" sz="2800" dirty="0"/>
              <a:t>In contrast, application programs may use a windowing interface or console (i.e., text) I/O</a:t>
            </a:r>
          </a:p>
        </p:txBody>
      </p:sp>
      <p:sp>
        <p:nvSpPr>
          <p:cNvPr id="6" name="Slide Number Placeholder 5"/>
          <p:cNvSpPr>
            <a:spLocks noGrp="1"/>
          </p:cNvSpPr>
          <p:nvPr>
            <p:ph type="sldNum" sz="quarter" idx="11"/>
          </p:nvPr>
        </p:nvSpPr>
        <p:spPr/>
        <p:txBody>
          <a:bodyPr/>
          <a:lstStyle/>
          <a:p>
            <a:pPr>
              <a:defRPr/>
            </a:pPr>
            <a:r>
              <a:rPr lang="en-US"/>
              <a:t>1-</a:t>
            </a:r>
            <a:fld id="{7300CA93-6245-4FC6-B4DC-5480BEC9BFE6}" type="slidenum">
              <a:rPr lang="en-US"/>
              <a:pPr>
                <a:defRPr/>
              </a:pPr>
              <a:t>13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 Sample Java Application Program</a:t>
            </a:r>
          </a:p>
        </p:txBody>
      </p:sp>
      <p:pic>
        <p:nvPicPr>
          <p:cNvPr id="16387" name="Picture 5" descr="D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77343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B2F2CBE1-527C-438B-96AE-A907E592FA9E}" type="slidenum">
              <a:rPr lang="en-US"/>
              <a:pPr>
                <a:defRPr/>
              </a:pPr>
              <a:t>14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a:latin typeface="Courier New" pitchFamily="49" charset="0"/>
              </a:rPr>
              <a:t>Method is important</a:t>
            </a:r>
          </a:p>
        </p:txBody>
      </p:sp>
      <p:sp>
        <p:nvSpPr>
          <p:cNvPr id="17411" name="Rectangle 3"/>
          <p:cNvSpPr>
            <a:spLocks noGrp="1" noChangeArrowheads="1"/>
          </p:cNvSpPr>
          <p:nvPr>
            <p:ph type="body" idx="1"/>
          </p:nvPr>
        </p:nvSpPr>
        <p:spPr/>
        <p:txBody>
          <a:bodyPr/>
          <a:lstStyle/>
          <a:p>
            <a:pPr eaLnBrk="1" hangingPunct="1"/>
            <a:r>
              <a:rPr lang="en-US" dirty="0"/>
              <a:t>The actual code is inside the methods which are inside classes</a:t>
            </a:r>
          </a:p>
          <a:p>
            <a:pPr eaLnBrk="1" hangingPunct="1"/>
            <a:r>
              <a:rPr lang="en-US" dirty="0"/>
              <a:t>In a class but outside the method, you can only define/initialize variables; no other code is permitted</a:t>
            </a:r>
          </a:p>
          <a:p>
            <a:pPr lvl="1" eaLnBrk="1" hangingPunct="1"/>
            <a:r>
              <a:rPr lang="en-US" dirty="0"/>
              <a:t>Remember from Python: a = 25</a:t>
            </a:r>
          </a:p>
          <a:p>
            <a:pPr lvl="3" eaLnBrk="1" hangingPunct="1"/>
            <a:endParaRPr lang="en-US" dirty="0"/>
          </a:p>
          <a:p>
            <a:pPr eaLnBrk="1" hangingPunct="1"/>
            <a:r>
              <a:rPr lang="en-US" dirty="0"/>
              <a:t>A method is identified by its signature</a:t>
            </a:r>
          </a:p>
          <a:p>
            <a:pPr marL="1257300" lvl="3" indent="0" algn="ctr">
              <a:buNone/>
            </a:pPr>
            <a:r>
              <a:rPr lang="en-US" dirty="0">
                <a:solidFill>
                  <a:srgbClr val="00B050"/>
                </a:solidFill>
              </a:rPr>
              <a:t>public static void </a:t>
            </a:r>
            <a:r>
              <a:rPr lang="en-US" u="sng" dirty="0">
                <a:solidFill>
                  <a:srgbClr val="00B050"/>
                </a:solidFill>
              </a:rPr>
              <a:t>main</a:t>
            </a:r>
            <a:r>
              <a:rPr lang="en-US" dirty="0">
                <a:solidFill>
                  <a:srgbClr val="00B050"/>
                </a:solidFill>
              </a:rPr>
              <a:t>(</a:t>
            </a:r>
            <a:r>
              <a:rPr lang="en-US" u="sng" dirty="0">
                <a:solidFill>
                  <a:srgbClr val="00B050"/>
                </a:solidFill>
              </a:rPr>
              <a:t>String []</a:t>
            </a:r>
            <a:r>
              <a:rPr lang="en-US" dirty="0">
                <a:solidFill>
                  <a:srgbClr val="00B050"/>
                </a:solidFill>
              </a:rPr>
              <a:t> </a:t>
            </a:r>
            <a:r>
              <a:rPr lang="en-US" dirty="0" err="1">
                <a:solidFill>
                  <a:srgbClr val="00B050"/>
                </a:solidFill>
              </a:rPr>
              <a:t>args</a:t>
            </a:r>
            <a:r>
              <a:rPr lang="en-US" dirty="0">
                <a:solidFill>
                  <a:srgbClr val="00B050"/>
                </a:solidFill>
              </a:rPr>
              <a:t>)</a:t>
            </a:r>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15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a:latin typeface="Courier New" pitchFamily="49" charset="0"/>
              </a:rPr>
              <a:t>Method Signature</a:t>
            </a:r>
          </a:p>
        </p:txBody>
      </p:sp>
      <p:sp>
        <p:nvSpPr>
          <p:cNvPr id="17411" name="Rectangle 3"/>
          <p:cNvSpPr>
            <a:spLocks noGrp="1" noChangeArrowheads="1"/>
          </p:cNvSpPr>
          <p:nvPr>
            <p:ph type="body" idx="1"/>
          </p:nvPr>
        </p:nvSpPr>
        <p:spPr/>
        <p:txBody>
          <a:bodyPr/>
          <a:lstStyle/>
          <a:p>
            <a:pPr eaLnBrk="1" hangingPunct="1"/>
            <a:r>
              <a:rPr lang="en-US" dirty="0"/>
              <a:t>Two things are part of a method signature</a:t>
            </a:r>
          </a:p>
          <a:p>
            <a:pPr lvl="1" eaLnBrk="1" hangingPunct="1"/>
            <a:r>
              <a:rPr lang="en-US" dirty="0"/>
              <a:t>Name: case sensitive</a:t>
            </a:r>
          </a:p>
          <a:p>
            <a:pPr lvl="1" eaLnBrk="1" hangingPunct="1"/>
            <a:r>
              <a:rPr lang="en-US" dirty="0"/>
              <a:t>Parameter set: count, type, sequence/order</a:t>
            </a:r>
          </a:p>
          <a:p>
            <a:pPr eaLnBrk="1" hangingPunct="1"/>
            <a:r>
              <a:rPr lang="en-US" dirty="0"/>
              <a:t>Two methods are different if anything in signature is different</a:t>
            </a:r>
          </a:p>
          <a:p>
            <a:pPr lvl="1" eaLnBrk="1" hangingPunct="1"/>
            <a:r>
              <a:rPr lang="en-US" dirty="0">
                <a:solidFill>
                  <a:srgbClr val="FF0000"/>
                </a:solidFill>
              </a:rPr>
              <a:t>Return type, parameter names and other attributes do not matter</a:t>
            </a:r>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16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
        <p:nvSpPr>
          <p:cNvPr id="8" name="Rectangle: Rounded Corners 7">
            <a:extLst>
              <a:ext uri="{FF2B5EF4-FFF2-40B4-BE49-F238E27FC236}">
                <a16:creationId xmlns:a16="http://schemas.microsoft.com/office/drawing/2014/main" id="{F58DCBB2-EDFA-427F-90E6-9BC67CD6DCB2}"/>
              </a:ext>
            </a:extLst>
          </p:cNvPr>
          <p:cNvSpPr/>
          <p:nvPr/>
        </p:nvSpPr>
        <p:spPr>
          <a:xfrm>
            <a:off x="838200" y="5410200"/>
            <a:ext cx="7467600" cy="715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Two or more methods with same signature in the same class are not allowed; considered duplication or redefinition.</a:t>
            </a:r>
          </a:p>
        </p:txBody>
      </p:sp>
    </p:spTree>
    <p:extLst>
      <p:ext uri="{BB962C8B-B14F-4D97-AF65-F5344CB8AC3E}">
        <p14:creationId xmlns:p14="http://schemas.microsoft.com/office/powerpoint/2010/main" val="90556942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a:latin typeface="Courier New" pitchFamily="49" charset="0"/>
              </a:rPr>
              <a:t>Rules for main()</a:t>
            </a:r>
          </a:p>
        </p:txBody>
      </p:sp>
      <p:sp>
        <p:nvSpPr>
          <p:cNvPr id="17411" name="Rectangle 3"/>
          <p:cNvSpPr>
            <a:spLocks noGrp="1" noChangeArrowheads="1"/>
          </p:cNvSpPr>
          <p:nvPr>
            <p:ph type="body" idx="1"/>
          </p:nvPr>
        </p:nvSpPr>
        <p:spPr/>
        <p:txBody>
          <a:bodyPr/>
          <a:lstStyle/>
          <a:p>
            <a:pPr eaLnBrk="1" hangingPunct="1"/>
            <a:r>
              <a:rPr lang="en-US" dirty="0"/>
              <a:t>More than one classes can have “main”</a:t>
            </a:r>
          </a:p>
          <a:p>
            <a:pPr lvl="1" eaLnBrk="1" hangingPunct="1"/>
            <a:r>
              <a:rPr lang="en-US" dirty="0"/>
              <a:t>You can pick one of the “main” to start program</a:t>
            </a:r>
          </a:p>
          <a:p>
            <a:pPr eaLnBrk="1" hangingPunct="1"/>
            <a:endParaRPr lang="en-US" dirty="0"/>
          </a:p>
          <a:p>
            <a:pPr eaLnBrk="1" hangingPunct="1"/>
            <a:r>
              <a:rPr lang="en-US" dirty="0"/>
              <a:t>One class cannot have more than one “main”</a:t>
            </a:r>
          </a:p>
          <a:p>
            <a:pPr lvl="1" eaLnBrk="1" hangingPunct="1"/>
            <a:r>
              <a:rPr lang="en-US" dirty="0"/>
              <a:t>Signature rules apply</a:t>
            </a:r>
          </a:p>
          <a:p>
            <a:pPr eaLnBrk="1" hangingPunct="1"/>
            <a:r>
              <a:rPr lang="en-US" dirty="0"/>
              <a:t>Only the method with exact same signature </a:t>
            </a:r>
            <a:r>
              <a:rPr lang="en-US" u="sng" dirty="0">
                <a:solidFill>
                  <a:srgbClr val="00B050"/>
                </a:solidFill>
              </a:rPr>
              <a:t>and header</a:t>
            </a:r>
            <a:r>
              <a:rPr lang="en-US" dirty="0"/>
              <a:t> can be used as start point</a:t>
            </a:r>
            <a:endParaRPr lang="en-US" dirty="0">
              <a:solidFill>
                <a:srgbClr val="00B050"/>
              </a:solidFill>
            </a:endParaRPr>
          </a:p>
          <a:p>
            <a:pPr marL="0" indent="0" algn="ctr" eaLnBrk="1" hangingPunct="1">
              <a:buNone/>
            </a:pPr>
            <a:r>
              <a:rPr lang="en-US" dirty="0">
                <a:solidFill>
                  <a:srgbClr val="00B050"/>
                </a:solidFill>
              </a:rPr>
              <a:t>public static void </a:t>
            </a:r>
            <a:r>
              <a:rPr lang="en-US" u="sng" dirty="0">
                <a:solidFill>
                  <a:srgbClr val="00B050"/>
                </a:solidFill>
              </a:rPr>
              <a:t>main</a:t>
            </a:r>
            <a:r>
              <a:rPr lang="en-US" dirty="0">
                <a:solidFill>
                  <a:srgbClr val="00B050"/>
                </a:solidFill>
              </a:rPr>
              <a:t>(</a:t>
            </a:r>
            <a:r>
              <a:rPr lang="en-US" u="sng" dirty="0">
                <a:solidFill>
                  <a:srgbClr val="00B050"/>
                </a:solidFill>
              </a:rPr>
              <a:t>String []</a:t>
            </a:r>
            <a:r>
              <a:rPr lang="en-US" dirty="0">
                <a:solidFill>
                  <a:srgbClr val="00B050"/>
                </a:solidFill>
              </a:rPr>
              <a:t> </a:t>
            </a:r>
            <a:r>
              <a:rPr lang="en-US" dirty="0" err="1">
                <a:solidFill>
                  <a:srgbClr val="00B050"/>
                </a:solidFill>
              </a:rPr>
              <a:t>args</a:t>
            </a:r>
            <a:r>
              <a:rPr lang="en-US" dirty="0">
                <a:solidFill>
                  <a:srgbClr val="00B050"/>
                </a:solidFill>
              </a:rPr>
              <a:t>)</a:t>
            </a:r>
            <a:endParaRPr lang="en-US" dirty="0"/>
          </a:p>
          <a:p>
            <a:pPr eaLnBrk="1" hangingPunct="1"/>
            <a:endParaRPr lang="en-US" dirty="0"/>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17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Tree>
    <p:extLst>
      <p:ext uri="{BB962C8B-B14F-4D97-AF65-F5344CB8AC3E}">
        <p14:creationId xmlns:p14="http://schemas.microsoft.com/office/powerpoint/2010/main" val="33045207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a:latin typeface="Courier New" pitchFamily="49" charset="0"/>
              </a:rPr>
              <a:t>System.out.println</a:t>
            </a:r>
          </a:p>
        </p:txBody>
      </p:sp>
      <p:sp>
        <p:nvSpPr>
          <p:cNvPr id="17411" name="Rectangle 3"/>
          <p:cNvSpPr>
            <a:spLocks noGrp="1" noChangeArrowheads="1"/>
          </p:cNvSpPr>
          <p:nvPr>
            <p:ph type="body" idx="1"/>
          </p:nvPr>
        </p:nvSpPr>
        <p:spPr/>
        <p:txBody>
          <a:bodyPr/>
          <a:lstStyle/>
          <a:p>
            <a:pPr marL="800100" lvl="2" indent="0" eaLnBrk="1" hangingPunct="1">
              <a:buNone/>
            </a:pPr>
            <a:r>
              <a:rPr lang="en-US" b="1" dirty="0" err="1">
                <a:solidFill>
                  <a:srgbClr val="034CA1"/>
                </a:solidFill>
                <a:latin typeface="Courier New" pitchFamily="49" charset="0"/>
              </a:rPr>
              <a:t>System.out.println</a:t>
            </a:r>
            <a:r>
              <a:rPr lang="en-US" b="1" dirty="0">
                <a:solidFill>
                  <a:srgbClr val="034CA1"/>
                </a:solidFill>
                <a:latin typeface="Courier New" pitchFamily="49" charset="0"/>
              </a:rPr>
              <a:t>(“Welcome to Java”);</a:t>
            </a:r>
            <a:endParaRPr lang="en-US" dirty="0"/>
          </a:p>
          <a:p>
            <a:pPr eaLnBrk="1" hangingPunct="1"/>
            <a:r>
              <a:rPr lang="en-US" dirty="0"/>
              <a:t>Java programs work by having things called </a:t>
            </a:r>
            <a:r>
              <a:rPr lang="en-US" i="1" dirty="0"/>
              <a:t>objects</a:t>
            </a:r>
            <a:r>
              <a:rPr lang="en-US" dirty="0"/>
              <a:t> perform actions</a:t>
            </a:r>
          </a:p>
          <a:p>
            <a:pPr lvl="1" eaLnBrk="1" hangingPunct="1"/>
            <a:r>
              <a:rPr lang="en-US" b="1" dirty="0" err="1">
                <a:solidFill>
                  <a:srgbClr val="034CA1"/>
                </a:solidFill>
                <a:latin typeface="Courier New" pitchFamily="49" charset="0"/>
              </a:rPr>
              <a:t>System.out</a:t>
            </a:r>
            <a:r>
              <a:rPr lang="en-US" dirty="0"/>
              <a:t>:  an object used for sending output to the screen </a:t>
            </a:r>
          </a:p>
          <a:p>
            <a:pPr eaLnBrk="1" hangingPunct="1"/>
            <a:r>
              <a:rPr lang="en-US" dirty="0"/>
              <a:t>The actions performed by an object are called </a:t>
            </a:r>
            <a:r>
              <a:rPr lang="en-US" i="1" dirty="0"/>
              <a:t>methods</a:t>
            </a:r>
            <a:endParaRPr lang="en-US" dirty="0"/>
          </a:p>
          <a:p>
            <a:pPr lvl="1" eaLnBrk="1" hangingPunct="1"/>
            <a:r>
              <a:rPr lang="en-US" b="1" dirty="0" err="1">
                <a:solidFill>
                  <a:srgbClr val="034CA1"/>
                </a:solidFill>
                <a:latin typeface="Courier New" pitchFamily="49" charset="0"/>
              </a:rPr>
              <a:t>println</a:t>
            </a:r>
            <a:r>
              <a:rPr lang="en-US" dirty="0"/>
              <a:t>:  the method or action that the </a:t>
            </a:r>
            <a:r>
              <a:rPr lang="en-US" b="1" dirty="0" err="1">
                <a:solidFill>
                  <a:srgbClr val="034CA1"/>
                </a:solidFill>
                <a:latin typeface="Courier New" pitchFamily="49" charset="0"/>
              </a:rPr>
              <a:t>System.out</a:t>
            </a:r>
            <a:r>
              <a:rPr lang="en-US" dirty="0"/>
              <a:t> object performs</a:t>
            </a:r>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18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158524780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a:latin typeface="Courier New" pitchFamily="49" charset="0"/>
              </a:rPr>
              <a:t>System.out.println</a:t>
            </a:r>
          </a:p>
        </p:txBody>
      </p:sp>
      <p:sp>
        <p:nvSpPr>
          <p:cNvPr id="18435" name="Rectangle 3"/>
          <p:cNvSpPr>
            <a:spLocks noGrp="1" noChangeArrowheads="1"/>
          </p:cNvSpPr>
          <p:nvPr>
            <p:ph type="body" idx="1"/>
          </p:nvPr>
        </p:nvSpPr>
        <p:spPr/>
        <p:txBody>
          <a:bodyPr/>
          <a:lstStyle/>
          <a:p>
            <a:pPr eaLnBrk="1" hangingPunct="1"/>
            <a:r>
              <a:rPr lang="en-US" sz="2800" i="1" dirty="0"/>
              <a:t>Invoking</a:t>
            </a:r>
            <a:r>
              <a:rPr lang="en-US" sz="2800" dirty="0"/>
              <a:t> or </a:t>
            </a:r>
            <a:r>
              <a:rPr lang="en-US" sz="2800" i="1" dirty="0"/>
              <a:t>calling</a:t>
            </a:r>
            <a:r>
              <a:rPr lang="en-US" sz="2800" dirty="0"/>
              <a:t> a method:  When an object performs an action using a method</a:t>
            </a:r>
          </a:p>
          <a:p>
            <a:pPr eaLnBrk="1" hangingPunct="1"/>
            <a:endParaRPr lang="en-US" sz="2800" dirty="0"/>
          </a:p>
          <a:p>
            <a:pPr eaLnBrk="1" hangingPunct="1"/>
            <a:r>
              <a:rPr lang="en-US" sz="2800" dirty="0"/>
              <a:t>An object is always on the left side of “.”</a:t>
            </a:r>
          </a:p>
          <a:p>
            <a:pPr lvl="1" eaLnBrk="1" hangingPunct="1"/>
            <a:r>
              <a:rPr lang="en-US" sz="2400" dirty="0"/>
              <a:t>“System” and “out”</a:t>
            </a:r>
          </a:p>
          <a:p>
            <a:pPr eaLnBrk="1" hangingPunct="1"/>
            <a:endParaRPr lang="en-US" sz="2800" dirty="0"/>
          </a:p>
          <a:p>
            <a:pPr eaLnBrk="1" hangingPunct="1"/>
            <a:r>
              <a:rPr lang="en-US" sz="2800" dirty="0"/>
              <a:t>An object can have other objects as member</a:t>
            </a:r>
          </a:p>
          <a:p>
            <a:pPr lvl="1" eaLnBrk="1" hangingPunct="1"/>
            <a:r>
              <a:rPr lang="en-US" sz="2400" dirty="0"/>
              <a:t>“out” is member of “System”; between the two “.”</a:t>
            </a:r>
          </a:p>
        </p:txBody>
      </p:sp>
      <p:sp>
        <p:nvSpPr>
          <p:cNvPr id="7" name="Slide Number Placeholder 6"/>
          <p:cNvSpPr>
            <a:spLocks noGrp="1"/>
          </p:cNvSpPr>
          <p:nvPr>
            <p:ph type="sldNum" sz="quarter" idx="11"/>
          </p:nvPr>
        </p:nvSpPr>
        <p:spPr/>
        <p:txBody>
          <a:bodyPr/>
          <a:lstStyle/>
          <a:p>
            <a:pPr>
              <a:defRPr/>
            </a:pPr>
            <a:r>
              <a:rPr lang="en-US"/>
              <a:t>1-</a:t>
            </a:r>
            <a:fld id="{EF8E4F8F-148B-4E60-9CF8-2EDF881A637B}" type="slidenum">
              <a:rPr lang="en-US"/>
              <a:pPr>
                <a:defRPr/>
              </a:pPr>
              <a:t>19</a:t>
            </a:fld>
            <a:endParaRPr lang="en-US"/>
          </a:p>
        </p:txBody>
      </p:sp>
      <p:sp>
        <p:nvSpPr>
          <p:cNvPr id="8" name="Footer Placeholder 7"/>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Introduction To Java</a:t>
            </a:r>
          </a:p>
        </p:txBody>
      </p:sp>
      <p:sp>
        <p:nvSpPr>
          <p:cNvPr id="8195" name="Rectangle 3"/>
          <p:cNvSpPr>
            <a:spLocks noGrp="1" noChangeArrowheads="1"/>
          </p:cNvSpPr>
          <p:nvPr>
            <p:ph type="body" idx="1"/>
          </p:nvPr>
        </p:nvSpPr>
        <p:spPr/>
        <p:txBody>
          <a:bodyPr/>
          <a:lstStyle/>
          <a:p>
            <a:pPr eaLnBrk="1" hangingPunct="1">
              <a:lnSpc>
                <a:spcPct val="90000"/>
              </a:lnSpc>
            </a:pPr>
            <a:r>
              <a:rPr lang="en-US" dirty="0"/>
              <a:t>Most people are familiar with Java as a </a:t>
            </a:r>
            <a:r>
              <a:rPr lang="en-US" b="1" u="sng" dirty="0"/>
              <a:t>language for Internet applications</a:t>
            </a:r>
          </a:p>
          <a:p>
            <a:pPr eaLnBrk="1" hangingPunct="1">
              <a:lnSpc>
                <a:spcPct val="90000"/>
              </a:lnSpc>
            </a:pPr>
            <a:r>
              <a:rPr lang="en-US" dirty="0"/>
              <a:t>We will study Java as a </a:t>
            </a:r>
            <a:r>
              <a:rPr lang="en-US" b="1" u="sng" dirty="0"/>
              <a:t>general purpose programming language</a:t>
            </a:r>
          </a:p>
        </p:txBody>
      </p:sp>
      <p:sp>
        <p:nvSpPr>
          <p:cNvPr id="6" name="Slide Number Placeholder 5"/>
          <p:cNvSpPr>
            <a:spLocks noGrp="1"/>
          </p:cNvSpPr>
          <p:nvPr>
            <p:ph type="sldNum" sz="quarter" idx="11"/>
          </p:nvPr>
        </p:nvSpPr>
        <p:spPr/>
        <p:txBody>
          <a:bodyPr/>
          <a:lstStyle/>
          <a:p>
            <a:pPr>
              <a:defRPr/>
            </a:pPr>
            <a:r>
              <a:rPr lang="en-US"/>
              <a:t>1-</a:t>
            </a:r>
            <a:fld id="{CD38524D-EB93-4101-B0CC-975CDA21B7C6}" type="slidenum">
              <a:rPr lang="en-US"/>
              <a:pPr>
                <a:defRPr/>
              </a:pPr>
              <a:t>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err="1">
                <a:latin typeface="Courier New" pitchFamily="49" charset="0"/>
              </a:rPr>
              <a:t>iClicker</a:t>
            </a:r>
            <a:endParaRPr lang="en-US" b="1" dirty="0">
              <a:latin typeface="Courier New" pitchFamily="49" charset="0"/>
            </a:endParaRPr>
          </a:p>
        </p:txBody>
      </p:sp>
      <p:sp>
        <p:nvSpPr>
          <p:cNvPr id="17411" name="Rectangle 3"/>
          <p:cNvSpPr>
            <a:spLocks noGrp="1" noChangeArrowheads="1"/>
          </p:cNvSpPr>
          <p:nvPr>
            <p:ph type="body" idx="1"/>
          </p:nvPr>
        </p:nvSpPr>
        <p:spPr/>
        <p:txBody>
          <a:bodyPr/>
          <a:lstStyle/>
          <a:p>
            <a:pPr eaLnBrk="1" hangingPunct="1"/>
            <a:r>
              <a:rPr lang="en-US" dirty="0"/>
              <a:t>Let’s analyze the code below:</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How many unique methods are there?</a:t>
            </a:r>
          </a:p>
          <a:p>
            <a:pPr eaLnBrk="1" hangingPunct="1"/>
            <a:r>
              <a:rPr lang="en-US" dirty="0"/>
              <a:t>A=0     B=1    C=2   D=4    E=5</a:t>
            </a:r>
          </a:p>
          <a:p>
            <a:pPr eaLnBrk="1" hangingPunct="1"/>
            <a:endParaRPr lang="en-US" dirty="0"/>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20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pic>
        <p:nvPicPr>
          <p:cNvPr id="8" name="Picture 5" descr="D1_1">
            <a:extLst>
              <a:ext uri="{FF2B5EF4-FFF2-40B4-BE49-F238E27FC236}">
                <a16:creationId xmlns:a16="http://schemas.microsoft.com/office/drawing/2014/main" id="{FD92C793-487B-43F6-84AF-E6BB24BFCA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40" t="10907" r="6404" b="35294"/>
          <a:stretch/>
        </p:blipFill>
        <p:spPr bwMode="auto">
          <a:xfrm>
            <a:off x="1104900" y="2241550"/>
            <a:ext cx="69342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1544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err="1">
                <a:latin typeface="Courier New" pitchFamily="49" charset="0"/>
              </a:rPr>
              <a:t>iClicker</a:t>
            </a:r>
            <a:endParaRPr lang="en-US" b="1" dirty="0">
              <a:latin typeface="Courier New" pitchFamily="49" charset="0"/>
            </a:endParaRPr>
          </a:p>
        </p:txBody>
      </p:sp>
      <p:sp>
        <p:nvSpPr>
          <p:cNvPr id="17411" name="Rectangle 3"/>
          <p:cNvSpPr>
            <a:spLocks noGrp="1" noChangeArrowheads="1"/>
          </p:cNvSpPr>
          <p:nvPr>
            <p:ph type="body" idx="1"/>
          </p:nvPr>
        </p:nvSpPr>
        <p:spPr/>
        <p:txBody>
          <a:bodyPr/>
          <a:lstStyle/>
          <a:p>
            <a:pPr eaLnBrk="1" hangingPunct="1"/>
            <a:r>
              <a:rPr lang="en-US" dirty="0"/>
              <a:t>Let’s analyze the code below:</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How many method calls are there?</a:t>
            </a:r>
          </a:p>
          <a:p>
            <a:pPr eaLnBrk="1" hangingPunct="1"/>
            <a:r>
              <a:rPr lang="en-US" dirty="0"/>
              <a:t>A=0     B=1    C=2   D=4    E=5</a:t>
            </a:r>
          </a:p>
          <a:p>
            <a:pPr eaLnBrk="1" hangingPunct="1"/>
            <a:endParaRPr lang="en-US" dirty="0"/>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21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pic>
        <p:nvPicPr>
          <p:cNvPr id="8" name="Picture 5" descr="D1_1">
            <a:extLst>
              <a:ext uri="{FF2B5EF4-FFF2-40B4-BE49-F238E27FC236}">
                <a16:creationId xmlns:a16="http://schemas.microsoft.com/office/drawing/2014/main" id="{FD92C793-487B-43F6-84AF-E6BB24BFCA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40" t="10907" r="6404" b="35294"/>
          <a:stretch/>
        </p:blipFill>
        <p:spPr bwMode="auto">
          <a:xfrm>
            <a:off x="1104900" y="2241550"/>
            <a:ext cx="69342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035336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err="1">
                <a:latin typeface="Courier New" pitchFamily="49" charset="0"/>
              </a:rPr>
              <a:t>iClicker</a:t>
            </a:r>
            <a:endParaRPr lang="en-US" b="1" dirty="0">
              <a:latin typeface="Courier New" pitchFamily="49" charset="0"/>
            </a:endParaRPr>
          </a:p>
        </p:txBody>
      </p:sp>
      <p:sp>
        <p:nvSpPr>
          <p:cNvPr id="17411" name="Rectangle 3"/>
          <p:cNvSpPr>
            <a:spLocks noGrp="1" noChangeArrowheads="1"/>
          </p:cNvSpPr>
          <p:nvPr>
            <p:ph type="body" idx="1"/>
          </p:nvPr>
        </p:nvSpPr>
        <p:spPr/>
        <p:txBody>
          <a:bodyPr/>
          <a:lstStyle/>
          <a:p>
            <a:pPr eaLnBrk="1" hangingPunct="1"/>
            <a:r>
              <a:rPr lang="en-US" dirty="0"/>
              <a:t>Let’s analyze the code below:</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How many method definition are there?</a:t>
            </a:r>
          </a:p>
          <a:p>
            <a:pPr eaLnBrk="1" hangingPunct="1"/>
            <a:r>
              <a:rPr lang="en-US" dirty="0"/>
              <a:t>A=0     B=1    C=2   D=4    E=5</a:t>
            </a:r>
          </a:p>
          <a:p>
            <a:pPr eaLnBrk="1" hangingPunct="1"/>
            <a:endParaRPr lang="en-US" dirty="0"/>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22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pic>
        <p:nvPicPr>
          <p:cNvPr id="8" name="Picture 5" descr="D1_1">
            <a:extLst>
              <a:ext uri="{FF2B5EF4-FFF2-40B4-BE49-F238E27FC236}">
                <a16:creationId xmlns:a16="http://schemas.microsoft.com/office/drawing/2014/main" id="{FD92C793-487B-43F6-84AF-E6BB24BFCA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40" t="10907" r="6404" b="35294"/>
          <a:stretch/>
        </p:blipFill>
        <p:spPr bwMode="auto">
          <a:xfrm>
            <a:off x="1104900" y="2241550"/>
            <a:ext cx="69342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413799"/>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Class Loader</a:t>
            </a:r>
          </a:p>
        </p:txBody>
      </p:sp>
      <p:sp>
        <p:nvSpPr>
          <p:cNvPr id="25603" name="Rectangle 3"/>
          <p:cNvSpPr>
            <a:spLocks noGrp="1" noChangeArrowheads="1"/>
          </p:cNvSpPr>
          <p:nvPr>
            <p:ph type="body" idx="1"/>
          </p:nvPr>
        </p:nvSpPr>
        <p:spPr/>
        <p:txBody>
          <a:bodyPr/>
          <a:lstStyle/>
          <a:p>
            <a:pPr eaLnBrk="1" hangingPunct="1"/>
            <a:r>
              <a:rPr lang="en-US" sz="2800" dirty="0"/>
              <a:t>Java programs are divided into smaller parts called </a:t>
            </a:r>
            <a:r>
              <a:rPr lang="en-US" sz="2800" i="1" dirty="0"/>
              <a:t>classes</a:t>
            </a:r>
          </a:p>
          <a:p>
            <a:pPr lvl="1" eaLnBrk="1" hangingPunct="1"/>
            <a:r>
              <a:rPr lang="en-US" sz="2400" dirty="0"/>
              <a:t>Each class definition is normally in a separate file and compiled separately and has separate byte code file</a:t>
            </a:r>
          </a:p>
          <a:p>
            <a:pPr eaLnBrk="1" hangingPunct="1"/>
            <a:endParaRPr lang="en-US" sz="2800" i="1" dirty="0"/>
          </a:p>
          <a:p>
            <a:pPr eaLnBrk="1" hangingPunct="1"/>
            <a:r>
              <a:rPr lang="en-US" sz="2800" i="1" dirty="0"/>
              <a:t>Class Loader</a:t>
            </a:r>
            <a:r>
              <a:rPr lang="en-US" sz="2800" dirty="0"/>
              <a:t>:  A program that connects the byte-code of the classes needed to run a Java program</a:t>
            </a:r>
          </a:p>
          <a:p>
            <a:pPr lvl="1" eaLnBrk="1" hangingPunct="1"/>
            <a:r>
              <a:rPr lang="en-US" sz="2400" dirty="0"/>
              <a:t>In other programming languages, the corresponding program is called a </a:t>
            </a:r>
            <a:r>
              <a:rPr lang="en-US" sz="2400" i="1" dirty="0"/>
              <a:t>linker</a:t>
            </a:r>
          </a:p>
        </p:txBody>
      </p:sp>
      <p:sp>
        <p:nvSpPr>
          <p:cNvPr id="6" name="Slide Number Placeholder 5"/>
          <p:cNvSpPr>
            <a:spLocks noGrp="1"/>
          </p:cNvSpPr>
          <p:nvPr>
            <p:ph type="sldNum" sz="quarter" idx="11"/>
          </p:nvPr>
        </p:nvSpPr>
        <p:spPr/>
        <p:txBody>
          <a:bodyPr/>
          <a:lstStyle/>
          <a:p>
            <a:pPr>
              <a:defRPr/>
            </a:pPr>
            <a:r>
              <a:rPr lang="en-US"/>
              <a:t>1-</a:t>
            </a:r>
            <a:fld id="{53ADACE9-1963-42D5-840D-5C2A1ECDC602}" type="slidenum">
              <a:rPr lang="en-US"/>
              <a:pPr>
                <a:defRPr/>
              </a:pPr>
              <a:t>23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Compiling a Java Program or Class</a:t>
            </a:r>
          </a:p>
        </p:txBody>
      </p:sp>
      <p:sp>
        <p:nvSpPr>
          <p:cNvPr id="26627" name="Rectangle 3"/>
          <p:cNvSpPr>
            <a:spLocks noGrp="1" noChangeArrowheads="1"/>
          </p:cNvSpPr>
          <p:nvPr>
            <p:ph type="body" idx="1"/>
          </p:nvPr>
        </p:nvSpPr>
        <p:spPr/>
        <p:txBody>
          <a:bodyPr/>
          <a:lstStyle/>
          <a:p>
            <a:pPr eaLnBrk="1" hangingPunct="1">
              <a:lnSpc>
                <a:spcPct val="90000"/>
              </a:lnSpc>
            </a:pPr>
            <a:r>
              <a:rPr lang="en-US" sz="2400" dirty="0"/>
              <a:t>More than one classes are possible in a big program</a:t>
            </a:r>
          </a:p>
          <a:p>
            <a:pPr eaLnBrk="1" hangingPunct="1">
              <a:lnSpc>
                <a:spcPct val="90000"/>
              </a:lnSpc>
            </a:pPr>
            <a:r>
              <a:rPr lang="en-US" sz="2400" dirty="0"/>
              <a:t>Each “public” class definition must be in a file whose name is the same as the class name followed by </a:t>
            </a:r>
            <a:r>
              <a:rPr lang="en-US" sz="2400" dirty="0">
                <a:solidFill>
                  <a:srgbClr val="034CA1"/>
                </a:solidFill>
                <a:latin typeface="Courier New" pitchFamily="49" charset="0"/>
              </a:rPr>
              <a:t>.</a:t>
            </a:r>
            <a:r>
              <a:rPr lang="en-US" sz="2400" b="1" dirty="0">
                <a:solidFill>
                  <a:srgbClr val="034CA1"/>
                </a:solidFill>
                <a:latin typeface="Courier New" pitchFamily="49" charset="0"/>
              </a:rPr>
              <a:t>java</a:t>
            </a:r>
            <a:endParaRPr lang="en-US" sz="2400" dirty="0">
              <a:solidFill>
                <a:srgbClr val="034CA1"/>
              </a:solidFill>
              <a:latin typeface="Courier New" pitchFamily="49" charset="0"/>
            </a:endParaRPr>
          </a:p>
          <a:p>
            <a:pPr lvl="1" eaLnBrk="1" hangingPunct="1">
              <a:lnSpc>
                <a:spcPct val="90000"/>
              </a:lnSpc>
            </a:pPr>
            <a:r>
              <a:rPr lang="en-US" sz="2000" dirty="0"/>
              <a:t>The </a:t>
            </a:r>
            <a:r>
              <a:rPr lang="en-US" sz="2000" b="1" dirty="0">
                <a:solidFill>
                  <a:srgbClr val="034CA1"/>
                </a:solidFill>
                <a:latin typeface="Courier New" pitchFamily="49" charset="0"/>
              </a:rPr>
              <a:t>public class </a:t>
            </a:r>
            <a:r>
              <a:rPr lang="en-US" sz="2000" b="1" dirty="0" err="1">
                <a:solidFill>
                  <a:srgbClr val="034CA1"/>
                </a:solidFill>
                <a:latin typeface="Courier New" pitchFamily="49" charset="0"/>
              </a:rPr>
              <a:t>FirstProgram</a:t>
            </a:r>
            <a:r>
              <a:rPr lang="en-US" sz="2000" dirty="0"/>
              <a:t> must be in a file named </a:t>
            </a:r>
            <a:r>
              <a:rPr lang="en-US" sz="2000" b="1" dirty="0">
                <a:solidFill>
                  <a:srgbClr val="034CA1"/>
                </a:solidFill>
                <a:latin typeface="Courier New" pitchFamily="49" charset="0"/>
              </a:rPr>
              <a:t>FirstProgram.java</a:t>
            </a:r>
          </a:p>
          <a:p>
            <a:pPr eaLnBrk="1" hangingPunct="1">
              <a:lnSpc>
                <a:spcPct val="90000"/>
              </a:lnSpc>
            </a:pPr>
            <a:r>
              <a:rPr lang="en-US" sz="2400" dirty="0"/>
              <a:t>More than one non “public” classes can be combined in one </a:t>
            </a:r>
            <a:r>
              <a:rPr lang="en-US" sz="2400" dirty="0">
                <a:solidFill>
                  <a:srgbClr val="034CA1"/>
                </a:solidFill>
                <a:latin typeface="Courier New" pitchFamily="49" charset="0"/>
              </a:rPr>
              <a:t>.</a:t>
            </a:r>
            <a:r>
              <a:rPr lang="en-US" sz="2400" b="1" dirty="0">
                <a:solidFill>
                  <a:srgbClr val="034CA1"/>
                </a:solidFill>
                <a:latin typeface="Courier New" pitchFamily="49" charset="0"/>
              </a:rPr>
              <a:t>java</a:t>
            </a:r>
            <a:r>
              <a:rPr lang="en-US" sz="2400" dirty="0"/>
              <a:t> file</a:t>
            </a:r>
          </a:p>
          <a:p>
            <a:pPr lvl="1" eaLnBrk="1" hangingPunct="1">
              <a:lnSpc>
                <a:spcPct val="90000"/>
              </a:lnSpc>
            </a:pPr>
            <a:r>
              <a:rPr lang="en-US" sz="2000" dirty="0"/>
              <a:t>But it is always recommended to write each class in a separate </a:t>
            </a:r>
            <a:r>
              <a:rPr lang="en-US" sz="2000" dirty="0">
                <a:solidFill>
                  <a:srgbClr val="034CA1"/>
                </a:solidFill>
                <a:latin typeface="Courier New" pitchFamily="49" charset="0"/>
              </a:rPr>
              <a:t>.</a:t>
            </a:r>
            <a:r>
              <a:rPr lang="en-US" sz="2000" b="1" dirty="0">
                <a:solidFill>
                  <a:srgbClr val="034CA1"/>
                </a:solidFill>
                <a:latin typeface="Courier New" pitchFamily="49" charset="0"/>
              </a:rPr>
              <a:t>java</a:t>
            </a:r>
            <a:r>
              <a:rPr lang="en-US" sz="2000" dirty="0"/>
              <a:t> file, with its own name</a:t>
            </a:r>
          </a:p>
          <a:p>
            <a:pPr eaLnBrk="1" hangingPunct="1">
              <a:lnSpc>
                <a:spcPct val="90000"/>
              </a:lnSpc>
            </a:pPr>
            <a:endParaRPr lang="en-US" sz="2400" dirty="0"/>
          </a:p>
          <a:p>
            <a:pPr eaLnBrk="1" hangingPunct="1">
              <a:lnSpc>
                <a:spcPct val="90000"/>
              </a:lnSpc>
            </a:pPr>
            <a:r>
              <a:rPr lang="en-US" sz="2400" dirty="0"/>
              <a:t>Try/explore all possible file naming variations (IMPORTANT)</a:t>
            </a:r>
          </a:p>
        </p:txBody>
      </p:sp>
      <p:sp>
        <p:nvSpPr>
          <p:cNvPr id="6" name="Slide Number Placeholder 5"/>
          <p:cNvSpPr>
            <a:spLocks noGrp="1"/>
          </p:cNvSpPr>
          <p:nvPr>
            <p:ph type="sldNum" sz="quarter" idx="11"/>
          </p:nvPr>
        </p:nvSpPr>
        <p:spPr/>
        <p:txBody>
          <a:bodyPr/>
          <a:lstStyle/>
          <a:p>
            <a:pPr>
              <a:defRPr/>
            </a:pPr>
            <a:r>
              <a:rPr lang="en-US"/>
              <a:t>1-</a:t>
            </a:r>
            <a:fld id="{03E6A602-0D29-4732-BB8A-88BDD57A180D}" type="slidenum">
              <a:rPr lang="en-US"/>
              <a:pPr>
                <a:defRPr/>
              </a:pPr>
              <a:t>24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Compiling a Java Program or Class</a:t>
            </a:r>
          </a:p>
        </p:txBody>
      </p:sp>
      <p:sp>
        <p:nvSpPr>
          <p:cNvPr id="26627" name="Rectangle 3"/>
          <p:cNvSpPr>
            <a:spLocks noGrp="1" noChangeArrowheads="1"/>
          </p:cNvSpPr>
          <p:nvPr>
            <p:ph type="body" idx="1"/>
          </p:nvPr>
        </p:nvSpPr>
        <p:spPr/>
        <p:txBody>
          <a:bodyPr/>
          <a:lstStyle/>
          <a:p>
            <a:pPr eaLnBrk="1" hangingPunct="1">
              <a:lnSpc>
                <a:spcPct val="90000"/>
              </a:lnSpc>
            </a:pPr>
            <a:r>
              <a:rPr lang="en-US" sz="2400" dirty="0"/>
              <a:t>Each class is compiled with the command </a:t>
            </a:r>
            <a:r>
              <a:rPr lang="en-US" sz="2400" b="1" dirty="0" err="1">
                <a:solidFill>
                  <a:srgbClr val="034CA1"/>
                </a:solidFill>
                <a:latin typeface="Courier New" pitchFamily="49" charset="0"/>
              </a:rPr>
              <a:t>javac</a:t>
            </a:r>
            <a:r>
              <a:rPr lang="en-US" sz="2400" dirty="0"/>
              <a:t> followed by the name of the file in which the class resides</a:t>
            </a:r>
          </a:p>
          <a:p>
            <a:pPr lvl="1" algn="ctr" eaLnBrk="1" hangingPunct="1">
              <a:lnSpc>
                <a:spcPct val="90000"/>
              </a:lnSpc>
              <a:buFontTx/>
              <a:buNone/>
            </a:pPr>
            <a:r>
              <a:rPr lang="en-US" sz="2000" b="1" dirty="0" err="1">
                <a:solidFill>
                  <a:srgbClr val="034CA1"/>
                </a:solidFill>
                <a:latin typeface="Courier New" pitchFamily="49" charset="0"/>
              </a:rPr>
              <a:t>javac</a:t>
            </a:r>
            <a:r>
              <a:rPr lang="en-US" sz="2000" b="1" dirty="0">
                <a:solidFill>
                  <a:srgbClr val="034CA1"/>
                </a:solidFill>
                <a:latin typeface="Courier New" pitchFamily="49" charset="0"/>
              </a:rPr>
              <a:t> FirstProgram.java</a:t>
            </a:r>
            <a:endParaRPr lang="en-US" sz="2000" dirty="0">
              <a:solidFill>
                <a:srgbClr val="034CA1"/>
              </a:solidFill>
              <a:latin typeface="Courier New" pitchFamily="49" charset="0"/>
            </a:endParaRPr>
          </a:p>
          <a:p>
            <a:pPr lvl="1" eaLnBrk="1" hangingPunct="1">
              <a:lnSpc>
                <a:spcPct val="90000"/>
              </a:lnSpc>
            </a:pPr>
            <a:r>
              <a:rPr lang="en-US" sz="2000" dirty="0"/>
              <a:t>The result is a byte-code program whose filename is the same as the class name followed by </a:t>
            </a:r>
            <a:r>
              <a:rPr lang="en-US" sz="2000" dirty="0">
                <a:solidFill>
                  <a:srgbClr val="034CA1"/>
                </a:solidFill>
                <a:latin typeface="Courier New" pitchFamily="49" charset="0"/>
              </a:rPr>
              <a:t>.</a:t>
            </a:r>
            <a:r>
              <a:rPr lang="en-US" sz="2000" b="1" dirty="0">
                <a:solidFill>
                  <a:srgbClr val="034CA1"/>
                </a:solidFill>
                <a:latin typeface="Courier New" pitchFamily="49" charset="0"/>
              </a:rPr>
              <a:t>class</a:t>
            </a:r>
            <a:r>
              <a:rPr lang="en-US" sz="2000" dirty="0">
                <a:latin typeface="Courier New" pitchFamily="49" charset="0"/>
              </a:rPr>
              <a:t>  </a:t>
            </a:r>
          </a:p>
          <a:p>
            <a:pPr lvl="1" algn="ctr" eaLnBrk="1" hangingPunct="1">
              <a:lnSpc>
                <a:spcPct val="90000"/>
              </a:lnSpc>
              <a:buFontTx/>
              <a:buNone/>
            </a:pPr>
            <a:r>
              <a:rPr lang="en-US" sz="2000" b="1" dirty="0" err="1">
                <a:solidFill>
                  <a:srgbClr val="034CA1"/>
                </a:solidFill>
                <a:latin typeface="Courier New" pitchFamily="49" charset="0"/>
              </a:rPr>
              <a:t>FirstProgram.class</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03E6A602-0D29-4732-BB8A-88BDD57A180D}" type="slidenum">
              <a:rPr lang="en-US"/>
              <a:pPr>
                <a:defRPr/>
              </a:pPr>
              <a:t>25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218501724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Running a Java Program</a:t>
            </a:r>
          </a:p>
        </p:txBody>
      </p:sp>
      <p:sp>
        <p:nvSpPr>
          <p:cNvPr id="27651" name="Rectangle 3"/>
          <p:cNvSpPr>
            <a:spLocks noGrp="1" noChangeArrowheads="1"/>
          </p:cNvSpPr>
          <p:nvPr>
            <p:ph type="body" idx="1"/>
          </p:nvPr>
        </p:nvSpPr>
        <p:spPr/>
        <p:txBody>
          <a:bodyPr/>
          <a:lstStyle/>
          <a:p>
            <a:pPr eaLnBrk="1" hangingPunct="1">
              <a:lnSpc>
                <a:spcPct val="80000"/>
              </a:lnSpc>
            </a:pPr>
            <a:r>
              <a:rPr lang="en-US" sz="2800" dirty="0"/>
              <a:t>A Java program can be given the </a:t>
            </a:r>
            <a:r>
              <a:rPr lang="en-US" sz="2800" i="1" dirty="0"/>
              <a:t>run command</a:t>
            </a:r>
            <a:r>
              <a:rPr lang="en-US" sz="2800" dirty="0"/>
              <a:t> (</a:t>
            </a:r>
            <a:r>
              <a:rPr lang="en-US" sz="2800" b="1" dirty="0">
                <a:solidFill>
                  <a:srgbClr val="034CA1"/>
                </a:solidFill>
                <a:latin typeface="Courier New" pitchFamily="49" charset="0"/>
              </a:rPr>
              <a:t>java</a:t>
            </a:r>
            <a:r>
              <a:rPr lang="en-US" sz="2800" dirty="0"/>
              <a:t>) after all its classes have been compiled</a:t>
            </a:r>
          </a:p>
          <a:p>
            <a:pPr lvl="1" eaLnBrk="1" hangingPunct="1">
              <a:lnSpc>
                <a:spcPct val="80000"/>
              </a:lnSpc>
            </a:pPr>
            <a:r>
              <a:rPr lang="en-US" sz="2400" dirty="0"/>
              <a:t>Only run the class that contains the </a:t>
            </a:r>
            <a:r>
              <a:rPr lang="en-US" sz="2400" b="1" dirty="0">
                <a:solidFill>
                  <a:srgbClr val="034CA1"/>
                </a:solidFill>
                <a:latin typeface="Courier New" pitchFamily="49" charset="0"/>
              </a:rPr>
              <a:t>main</a:t>
            </a:r>
            <a:r>
              <a:rPr lang="en-US" sz="2400" dirty="0">
                <a:solidFill>
                  <a:srgbClr val="034CA1"/>
                </a:solidFill>
              </a:rPr>
              <a:t> </a:t>
            </a:r>
            <a:r>
              <a:rPr lang="en-US" sz="2400" dirty="0"/>
              <a:t>method (the system will automatically load and run the other classes, if any)</a:t>
            </a:r>
          </a:p>
          <a:p>
            <a:pPr lvl="1" eaLnBrk="1" hangingPunct="1">
              <a:lnSpc>
                <a:spcPct val="80000"/>
              </a:lnSpc>
            </a:pPr>
            <a:endParaRPr lang="en-US" sz="2400" dirty="0"/>
          </a:p>
          <a:p>
            <a:pPr lvl="1" eaLnBrk="1" hangingPunct="1">
              <a:lnSpc>
                <a:spcPct val="80000"/>
              </a:lnSpc>
            </a:pPr>
            <a:r>
              <a:rPr lang="en-US" sz="2400" dirty="0"/>
              <a:t>Follow the run command by the name of the  class only (no </a:t>
            </a:r>
            <a:r>
              <a:rPr lang="en-US" sz="2400" b="1" dirty="0">
                <a:solidFill>
                  <a:srgbClr val="034CA1"/>
                </a:solidFill>
                <a:latin typeface="Courier New" pitchFamily="49" charset="0"/>
              </a:rPr>
              <a:t>.java</a:t>
            </a:r>
            <a:r>
              <a:rPr lang="en-US" sz="2400" dirty="0"/>
              <a:t> or </a:t>
            </a:r>
            <a:r>
              <a:rPr lang="en-US" sz="2400" dirty="0">
                <a:solidFill>
                  <a:srgbClr val="034CA1"/>
                </a:solidFill>
                <a:latin typeface="Courier New" pitchFamily="49" charset="0"/>
              </a:rPr>
              <a:t>.</a:t>
            </a:r>
            <a:r>
              <a:rPr lang="en-US" sz="2400" b="1" dirty="0">
                <a:solidFill>
                  <a:srgbClr val="034CA1"/>
                </a:solidFill>
                <a:latin typeface="Courier New" pitchFamily="49" charset="0"/>
              </a:rPr>
              <a:t>class</a:t>
            </a:r>
            <a:r>
              <a:rPr lang="en-US" sz="2400" dirty="0"/>
              <a:t> extension)</a:t>
            </a:r>
          </a:p>
          <a:p>
            <a:pPr lvl="1" algn="ctr" eaLnBrk="1" hangingPunct="1">
              <a:lnSpc>
                <a:spcPct val="80000"/>
              </a:lnSpc>
              <a:buFontTx/>
              <a:buNone/>
            </a:pPr>
            <a:r>
              <a:rPr lang="en-US" sz="2000" b="1" dirty="0">
                <a:solidFill>
                  <a:srgbClr val="034CA1"/>
                </a:solidFill>
                <a:latin typeface="Courier New" pitchFamily="49" charset="0"/>
              </a:rPr>
              <a:t>java </a:t>
            </a:r>
            <a:r>
              <a:rPr lang="en-US" sz="2000" b="1" dirty="0" err="1">
                <a:solidFill>
                  <a:srgbClr val="034CA1"/>
                </a:solidFill>
                <a:latin typeface="Courier New" pitchFamily="49" charset="0"/>
              </a:rPr>
              <a:t>FirstProgram</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FF4D1FDA-AEC0-43AF-8F89-D235859DAAF4}" type="slidenum">
              <a:rPr lang="en-US"/>
              <a:pPr>
                <a:defRPr/>
              </a:pPr>
              <a:t>26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Syntax and Semantics</a:t>
            </a:r>
          </a:p>
        </p:txBody>
      </p:sp>
      <p:sp>
        <p:nvSpPr>
          <p:cNvPr id="28675" name="Rectangle 3"/>
          <p:cNvSpPr>
            <a:spLocks noGrp="1" noChangeArrowheads="1"/>
          </p:cNvSpPr>
          <p:nvPr>
            <p:ph type="body" idx="1"/>
          </p:nvPr>
        </p:nvSpPr>
        <p:spPr/>
        <p:txBody>
          <a:bodyPr/>
          <a:lstStyle/>
          <a:p>
            <a:pPr eaLnBrk="1" hangingPunct="1"/>
            <a:r>
              <a:rPr lang="en-US" i="1" dirty="0"/>
              <a:t>Syntax</a:t>
            </a:r>
            <a:r>
              <a:rPr lang="en-US" dirty="0"/>
              <a:t>:  The arrangement of words and punctuations that are legal in a language, the </a:t>
            </a:r>
            <a:r>
              <a:rPr lang="en-US" i="1" dirty="0"/>
              <a:t>grammar rules</a:t>
            </a:r>
            <a:r>
              <a:rPr lang="en-US" dirty="0"/>
              <a:t> of a language</a:t>
            </a:r>
          </a:p>
          <a:p>
            <a:pPr eaLnBrk="1" hangingPunct="1"/>
            <a:r>
              <a:rPr lang="en-US" i="1" dirty="0"/>
              <a:t>Semantics</a:t>
            </a:r>
            <a:r>
              <a:rPr lang="en-US" dirty="0"/>
              <a:t>:  The meaning of things written while following the syntax rules of a language</a:t>
            </a:r>
          </a:p>
        </p:txBody>
      </p:sp>
      <p:sp>
        <p:nvSpPr>
          <p:cNvPr id="6" name="Slide Number Placeholder 5"/>
          <p:cNvSpPr>
            <a:spLocks noGrp="1"/>
          </p:cNvSpPr>
          <p:nvPr>
            <p:ph type="sldNum" sz="quarter" idx="11"/>
          </p:nvPr>
        </p:nvSpPr>
        <p:spPr/>
        <p:txBody>
          <a:bodyPr/>
          <a:lstStyle/>
          <a:p>
            <a:pPr>
              <a:defRPr/>
            </a:pPr>
            <a:r>
              <a:rPr lang="en-US"/>
              <a:t>1-</a:t>
            </a:r>
            <a:fld id="{AC88531A-C334-4D5D-8B09-80A5E0D3EF78}" type="slidenum">
              <a:rPr lang="en-US"/>
              <a:pPr>
                <a:defRPr/>
              </a:pPr>
              <a:t>27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Tip:  Error Messages</a:t>
            </a:r>
          </a:p>
        </p:txBody>
      </p:sp>
      <p:sp>
        <p:nvSpPr>
          <p:cNvPr id="29699" name="Rectangle 3"/>
          <p:cNvSpPr>
            <a:spLocks noGrp="1" noChangeArrowheads="1"/>
          </p:cNvSpPr>
          <p:nvPr>
            <p:ph type="body" idx="1"/>
          </p:nvPr>
        </p:nvSpPr>
        <p:spPr/>
        <p:txBody>
          <a:bodyPr/>
          <a:lstStyle/>
          <a:p>
            <a:pPr eaLnBrk="1" hangingPunct="1">
              <a:lnSpc>
                <a:spcPct val="90000"/>
              </a:lnSpc>
            </a:pPr>
            <a:r>
              <a:rPr lang="en-US" i="1" dirty="0"/>
              <a:t>Bug</a:t>
            </a:r>
            <a:r>
              <a:rPr lang="en-US" dirty="0"/>
              <a:t>:  A mistake in a program</a:t>
            </a:r>
          </a:p>
          <a:p>
            <a:pPr lvl="1" eaLnBrk="1" hangingPunct="1">
              <a:lnSpc>
                <a:spcPct val="90000"/>
              </a:lnSpc>
            </a:pPr>
            <a:r>
              <a:rPr lang="en-US" dirty="0"/>
              <a:t>The process of eliminating bugs is called </a:t>
            </a:r>
            <a:r>
              <a:rPr lang="en-US" i="1" dirty="0"/>
              <a:t>debugging</a:t>
            </a:r>
          </a:p>
          <a:p>
            <a:pPr eaLnBrk="1" hangingPunct="1">
              <a:lnSpc>
                <a:spcPct val="90000"/>
              </a:lnSpc>
            </a:pPr>
            <a:r>
              <a:rPr lang="en-US" i="1" dirty="0"/>
              <a:t>Syntax error:  </a:t>
            </a:r>
            <a:r>
              <a:rPr lang="en-US" dirty="0"/>
              <a:t>A grammatical mistake in a program</a:t>
            </a:r>
          </a:p>
          <a:p>
            <a:pPr lvl="1" eaLnBrk="1" hangingPunct="1">
              <a:lnSpc>
                <a:spcPct val="90000"/>
              </a:lnSpc>
            </a:pPr>
            <a:r>
              <a:rPr lang="en-US" dirty="0"/>
              <a:t>The compiler can detect these errors, and will output an error message saying what it thinks the error is, and where it thinks the error is</a:t>
            </a:r>
          </a:p>
        </p:txBody>
      </p:sp>
      <p:sp>
        <p:nvSpPr>
          <p:cNvPr id="6" name="Slide Number Placeholder 5"/>
          <p:cNvSpPr>
            <a:spLocks noGrp="1"/>
          </p:cNvSpPr>
          <p:nvPr>
            <p:ph type="sldNum" sz="quarter" idx="11"/>
          </p:nvPr>
        </p:nvSpPr>
        <p:spPr/>
        <p:txBody>
          <a:bodyPr/>
          <a:lstStyle/>
          <a:p>
            <a:pPr>
              <a:defRPr/>
            </a:pPr>
            <a:r>
              <a:rPr lang="en-US"/>
              <a:t>1-</a:t>
            </a:r>
            <a:fld id="{619332ED-AABB-4800-BD59-A65C4B637FED}" type="slidenum">
              <a:rPr lang="en-US"/>
              <a:pPr>
                <a:defRPr/>
              </a:pPr>
              <a:t>28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Tip:  Error Messages</a:t>
            </a:r>
          </a:p>
        </p:txBody>
      </p:sp>
      <p:sp>
        <p:nvSpPr>
          <p:cNvPr id="30723" name="Rectangle 3"/>
          <p:cNvSpPr>
            <a:spLocks noGrp="1" noChangeArrowheads="1"/>
          </p:cNvSpPr>
          <p:nvPr>
            <p:ph type="body" idx="1"/>
          </p:nvPr>
        </p:nvSpPr>
        <p:spPr/>
        <p:txBody>
          <a:bodyPr/>
          <a:lstStyle/>
          <a:p>
            <a:pPr eaLnBrk="1" hangingPunct="1">
              <a:lnSpc>
                <a:spcPct val="80000"/>
              </a:lnSpc>
            </a:pPr>
            <a:r>
              <a:rPr lang="en-US" sz="2800" i="1" dirty="0"/>
              <a:t>Run-time error:  </a:t>
            </a:r>
            <a:r>
              <a:rPr lang="en-US" sz="2800" dirty="0"/>
              <a:t>An error that is not detected until a program is run</a:t>
            </a:r>
          </a:p>
          <a:p>
            <a:pPr lvl="1" eaLnBrk="1" hangingPunct="1">
              <a:lnSpc>
                <a:spcPct val="80000"/>
              </a:lnSpc>
            </a:pPr>
            <a:r>
              <a:rPr lang="en-US" sz="2400" dirty="0"/>
              <a:t>The compiler cannot detect these errors:  an error message is not generated after compilation, but after execution</a:t>
            </a:r>
          </a:p>
          <a:p>
            <a:pPr eaLnBrk="1" hangingPunct="1">
              <a:lnSpc>
                <a:spcPct val="80000"/>
              </a:lnSpc>
            </a:pPr>
            <a:r>
              <a:rPr lang="en-US" sz="2800" i="1" dirty="0"/>
              <a:t>Logic error:  </a:t>
            </a:r>
            <a:r>
              <a:rPr lang="en-US" sz="2800" dirty="0"/>
              <a:t>A mistake in the underlying algorithm for a program</a:t>
            </a:r>
          </a:p>
          <a:p>
            <a:pPr lvl="1" eaLnBrk="1" hangingPunct="1">
              <a:lnSpc>
                <a:spcPct val="80000"/>
              </a:lnSpc>
            </a:pPr>
            <a:r>
              <a:rPr lang="en-US" sz="2400" i="1" dirty="0"/>
              <a:t>The compiler cannot detect these errors, and no error message is generated after compilation or execution, but the program does not do what it is supposed to do</a:t>
            </a:r>
          </a:p>
        </p:txBody>
      </p:sp>
      <p:sp>
        <p:nvSpPr>
          <p:cNvPr id="6" name="Slide Number Placeholder 5"/>
          <p:cNvSpPr>
            <a:spLocks noGrp="1"/>
          </p:cNvSpPr>
          <p:nvPr>
            <p:ph type="sldNum" sz="quarter" idx="11"/>
          </p:nvPr>
        </p:nvSpPr>
        <p:spPr/>
        <p:txBody>
          <a:bodyPr/>
          <a:lstStyle/>
          <a:p>
            <a:pPr>
              <a:defRPr/>
            </a:pPr>
            <a:r>
              <a:rPr lang="en-US"/>
              <a:t>1-</a:t>
            </a:r>
            <a:fld id="{6387FEF7-D82D-4422-81D7-0BED21BBC694}" type="slidenum">
              <a:rPr lang="en-US"/>
              <a:pPr>
                <a:defRPr/>
              </a:pPr>
              <a:t>29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Introduction To Java</a:t>
            </a:r>
          </a:p>
        </p:txBody>
      </p:sp>
      <p:sp>
        <p:nvSpPr>
          <p:cNvPr id="8195" name="Rectangle 3"/>
          <p:cNvSpPr>
            <a:spLocks noGrp="1" noChangeArrowheads="1"/>
          </p:cNvSpPr>
          <p:nvPr>
            <p:ph type="body" idx="1"/>
          </p:nvPr>
        </p:nvSpPr>
        <p:spPr/>
        <p:txBody>
          <a:bodyPr/>
          <a:lstStyle/>
          <a:p>
            <a:pPr eaLnBrk="1" hangingPunct="1">
              <a:lnSpc>
                <a:spcPct val="90000"/>
              </a:lnSpc>
            </a:pPr>
            <a:r>
              <a:rPr lang="en-US" dirty="0"/>
              <a:t>The syntax of expressions and assignments is  similar to C/C++</a:t>
            </a:r>
          </a:p>
          <a:p>
            <a:pPr lvl="1" eaLnBrk="1" hangingPunct="1">
              <a:lnSpc>
                <a:spcPct val="90000"/>
              </a:lnSpc>
            </a:pPr>
            <a:r>
              <a:rPr lang="en-US" dirty="0"/>
              <a:t>But relatively different than Python</a:t>
            </a:r>
          </a:p>
          <a:p>
            <a:pPr lvl="1" eaLnBrk="1" hangingPunct="1">
              <a:lnSpc>
                <a:spcPct val="90000"/>
              </a:lnSpc>
            </a:pPr>
            <a:r>
              <a:rPr lang="en-US" dirty="0"/>
              <a:t>Details concerning the handling of strings and console output is new</a:t>
            </a:r>
          </a:p>
        </p:txBody>
      </p:sp>
      <p:sp>
        <p:nvSpPr>
          <p:cNvPr id="6" name="Slide Number Placeholder 5"/>
          <p:cNvSpPr>
            <a:spLocks noGrp="1"/>
          </p:cNvSpPr>
          <p:nvPr>
            <p:ph type="sldNum" sz="quarter" idx="11"/>
          </p:nvPr>
        </p:nvSpPr>
        <p:spPr/>
        <p:txBody>
          <a:bodyPr/>
          <a:lstStyle/>
          <a:p>
            <a:pPr>
              <a:defRPr/>
            </a:pPr>
            <a:r>
              <a:rPr lang="en-US"/>
              <a:t>1-</a:t>
            </a:r>
            <a:fld id="{CD38524D-EB93-4101-B0CC-975CDA21B7C6}" type="slidenum">
              <a:rPr lang="en-US"/>
              <a:pPr>
                <a:defRPr/>
              </a:pPr>
              <a:t>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648890971"/>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Variable declarations </a:t>
            </a:r>
          </a:p>
        </p:txBody>
      </p:sp>
      <p:sp>
        <p:nvSpPr>
          <p:cNvPr id="19459" name="Rectangle 3"/>
          <p:cNvSpPr>
            <a:spLocks noGrp="1" noChangeArrowheads="1"/>
          </p:cNvSpPr>
          <p:nvPr>
            <p:ph type="body" idx="1"/>
          </p:nvPr>
        </p:nvSpPr>
        <p:spPr/>
        <p:txBody>
          <a:bodyPr/>
          <a:lstStyle/>
          <a:p>
            <a:pPr eaLnBrk="1" hangingPunct="1"/>
            <a:r>
              <a:rPr lang="en-US" dirty="0"/>
              <a:t>Variable declarations in Java are similar to those in other programming languages</a:t>
            </a:r>
          </a:p>
          <a:p>
            <a:pPr lvl="1" eaLnBrk="1" hangingPunct="1"/>
            <a:r>
              <a:rPr lang="en-US" dirty="0"/>
              <a:t>Simply give the type of the variable followed by its name and a semicolon</a:t>
            </a:r>
            <a:endParaRPr lang="en-US" dirty="0">
              <a:solidFill>
                <a:schemeClr val="hlink"/>
              </a:solidFill>
            </a:endParaRPr>
          </a:p>
          <a:p>
            <a:pPr algn="ctr" eaLnBrk="1" hangingPunct="1">
              <a:buFontTx/>
              <a:buNone/>
            </a:pPr>
            <a:r>
              <a:rPr lang="en-US" sz="2800" b="1" dirty="0">
                <a:solidFill>
                  <a:srgbClr val="034CA1"/>
                </a:solidFill>
                <a:latin typeface="Courier New" pitchFamily="49" charset="0"/>
              </a:rPr>
              <a:t>int answer;</a:t>
            </a:r>
          </a:p>
          <a:p>
            <a:pPr algn="ctr" eaLnBrk="1" hangingPunct="1">
              <a:buFontTx/>
              <a:buNone/>
            </a:pPr>
            <a:r>
              <a:rPr lang="en-US" sz="2800" b="1" dirty="0">
                <a:solidFill>
                  <a:srgbClr val="034CA1"/>
                </a:solidFill>
                <a:latin typeface="Courier New" pitchFamily="49" charset="0"/>
              </a:rPr>
              <a:t>int answer = 25;</a:t>
            </a:r>
          </a:p>
          <a:p>
            <a:pPr algn="ctr" eaLnBrk="1" hangingPunct="1">
              <a:buFontTx/>
              <a:buNone/>
            </a:pPr>
            <a:r>
              <a:rPr lang="en-US" sz="2800" b="1" dirty="0">
                <a:solidFill>
                  <a:srgbClr val="034CA1"/>
                </a:solidFill>
                <a:latin typeface="Courier New" pitchFamily="49" charset="0"/>
              </a:rPr>
              <a:t>int answer, question;</a:t>
            </a:r>
          </a:p>
          <a:p>
            <a:pPr algn="ctr" eaLnBrk="1" hangingPunct="1">
              <a:buFontTx/>
              <a:buNone/>
            </a:pPr>
            <a:r>
              <a:rPr lang="en-US" sz="2800" b="1" dirty="0">
                <a:solidFill>
                  <a:srgbClr val="034CA1"/>
                </a:solidFill>
                <a:latin typeface="Courier New" pitchFamily="49" charset="0"/>
              </a:rPr>
              <a:t>int answer = 25, question = 30;</a:t>
            </a:r>
            <a:r>
              <a:rPr lang="en-US" dirty="0">
                <a:latin typeface="Courier New" pitchFamily="49" charset="0"/>
              </a:rPr>
              <a:t> </a:t>
            </a:r>
          </a:p>
        </p:txBody>
      </p:sp>
      <p:sp>
        <p:nvSpPr>
          <p:cNvPr id="6" name="Slide Number Placeholder 5"/>
          <p:cNvSpPr>
            <a:spLocks noGrp="1"/>
          </p:cNvSpPr>
          <p:nvPr>
            <p:ph type="sldNum" sz="quarter" idx="11"/>
          </p:nvPr>
        </p:nvSpPr>
        <p:spPr/>
        <p:txBody>
          <a:bodyPr/>
          <a:lstStyle/>
          <a:p>
            <a:pPr>
              <a:defRPr/>
            </a:pPr>
            <a:r>
              <a:rPr lang="en-US"/>
              <a:t>1-</a:t>
            </a:r>
            <a:fld id="{BF4BD953-9786-4999-8945-5D4925531CED}" type="slidenum">
              <a:rPr lang="en-US"/>
              <a:pPr>
                <a:defRPr/>
              </a:pPr>
              <a:t>30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34982854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Variable Declarations</a:t>
            </a:r>
          </a:p>
        </p:txBody>
      </p:sp>
      <p:sp>
        <p:nvSpPr>
          <p:cNvPr id="34819" name="Rectangle 3"/>
          <p:cNvSpPr>
            <a:spLocks noGrp="1" noChangeArrowheads="1"/>
          </p:cNvSpPr>
          <p:nvPr>
            <p:ph type="body" idx="1"/>
          </p:nvPr>
        </p:nvSpPr>
        <p:spPr/>
        <p:txBody>
          <a:bodyPr/>
          <a:lstStyle/>
          <a:p>
            <a:pPr eaLnBrk="1" hangingPunct="1">
              <a:lnSpc>
                <a:spcPct val="90000"/>
              </a:lnSpc>
            </a:pPr>
            <a:r>
              <a:rPr lang="en-US" sz="2400"/>
              <a:t>Every variable in a Java program must be </a:t>
            </a:r>
            <a:r>
              <a:rPr lang="en-US" sz="2400" i="1"/>
              <a:t>declared</a:t>
            </a:r>
            <a:r>
              <a:rPr lang="en-US" sz="2400"/>
              <a:t> before it is used</a:t>
            </a:r>
          </a:p>
          <a:p>
            <a:pPr lvl="1" eaLnBrk="1" hangingPunct="1">
              <a:lnSpc>
                <a:spcPct val="90000"/>
              </a:lnSpc>
            </a:pPr>
            <a:r>
              <a:rPr lang="en-US" sz="2000"/>
              <a:t>A variable declaration tells the compiler what kind of data (type) will be stored in the variable</a:t>
            </a:r>
          </a:p>
          <a:p>
            <a:pPr lvl="1" eaLnBrk="1" hangingPunct="1">
              <a:lnSpc>
                <a:spcPct val="90000"/>
              </a:lnSpc>
            </a:pPr>
            <a:r>
              <a:rPr lang="en-US" sz="2000"/>
              <a:t>The type of the variable is followed by one or more variable names separated by commas, and terminated with a semicolon</a:t>
            </a:r>
            <a:endParaRPr lang="en-US" sz="2000" i="1"/>
          </a:p>
          <a:p>
            <a:pPr lvl="1" eaLnBrk="1" hangingPunct="1">
              <a:lnSpc>
                <a:spcPct val="90000"/>
              </a:lnSpc>
            </a:pPr>
            <a:r>
              <a:rPr lang="en-US" sz="2000"/>
              <a:t>Variables are typically declared just before they are used or at the start of a block (indicated by an opening brace </a:t>
            </a:r>
            <a:r>
              <a:rPr lang="en-US" sz="2000" b="1">
                <a:solidFill>
                  <a:srgbClr val="034CA1"/>
                </a:solidFill>
                <a:latin typeface="Courier New" pitchFamily="49" charset="0"/>
              </a:rPr>
              <a:t>{</a:t>
            </a:r>
            <a:r>
              <a:rPr lang="en-US" sz="2000"/>
              <a:t> )</a:t>
            </a:r>
          </a:p>
          <a:p>
            <a:pPr lvl="1" eaLnBrk="1" hangingPunct="1">
              <a:lnSpc>
                <a:spcPct val="90000"/>
              </a:lnSpc>
            </a:pPr>
            <a:r>
              <a:rPr lang="en-US" sz="2000"/>
              <a:t>Basic types in Java are called </a:t>
            </a:r>
            <a:r>
              <a:rPr lang="en-US" sz="2000" i="1"/>
              <a:t>primitive types</a:t>
            </a:r>
          </a:p>
          <a:p>
            <a:pPr lvl="2" eaLnBrk="1" hangingPunct="1">
              <a:lnSpc>
                <a:spcPct val="90000"/>
              </a:lnSpc>
              <a:buFontTx/>
              <a:buNone/>
            </a:pPr>
            <a:r>
              <a:rPr lang="en-US" sz="2000" b="1">
                <a:solidFill>
                  <a:srgbClr val="034CA1"/>
                </a:solidFill>
                <a:latin typeface="Courier New" pitchFamily="49" charset="0"/>
              </a:rPr>
              <a:t>int numberOfBeans;</a:t>
            </a:r>
          </a:p>
          <a:p>
            <a:pPr lvl="2" eaLnBrk="1" hangingPunct="1">
              <a:lnSpc>
                <a:spcPct val="90000"/>
              </a:lnSpc>
              <a:buFontTx/>
              <a:buNone/>
            </a:pPr>
            <a:r>
              <a:rPr lang="en-US" sz="2000" b="1">
                <a:solidFill>
                  <a:srgbClr val="034CA1"/>
                </a:solidFill>
                <a:latin typeface="Courier New" pitchFamily="49" charset="0"/>
              </a:rPr>
              <a:t>double oneWeight, totalWeight;</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ACF0D51-E2EF-4B52-AB2C-FCE98649AC7A}" type="slidenum">
              <a:rPr lang="en-US"/>
              <a:pPr>
                <a:defRPr/>
              </a:pPr>
              <a:t>31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51926272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Primitive Types</a:t>
            </a:r>
          </a:p>
        </p:txBody>
      </p:sp>
      <p:pic>
        <p:nvPicPr>
          <p:cNvPr id="35843" name="Picture 11" descr="savitch_c01d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8CC1A13F-DD95-4FA9-AEEE-BFD7B001A1CC}" type="slidenum">
              <a:rPr lang="en-US"/>
              <a:pPr>
                <a:defRPr/>
              </a:pPr>
              <a:t>32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650575553"/>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Assignment Compatibility</a:t>
            </a:r>
          </a:p>
        </p:txBody>
      </p:sp>
      <p:sp>
        <p:nvSpPr>
          <p:cNvPr id="43011" name="Rectangle 3"/>
          <p:cNvSpPr>
            <a:spLocks noGrp="1" noChangeArrowheads="1"/>
          </p:cNvSpPr>
          <p:nvPr>
            <p:ph type="body" idx="1"/>
          </p:nvPr>
        </p:nvSpPr>
        <p:spPr/>
        <p:txBody>
          <a:bodyPr/>
          <a:lstStyle/>
          <a:p>
            <a:pPr eaLnBrk="1" hangingPunct="1">
              <a:lnSpc>
                <a:spcPct val="90000"/>
              </a:lnSpc>
            </a:pPr>
            <a:r>
              <a:rPr lang="en-US" sz="2800"/>
              <a:t>In general, the value of one type cannot be stored in a variable of another type</a:t>
            </a:r>
          </a:p>
          <a:p>
            <a:pPr lvl="1" algn="ctr" eaLnBrk="1" hangingPunct="1">
              <a:lnSpc>
                <a:spcPct val="90000"/>
              </a:lnSpc>
              <a:buFontTx/>
              <a:buNone/>
            </a:pPr>
            <a:r>
              <a:rPr lang="en-US" sz="2400" b="1">
                <a:solidFill>
                  <a:srgbClr val="FF0000"/>
                </a:solidFill>
                <a:latin typeface="Courier New" pitchFamily="49" charset="0"/>
              </a:rPr>
              <a:t>int intVariable = 2.99; //Illegal</a:t>
            </a:r>
            <a:endParaRPr lang="en-US" sz="2400">
              <a:solidFill>
                <a:srgbClr val="FF0000"/>
              </a:solidFill>
              <a:latin typeface="Courier New" pitchFamily="49" charset="0"/>
            </a:endParaRPr>
          </a:p>
          <a:p>
            <a:pPr lvl="1" eaLnBrk="1" hangingPunct="1">
              <a:lnSpc>
                <a:spcPct val="90000"/>
              </a:lnSpc>
            </a:pPr>
            <a:r>
              <a:rPr lang="en-US" sz="2400"/>
              <a:t>The above example results in a type mismatch because a </a:t>
            </a:r>
            <a:r>
              <a:rPr lang="en-US" sz="2400" b="1">
                <a:solidFill>
                  <a:srgbClr val="034CA1"/>
                </a:solidFill>
                <a:latin typeface="Courier New" pitchFamily="49" charset="0"/>
              </a:rPr>
              <a:t>double</a:t>
            </a:r>
            <a:r>
              <a:rPr lang="en-US" sz="2400"/>
              <a:t> value cannot be stored in an </a:t>
            </a:r>
            <a:r>
              <a:rPr lang="en-US" sz="2400" b="1">
                <a:solidFill>
                  <a:srgbClr val="034CA1"/>
                </a:solidFill>
                <a:latin typeface="Courier New" pitchFamily="49" charset="0"/>
              </a:rPr>
              <a:t>int</a:t>
            </a:r>
            <a:r>
              <a:rPr lang="en-US" sz="2400"/>
              <a:t> variable</a:t>
            </a:r>
          </a:p>
          <a:p>
            <a:pPr eaLnBrk="1" hangingPunct="1">
              <a:lnSpc>
                <a:spcPct val="90000"/>
              </a:lnSpc>
            </a:pPr>
            <a:r>
              <a:rPr lang="en-US" sz="2800"/>
              <a:t>However, there are exceptions to this</a:t>
            </a:r>
          </a:p>
          <a:p>
            <a:pPr lvl="1" algn="ctr" eaLnBrk="1" hangingPunct="1">
              <a:lnSpc>
                <a:spcPct val="90000"/>
              </a:lnSpc>
              <a:buFontTx/>
              <a:buNone/>
            </a:pPr>
            <a:r>
              <a:rPr lang="en-US" sz="2400" b="1">
                <a:solidFill>
                  <a:srgbClr val="034CA1"/>
                </a:solidFill>
                <a:latin typeface="Courier New" pitchFamily="49" charset="0"/>
              </a:rPr>
              <a:t>double doubleVariable = 2;</a:t>
            </a:r>
            <a:endParaRPr lang="en-US" sz="2400">
              <a:solidFill>
                <a:srgbClr val="034CA1"/>
              </a:solidFill>
              <a:latin typeface="Courier New" pitchFamily="49" charset="0"/>
            </a:endParaRPr>
          </a:p>
          <a:p>
            <a:pPr lvl="1" eaLnBrk="1" hangingPunct="1">
              <a:lnSpc>
                <a:spcPct val="90000"/>
              </a:lnSpc>
            </a:pPr>
            <a:r>
              <a:rPr lang="en-US" sz="2400"/>
              <a:t>For example, an </a:t>
            </a:r>
            <a:r>
              <a:rPr lang="en-US" sz="2400" b="1">
                <a:solidFill>
                  <a:srgbClr val="034CA1"/>
                </a:solidFill>
                <a:latin typeface="Courier New" pitchFamily="49" charset="0"/>
              </a:rPr>
              <a:t>int</a:t>
            </a:r>
            <a:r>
              <a:rPr lang="en-US" sz="2400"/>
              <a:t> value can be stored in a </a:t>
            </a:r>
            <a:r>
              <a:rPr lang="en-US" sz="2400" b="1">
                <a:solidFill>
                  <a:srgbClr val="034CA1"/>
                </a:solidFill>
                <a:latin typeface="Courier New" pitchFamily="49" charset="0"/>
              </a:rPr>
              <a:t>double</a:t>
            </a:r>
            <a:r>
              <a:rPr lang="en-US" sz="2400"/>
              <a:t> type</a:t>
            </a:r>
          </a:p>
        </p:txBody>
      </p:sp>
      <p:sp>
        <p:nvSpPr>
          <p:cNvPr id="6" name="Slide Number Placeholder 5"/>
          <p:cNvSpPr>
            <a:spLocks noGrp="1"/>
          </p:cNvSpPr>
          <p:nvPr>
            <p:ph type="sldNum" sz="quarter" idx="11"/>
          </p:nvPr>
        </p:nvSpPr>
        <p:spPr/>
        <p:txBody>
          <a:bodyPr/>
          <a:lstStyle/>
          <a:p>
            <a:pPr>
              <a:defRPr/>
            </a:pPr>
            <a:r>
              <a:rPr lang="en-US"/>
              <a:t>1-</a:t>
            </a:r>
            <a:fld id="{C26EA80B-23B2-4D47-B585-F971E5267370}" type="slidenum">
              <a:rPr lang="en-US"/>
              <a:pPr>
                <a:defRPr/>
              </a:pPr>
              <a:t>33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103554185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Assignment Compatibility</a:t>
            </a:r>
          </a:p>
        </p:txBody>
      </p:sp>
      <p:sp>
        <p:nvSpPr>
          <p:cNvPr id="44035" name="Rectangle 3"/>
          <p:cNvSpPr>
            <a:spLocks noGrp="1" noChangeArrowheads="1"/>
          </p:cNvSpPr>
          <p:nvPr>
            <p:ph type="body" idx="1"/>
          </p:nvPr>
        </p:nvSpPr>
        <p:spPr/>
        <p:txBody>
          <a:bodyPr/>
          <a:lstStyle/>
          <a:p>
            <a:pPr eaLnBrk="1" hangingPunct="1">
              <a:lnSpc>
                <a:spcPct val="80000"/>
              </a:lnSpc>
            </a:pPr>
            <a:r>
              <a:rPr lang="en-US" sz="2400" dirty="0"/>
              <a:t>More generally, a value of any type in the following list can be assigned to a variable of any type that appears to the right of it</a:t>
            </a:r>
          </a:p>
          <a:p>
            <a:pPr lvl="1" eaLnBrk="1" hangingPunct="1">
              <a:lnSpc>
                <a:spcPct val="80000"/>
              </a:lnSpc>
              <a:buFontTx/>
              <a:buNone/>
            </a:pPr>
            <a:r>
              <a:rPr lang="en-US" sz="2000" b="1" dirty="0" err="1">
                <a:solidFill>
                  <a:srgbClr val="034CA1"/>
                </a:solidFill>
                <a:latin typeface="Courier New" pitchFamily="49" charset="0"/>
              </a:rPr>
              <a:t>char</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byte</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short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int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long</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float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double</a:t>
            </a:r>
            <a:endParaRPr lang="en-US" sz="2000" b="1" dirty="0">
              <a:solidFill>
                <a:srgbClr val="034CA1"/>
              </a:solidFill>
              <a:latin typeface="Courier New" pitchFamily="49" charset="0"/>
            </a:endParaRPr>
          </a:p>
          <a:p>
            <a:pPr lvl="1" eaLnBrk="1" hangingPunct="1">
              <a:lnSpc>
                <a:spcPct val="80000"/>
              </a:lnSpc>
            </a:pPr>
            <a:endParaRPr lang="en-US" sz="2000" dirty="0"/>
          </a:p>
          <a:p>
            <a:pPr lvl="1" eaLnBrk="1" hangingPunct="1">
              <a:lnSpc>
                <a:spcPct val="80000"/>
              </a:lnSpc>
            </a:pPr>
            <a:r>
              <a:rPr lang="en-US" sz="2000" dirty="0"/>
              <a:t>Note that as your move down the list from left to right, the range of allowed values for the types becomes larger</a:t>
            </a:r>
          </a:p>
          <a:p>
            <a:pPr eaLnBrk="1" hangingPunct="1">
              <a:lnSpc>
                <a:spcPct val="80000"/>
              </a:lnSpc>
            </a:pPr>
            <a:endParaRPr lang="en-US" sz="2400" dirty="0"/>
          </a:p>
          <a:p>
            <a:pPr eaLnBrk="1" hangingPunct="1">
              <a:lnSpc>
                <a:spcPct val="80000"/>
              </a:lnSpc>
            </a:pPr>
            <a:r>
              <a:rPr lang="en-US" sz="2400" dirty="0"/>
              <a:t>Note that in Java an </a:t>
            </a:r>
            <a:r>
              <a:rPr lang="en-US" sz="2400" b="1" dirty="0">
                <a:solidFill>
                  <a:srgbClr val="034CA1"/>
                </a:solidFill>
                <a:latin typeface="Courier New" pitchFamily="49" charset="0"/>
              </a:rPr>
              <a:t>int</a:t>
            </a:r>
            <a:r>
              <a:rPr lang="en-US" sz="2400" dirty="0"/>
              <a:t> cannot be assigned to a variable of type </a:t>
            </a:r>
            <a:r>
              <a:rPr lang="en-US" sz="2400" b="1" dirty="0" err="1">
                <a:solidFill>
                  <a:srgbClr val="034CA1"/>
                </a:solidFill>
                <a:latin typeface="Courier New" pitchFamily="49" charset="0"/>
              </a:rPr>
              <a:t>boolean</a:t>
            </a:r>
            <a:r>
              <a:rPr lang="en-US" sz="2400" dirty="0"/>
              <a:t>, nor can a </a:t>
            </a:r>
            <a:r>
              <a:rPr lang="en-US" sz="2400" b="1" dirty="0" err="1">
                <a:solidFill>
                  <a:srgbClr val="034CA1"/>
                </a:solidFill>
                <a:latin typeface="Courier New" pitchFamily="49" charset="0"/>
              </a:rPr>
              <a:t>boolean</a:t>
            </a:r>
            <a:r>
              <a:rPr lang="en-US" sz="2400" dirty="0"/>
              <a:t> be assigned to a variable of type </a:t>
            </a:r>
            <a:r>
              <a:rPr lang="en-US" sz="2400" b="1" dirty="0">
                <a:solidFill>
                  <a:srgbClr val="034CA1"/>
                </a:solidFill>
                <a:latin typeface="Courier New" pitchFamily="49" charset="0"/>
              </a:rPr>
              <a:t>int</a:t>
            </a:r>
          </a:p>
        </p:txBody>
      </p:sp>
      <p:sp>
        <p:nvSpPr>
          <p:cNvPr id="9" name="Slide Number Placeholder 8"/>
          <p:cNvSpPr>
            <a:spLocks noGrp="1"/>
          </p:cNvSpPr>
          <p:nvPr>
            <p:ph type="sldNum" sz="quarter" idx="11"/>
          </p:nvPr>
        </p:nvSpPr>
        <p:spPr/>
        <p:txBody>
          <a:bodyPr/>
          <a:lstStyle/>
          <a:p>
            <a:pPr>
              <a:defRPr/>
            </a:pPr>
            <a:r>
              <a:rPr lang="en-US"/>
              <a:t>1-</a:t>
            </a:r>
            <a:fld id="{F35CD833-5587-4590-914D-977E995CE4DD}" type="slidenum">
              <a:rPr lang="en-US"/>
              <a:pPr>
                <a:defRPr/>
              </a:pPr>
              <a:t>34</a:t>
            </a:fld>
            <a:endParaRPr lang="en-US"/>
          </a:p>
        </p:txBody>
      </p:sp>
      <p:sp>
        <p:nvSpPr>
          <p:cNvPr id="10" name="Footer Placeholder 9"/>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245293408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Constants</a:t>
            </a:r>
          </a:p>
        </p:txBody>
      </p:sp>
      <p:sp>
        <p:nvSpPr>
          <p:cNvPr id="45059" name="Rectangle 3"/>
          <p:cNvSpPr>
            <a:spLocks noGrp="1" noChangeArrowheads="1"/>
          </p:cNvSpPr>
          <p:nvPr>
            <p:ph type="body" idx="1"/>
          </p:nvPr>
        </p:nvSpPr>
        <p:spPr/>
        <p:txBody>
          <a:bodyPr/>
          <a:lstStyle/>
          <a:p>
            <a:pPr eaLnBrk="1" hangingPunct="1">
              <a:lnSpc>
                <a:spcPct val="80000"/>
              </a:lnSpc>
            </a:pPr>
            <a:r>
              <a:rPr lang="en-US" sz="2800" i="1"/>
              <a:t>Constant</a:t>
            </a:r>
            <a:r>
              <a:rPr lang="en-US" sz="2800"/>
              <a:t> (or </a:t>
            </a:r>
            <a:r>
              <a:rPr lang="en-US" sz="2800" i="1"/>
              <a:t>literal</a:t>
            </a:r>
            <a:r>
              <a:rPr lang="en-US" sz="2800"/>
              <a:t>):  An item in Java which has one specific value that cannot change</a:t>
            </a:r>
          </a:p>
          <a:p>
            <a:pPr lvl="1" eaLnBrk="1" hangingPunct="1">
              <a:lnSpc>
                <a:spcPct val="80000"/>
              </a:lnSpc>
            </a:pPr>
            <a:r>
              <a:rPr lang="en-US" sz="2400"/>
              <a:t>Constants of an integer type may not be written with a decimal point (e.g., </a:t>
            </a:r>
            <a:r>
              <a:rPr lang="en-US" sz="2400" b="1">
                <a:solidFill>
                  <a:srgbClr val="034CA1"/>
                </a:solidFill>
                <a:latin typeface="Courier New" pitchFamily="49" charset="0"/>
              </a:rPr>
              <a:t>10</a:t>
            </a:r>
            <a:r>
              <a:rPr lang="en-US" sz="2400"/>
              <a:t>)</a:t>
            </a:r>
          </a:p>
          <a:p>
            <a:pPr lvl="1" eaLnBrk="1" hangingPunct="1">
              <a:lnSpc>
                <a:spcPct val="80000"/>
              </a:lnSpc>
            </a:pPr>
            <a:r>
              <a:rPr lang="en-US" sz="2400"/>
              <a:t>Constants of a floating-point type can be written in ordinary decimal fraction form (e.g., </a:t>
            </a:r>
            <a:r>
              <a:rPr lang="en-US" sz="2400" b="1">
                <a:solidFill>
                  <a:srgbClr val="034CA1"/>
                </a:solidFill>
                <a:latin typeface="Courier New" pitchFamily="49" charset="0"/>
              </a:rPr>
              <a:t>367000.0</a:t>
            </a:r>
            <a:r>
              <a:rPr lang="en-US" sz="2400"/>
              <a:t> or </a:t>
            </a:r>
            <a:r>
              <a:rPr lang="en-US" sz="2400" b="1">
                <a:solidFill>
                  <a:srgbClr val="034CA1"/>
                </a:solidFill>
                <a:latin typeface="Courier New" pitchFamily="49" charset="0"/>
              </a:rPr>
              <a:t>0.000589</a:t>
            </a:r>
            <a:r>
              <a:rPr lang="en-US" sz="2400"/>
              <a:t>) </a:t>
            </a:r>
          </a:p>
          <a:p>
            <a:pPr lvl="1" eaLnBrk="1" hangingPunct="1">
              <a:lnSpc>
                <a:spcPct val="80000"/>
              </a:lnSpc>
            </a:pPr>
            <a:r>
              <a:rPr lang="en-US" sz="2400"/>
              <a:t>Constant of a floating-point type can also be written in </a:t>
            </a:r>
            <a:r>
              <a:rPr lang="en-US" sz="2400" i="1"/>
              <a:t>scientific </a:t>
            </a:r>
            <a:r>
              <a:rPr lang="en-US" sz="2400"/>
              <a:t>(or </a:t>
            </a:r>
            <a:r>
              <a:rPr lang="en-US" sz="2400" i="1"/>
              <a:t>floating-point</a:t>
            </a:r>
            <a:r>
              <a:rPr lang="en-US" sz="2400"/>
              <a:t>) </a:t>
            </a:r>
            <a:r>
              <a:rPr lang="en-US" sz="2400" i="1"/>
              <a:t>notation </a:t>
            </a:r>
            <a:r>
              <a:rPr lang="en-US" sz="2400"/>
              <a:t>(e.g., </a:t>
            </a:r>
            <a:r>
              <a:rPr lang="en-US" sz="2400" b="1">
                <a:solidFill>
                  <a:srgbClr val="034CA1"/>
                </a:solidFill>
                <a:latin typeface="Courier New" pitchFamily="49" charset="0"/>
              </a:rPr>
              <a:t>3.67e5</a:t>
            </a:r>
            <a:r>
              <a:rPr lang="en-US" sz="2400"/>
              <a:t> or </a:t>
            </a:r>
            <a:r>
              <a:rPr lang="en-US" sz="2400" b="1">
                <a:solidFill>
                  <a:srgbClr val="034CA1"/>
                </a:solidFill>
                <a:latin typeface="Courier New" pitchFamily="49" charset="0"/>
              </a:rPr>
              <a:t>5.89e-4</a:t>
            </a:r>
            <a:r>
              <a:rPr lang="en-US" sz="2400"/>
              <a:t>)</a:t>
            </a:r>
          </a:p>
          <a:p>
            <a:pPr lvl="2" eaLnBrk="1" hangingPunct="1">
              <a:lnSpc>
                <a:spcPct val="80000"/>
              </a:lnSpc>
            </a:pPr>
            <a:r>
              <a:rPr lang="en-US" sz="2000"/>
              <a:t>Note that the number before the </a:t>
            </a:r>
            <a:r>
              <a:rPr lang="en-US" sz="2000" b="1">
                <a:solidFill>
                  <a:srgbClr val="034CA1"/>
                </a:solidFill>
                <a:latin typeface="Courier New" pitchFamily="49" charset="0"/>
              </a:rPr>
              <a:t>e</a:t>
            </a:r>
            <a:r>
              <a:rPr lang="en-US" sz="2000"/>
              <a:t> may contain a decimal point, but the number after the </a:t>
            </a:r>
            <a:r>
              <a:rPr lang="en-US" sz="2000" b="1">
                <a:solidFill>
                  <a:srgbClr val="034CA1"/>
                </a:solidFill>
                <a:latin typeface="Courier New" pitchFamily="49" charset="0"/>
              </a:rPr>
              <a:t>e</a:t>
            </a:r>
            <a:r>
              <a:rPr lang="en-US" sz="2000"/>
              <a:t> may not</a:t>
            </a:r>
          </a:p>
        </p:txBody>
      </p:sp>
      <p:sp>
        <p:nvSpPr>
          <p:cNvPr id="6" name="Slide Number Placeholder 5"/>
          <p:cNvSpPr>
            <a:spLocks noGrp="1"/>
          </p:cNvSpPr>
          <p:nvPr>
            <p:ph type="sldNum" sz="quarter" idx="11"/>
          </p:nvPr>
        </p:nvSpPr>
        <p:spPr/>
        <p:txBody>
          <a:bodyPr/>
          <a:lstStyle/>
          <a:p>
            <a:pPr>
              <a:defRPr/>
            </a:pPr>
            <a:r>
              <a:rPr lang="en-US"/>
              <a:t>1-</a:t>
            </a:r>
            <a:fld id="{67123E60-ACC0-48CA-9D77-26E5948F7679}" type="slidenum">
              <a:rPr lang="en-US"/>
              <a:pPr>
                <a:defRPr/>
              </a:pPr>
              <a:t>35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77093272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Constants</a:t>
            </a:r>
          </a:p>
        </p:txBody>
      </p:sp>
      <p:sp>
        <p:nvSpPr>
          <p:cNvPr id="46083" name="Rectangle 3"/>
          <p:cNvSpPr>
            <a:spLocks noGrp="1" noChangeArrowheads="1"/>
          </p:cNvSpPr>
          <p:nvPr>
            <p:ph type="body" idx="1"/>
          </p:nvPr>
        </p:nvSpPr>
        <p:spPr/>
        <p:txBody>
          <a:bodyPr/>
          <a:lstStyle/>
          <a:p>
            <a:pPr eaLnBrk="1" hangingPunct="1">
              <a:lnSpc>
                <a:spcPct val="80000"/>
              </a:lnSpc>
            </a:pPr>
            <a:r>
              <a:rPr lang="en-US" sz="2800" dirty="0"/>
              <a:t>Constants of type </a:t>
            </a:r>
            <a:r>
              <a:rPr lang="en-US" sz="2800" b="1" dirty="0">
                <a:solidFill>
                  <a:srgbClr val="034CA1"/>
                </a:solidFill>
                <a:latin typeface="Courier New" pitchFamily="49" charset="0"/>
              </a:rPr>
              <a:t>char</a:t>
            </a:r>
            <a:r>
              <a:rPr lang="en-US" sz="2800" dirty="0"/>
              <a:t> are expressed by placing a single character in single quotes (e.g., </a:t>
            </a:r>
            <a:r>
              <a:rPr lang="en-US" sz="2800" dirty="0">
                <a:solidFill>
                  <a:srgbClr val="034CA1"/>
                </a:solidFill>
                <a:latin typeface="Courier New" pitchFamily="49" charset="0"/>
              </a:rPr>
              <a:t>'</a:t>
            </a:r>
            <a:r>
              <a:rPr lang="en-US" sz="2800" b="1" dirty="0">
                <a:solidFill>
                  <a:srgbClr val="034CA1"/>
                </a:solidFill>
                <a:latin typeface="Courier New" pitchFamily="49" charset="0"/>
              </a:rPr>
              <a:t>Z</a:t>
            </a:r>
            <a:r>
              <a:rPr lang="en-US" sz="2800" dirty="0">
                <a:solidFill>
                  <a:srgbClr val="034CA1"/>
                </a:solidFill>
                <a:latin typeface="Courier New" pitchFamily="49" charset="0"/>
              </a:rPr>
              <a:t>'</a:t>
            </a:r>
            <a:r>
              <a:rPr lang="en-US" sz="2800" dirty="0"/>
              <a:t>)</a:t>
            </a:r>
          </a:p>
          <a:p>
            <a:pPr eaLnBrk="1" hangingPunct="1">
              <a:lnSpc>
                <a:spcPct val="80000"/>
              </a:lnSpc>
            </a:pPr>
            <a:r>
              <a:rPr lang="en-US" sz="2800" dirty="0"/>
              <a:t>Constants for strings of characters are enclosed by double quotes (e.g., </a:t>
            </a:r>
            <a:r>
              <a:rPr lang="en-US" sz="2800" dirty="0">
                <a:solidFill>
                  <a:srgbClr val="034CA1"/>
                </a:solidFill>
                <a:latin typeface="Courier New" pitchFamily="49" charset="0"/>
              </a:rPr>
              <a:t>"</a:t>
            </a:r>
            <a:r>
              <a:rPr lang="en-US" sz="2800" b="1" dirty="0">
                <a:solidFill>
                  <a:srgbClr val="034CA1"/>
                </a:solidFill>
                <a:latin typeface="Courier New" pitchFamily="49" charset="0"/>
              </a:rPr>
              <a:t>Welcome</a:t>
            </a:r>
            <a:r>
              <a:rPr lang="en-US" sz="2800" dirty="0">
                <a:solidFill>
                  <a:srgbClr val="034CA1"/>
                </a:solidFill>
                <a:latin typeface="Courier New" pitchFamily="49" charset="0"/>
              </a:rPr>
              <a:t> </a:t>
            </a:r>
            <a:r>
              <a:rPr lang="en-US" sz="2800" b="1" dirty="0">
                <a:solidFill>
                  <a:srgbClr val="034CA1"/>
                </a:solidFill>
                <a:latin typeface="Courier New" pitchFamily="49" charset="0"/>
              </a:rPr>
              <a:t>to Java"</a:t>
            </a:r>
            <a:r>
              <a:rPr lang="en-US" sz="2800" dirty="0"/>
              <a:t>)</a:t>
            </a:r>
          </a:p>
          <a:p>
            <a:pPr eaLnBrk="1" hangingPunct="1">
              <a:lnSpc>
                <a:spcPct val="80000"/>
              </a:lnSpc>
            </a:pPr>
            <a:r>
              <a:rPr lang="en-US" sz="2800" dirty="0"/>
              <a:t>There are only two </a:t>
            </a:r>
            <a:r>
              <a:rPr lang="en-US" sz="2800" b="1" dirty="0" err="1">
                <a:solidFill>
                  <a:srgbClr val="034CA1"/>
                </a:solidFill>
                <a:latin typeface="Courier New" pitchFamily="49" charset="0"/>
              </a:rPr>
              <a:t>boolean</a:t>
            </a:r>
            <a:r>
              <a:rPr lang="en-US" sz="2800" dirty="0">
                <a:solidFill>
                  <a:srgbClr val="034CA1"/>
                </a:solidFill>
              </a:rPr>
              <a:t> </a:t>
            </a:r>
            <a:r>
              <a:rPr lang="en-US" sz="2800" dirty="0"/>
              <a:t>type constants, </a:t>
            </a:r>
            <a:r>
              <a:rPr lang="en-US" sz="2800" b="1" dirty="0">
                <a:solidFill>
                  <a:srgbClr val="034CA1"/>
                </a:solidFill>
                <a:latin typeface="Courier New" pitchFamily="49" charset="0"/>
              </a:rPr>
              <a:t>true</a:t>
            </a:r>
            <a:r>
              <a:rPr lang="en-US" sz="2800" dirty="0"/>
              <a:t> and </a:t>
            </a:r>
            <a:r>
              <a:rPr lang="en-US" sz="2800" b="1" dirty="0">
                <a:solidFill>
                  <a:srgbClr val="034CA1"/>
                </a:solidFill>
                <a:latin typeface="Courier New" pitchFamily="49" charset="0"/>
              </a:rPr>
              <a:t>false</a:t>
            </a:r>
            <a:endParaRPr lang="en-US" sz="2800" dirty="0">
              <a:solidFill>
                <a:srgbClr val="034CA1"/>
              </a:solidFill>
              <a:latin typeface="Courier New" pitchFamily="49" charset="0"/>
            </a:endParaRPr>
          </a:p>
          <a:p>
            <a:pPr lvl="1" eaLnBrk="1" hangingPunct="1">
              <a:lnSpc>
                <a:spcPct val="80000"/>
              </a:lnSpc>
            </a:pPr>
            <a:r>
              <a:rPr lang="en-US" sz="2400" dirty="0"/>
              <a:t>Note that they must be spelled with all lowercase letters</a:t>
            </a:r>
          </a:p>
          <a:p>
            <a:pPr lvl="1" eaLnBrk="1" hangingPunct="1">
              <a:lnSpc>
                <a:spcPct val="80000"/>
              </a:lnSpc>
            </a:pPr>
            <a:endParaRPr lang="en-US" sz="2400" dirty="0"/>
          </a:p>
          <a:p>
            <a:pPr eaLnBrk="1" hangingPunct="1">
              <a:lnSpc>
                <a:spcPct val="80000"/>
              </a:lnSpc>
            </a:pPr>
            <a:r>
              <a:rPr lang="en-US" sz="2800" dirty="0"/>
              <a:t>By default</a:t>
            </a:r>
          </a:p>
          <a:p>
            <a:pPr lvl="1" eaLnBrk="1" hangingPunct="1">
              <a:lnSpc>
                <a:spcPct val="80000"/>
              </a:lnSpc>
            </a:pPr>
            <a:r>
              <a:rPr lang="en-US" sz="2400" dirty="0"/>
              <a:t>A constant of integer type is considered of type “int”</a:t>
            </a:r>
          </a:p>
          <a:p>
            <a:pPr lvl="1" eaLnBrk="1" hangingPunct="1">
              <a:lnSpc>
                <a:spcPct val="80000"/>
              </a:lnSpc>
            </a:pPr>
            <a:r>
              <a:rPr lang="en-US" sz="2400" dirty="0"/>
              <a:t>A constant of floating type is considered of type “double”</a:t>
            </a:r>
          </a:p>
          <a:p>
            <a:pPr eaLnBrk="1" hangingPunct="1">
              <a:lnSpc>
                <a:spcPct val="80000"/>
              </a:lnSpc>
            </a:pPr>
            <a:endParaRPr lang="en-US" sz="2800" dirty="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5F9D4A5-01A7-4298-9E5A-5DBDB172C93B}" type="slidenum">
              <a:rPr lang="en-US"/>
              <a:pPr>
                <a:defRPr/>
              </a:pPr>
              <a:t>36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223060929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Type Casting</a:t>
            </a:r>
          </a:p>
        </p:txBody>
      </p:sp>
      <p:sp>
        <p:nvSpPr>
          <p:cNvPr id="56323" name="Rectangle 3"/>
          <p:cNvSpPr>
            <a:spLocks noGrp="1" noChangeArrowheads="1"/>
          </p:cNvSpPr>
          <p:nvPr>
            <p:ph type="body" idx="1"/>
          </p:nvPr>
        </p:nvSpPr>
        <p:spPr/>
        <p:txBody>
          <a:bodyPr/>
          <a:lstStyle/>
          <a:p>
            <a:pPr eaLnBrk="1" hangingPunct="1">
              <a:lnSpc>
                <a:spcPct val="90000"/>
              </a:lnSpc>
            </a:pPr>
            <a:r>
              <a:rPr lang="en-US" sz="2400" dirty="0"/>
              <a:t>A </a:t>
            </a:r>
            <a:r>
              <a:rPr lang="en-US" sz="2400" i="1" dirty="0"/>
              <a:t>type cast</a:t>
            </a:r>
            <a:r>
              <a:rPr lang="en-US" sz="2400" dirty="0"/>
              <a:t> takes a value of one type and produces a value of another type with an "equivalent" value</a:t>
            </a:r>
          </a:p>
          <a:p>
            <a:pPr lvl="1" eaLnBrk="1" hangingPunct="1">
              <a:lnSpc>
                <a:spcPct val="90000"/>
              </a:lnSpc>
            </a:pPr>
            <a:r>
              <a:rPr lang="en-US" sz="2000" dirty="0"/>
              <a:t>If </a:t>
            </a:r>
            <a:r>
              <a:rPr lang="en-US" sz="2000" b="1" dirty="0">
                <a:solidFill>
                  <a:srgbClr val="034CA1"/>
                </a:solidFill>
                <a:latin typeface="Courier New" pitchFamily="49" charset="0"/>
              </a:rPr>
              <a:t>n</a:t>
            </a:r>
            <a:r>
              <a:rPr lang="en-US" sz="2000" dirty="0"/>
              <a:t> and </a:t>
            </a:r>
            <a:r>
              <a:rPr lang="en-US" sz="2000" b="1" dirty="0">
                <a:solidFill>
                  <a:srgbClr val="034CA1"/>
                </a:solidFill>
                <a:latin typeface="Courier New" pitchFamily="49" charset="0"/>
              </a:rPr>
              <a:t>m</a:t>
            </a:r>
            <a:r>
              <a:rPr lang="en-US" sz="2000" dirty="0"/>
              <a:t> are integers to be divided, and the fractional portion of the result must be preserved, at least one of the two must be type cast to a floating-point type </a:t>
            </a:r>
            <a:r>
              <a:rPr lang="en-US" sz="2000" b="1" dirty="0"/>
              <a:t>before</a:t>
            </a:r>
            <a:r>
              <a:rPr lang="en-US" sz="2000" dirty="0"/>
              <a:t> the division operation is performed</a:t>
            </a:r>
          </a:p>
          <a:p>
            <a:pPr lvl="2" eaLnBrk="1" hangingPunct="1">
              <a:lnSpc>
                <a:spcPct val="90000"/>
              </a:lnSpc>
              <a:buFontTx/>
              <a:buNone/>
            </a:pPr>
            <a:r>
              <a:rPr lang="en-US" sz="2000" b="1" dirty="0">
                <a:solidFill>
                  <a:srgbClr val="034CA1"/>
                </a:solidFill>
                <a:latin typeface="Courier New" pitchFamily="49" charset="0"/>
              </a:rPr>
              <a:t>int n, m;</a:t>
            </a:r>
          </a:p>
          <a:p>
            <a:pPr lvl="2" eaLnBrk="1" hangingPunct="1">
              <a:lnSpc>
                <a:spcPct val="90000"/>
              </a:lnSpc>
              <a:buFontTx/>
              <a:buNone/>
            </a:pPr>
            <a:r>
              <a:rPr lang="en-US" sz="2000" b="1" dirty="0">
                <a:solidFill>
                  <a:srgbClr val="034CA1"/>
                </a:solidFill>
                <a:latin typeface="Courier New" pitchFamily="49" charset="0"/>
              </a:rPr>
              <a:t>double </a:t>
            </a:r>
            <a:r>
              <a:rPr lang="en-US" sz="2000" b="1" dirty="0" err="1">
                <a:solidFill>
                  <a:srgbClr val="034CA1"/>
                </a:solidFill>
                <a:latin typeface="Courier New" pitchFamily="49" charset="0"/>
              </a:rPr>
              <a:t>ans</a:t>
            </a:r>
            <a:r>
              <a:rPr lang="en-US" sz="2000" b="1" dirty="0">
                <a:solidFill>
                  <a:srgbClr val="034CA1"/>
                </a:solidFill>
                <a:latin typeface="Courier New" pitchFamily="49" charset="0"/>
              </a:rPr>
              <a:t> = n / (double)m;</a:t>
            </a:r>
            <a:endParaRPr lang="en-US" sz="2000" dirty="0">
              <a:solidFill>
                <a:srgbClr val="034CA1"/>
              </a:solidFill>
              <a:latin typeface="Courier New" pitchFamily="49" charset="0"/>
            </a:endParaRPr>
          </a:p>
          <a:p>
            <a:pPr lvl="1" eaLnBrk="1" hangingPunct="1">
              <a:lnSpc>
                <a:spcPct val="90000"/>
              </a:lnSpc>
            </a:pPr>
            <a:r>
              <a:rPr lang="en-US" sz="2000" dirty="0"/>
              <a:t>Note that the desired type is placed inside parentheses immediately in front of the variable to be cast</a:t>
            </a:r>
          </a:p>
          <a:p>
            <a:pPr lvl="1" eaLnBrk="1" hangingPunct="1">
              <a:lnSpc>
                <a:spcPct val="90000"/>
              </a:lnSpc>
            </a:pPr>
            <a:r>
              <a:rPr lang="en-US" sz="2000" dirty="0"/>
              <a:t>Note also that the type and value of the variable to be cast does not change</a:t>
            </a:r>
          </a:p>
        </p:txBody>
      </p:sp>
      <p:sp>
        <p:nvSpPr>
          <p:cNvPr id="6" name="Slide Number Placeholder 5"/>
          <p:cNvSpPr>
            <a:spLocks noGrp="1"/>
          </p:cNvSpPr>
          <p:nvPr>
            <p:ph type="sldNum" sz="quarter" idx="11"/>
          </p:nvPr>
        </p:nvSpPr>
        <p:spPr/>
        <p:txBody>
          <a:bodyPr/>
          <a:lstStyle/>
          <a:p>
            <a:pPr>
              <a:defRPr/>
            </a:pPr>
            <a:r>
              <a:rPr lang="en-US"/>
              <a:t>1-</a:t>
            </a:r>
            <a:fld id="{8AB38D1E-DCE9-4986-8E3B-BEC195C0BD8E}" type="slidenum">
              <a:rPr lang="en-US"/>
              <a:pPr>
                <a:defRPr/>
              </a:pPr>
              <a:t>37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42524588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More Details About Type Casting</a:t>
            </a:r>
          </a:p>
        </p:txBody>
      </p:sp>
      <p:sp>
        <p:nvSpPr>
          <p:cNvPr id="57347" name="AutoShape 3"/>
          <p:cNvSpPr>
            <a:spLocks noGrp="1" noChangeAspect="1" noChangeArrowheads="1"/>
          </p:cNvSpPr>
          <p:nvPr>
            <p:ph type="body" idx="1"/>
          </p:nvPr>
        </p:nvSpPr>
        <p:spPr/>
        <p:txBody>
          <a:bodyPr/>
          <a:lstStyle/>
          <a:p>
            <a:pPr eaLnBrk="1" hangingPunct="1">
              <a:lnSpc>
                <a:spcPct val="90000"/>
              </a:lnSpc>
            </a:pPr>
            <a:r>
              <a:rPr lang="en-US" sz="2400"/>
              <a:t>When type casting from a floating-point to an integer type, the number is truncated, not rounded</a:t>
            </a:r>
          </a:p>
          <a:p>
            <a:pPr lvl="1" eaLnBrk="1" hangingPunct="1">
              <a:lnSpc>
                <a:spcPct val="90000"/>
              </a:lnSpc>
            </a:pPr>
            <a:r>
              <a:rPr lang="en-US" sz="2000" b="1">
                <a:solidFill>
                  <a:srgbClr val="034CA1"/>
                </a:solidFill>
                <a:latin typeface="Courier New" pitchFamily="49" charset="0"/>
              </a:rPr>
              <a:t>(int)2.9</a:t>
            </a:r>
            <a:r>
              <a:rPr lang="en-US" sz="2000"/>
              <a:t> evaluates to </a:t>
            </a:r>
            <a:r>
              <a:rPr lang="en-US" sz="2000" b="1">
                <a:solidFill>
                  <a:srgbClr val="034CA1"/>
                </a:solidFill>
                <a:latin typeface="Courier New" pitchFamily="49" charset="0"/>
              </a:rPr>
              <a:t>2</a:t>
            </a:r>
            <a:r>
              <a:rPr lang="en-US" sz="2000"/>
              <a:t>, not </a:t>
            </a:r>
            <a:r>
              <a:rPr lang="en-US" sz="2000" b="1">
                <a:solidFill>
                  <a:srgbClr val="034CA1"/>
                </a:solidFill>
                <a:latin typeface="Courier New" pitchFamily="49" charset="0"/>
              </a:rPr>
              <a:t>3</a:t>
            </a:r>
            <a:endParaRPr lang="en-US" sz="2000">
              <a:solidFill>
                <a:srgbClr val="034CA1"/>
              </a:solidFill>
              <a:latin typeface="Courier New" pitchFamily="49" charset="0"/>
            </a:endParaRPr>
          </a:p>
          <a:p>
            <a:pPr eaLnBrk="1" hangingPunct="1">
              <a:lnSpc>
                <a:spcPct val="90000"/>
              </a:lnSpc>
            </a:pPr>
            <a:r>
              <a:rPr lang="en-US" sz="2400"/>
              <a:t>When the value of an integer type is assigned to a variable of a floating-point type, Java performs an automatic type cast called a </a:t>
            </a:r>
            <a:r>
              <a:rPr lang="en-US" sz="2400" i="1"/>
              <a:t>type coercion</a:t>
            </a:r>
          </a:p>
          <a:p>
            <a:pPr lvl="2" eaLnBrk="1" hangingPunct="1">
              <a:lnSpc>
                <a:spcPct val="90000"/>
              </a:lnSpc>
              <a:buFontTx/>
              <a:buNone/>
            </a:pPr>
            <a:r>
              <a:rPr lang="en-US" sz="2000" b="1">
                <a:solidFill>
                  <a:srgbClr val="034CA1"/>
                </a:solidFill>
                <a:latin typeface="Courier New" pitchFamily="49" charset="0"/>
              </a:rPr>
              <a:t>double d = 5;</a:t>
            </a:r>
            <a:endParaRPr lang="en-US" sz="2000">
              <a:solidFill>
                <a:srgbClr val="034CA1"/>
              </a:solidFill>
              <a:latin typeface="Courier New" pitchFamily="49" charset="0"/>
            </a:endParaRPr>
          </a:p>
          <a:p>
            <a:pPr eaLnBrk="1" hangingPunct="1">
              <a:lnSpc>
                <a:spcPct val="90000"/>
              </a:lnSpc>
            </a:pPr>
            <a:r>
              <a:rPr lang="en-US" sz="2400"/>
              <a:t>In contrast, it is illegal to place a </a:t>
            </a:r>
            <a:r>
              <a:rPr lang="en-US" sz="2400" b="1">
                <a:solidFill>
                  <a:srgbClr val="034CA1"/>
                </a:solidFill>
                <a:latin typeface="Courier New" pitchFamily="49" charset="0"/>
              </a:rPr>
              <a:t>double</a:t>
            </a:r>
            <a:r>
              <a:rPr lang="en-US" sz="2400"/>
              <a:t> value into an </a:t>
            </a:r>
            <a:r>
              <a:rPr lang="en-US" sz="2400" b="1">
                <a:solidFill>
                  <a:srgbClr val="034CA1"/>
                </a:solidFill>
                <a:latin typeface="Courier New" pitchFamily="49" charset="0"/>
              </a:rPr>
              <a:t>int</a:t>
            </a:r>
            <a:r>
              <a:rPr lang="en-US" sz="2400"/>
              <a:t> variable without an explicit type cast</a:t>
            </a:r>
          </a:p>
          <a:p>
            <a:pPr lvl="2" eaLnBrk="1" hangingPunct="1">
              <a:lnSpc>
                <a:spcPct val="90000"/>
              </a:lnSpc>
              <a:buFontTx/>
              <a:buNone/>
            </a:pPr>
            <a:r>
              <a:rPr lang="en-US" sz="2000" b="1">
                <a:solidFill>
                  <a:srgbClr val="CC3300"/>
                </a:solidFill>
                <a:latin typeface="Courier New" pitchFamily="49" charset="0"/>
              </a:rPr>
              <a:t>int i = 5.5; // Illegal</a:t>
            </a:r>
          </a:p>
          <a:p>
            <a:pPr lvl="2" eaLnBrk="1" hangingPunct="1">
              <a:lnSpc>
                <a:spcPct val="90000"/>
              </a:lnSpc>
              <a:buFontTx/>
              <a:buNone/>
            </a:pPr>
            <a:r>
              <a:rPr lang="en-US" sz="2000" b="1">
                <a:solidFill>
                  <a:srgbClr val="034CA1"/>
                </a:solidFill>
                <a:latin typeface="Courier New" pitchFamily="49" charset="0"/>
              </a:rPr>
              <a:t>int i = (int)5.5 // Correct</a:t>
            </a:r>
          </a:p>
        </p:txBody>
      </p:sp>
      <p:sp>
        <p:nvSpPr>
          <p:cNvPr id="6" name="Slide Number Placeholder 5"/>
          <p:cNvSpPr>
            <a:spLocks noGrp="1"/>
          </p:cNvSpPr>
          <p:nvPr>
            <p:ph type="sldNum" sz="quarter" idx="11"/>
          </p:nvPr>
        </p:nvSpPr>
        <p:spPr/>
        <p:txBody>
          <a:bodyPr/>
          <a:lstStyle/>
          <a:p>
            <a:pPr>
              <a:defRPr/>
            </a:pPr>
            <a:r>
              <a:rPr lang="en-US"/>
              <a:t>1-</a:t>
            </a:r>
            <a:fld id="{E3D08400-9F5C-4DF2-A323-E2179796B33C}" type="slidenum">
              <a:rPr lang="en-US"/>
              <a:pPr>
                <a:defRPr/>
              </a:pPr>
              <a:t>38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55717543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t>The Class </a:t>
            </a:r>
            <a:r>
              <a:rPr lang="en-US" b="1">
                <a:latin typeface="Courier New" pitchFamily="49" charset="0"/>
              </a:rPr>
              <a:t>String</a:t>
            </a:r>
            <a:endParaRPr lang="en-US">
              <a:latin typeface="Courier New" pitchFamily="49" charset="0"/>
            </a:endParaRPr>
          </a:p>
        </p:txBody>
      </p:sp>
      <p:sp>
        <p:nvSpPr>
          <p:cNvPr id="60419" name="Rectangle 3"/>
          <p:cNvSpPr>
            <a:spLocks noGrp="1" noChangeArrowheads="1"/>
          </p:cNvSpPr>
          <p:nvPr>
            <p:ph type="body" idx="1"/>
          </p:nvPr>
        </p:nvSpPr>
        <p:spPr/>
        <p:txBody>
          <a:bodyPr/>
          <a:lstStyle/>
          <a:p>
            <a:pPr eaLnBrk="1" hangingPunct="1">
              <a:lnSpc>
                <a:spcPct val="90000"/>
              </a:lnSpc>
            </a:pPr>
            <a:r>
              <a:rPr lang="en-US" sz="2400"/>
              <a:t>There is no primitive type for strings in Java</a:t>
            </a:r>
          </a:p>
          <a:p>
            <a:pPr eaLnBrk="1" hangingPunct="1">
              <a:lnSpc>
                <a:spcPct val="90000"/>
              </a:lnSpc>
            </a:pPr>
            <a:r>
              <a:rPr lang="en-US" sz="2400"/>
              <a:t>The class </a:t>
            </a:r>
            <a:r>
              <a:rPr lang="en-US" sz="2400" b="1">
                <a:solidFill>
                  <a:srgbClr val="034CA1"/>
                </a:solidFill>
                <a:latin typeface="Courier New" pitchFamily="49" charset="0"/>
              </a:rPr>
              <a:t>String</a:t>
            </a:r>
            <a:r>
              <a:rPr lang="en-US" sz="2400"/>
              <a:t> is a predefined class in Java that is used to store and process strings</a:t>
            </a:r>
          </a:p>
          <a:p>
            <a:pPr eaLnBrk="1" hangingPunct="1">
              <a:lnSpc>
                <a:spcPct val="90000"/>
              </a:lnSpc>
            </a:pPr>
            <a:r>
              <a:rPr lang="en-US" sz="2400"/>
              <a:t>Objects of type </a:t>
            </a:r>
            <a:r>
              <a:rPr lang="en-US" sz="2400" b="1">
                <a:solidFill>
                  <a:srgbClr val="034CA1"/>
                </a:solidFill>
                <a:latin typeface="Courier New" pitchFamily="49" charset="0"/>
              </a:rPr>
              <a:t>String</a:t>
            </a:r>
            <a:r>
              <a:rPr lang="en-US" sz="2400"/>
              <a:t> are made up of strings of characters that are written within double quotes</a:t>
            </a:r>
          </a:p>
          <a:p>
            <a:pPr lvl="1" eaLnBrk="1" hangingPunct="1">
              <a:lnSpc>
                <a:spcPct val="90000"/>
              </a:lnSpc>
            </a:pPr>
            <a:r>
              <a:rPr lang="en-US" sz="2000"/>
              <a:t>Any quoted string is a constant of type </a:t>
            </a:r>
            <a:r>
              <a:rPr lang="en-US" sz="2000" b="1">
                <a:solidFill>
                  <a:srgbClr val="034CA1"/>
                </a:solidFill>
                <a:latin typeface="Courier New" pitchFamily="49" charset="0"/>
              </a:rPr>
              <a:t>String</a:t>
            </a:r>
            <a:endParaRPr lang="en-US" sz="2000">
              <a:solidFill>
                <a:srgbClr val="034CA1"/>
              </a:solidFill>
              <a:latin typeface="Courier New" pitchFamily="49" charset="0"/>
            </a:endParaRPr>
          </a:p>
          <a:p>
            <a:pPr lvl="2" eaLnBrk="1" hangingPunct="1">
              <a:lnSpc>
                <a:spcPct val="90000"/>
              </a:lnSpc>
              <a:buFontTx/>
              <a:buNone/>
            </a:pPr>
            <a:r>
              <a:rPr lang="en-US" sz="2000" b="1">
                <a:solidFill>
                  <a:srgbClr val="034CA1"/>
                </a:solidFill>
                <a:latin typeface="Courier New" pitchFamily="49" charset="0"/>
              </a:rPr>
              <a:t>"Live long and prosper."</a:t>
            </a:r>
            <a:endParaRPr lang="en-US" sz="2000">
              <a:solidFill>
                <a:srgbClr val="034CA1"/>
              </a:solidFill>
              <a:latin typeface="Courier New" pitchFamily="49" charset="0"/>
            </a:endParaRPr>
          </a:p>
          <a:p>
            <a:pPr eaLnBrk="1" hangingPunct="1">
              <a:lnSpc>
                <a:spcPct val="90000"/>
              </a:lnSpc>
            </a:pPr>
            <a:r>
              <a:rPr lang="en-US" sz="2400"/>
              <a:t>A variable of type </a:t>
            </a:r>
            <a:r>
              <a:rPr lang="en-US" sz="2400" b="1">
                <a:solidFill>
                  <a:srgbClr val="034CA1"/>
                </a:solidFill>
                <a:latin typeface="Courier New" pitchFamily="49" charset="0"/>
              </a:rPr>
              <a:t>String</a:t>
            </a:r>
            <a:r>
              <a:rPr lang="en-US" sz="2400"/>
              <a:t> can be given the value of a </a:t>
            </a:r>
            <a:r>
              <a:rPr lang="en-US" sz="2400" b="1">
                <a:solidFill>
                  <a:srgbClr val="034CA1"/>
                </a:solidFill>
                <a:latin typeface="Courier New" pitchFamily="49" charset="0"/>
              </a:rPr>
              <a:t>String</a:t>
            </a:r>
            <a:r>
              <a:rPr lang="en-US" sz="2400"/>
              <a:t> object</a:t>
            </a:r>
          </a:p>
          <a:p>
            <a:pPr lvl="1" eaLnBrk="1" hangingPunct="1">
              <a:lnSpc>
                <a:spcPct val="90000"/>
              </a:lnSpc>
              <a:buFontTx/>
              <a:buNone/>
            </a:pPr>
            <a:r>
              <a:rPr lang="en-US" sz="2000" b="1">
                <a:solidFill>
                  <a:srgbClr val="034CA1"/>
                </a:solidFill>
                <a:latin typeface="Courier New" pitchFamily="49" charset="0"/>
              </a:rPr>
              <a:t>String blessing = "Live long and prosper.";</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935A4139-AF60-4880-8BC3-9EC667059439}" type="slidenum">
              <a:rPr lang="en-US"/>
              <a:pPr>
                <a:defRPr/>
              </a:pPr>
              <a:t>39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62561724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Introduction To Java</a:t>
            </a:r>
          </a:p>
        </p:txBody>
      </p:sp>
      <p:sp>
        <p:nvSpPr>
          <p:cNvPr id="8195" name="Rectangle 3"/>
          <p:cNvSpPr>
            <a:spLocks noGrp="1" noChangeArrowheads="1"/>
          </p:cNvSpPr>
          <p:nvPr>
            <p:ph type="body" idx="1"/>
          </p:nvPr>
        </p:nvSpPr>
        <p:spPr/>
        <p:txBody>
          <a:bodyPr/>
          <a:lstStyle/>
          <a:p>
            <a:pPr eaLnBrk="1" hangingPunct="1">
              <a:lnSpc>
                <a:spcPct val="90000"/>
              </a:lnSpc>
            </a:pPr>
            <a:r>
              <a:rPr lang="en-US" dirty="0"/>
              <a:t>Source program translation is different from Python</a:t>
            </a:r>
          </a:p>
          <a:p>
            <a:pPr eaLnBrk="1" hangingPunct="1">
              <a:lnSpc>
                <a:spcPct val="90000"/>
              </a:lnSpc>
            </a:pPr>
            <a:r>
              <a:rPr lang="en-US" dirty="0"/>
              <a:t>Compiler (vs. Interpreter)</a:t>
            </a:r>
          </a:p>
          <a:p>
            <a:pPr marL="971550" lvl="1" indent="-514350" eaLnBrk="1" hangingPunct="1">
              <a:lnSpc>
                <a:spcPct val="90000"/>
              </a:lnSpc>
              <a:buFont typeface="+mj-lt"/>
              <a:buAutoNum type="arabicPeriod"/>
            </a:pPr>
            <a:r>
              <a:rPr lang="en-US" dirty="0"/>
              <a:t>Complete source code is first verified for syntax errors</a:t>
            </a:r>
          </a:p>
          <a:p>
            <a:pPr marL="971550" lvl="1" indent="-514350" eaLnBrk="1" hangingPunct="1">
              <a:lnSpc>
                <a:spcPct val="90000"/>
              </a:lnSpc>
              <a:buFont typeface="+mj-lt"/>
              <a:buAutoNum type="arabicPeriod"/>
            </a:pPr>
            <a:r>
              <a:rPr lang="en-US" dirty="0"/>
              <a:t>Then it is translated into an executable program of machine language specific to the platform (OS + HW)</a:t>
            </a:r>
          </a:p>
        </p:txBody>
      </p:sp>
      <p:sp>
        <p:nvSpPr>
          <p:cNvPr id="6" name="Slide Number Placeholder 5"/>
          <p:cNvSpPr>
            <a:spLocks noGrp="1"/>
          </p:cNvSpPr>
          <p:nvPr>
            <p:ph type="sldNum" sz="quarter" idx="11"/>
          </p:nvPr>
        </p:nvSpPr>
        <p:spPr/>
        <p:txBody>
          <a:bodyPr/>
          <a:lstStyle/>
          <a:p>
            <a:pPr>
              <a:defRPr/>
            </a:pPr>
            <a:r>
              <a:rPr lang="en-US"/>
              <a:t>1-</a:t>
            </a:r>
            <a:fld id="{CD38524D-EB93-4101-B0CC-975CDA21B7C6}" type="slidenum">
              <a:rPr lang="en-US"/>
              <a:pPr>
                <a:defRPr/>
              </a:pPr>
              <a:t>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Tree>
    <p:extLst>
      <p:ext uri="{BB962C8B-B14F-4D97-AF65-F5344CB8AC3E}">
        <p14:creationId xmlns:p14="http://schemas.microsoft.com/office/powerpoint/2010/main" val="3922945241"/>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75EC-90F5-4AA1-8C36-F3B6B0A904AF}"/>
              </a:ext>
            </a:extLst>
          </p:cNvPr>
          <p:cNvSpPr>
            <a:spLocks noGrp="1"/>
          </p:cNvSpPr>
          <p:nvPr>
            <p:ph type="title"/>
          </p:nvPr>
        </p:nvSpPr>
        <p:spPr/>
        <p:txBody>
          <a:bodyPr/>
          <a:lstStyle/>
          <a:p>
            <a:r>
              <a:rPr lang="en-CA" dirty="0"/>
              <a:t>Reading</a:t>
            </a:r>
          </a:p>
        </p:txBody>
      </p:sp>
      <p:sp>
        <p:nvSpPr>
          <p:cNvPr id="3" name="Content Placeholder 2">
            <a:extLst>
              <a:ext uri="{FF2B5EF4-FFF2-40B4-BE49-F238E27FC236}">
                <a16:creationId xmlns:a16="http://schemas.microsoft.com/office/drawing/2014/main" id="{D8E438DF-5933-43B5-8A75-3126477155CD}"/>
              </a:ext>
            </a:extLst>
          </p:cNvPr>
          <p:cNvSpPr>
            <a:spLocks noGrp="1"/>
          </p:cNvSpPr>
          <p:nvPr>
            <p:ph idx="1"/>
          </p:nvPr>
        </p:nvSpPr>
        <p:spPr/>
        <p:txBody>
          <a:bodyPr/>
          <a:lstStyle/>
          <a:p>
            <a:r>
              <a:rPr lang="en-CA" dirty="0"/>
              <a:t>Read the rest of the topics in this slide at home and practice</a:t>
            </a:r>
          </a:p>
          <a:p>
            <a:pPr lvl="1"/>
            <a:r>
              <a:rPr lang="en-CA" dirty="0"/>
              <a:t>It is REQUIRED</a:t>
            </a:r>
          </a:p>
          <a:p>
            <a:r>
              <a:rPr lang="en-CA" dirty="0"/>
              <a:t>Read the complete chapter 1</a:t>
            </a:r>
          </a:p>
          <a:p>
            <a:pPr lvl="1"/>
            <a:r>
              <a:rPr lang="en-CA" dirty="0"/>
              <a:t>Each section</a:t>
            </a:r>
          </a:p>
          <a:p>
            <a:pPr lvl="1"/>
            <a:r>
              <a:rPr lang="en-CA" dirty="0"/>
              <a:t>Practice self test exercise and end problem</a:t>
            </a:r>
          </a:p>
        </p:txBody>
      </p:sp>
      <p:sp>
        <p:nvSpPr>
          <p:cNvPr id="4" name="Slide Number Placeholder 3">
            <a:extLst>
              <a:ext uri="{FF2B5EF4-FFF2-40B4-BE49-F238E27FC236}">
                <a16:creationId xmlns:a16="http://schemas.microsoft.com/office/drawing/2014/main" id="{6580A381-B543-4F5D-9ACF-D6B72B46A7ED}"/>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40</a:t>
            </a:fld>
            <a:endParaRPr lang="en-US"/>
          </a:p>
        </p:txBody>
      </p:sp>
      <p:sp>
        <p:nvSpPr>
          <p:cNvPr id="5" name="Footer Placeholder 4">
            <a:extLst>
              <a:ext uri="{FF2B5EF4-FFF2-40B4-BE49-F238E27FC236}">
                <a16:creationId xmlns:a16="http://schemas.microsoft.com/office/drawing/2014/main" id="{B6D0F552-566A-4B41-A73B-F93F3D1A945D}"/>
              </a:ext>
            </a:extLst>
          </p:cNvPr>
          <p:cNvSpPr>
            <a:spLocks noGrp="1"/>
          </p:cNvSpPr>
          <p:nvPr>
            <p:ph type="ftr" sz="quarter" idx="12"/>
          </p:nvPr>
        </p:nvSpPr>
        <p:spPr/>
        <p:txBody>
          <a:bodyPr/>
          <a:lstStyle/>
          <a:p>
            <a:r>
              <a:rPr lang="en-US" dirty="0"/>
              <a:t>CP213@WLU</a:t>
            </a:r>
            <a:endParaRPr lang="en-CA" dirty="0"/>
          </a:p>
        </p:txBody>
      </p:sp>
    </p:spTree>
    <p:extLst>
      <p:ext uri="{BB962C8B-B14F-4D97-AF65-F5344CB8AC3E}">
        <p14:creationId xmlns:p14="http://schemas.microsoft.com/office/powerpoint/2010/main" val="891623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t>iClicker</a:t>
            </a:r>
            <a:r>
              <a:rPr lang="en-US" dirty="0"/>
              <a:t> Time</a:t>
            </a:r>
          </a:p>
        </p:txBody>
      </p:sp>
      <p:sp>
        <p:nvSpPr>
          <p:cNvPr id="64515" name="Rectangle 3"/>
          <p:cNvSpPr>
            <a:spLocks noGrp="1" noChangeArrowheads="1"/>
          </p:cNvSpPr>
          <p:nvPr>
            <p:ph type="body" idx="1"/>
          </p:nvPr>
        </p:nvSpPr>
        <p:spPr/>
        <p:txBody>
          <a:bodyPr/>
          <a:lstStyle/>
          <a:p>
            <a:pPr eaLnBrk="1" hangingPunct="1">
              <a:lnSpc>
                <a:spcPct val="80000"/>
              </a:lnSpc>
            </a:pPr>
            <a:r>
              <a:rPr lang="en-US" sz="2400" dirty="0"/>
              <a:t>Let’s analyze the code that we have just seen:</a:t>
            </a:r>
          </a:p>
          <a:p>
            <a:pPr eaLnBrk="1" hangingPunct="1">
              <a:lnSpc>
                <a:spcPct val="80000"/>
              </a:lnSpc>
            </a:pPr>
            <a:endParaRPr lang="en-US" sz="2400" dirty="0"/>
          </a:p>
          <a:p>
            <a:pPr eaLnBrk="1" hangingPunct="1">
              <a:lnSpc>
                <a:spcPct val="80000"/>
              </a:lnSpc>
            </a:pPr>
            <a:endParaRPr lang="en-US" sz="2000" dirty="0"/>
          </a:p>
          <a:p>
            <a:pPr lvl="2" eaLnBrk="1" hangingPunct="1">
              <a:lnSpc>
                <a:spcPct val="80000"/>
              </a:lnSpc>
              <a:buFontTx/>
              <a:buNone/>
            </a:pPr>
            <a:r>
              <a:rPr lang="en-US" sz="2000" b="1" dirty="0">
                <a:solidFill>
                  <a:srgbClr val="034CA1"/>
                </a:solidFill>
                <a:latin typeface="Courier New" pitchFamily="49" charset="0"/>
              </a:rPr>
              <a:t>String greeting = "Hello";</a:t>
            </a:r>
          </a:p>
          <a:p>
            <a:pPr lvl="2" eaLnBrk="1" hangingPunct="1">
              <a:lnSpc>
                <a:spcPct val="80000"/>
              </a:lnSpc>
              <a:buFontTx/>
              <a:buNone/>
            </a:pPr>
            <a:r>
              <a:rPr lang="en-US" sz="2000" b="1" dirty="0">
                <a:solidFill>
                  <a:srgbClr val="034CA1"/>
                </a:solidFill>
                <a:latin typeface="Courier New" pitchFamily="49" charset="0"/>
              </a:rPr>
              <a:t>int count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lvl="2" eaLnBrk="1" hangingPunct="1">
              <a:lnSpc>
                <a:spcPct val="80000"/>
              </a:lnSpc>
              <a:buFontTx/>
              <a:buNone/>
            </a:pPr>
            <a:r>
              <a:rPr lang="en-US" sz="2000" b="1" dirty="0" err="1">
                <a:solidFill>
                  <a:srgbClr val="034CA1"/>
                </a:solidFill>
                <a:latin typeface="Courier New" pitchFamily="49" charset="0"/>
              </a:rPr>
              <a:t>System.out.println</a:t>
            </a:r>
            <a:r>
              <a:rPr lang="en-US" sz="2000" b="1" dirty="0">
                <a:solidFill>
                  <a:srgbClr val="034CA1"/>
                </a:solidFill>
                <a:latin typeface="Courier New" pitchFamily="49" charset="0"/>
              </a:rPr>
              <a:t>("Length is "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marL="342900" lvl="1" indent="-342900" eaLnBrk="1" hangingPunct="1">
              <a:lnSpc>
                <a:spcPct val="80000"/>
              </a:lnSpc>
              <a:buFont typeface="Arial" charset="0"/>
              <a:buChar char="•"/>
            </a:pPr>
            <a:endParaRPr lang="en-US" sz="2400" dirty="0"/>
          </a:p>
          <a:p>
            <a:pPr marL="342900" lvl="1" indent="-342900" eaLnBrk="1" hangingPunct="1">
              <a:lnSpc>
                <a:spcPct val="80000"/>
              </a:lnSpc>
              <a:buFont typeface="Arial" charset="0"/>
              <a:buChar char="•"/>
            </a:pPr>
            <a:endParaRPr lang="en-US" sz="2400" dirty="0"/>
          </a:p>
          <a:p>
            <a:pPr marL="342900" lvl="1" indent="-342900" eaLnBrk="1" hangingPunct="1">
              <a:lnSpc>
                <a:spcPct val="80000"/>
              </a:lnSpc>
              <a:buFont typeface="Arial" charset="0"/>
              <a:buChar char="•"/>
            </a:pPr>
            <a:r>
              <a:rPr lang="en-US" sz="2400" dirty="0"/>
              <a:t>Q1: Name of an object?</a:t>
            </a:r>
          </a:p>
        </p:txBody>
      </p:sp>
      <p:sp>
        <p:nvSpPr>
          <p:cNvPr id="6" name="Slide Number Placeholder 5"/>
          <p:cNvSpPr>
            <a:spLocks noGrp="1"/>
          </p:cNvSpPr>
          <p:nvPr>
            <p:ph type="sldNum" sz="quarter" idx="11"/>
          </p:nvPr>
        </p:nvSpPr>
        <p:spPr/>
        <p:txBody>
          <a:bodyPr/>
          <a:lstStyle/>
          <a:p>
            <a:pPr>
              <a:defRPr/>
            </a:pPr>
            <a:r>
              <a:rPr lang="en-US"/>
              <a:t>1-</a:t>
            </a:r>
            <a:fld id="{27A49BE6-6269-4D4D-A1EE-FA5C1E86460F}" type="slidenum">
              <a:rPr lang="en-US"/>
              <a:pPr>
                <a:defRPr/>
              </a:pPr>
              <a:t>41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
        <p:nvSpPr>
          <p:cNvPr id="2" name="Callout: Bent Line 1">
            <a:extLst>
              <a:ext uri="{FF2B5EF4-FFF2-40B4-BE49-F238E27FC236}">
                <a16:creationId xmlns:a16="http://schemas.microsoft.com/office/drawing/2014/main" id="{769B36DB-F778-4E4F-92AB-767A0FD43B20}"/>
              </a:ext>
            </a:extLst>
          </p:cNvPr>
          <p:cNvSpPr/>
          <p:nvPr/>
        </p:nvSpPr>
        <p:spPr>
          <a:xfrm>
            <a:off x="762000" y="2286000"/>
            <a:ext cx="609600" cy="381000"/>
          </a:xfrm>
          <a:prstGeom prst="borderCallout2">
            <a:avLst>
              <a:gd name="adj1" fmla="val 37212"/>
              <a:gd name="adj2" fmla="val 102436"/>
              <a:gd name="adj3" fmla="val 44597"/>
              <a:gd name="adj4" fmla="val 170256"/>
              <a:gd name="adj5" fmla="val 105115"/>
              <a:gd name="adj6" fmla="val 1725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A</a:t>
            </a:r>
          </a:p>
        </p:txBody>
      </p:sp>
      <p:sp>
        <p:nvSpPr>
          <p:cNvPr id="8" name="Callout: Bent Line 7">
            <a:extLst>
              <a:ext uri="{FF2B5EF4-FFF2-40B4-BE49-F238E27FC236}">
                <a16:creationId xmlns:a16="http://schemas.microsoft.com/office/drawing/2014/main" id="{C9CB2B05-E11F-45BF-BBD7-F0D347F94E9C}"/>
              </a:ext>
            </a:extLst>
          </p:cNvPr>
          <p:cNvSpPr/>
          <p:nvPr/>
        </p:nvSpPr>
        <p:spPr>
          <a:xfrm>
            <a:off x="1143000" y="3886200"/>
            <a:ext cx="609600" cy="381000"/>
          </a:xfrm>
          <a:prstGeom prst="borderCallout2">
            <a:avLst>
              <a:gd name="adj1" fmla="val 3982"/>
              <a:gd name="adj2" fmla="val 100129"/>
              <a:gd name="adj3" fmla="val -7096"/>
              <a:gd name="adj4" fmla="val 133333"/>
              <a:gd name="adj5" fmla="val -38885"/>
              <a:gd name="adj6" fmla="val 18871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B</a:t>
            </a:r>
          </a:p>
        </p:txBody>
      </p:sp>
      <p:sp>
        <p:nvSpPr>
          <p:cNvPr id="9" name="Callout: Bent Line 8">
            <a:extLst>
              <a:ext uri="{FF2B5EF4-FFF2-40B4-BE49-F238E27FC236}">
                <a16:creationId xmlns:a16="http://schemas.microsoft.com/office/drawing/2014/main" id="{3BFBB60E-AD5A-4EA9-957D-8E0215398690}"/>
              </a:ext>
            </a:extLst>
          </p:cNvPr>
          <p:cNvSpPr/>
          <p:nvPr/>
        </p:nvSpPr>
        <p:spPr>
          <a:xfrm>
            <a:off x="4876800" y="1981200"/>
            <a:ext cx="609600" cy="381000"/>
          </a:xfrm>
          <a:prstGeom prst="borderCallout2">
            <a:avLst>
              <a:gd name="adj1" fmla="val 88905"/>
              <a:gd name="adj2" fmla="val -1410"/>
              <a:gd name="adj3" fmla="val 99981"/>
              <a:gd name="adj4" fmla="val -67436"/>
              <a:gd name="adj5" fmla="val 164192"/>
              <a:gd name="adj6" fmla="val -512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C</a:t>
            </a:r>
          </a:p>
        </p:txBody>
      </p:sp>
      <p:sp>
        <p:nvSpPr>
          <p:cNvPr id="10" name="Callout: Bent Line 9">
            <a:extLst>
              <a:ext uri="{FF2B5EF4-FFF2-40B4-BE49-F238E27FC236}">
                <a16:creationId xmlns:a16="http://schemas.microsoft.com/office/drawing/2014/main" id="{E18A3BD7-882F-4CDB-8CCC-591A9C0B6ADB}"/>
              </a:ext>
            </a:extLst>
          </p:cNvPr>
          <p:cNvSpPr/>
          <p:nvPr/>
        </p:nvSpPr>
        <p:spPr>
          <a:xfrm>
            <a:off x="5943600" y="2420815"/>
            <a:ext cx="609600" cy="381000"/>
          </a:xfrm>
          <a:prstGeom prst="borderCallout2">
            <a:avLst>
              <a:gd name="adj1" fmla="val 96289"/>
              <a:gd name="adj2" fmla="val -1410"/>
              <a:gd name="adj3" fmla="val 92596"/>
              <a:gd name="adj4" fmla="val -55897"/>
              <a:gd name="adj5" fmla="val 142038"/>
              <a:gd name="adj6" fmla="val -835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D</a:t>
            </a:r>
          </a:p>
        </p:txBody>
      </p:sp>
      <p:sp>
        <p:nvSpPr>
          <p:cNvPr id="11" name="Callout: Bent Line 10">
            <a:extLst>
              <a:ext uri="{FF2B5EF4-FFF2-40B4-BE49-F238E27FC236}">
                <a16:creationId xmlns:a16="http://schemas.microsoft.com/office/drawing/2014/main" id="{30059646-9FF4-4BC7-AE8D-86393BB0F1E1}"/>
              </a:ext>
            </a:extLst>
          </p:cNvPr>
          <p:cNvSpPr/>
          <p:nvPr/>
        </p:nvSpPr>
        <p:spPr>
          <a:xfrm>
            <a:off x="457200" y="3276600"/>
            <a:ext cx="609600" cy="381000"/>
          </a:xfrm>
          <a:prstGeom prst="borderCallout2">
            <a:avLst>
              <a:gd name="adj1" fmla="val 22443"/>
              <a:gd name="adj2" fmla="val 102436"/>
              <a:gd name="adj3" fmla="val -3403"/>
              <a:gd name="adj4" fmla="val 163333"/>
              <a:gd name="adj5" fmla="val -31501"/>
              <a:gd name="adj6" fmla="val 2694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E</a:t>
            </a:r>
          </a:p>
        </p:txBody>
      </p:sp>
    </p:spTree>
    <p:extLst>
      <p:ext uri="{BB962C8B-B14F-4D97-AF65-F5344CB8AC3E}">
        <p14:creationId xmlns:p14="http://schemas.microsoft.com/office/powerpoint/2010/main" val="16347039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t>iClicker</a:t>
            </a:r>
            <a:r>
              <a:rPr lang="en-US" dirty="0"/>
              <a:t> Time</a:t>
            </a:r>
          </a:p>
        </p:txBody>
      </p:sp>
      <p:sp>
        <p:nvSpPr>
          <p:cNvPr id="64515" name="Rectangle 3"/>
          <p:cNvSpPr>
            <a:spLocks noGrp="1" noChangeArrowheads="1"/>
          </p:cNvSpPr>
          <p:nvPr>
            <p:ph type="body" idx="1"/>
          </p:nvPr>
        </p:nvSpPr>
        <p:spPr/>
        <p:txBody>
          <a:bodyPr/>
          <a:lstStyle/>
          <a:p>
            <a:pPr eaLnBrk="1" hangingPunct="1">
              <a:lnSpc>
                <a:spcPct val="80000"/>
              </a:lnSpc>
            </a:pPr>
            <a:r>
              <a:rPr lang="en-US" sz="2400" dirty="0"/>
              <a:t>Let’s analyze the code that we have just seen:</a:t>
            </a:r>
          </a:p>
          <a:p>
            <a:pPr eaLnBrk="1" hangingPunct="1">
              <a:lnSpc>
                <a:spcPct val="80000"/>
              </a:lnSpc>
            </a:pPr>
            <a:endParaRPr lang="en-US" sz="2400" dirty="0"/>
          </a:p>
          <a:p>
            <a:pPr eaLnBrk="1" hangingPunct="1">
              <a:lnSpc>
                <a:spcPct val="80000"/>
              </a:lnSpc>
            </a:pPr>
            <a:endParaRPr lang="en-US" sz="2000" dirty="0"/>
          </a:p>
          <a:p>
            <a:pPr lvl="2" eaLnBrk="1" hangingPunct="1">
              <a:lnSpc>
                <a:spcPct val="80000"/>
              </a:lnSpc>
              <a:buFontTx/>
              <a:buNone/>
            </a:pPr>
            <a:r>
              <a:rPr lang="en-US" sz="2000" b="1" dirty="0">
                <a:solidFill>
                  <a:srgbClr val="034CA1"/>
                </a:solidFill>
                <a:latin typeface="Courier New" pitchFamily="49" charset="0"/>
              </a:rPr>
              <a:t>String greeting = "Hello";</a:t>
            </a:r>
          </a:p>
          <a:p>
            <a:pPr lvl="2" eaLnBrk="1" hangingPunct="1">
              <a:lnSpc>
                <a:spcPct val="80000"/>
              </a:lnSpc>
              <a:buFontTx/>
              <a:buNone/>
            </a:pPr>
            <a:r>
              <a:rPr lang="en-US" sz="2000" b="1" dirty="0">
                <a:solidFill>
                  <a:srgbClr val="034CA1"/>
                </a:solidFill>
                <a:latin typeface="Courier New" pitchFamily="49" charset="0"/>
              </a:rPr>
              <a:t>int count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lvl="2" eaLnBrk="1" hangingPunct="1">
              <a:lnSpc>
                <a:spcPct val="80000"/>
              </a:lnSpc>
              <a:buFontTx/>
              <a:buNone/>
            </a:pPr>
            <a:r>
              <a:rPr lang="en-US" sz="2000" b="1" dirty="0" err="1">
                <a:solidFill>
                  <a:srgbClr val="034CA1"/>
                </a:solidFill>
                <a:latin typeface="Courier New" pitchFamily="49" charset="0"/>
              </a:rPr>
              <a:t>System.out.println</a:t>
            </a:r>
            <a:r>
              <a:rPr lang="en-US" sz="2000" b="1" dirty="0">
                <a:solidFill>
                  <a:srgbClr val="034CA1"/>
                </a:solidFill>
                <a:latin typeface="Courier New" pitchFamily="49" charset="0"/>
              </a:rPr>
              <a:t>("Length is "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marL="342900" lvl="1" indent="-342900" eaLnBrk="1" hangingPunct="1">
              <a:lnSpc>
                <a:spcPct val="80000"/>
              </a:lnSpc>
              <a:buFont typeface="Arial" charset="0"/>
              <a:buChar char="•"/>
            </a:pPr>
            <a:endParaRPr lang="en-US" sz="2400" dirty="0"/>
          </a:p>
          <a:p>
            <a:pPr marL="342900" lvl="1" indent="-342900" eaLnBrk="1" hangingPunct="1">
              <a:lnSpc>
                <a:spcPct val="80000"/>
              </a:lnSpc>
              <a:buFont typeface="Arial" charset="0"/>
              <a:buChar char="•"/>
            </a:pPr>
            <a:endParaRPr lang="en-US" sz="2400" dirty="0"/>
          </a:p>
          <a:p>
            <a:pPr marL="342900" lvl="1" indent="-342900" eaLnBrk="1" hangingPunct="1">
              <a:lnSpc>
                <a:spcPct val="80000"/>
              </a:lnSpc>
              <a:buFont typeface="Arial" charset="0"/>
              <a:buChar char="•"/>
            </a:pPr>
            <a:r>
              <a:rPr lang="en-US" sz="2400" dirty="0"/>
              <a:t>Q2: Name of a class?</a:t>
            </a:r>
          </a:p>
        </p:txBody>
      </p:sp>
      <p:sp>
        <p:nvSpPr>
          <p:cNvPr id="6" name="Slide Number Placeholder 5"/>
          <p:cNvSpPr>
            <a:spLocks noGrp="1"/>
          </p:cNvSpPr>
          <p:nvPr>
            <p:ph type="sldNum" sz="quarter" idx="11"/>
          </p:nvPr>
        </p:nvSpPr>
        <p:spPr/>
        <p:txBody>
          <a:bodyPr/>
          <a:lstStyle/>
          <a:p>
            <a:pPr>
              <a:defRPr/>
            </a:pPr>
            <a:r>
              <a:rPr lang="en-US"/>
              <a:t>1-</a:t>
            </a:r>
            <a:fld id="{27A49BE6-6269-4D4D-A1EE-FA5C1E86460F}" type="slidenum">
              <a:rPr lang="en-US"/>
              <a:pPr>
                <a:defRPr/>
              </a:pPr>
              <a:t>42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
        <p:nvSpPr>
          <p:cNvPr id="2" name="Callout: Bent Line 1">
            <a:extLst>
              <a:ext uri="{FF2B5EF4-FFF2-40B4-BE49-F238E27FC236}">
                <a16:creationId xmlns:a16="http://schemas.microsoft.com/office/drawing/2014/main" id="{769B36DB-F778-4E4F-92AB-767A0FD43B20}"/>
              </a:ext>
            </a:extLst>
          </p:cNvPr>
          <p:cNvSpPr/>
          <p:nvPr/>
        </p:nvSpPr>
        <p:spPr>
          <a:xfrm>
            <a:off x="762000" y="2286000"/>
            <a:ext cx="609600" cy="381000"/>
          </a:xfrm>
          <a:prstGeom prst="borderCallout2">
            <a:avLst>
              <a:gd name="adj1" fmla="val 37212"/>
              <a:gd name="adj2" fmla="val 102436"/>
              <a:gd name="adj3" fmla="val 44597"/>
              <a:gd name="adj4" fmla="val 170256"/>
              <a:gd name="adj5" fmla="val 105115"/>
              <a:gd name="adj6" fmla="val 1725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A</a:t>
            </a:r>
          </a:p>
        </p:txBody>
      </p:sp>
      <p:sp>
        <p:nvSpPr>
          <p:cNvPr id="8" name="Callout: Bent Line 7">
            <a:extLst>
              <a:ext uri="{FF2B5EF4-FFF2-40B4-BE49-F238E27FC236}">
                <a16:creationId xmlns:a16="http://schemas.microsoft.com/office/drawing/2014/main" id="{C9CB2B05-E11F-45BF-BBD7-F0D347F94E9C}"/>
              </a:ext>
            </a:extLst>
          </p:cNvPr>
          <p:cNvSpPr/>
          <p:nvPr/>
        </p:nvSpPr>
        <p:spPr>
          <a:xfrm>
            <a:off x="2514600" y="1981200"/>
            <a:ext cx="609600" cy="381000"/>
          </a:xfrm>
          <a:prstGeom prst="borderCallout2">
            <a:avLst>
              <a:gd name="adj1" fmla="val 99982"/>
              <a:gd name="adj2" fmla="val 97821"/>
              <a:gd name="adj3" fmla="val 129520"/>
              <a:gd name="adj4" fmla="val 133333"/>
              <a:gd name="adj5" fmla="val 190038"/>
              <a:gd name="adj6" fmla="val 1333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B</a:t>
            </a:r>
          </a:p>
        </p:txBody>
      </p:sp>
      <p:sp>
        <p:nvSpPr>
          <p:cNvPr id="9" name="Callout: Bent Line 8">
            <a:extLst>
              <a:ext uri="{FF2B5EF4-FFF2-40B4-BE49-F238E27FC236}">
                <a16:creationId xmlns:a16="http://schemas.microsoft.com/office/drawing/2014/main" id="{3BFBB60E-AD5A-4EA9-957D-8E0215398690}"/>
              </a:ext>
            </a:extLst>
          </p:cNvPr>
          <p:cNvSpPr/>
          <p:nvPr/>
        </p:nvSpPr>
        <p:spPr>
          <a:xfrm>
            <a:off x="4876800" y="1981200"/>
            <a:ext cx="609600" cy="381000"/>
          </a:xfrm>
          <a:prstGeom prst="borderCallout2">
            <a:avLst>
              <a:gd name="adj1" fmla="val 88905"/>
              <a:gd name="adj2" fmla="val -1410"/>
              <a:gd name="adj3" fmla="val 99981"/>
              <a:gd name="adj4" fmla="val -67436"/>
              <a:gd name="adj5" fmla="val 164192"/>
              <a:gd name="adj6" fmla="val -512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C</a:t>
            </a:r>
          </a:p>
        </p:txBody>
      </p:sp>
      <p:sp>
        <p:nvSpPr>
          <p:cNvPr id="10" name="Callout: Bent Line 9">
            <a:extLst>
              <a:ext uri="{FF2B5EF4-FFF2-40B4-BE49-F238E27FC236}">
                <a16:creationId xmlns:a16="http://schemas.microsoft.com/office/drawing/2014/main" id="{E18A3BD7-882F-4CDB-8CCC-591A9C0B6ADB}"/>
              </a:ext>
            </a:extLst>
          </p:cNvPr>
          <p:cNvSpPr/>
          <p:nvPr/>
        </p:nvSpPr>
        <p:spPr>
          <a:xfrm>
            <a:off x="5943600" y="2420815"/>
            <a:ext cx="609600" cy="381000"/>
          </a:xfrm>
          <a:prstGeom prst="borderCallout2">
            <a:avLst>
              <a:gd name="adj1" fmla="val 96289"/>
              <a:gd name="adj2" fmla="val -1410"/>
              <a:gd name="adj3" fmla="val 92596"/>
              <a:gd name="adj4" fmla="val -55897"/>
              <a:gd name="adj5" fmla="val 142038"/>
              <a:gd name="adj6" fmla="val -835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D</a:t>
            </a:r>
          </a:p>
        </p:txBody>
      </p:sp>
      <p:sp>
        <p:nvSpPr>
          <p:cNvPr id="11" name="Callout: Bent Line 10">
            <a:extLst>
              <a:ext uri="{FF2B5EF4-FFF2-40B4-BE49-F238E27FC236}">
                <a16:creationId xmlns:a16="http://schemas.microsoft.com/office/drawing/2014/main" id="{30059646-9FF4-4BC7-AE8D-86393BB0F1E1}"/>
              </a:ext>
            </a:extLst>
          </p:cNvPr>
          <p:cNvSpPr/>
          <p:nvPr/>
        </p:nvSpPr>
        <p:spPr>
          <a:xfrm>
            <a:off x="457200" y="3276600"/>
            <a:ext cx="609600" cy="381000"/>
          </a:xfrm>
          <a:prstGeom prst="borderCallout2">
            <a:avLst>
              <a:gd name="adj1" fmla="val 22443"/>
              <a:gd name="adj2" fmla="val 102436"/>
              <a:gd name="adj3" fmla="val -3403"/>
              <a:gd name="adj4" fmla="val 163333"/>
              <a:gd name="adj5" fmla="val -31501"/>
              <a:gd name="adj6" fmla="val 2694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E</a:t>
            </a:r>
          </a:p>
        </p:txBody>
      </p:sp>
    </p:spTree>
    <p:extLst>
      <p:ext uri="{BB962C8B-B14F-4D97-AF65-F5344CB8AC3E}">
        <p14:creationId xmlns:p14="http://schemas.microsoft.com/office/powerpoint/2010/main" val="1027577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t>iClicker</a:t>
            </a:r>
            <a:r>
              <a:rPr lang="en-US" dirty="0"/>
              <a:t> Time</a:t>
            </a:r>
          </a:p>
        </p:txBody>
      </p:sp>
      <p:sp>
        <p:nvSpPr>
          <p:cNvPr id="64515" name="Rectangle 3"/>
          <p:cNvSpPr>
            <a:spLocks noGrp="1" noChangeArrowheads="1"/>
          </p:cNvSpPr>
          <p:nvPr>
            <p:ph type="body" idx="1"/>
          </p:nvPr>
        </p:nvSpPr>
        <p:spPr/>
        <p:txBody>
          <a:bodyPr/>
          <a:lstStyle/>
          <a:p>
            <a:pPr eaLnBrk="1" hangingPunct="1">
              <a:lnSpc>
                <a:spcPct val="80000"/>
              </a:lnSpc>
            </a:pPr>
            <a:r>
              <a:rPr lang="en-US" sz="2400" dirty="0"/>
              <a:t>Let’s analyze the code that we have just seen:</a:t>
            </a:r>
          </a:p>
          <a:p>
            <a:pPr eaLnBrk="1" hangingPunct="1">
              <a:lnSpc>
                <a:spcPct val="80000"/>
              </a:lnSpc>
            </a:pPr>
            <a:endParaRPr lang="en-US" sz="2400" dirty="0"/>
          </a:p>
          <a:p>
            <a:pPr eaLnBrk="1" hangingPunct="1">
              <a:lnSpc>
                <a:spcPct val="80000"/>
              </a:lnSpc>
            </a:pPr>
            <a:endParaRPr lang="en-US" sz="2000" dirty="0"/>
          </a:p>
          <a:p>
            <a:pPr lvl="2" eaLnBrk="1" hangingPunct="1">
              <a:lnSpc>
                <a:spcPct val="80000"/>
              </a:lnSpc>
              <a:buFontTx/>
              <a:buNone/>
            </a:pPr>
            <a:r>
              <a:rPr lang="en-US" sz="2000" b="1" dirty="0">
                <a:solidFill>
                  <a:srgbClr val="034CA1"/>
                </a:solidFill>
                <a:latin typeface="Courier New" pitchFamily="49" charset="0"/>
              </a:rPr>
              <a:t>String greeting = "Hello";</a:t>
            </a:r>
          </a:p>
          <a:p>
            <a:pPr lvl="2" eaLnBrk="1" hangingPunct="1">
              <a:lnSpc>
                <a:spcPct val="80000"/>
              </a:lnSpc>
              <a:buFontTx/>
              <a:buNone/>
            </a:pPr>
            <a:r>
              <a:rPr lang="en-US" sz="2000" b="1" dirty="0">
                <a:solidFill>
                  <a:srgbClr val="034CA1"/>
                </a:solidFill>
                <a:latin typeface="Courier New" pitchFamily="49" charset="0"/>
              </a:rPr>
              <a:t>int count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lvl="2" eaLnBrk="1" hangingPunct="1">
              <a:lnSpc>
                <a:spcPct val="80000"/>
              </a:lnSpc>
              <a:buFontTx/>
              <a:buNone/>
            </a:pPr>
            <a:r>
              <a:rPr lang="en-US" sz="2000" b="1" dirty="0" err="1">
                <a:solidFill>
                  <a:srgbClr val="034CA1"/>
                </a:solidFill>
                <a:latin typeface="Courier New" pitchFamily="49" charset="0"/>
              </a:rPr>
              <a:t>System.out.println</a:t>
            </a:r>
            <a:r>
              <a:rPr lang="en-US" sz="2000" b="1" dirty="0">
                <a:solidFill>
                  <a:srgbClr val="034CA1"/>
                </a:solidFill>
                <a:latin typeface="Courier New" pitchFamily="49" charset="0"/>
              </a:rPr>
              <a:t>("Length is "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marL="342900" lvl="1" indent="-342900" eaLnBrk="1" hangingPunct="1">
              <a:lnSpc>
                <a:spcPct val="80000"/>
              </a:lnSpc>
              <a:buFont typeface="Arial" charset="0"/>
              <a:buChar char="•"/>
            </a:pPr>
            <a:endParaRPr lang="en-US" sz="2400" dirty="0"/>
          </a:p>
          <a:p>
            <a:pPr marL="342900" lvl="1" indent="-342900" eaLnBrk="1" hangingPunct="1">
              <a:lnSpc>
                <a:spcPct val="80000"/>
              </a:lnSpc>
              <a:buFont typeface="Arial" charset="0"/>
              <a:buChar char="•"/>
            </a:pPr>
            <a:endParaRPr lang="en-US" sz="2400" dirty="0"/>
          </a:p>
          <a:p>
            <a:pPr marL="342900" lvl="1" indent="-342900" eaLnBrk="1" hangingPunct="1">
              <a:lnSpc>
                <a:spcPct val="80000"/>
              </a:lnSpc>
              <a:buFont typeface="Arial" charset="0"/>
              <a:buChar char="•"/>
            </a:pPr>
            <a:r>
              <a:rPr lang="en-US" sz="2400" dirty="0"/>
              <a:t>Q3: Name of a method?</a:t>
            </a:r>
          </a:p>
        </p:txBody>
      </p:sp>
      <p:sp>
        <p:nvSpPr>
          <p:cNvPr id="6" name="Slide Number Placeholder 5"/>
          <p:cNvSpPr>
            <a:spLocks noGrp="1"/>
          </p:cNvSpPr>
          <p:nvPr>
            <p:ph type="sldNum" sz="quarter" idx="11"/>
          </p:nvPr>
        </p:nvSpPr>
        <p:spPr/>
        <p:txBody>
          <a:bodyPr/>
          <a:lstStyle/>
          <a:p>
            <a:pPr>
              <a:defRPr/>
            </a:pPr>
            <a:r>
              <a:rPr lang="en-US"/>
              <a:t>1-</a:t>
            </a:r>
            <a:fld id="{27A49BE6-6269-4D4D-A1EE-FA5C1E86460F}" type="slidenum">
              <a:rPr lang="en-US"/>
              <a:pPr>
                <a:defRPr/>
              </a:pPr>
              <a:t>43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
        <p:nvSpPr>
          <p:cNvPr id="2" name="Callout: Bent Line 1">
            <a:extLst>
              <a:ext uri="{FF2B5EF4-FFF2-40B4-BE49-F238E27FC236}">
                <a16:creationId xmlns:a16="http://schemas.microsoft.com/office/drawing/2014/main" id="{769B36DB-F778-4E4F-92AB-767A0FD43B20}"/>
              </a:ext>
            </a:extLst>
          </p:cNvPr>
          <p:cNvSpPr/>
          <p:nvPr/>
        </p:nvSpPr>
        <p:spPr>
          <a:xfrm>
            <a:off x="762000" y="2286000"/>
            <a:ext cx="609600" cy="381000"/>
          </a:xfrm>
          <a:prstGeom prst="borderCallout2">
            <a:avLst>
              <a:gd name="adj1" fmla="val 37212"/>
              <a:gd name="adj2" fmla="val 102436"/>
              <a:gd name="adj3" fmla="val 44597"/>
              <a:gd name="adj4" fmla="val 170256"/>
              <a:gd name="adj5" fmla="val 105115"/>
              <a:gd name="adj6" fmla="val 1725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A</a:t>
            </a:r>
          </a:p>
        </p:txBody>
      </p:sp>
      <p:sp>
        <p:nvSpPr>
          <p:cNvPr id="8" name="Callout: Bent Line 7">
            <a:extLst>
              <a:ext uri="{FF2B5EF4-FFF2-40B4-BE49-F238E27FC236}">
                <a16:creationId xmlns:a16="http://schemas.microsoft.com/office/drawing/2014/main" id="{C9CB2B05-E11F-45BF-BBD7-F0D347F94E9C}"/>
              </a:ext>
            </a:extLst>
          </p:cNvPr>
          <p:cNvSpPr/>
          <p:nvPr/>
        </p:nvSpPr>
        <p:spPr>
          <a:xfrm>
            <a:off x="2514600" y="1981200"/>
            <a:ext cx="609600" cy="381000"/>
          </a:xfrm>
          <a:prstGeom prst="borderCallout2">
            <a:avLst>
              <a:gd name="adj1" fmla="val 99982"/>
              <a:gd name="adj2" fmla="val 97821"/>
              <a:gd name="adj3" fmla="val 129520"/>
              <a:gd name="adj4" fmla="val 133333"/>
              <a:gd name="adj5" fmla="val 190038"/>
              <a:gd name="adj6" fmla="val 1333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B</a:t>
            </a:r>
          </a:p>
        </p:txBody>
      </p:sp>
      <p:sp>
        <p:nvSpPr>
          <p:cNvPr id="9" name="Callout: Bent Line 8">
            <a:extLst>
              <a:ext uri="{FF2B5EF4-FFF2-40B4-BE49-F238E27FC236}">
                <a16:creationId xmlns:a16="http://schemas.microsoft.com/office/drawing/2014/main" id="{3BFBB60E-AD5A-4EA9-957D-8E0215398690}"/>
              </a:ext>
            </a:extLst>
          </p:cNvPr>
          <p:cNvSpPr/>
          <p:nvPr/>
        </p:nvSpPr>
        <p:spPr>
          <a:xfrm>
            <a:off x="4876800" y="1981200"/>
            <a:ext cx="609600" cy="381000"/>
          </a:xfrm>
          <a:prstGeom prst="borderCallout2">
            <a:avLst>
              <a:gd name="adj1" fmla="val 88905"/>
              <a:gd name="adj2" fmla="val -1410"/>
              <a:gd name="adj3" fmla="val 99981"/>
              <a:gd name="adj4" fmla="val -67436"/>
              <a:gd name="adj5" fmla="val 164192"/>
              <a:gd name="adj6" fmla="val -512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C</a:t>
            </a:r>
          </a:p>
        </p:txBody>
      </p:sp>
      <p:sp>
        <p:nvSpPr>
          <p:cNvPr id="10" name="Callout: Bent Line 9">
            <a:extLst>
              <a:ext uri="{FF2B5EF4-FFF2-40B4-BE49-F238E27FC236}">
                <a16:creationId xmlns:a16="http://schemas.microsoft.com/office/drawing/2014/main" id="{E18A3BD7-882F-4CDB-8CCC-591A9C0B6ADB}"/>
              </a:ext>
            </a:extLst>
          </p:cNvPr>
          <p:cNvSpPr/>
          <p:nvPr/>
        </p:nvSpPr>
        <p:spPr>
          <a:xfrm>
            <a:off x="5943600" y="2420815"/>
            <a:ext cx="609600" cy="381000"/>
          </a:xfrm>
          <a:prstGeom prst="borderCallout2">
            <a:avLst>
              <a:gd name="adj1" fmla="val 96289"/>
              <a:gd name="adj2" fmla="val -1410"/>
              <a:gd name="adj3" fmla="val 92596"/>
              <a:gd name="adj4" fmla="val -55897"/>
              <a:gd name="adj5" fmla="val 142038"/>
              <a:gd name="adj6" fmla="val -835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D</a:t>
            </a:r>
          </a:p>
        </p:txBody>
      </p:sp>
      <p:sp>
        <p:nvSpPr>
          <p:cNvPr id="11" name="Callout: Bent Line 10">
            <a:extLst>
              <a:ext uri="{FF2B5EF4-FFF2-40B4-BE49-F238E27FC236}">
                <a16:creationId xmlns:a16="http://schemas.microsoft.com/office/drawing/2014/main" id="{30059646-9FF4-4BC7-AE8D-86393BB0F1E1}"/>
              </a:ext>
            </a:extLst>
          </p:cNvPr>
          <p:cNvSpPr/>
          <p:nvPr/>
        </p:nvSpPr>
        <p:spPr>
          <a:xfrm>
            <a:off x="457200" y="3276600"/>
            <a:ext cx="609600" cy="381000"/>
          </a:xfrm>
          <a:prstGeom prst="borderCallout2">
            <a:avLst>
              <a:gd name="adj1" fmla="val 22443"/>
              <a:gd name="adj2" fmla="val 102436"/>
              <a:gd name="adj3" fmla="val -3403"/>
              <a:gd name="adj4" fmla="val 163333"/>
              <a:gd name="adj5" fmla="val -31501"/>
              <a:gd name="adj6" fmla="val 2694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E</a:t>
            </a:r>
          </a:p>
        </p:txBody>
      </p:sp>
    </p:spTree>
    <p:extLst>
      <p:ext uri="{BB962C8B-B14F-4D97-AF65-F5344CB8AC3E}">
        <p14:creationId xmlns:p14="http://schemas.microsoft.com/office/powerpoint/2010/main" val="22849025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t>iClicker</a:t>
            </a:r>
            <a:r>
              <a:rPr lang="en-US" dirty="0"/>
              <a:t> Time</a:t>
            </a:r>
          </a:p>
        </p:txBody>
      </p:sp>
      <p:sp>
        <p:nvSpPr>
          <p:cNvPr id="64515" name="Rectangle 3"/>
          <p:cNvSpPr>
            <a:spLocks noGrp="1" noChangeArrowheads="1"/>
          </p:cNvSpPr>
          <p:nvPr>
            <p:ph type="body" idx="1"/>
          </p:nvPr>
        </p:nvSpPr>
        <p:spPr/>
        <p:txBody>
          <a:bodyPr/>
          <a:lstStyle/>
          <a:p>
            <a:pPr eaLnBrk="1" hangingPunct="1">
              <a:lnSpc>
                <a:spcPct val="80000"/>
              </a:lnSpc>
            </a:pPr>
            <a:r>
              <a:rPr lang="en-US" sz="2400" dirty="0"/>
              <a:t>Let’s analyze the code that we have just seen:</a:t>
            </a:r>
          </a:p>
          <a:p>
            <a:pPr eaLnBrk="1" hangingPunct="1">
              <a:lnSpc>
                <a:spcPct val="80000"/>
              </a:lnSpc>
            </a:pPr>
            <a:endParaRPr lang="en-US" sz="2400" dirty="0"/>
          </a:p>
          <a:p>
            <a:pPr eaLnBrk="1" hangingPunct="1">
              <a:lnSpc>
                <a:spcPct val="80000"/>
              </a:lnSpc>
            </a:pPr>
            <a:endParaRPr lang="en-US" sz="2000" dirty="0"/>
          </a:p>
          <a:p>
            <a:pPr lvl="2" eaLnBrk="1" hangingPunct="1">
              <a:lnSpc>
                <a:spcPct val="80000"/>
              </a:lnSpc>
              <a:buFontTx/>
              <a:buNone/>
            </a:pPr>
            <a:r>
              <a:rPr lang="en-US" sz="2000" b="1" dirty="0">
                <a:solidFill>
                  <a:srgbClr val="034CA1"/>
                </a:solidFill>
                <a:latin typeface="Courier New" pitchFamily="49" charset="0"/>
              </a:rPr>
              <a:t>String greeting = "Hello";</a:t>
            </a:r>
          </a:p>
          <a:p>
            <a:pPr lvl="2" eaLnBrk="1" hangingPunct="1">
              <a:lnSpc>
                <a:spcPct val="80000"/>
              </a:lnSpc>
              <a:buFontTx/>
              <a:buNone/>
            </a:pPr>
            <a:r>
              <a:rPr lang="en-US" sz="2000" b="1" dirty="0">
                <a:solidFill>
                  <a:srgbClr val="034CA1"/>
                </a:solidFill>
                <a:latin typeface="Courier New" pitchFamily="49" charset="0"/>
              </a:rPr>
              <a:t>int count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lvl="2" eaLnBrk="1" hangingPunct="1">
              <a:lnSpc>
                <a:spcPct val="80000"/>
              </a:lnSpc>
              <a:buFontTx/>
              <a:buNone/>
            </a:pPr>
            <a:r>
              <a:rPr lang="en-US" sz="2000" b="1" dirty="0" err="1">
                <a:solidFill>
                  <a:srgbClr val="034CA1"/>
                </a:solidFill>
                <a:latin typeface="Courier New" pitchFamily="49" charset="0"/>
              </a:rPr>
              <a:t>System.out.println</a:t>
            </a:r>
            <a:r>
              <a:rPr lang="en-US" sz="2000" b="1" dirty="0">
                <a:solidFill>
                  <a:srgbClr val="034CA1"/>
                </a:solidFill>
                <a:latin typeface="Courier New" pitchFamily="49" charset="0"/>
              </a:rPr>
              <a:t>("Length is "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marL="342900" lvl="1" indent="-342900" eaLnBrk="1" hangingPunct="1">
              <a:lnSpc>
                <a:spcPct val="80000"/>
              </a:lnSpc>
              <a:buFont typeface="Arial" charset="0"/>
              <a:buChar char="•"/>
            </a:pPr>
            <a:endParaRPr lang="en-US" sz="2400" dirty="0"/>
          </a:p>
          <a:p>
            <a:pPr marL="0" lvl="1" indent="0" eaLnBrk="1" hangingPunct="1">
              <a:lnSpc>
                <a:spcPct val="80000"/>
              </a:lnSpc>
              <a:buNone/>
            </a:pPr>
            <a:endParaRPr lang="en-US" sz="2400" dirty="0"/>
          </a:p>
          <a:p>
            <a:pPr marL="342900" lvl="1" indent="-342900" eaLnBrk="1" hangingPunct="1">
              <a:lnSpc>
                <a:spcPct val="80000"/>
              </a:lnSpc>
              <a:buFont typeface="Arial" charset="0"/>
              <a:buChar char="•"/>
            </a:pPr>
            <a:r>
              <a:rPr lang="en-US" sz="2400" dirty="0"/>
              <a:t>Q4: Name of a variable?</a:t>
            </a:r>
          </a:p>
        </p:txBody>
      </p:sp>
      <p:sp>
        <p:nvSpPr>
          <p:cNvPr id="6" name="Slide Number Placeholder 5"/>
          <p:cNvSpPr>
            <a:spLocks noGrp="1"/>
          </p:cNvSpPr>
          <p:nvPr>
            <p:ph type="sldNum" sz="quarter" idx="11"/>
          </p:nvPr>
        </p:nvSpPr>
        <p:spPr/>
        <p:txBody>
          <a:bodyPr/>
          <a:lstStyle/>
          <a:p>
            <a:pPr>
              <a:defRPr/>
            </a:pPr>
            <a:r>
              <a:rPr lang="en-US"/>
              <a:t>1-</a:t>
            </a:r>
            <a:fld id="{27A49BE6-6269-4D4D-A1EE-FA5C1E86460F}" type="slidenum">
              <a:rPr lang="en-US"/>
              <a:pPr>
                <a:defRPr/>
              </a:pPr>
              <a:t>44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
        <p:nvSpPr>
          <p:cNvPr id="2" name="Callout: Bent Line 1">
            <a:extLst>
              <a:ext uri="{FF2B5EF4-FFF2-40B4-BE49-F238E27FC236}">
                <a16:creationId xmlns:a16="http://schemas.microsoft.com/office/drawing/2014/main" id="{769B36DB-F778-4E4F-92AB-767A0FD43B20}"/>
              </a:ext>
            </a:extLst>
          </p:cNvPr>
          <p:cNvSpPr/>
          <p:nvPr/>
        </p:nvSpPr>
        <p:spPr>
          <a:xfrm>
            <a:off x="762000" y="2286000"/>
            <a:ext cx="609600" cy="381000"/>
          </a:xfrm>
          <a:prstGeom prst="borderCallout2">
            <a:avLst>
              <a:gd name="adj1" fmla="val 37212"/>
              <a:gd name="adj2" fmla="val 102436"/>
              <a:gd name="adj3" fmla="val 44597"/>
              <a:gd name="adj4" fmla="val 170256"/>
              <a:gd name="adj5" fmla="val 105115"/>
              <a:gd name="adj6" fmla="val 1725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A</a:t>
            </a:r>
          </a:p>
        </p:txBody>
      </p:sp>
      <p:sp>
        <p:nvSpPr>
          <p:cNvPr id="8" name="Callout: Bent Line 7">
            <a:extLst>
              <a:ext uri="{FF2B5EF4-FFF2-40B4-BE49-F238E27FC236}">
                <a16:creationId xmlns:a16="http://schemas.microsoft.com/office/drawing/2014/main" id="{C9CB2B05-E11F-45BF-BBD7-F0D347F94E9C}"/>
              </a:ext>
            </a:extLst>
          </p:cNvPr>
          <p:cNvSpPr/>
          <p:nvPr/>
        </p:nvSpPr>
        <p:spPr>
          <a:xfrm>
            <a:off x="2514600" y="1981200"/>
            <a:ext cx="609600" cy="381000"/>
          </a:xfrm>
          <a:prstGeom prst="borderCallout2">
            <a:avLst>
              <a:gd name="adj1" fmla="val 99982"/>
              <a:gd name="adj2" fmla="val 97821"/>
              <a:gd name="adj3" fmla="val 129520"/>
              <a:gd name="adj4" fmla="val 133333"/>
              <a:gd name="adj5" fmla="val 190038"/>
              <a:gd name="adj6" fmla="val 1333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B</a:t>
            </a:r>
          </a:p>
        </p:txBody>
      </p:sp>
      <p:sp>
        <p:nvSpPr>
          <p:cNvPr id="9" name="Callout: Bent Line 8">
            <a:extLst>
              <a:ext uri="{FF2B5EF4-FFF2-40B4-BE49-F238E27FC236}">
                <a16:creationId xmlns:a16="http://schemas.microsoft.com/office/drawing/2014/main" id="{3BFBB60E-AD5A-4EA9-957D-8E0215398690}"/>
              </a:ext>
            </a:extLst>
          </p:cNvPr>
          <p:cNvSpPr/>
          <p:nvPr/>
        </p:nvSpPr>
        <p:spPr>
          <a:xfrm>
            <a:off x="4876800" y="1981200"/>
            <a:ext cx="609600" cy="381000"/>
          </a:xfrm>
          <a:prstGeom prst="borderCallout2">
            <a:avLst>
              <a:gd name="adj1" fmla="val 88905"/>
              <a:gd name="adj2" fmla="val -1410"/>
              <a:gd name="adj3" fmla="val 99981"/>
              <a:gd name="adj4" fmla="val -67436"/>
              <a:gd name="adj5" fmla="val 164192"/>
              <a:gd name="adj6" fmla="val -512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C</a:t>
            </a:r>
          </a:p>
        </p:txBody>
      </p:sp>
      <p:sp>
        <p:nvSpPr>
          <p:cNvPr id="10" name="Callout: Bent Line 9">
            <a:extLst>
              <a:ext uri="{FF2B5EF4-FFF2-40B4-BE49-F238E27FC236}">
                <a16:creationId xmlns:a16="http://schemas.microsoft.com/office/drawing/2014/main" id="{E18A3BD7-882F-4CDB-8CCC-591A9C0B6ADB}"/>
              </a:ext>
            </a:extLst>
          </p:cNvPr>
          <p:cNvSpPr/>
          <p:nvPr/>
        </p:nvSpPr>
        <p:spPr>
          <a:xfrm>
            <a:off x="5943600" y="2420815"/>
            <a:ext cx="609600" cy="381000"/>
          </a:xfrm>
          <a:prstGeom prst="borderCallout2">
            <a:avLst>
              <a:gd name="adj1" fmla="val 96289"/>
              <a:gd name="adj2" fmla="val -1410"/>
              <a:gd name="adj3" fmla="val 92596"/>
              <a:gd name="adj4" fmla="val -55897"/>
              <a:gd name="adj5" fmla="val 142038"/>
              <a:gd name="adj6" fmla="val -835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D</a:t>
            </a:r>
          </a:p>
        </p:txBody>
      </p:sp>
      <p:sp>
        <p:nvSpPr>
          <p:cNvPr id="11" name="Callout: Bent Line 10">
            <a:extLst>
              <a:ext uri="{FF2B5EF4-FFF2-40B4-BE49-F238E27FC236}">
                <a16:creationId xmlns:a16="http://schemas.microsoft.com/office/drawing/2014/main" id="{30059646-9FF4-4BC7-AE8D-86393BB0F1E1}"/>
              </a:ext>
            </a:extLst>
          </p:cNvPr>
          <p:cNvSpPr/>
          <p:nvPr/>
        </p:nvSpPr>
        <p:spPr>
          <a:xfrm>
            <a:off x="457200" y="3276600"/>
            <a:ext cx="609600" cy="381000"/>
          </a:xfrm>
          <a:prstGeom prst="borderCallout2">
            <a:avLst>
              <a:gd name="adj1" fmla="val 22443"/>
              <a:gd name="adj2" fmla="val 102436"/>
              <a:gd name="adj3" fmla="val -3403"/>
              <a:gd name="adj4" fmla="val 163333"/>
              <a:gd name="adj5" fmla="val -31501"/>
              <a:gd name="adj6" fmla="val 2694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E</a:t>
            </a:r>
          </a:p>
        </p:txBody>
      </p:sp>
    </p:spTree>
    <p:extLst>
      <p:ext uri="{BB962C8B-B14F-4D97-AF65-F5344CB8AC3E}">
        <p14:creationId xmlns:p14="http://schemas.microsoft.com/office/powerpoint/2010/main" val="22978283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Identifiers</a:t>
            </a:r>
          </a:p>
        </p:txBody>
      </p:sp>
      <p:sp>
        <p:nvSpPr>
          <p:cNvPr id="31747" name="Rectangle 3"/>
          <p:cNvSpPr>
            <a:spLocks noGrp="1" noChangeArrowheads="1"/>
          </p:cNvSpPr>
          <p:nvPr>
            <p:ph type="body" idx="1"/>
          </p:nvPr>
        </p:nvSpPr>
        <p:spPr/>
        <p:txBody>
          <a:bodyPr/>
          <a:lstStyle/>
          <a:p>
            <a:pPr eaLnBrk="1" hangingPunct="1">
              <a:lnSpc>
                <a:spcPct val="90000"/>
              </a:lnSpc>
            </a:pPr>
            <a:r>
              <a:rPr lang="en-US" sz="2800" i="1"/>
              <a:t>Identifier</a:t>
            </a:r>
            <a:r>
              <a:rPr lang="en-US" sz="2800"/>
              <a:t>:  The name of a variable or other item (class, method, object, etc.) defined in a program</a:t>
            </a:r>
          </a:p>
          <a:p>
            <a:pPr lvl="1" eaLnBrk="1" hangingPunct="1">
              <a:lnSpc>
                <a:spcPct val="90000"/>
              </a:lnSpc>
            </a:pPr>
            <a:r>
              <a:rPr lang="en-US" sz="2400"/>
              <a:t>A Java identifier must not start with a digit, and all the characters must be letters, digits, or the underscore symbol</a:t>
            </a:r>
          </a:p>
          <a:p>
            <a:pPr lvl="1" eaLnBrk="1" hangingPunct="1">
              <a:lnSpc>
                <a:spcPct val="90000"/>
              </a:lnSpc>
            </a:pPr>
            <a:r>
              <a:rPr lang="en-US" sz="2400"/>
              <a:t>Java identifiers can theoretically be of any length</a:t>
            </a:r>
          </a:p>
          <a:p>
            <a:pPr lvl="1" eaLnBrk="1" hangingPunct="1">
              <a:lnSpc>
                <a:spcPct val="90000"/>
              </a:lnSpc>
            </a:pPr>
            <a:r>
              <a:rPr lang="en-US" sz="2400"/>
              <a:t>Java is a case-sensitive language:  </a:t>
            </a:r>
            <a:r>
              <a:rPr lang="en-US" sz="2400" b="1">
                <a:solidFill>
                  <a:srgbClr val="034CA1"/>
                </a:solidFill>
                <a:latin typeface="Courier New" pitchFamily="49" charset="0"/>
              </a:rPr>
              <a:t>Rate</a:t>
            </a:r>
            <a:r>
              <a:rPr lang="en-US" sz="2400"/>
              <a:t>, </a:t>
            </a:r>
            <a:r>
              <a:rPr lang="en-US" sz="2400" b="1">
                <a:solidFill>
                  <a:srgbClr val="034CA1"/>
                </a:solidFill>
                <a:latin typeface="Courier New" pitchFamily="49" charset="0"/>
              </a:rPr>
              <a:t>rate</a:t>
            </a:r>
            <a:r>
              <a:rPr lang="en-US" sz="2400"/>
              <a:t>, and </a:t>
            </a:r>
            <a:r>
              <a:rPr lang="en-US" sz="2400" b="1">
                <a:solidFill>
                  <a:srgbClr val="034CA1"/>
                </a:solidFill>
                <a:latin typeface="Courier New" pitchFamily="49" charset="0"/>
              </a:rPr>
              <a:t>RATE</a:t>
            </a:r>
            <a:r>
              <a:rPr lang="en-US" sz="2400"/>
              <a:t> are the names of three different variables</a:t>
            </a:r>
          </a:p>
        </p:txBody>
      </p:sp>
      <p:sp>
        <p:nvSpPr>
          <p:cNvPr id="6" name="Slide Number Placeholder 5"/>
          <p:cNvSpPr>
            <a:spLocks noGrp="1"/>
          </p:cNvSpPr>
          <p:nvPr>
            <p:ph type="sldNum" sz="quarter" idx="11"/>
          </p:nvPr>
        </p:nvSpPr>
        <p:spPr/>
        <p:txBody>
          <a:bodyPr/>
          <a:lstStyle/>
          <a:p>
            <a:pPr>
              <a:defRPr/>
            </a:pPr>
            <a:r>
              <a:rPr lang="en-US"/>
              <a:t>1-</a:t>
            </a:r>
            <a:fld id="{47EE869F-5CE4-4D5A-947C-92A61AC98D14}" type="slidenum">
              <a:rPr lang="en-US"/>
              <a:pPr>
                <a:defRPr/>
              </a:pPr>
              <a:t>45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Identifiers</a:t>
            </a:r>
          </a:p>
        </p:txBody>
      </p:sp>
      <p:sp>
        <p:nvSpPr>
          <p:cNvPr id="32771" name="Rectangle 3"/>
          <p:cNvSpPr>
            <a:spLocks noGrp="1" noChangeArrowheads="1"/>
          </p:cNvSpPr>
          <p:nvPr>
            <p:ph type="body" idx="1"/>
          </p:nvPr>
        </p:nvSpPr>
        <p:spPr/>
        <p:txBody>
          <a:bodyPr/>
          <a:lstStyle/>
          <a:p>
            <a:pPr eaLnBrk="1" hangingPunct="1">
              <a:lnSpc>
                <a:spcPct val="80000"/>
              </a:lnSpc>
            </a:pPr>
            <a:r>
              <a:rPr lang="en-US" sz="2800"/>
              <a:t>Keywords and Reserved words:  Identifiers that have a predefined meaning in Java</a:t>
            </a:r>
          </a:p>
          <a:p>
            <a:pPr lvl="1" eaLnBrk="1" hangingPunct="1">
              <a:lnSpc>
                <a:spcPct val="80000"/>
              </a:lnSpc>
            </a:pPr>
            <a:r>
              <a:rPr lang="en-US" sz="2400"/>
              <a:t>Do not use them to name anything else</a:t>
            </a:r>
          </a:p>
          <a:p>
            <a:pPr lvl="1" algn="ctr" eaLnBrk="1" hangingPunct="1">
              <a:lnSpc>
                <a:spcPct val="80000"/>
              </a:lnSpc>
              <a:buFontTx/>
              <a:buNone/>
            </a:pPr>
            <a:r>
              <a:rPr lang="en-US" sz="2400" b="1">
                <a:solidFill>
                  <a:srgbClr val="034CA1"/>
                </a:solidFill>
                <a:latin typeface="Courier New" pitchFamily="49" charset="0"/>
              </a:rPr>
              <a:t>public    class    void    static</a:t>
            </a:r>
            <a:endParaRPr lang="en-US" sz="2400">
              <a:solidFill>
                <a:srgbClr val="034CA1"/>
              </a:solidFill>
              <a:latin typeface="Courier New" pitchFamily="49" charset="0"/>
            </a:endParaRPr>
          </a:p>
          <a:p>
            <a:pPr eaLnBrk="1" hangingPunct="1">
              <a:lnSpc>
                <a:spcPct val="80000"/>
              </a:lnSpc>
            </a:pPr>
            <a:r>
              <a:rPr lang="en-US" sz="2800"/>
              <a:t>Predefined identifiers:  Identifiers that are defined in libraries required by the Java language standard</a:t>
            </a:r>
          </a:p>
          <a:p>
            <a:pPr lvl="1" eaLnBrk="1" hangingPunct="1">
              <a:lnSpc>
                <a:spcPct val="80000"/>
              </a:lnSpc>
            </a:pPr>
            <a:r>
              <a:rPr lang="en-US" sz="2400"/>
              <a:t>Although they can be redefined, this could be confusing and dangerous if doing so would change their standard meaning</a:t>
            </a:r>
          </a:p>
          <a:p>
            <a:pPr lvl="1" algn="ctr" eaLnBrk="1" hangingPunct="1">
              <a:lnSpc>
                <a:spcPct val="80000"/>
              </a:lnSpc>
              <a:buFontTx/>
              <a:buNone/>
            </a:pPr>
            <a:r>
              <a:rPr lang="en-US" sz="2400" b="1">
                <a:solidFill>
                  <a:srgbClr val="034CA1"/>
                </a:solidFill>
                <a:latin typeface="Courier New" pitchFamily="49" charset="0"/>
              </a:rPr>
              <a:t>System    String    println</a:t>
            </a:r>
            <a:endParaRPr lang="en-US" sz="24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057FE22-6939-4F19-8E79-670F3515DDB4}" type="slidenum">
              <a:rPr lang="en-US"/>
              <a:pPr>
                <a:defRPr/>
              </a:pPr>
              <a:t>46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Naming Conventions</a:t>
            </a:r>
          </a:p>
        </p:txBody>
      </p:sp>
      <p:sp>
        <p:nvSpPr>
          <p:cNvPr id="33795" name="Rectangle 3"/>
          <p:cNvSpPr>
            <a:spLocks noGrp="1" noChangeArrowheads="1"/>
          </p:cNvSpPr>
          <p:nvPr>
            <p:ph type="body" idx="1"/>
          </p:nvPr>
        </p:nvSpPr>
        <p:spPr/>
        <p:txBody>
          <a:bodyPr/>
          <a:lstStyle/>
          <a:p>
            <a:pPr eaLnBrk="1" hangingPunct="1">
              <a:lnSpc>
                <a:spcPct val="80000"/>
              </a:lnSpc>
            </a:pPr>
            <a:r>
              <a:rPr lang="en-US" sz="2800" dirty="0"/>
              <a:t>Start the names of variables, methods, and objects with a lowercase letter, indicate "word" boundaries with an uppercase letter, and restrict the remaining characters to digits and lowercase letters</a:t>
            </a:r>
          </a:p>
          <a:p>
            <a:pPr lvl="1" algn="ctr" eaLnBrk="1" hangingPunct="1">
              <a:lnSpc>
                <a:spcPct val="80000"/>
              </a:lnSpc>
              <a:buFontTx/>
              <a:buNone/>
            </a:pPr>
            <a:r>
              <a:rPr lang="en-US" sz="2400" b="1" dirty="0" err="1">
                <a:solidFill>
                  <a:srgbClr val="034CA1"/>
                </a:solidFill>
                <a:latin typeface="Courier New" pitchFamily="49" charset="0"/>
              </a:rPr>
              <a:t>topSpeed</a:t>
            </a:r>
            <a:r>
              <a:rPr lang="en-US" sz="2400" b="1" dirty="0">
                <a:solidFill>
                  <a:srgbClr val="034CA1"/>
                </a:solidFill>
                <a:latin typeface="Courier New" pitchFamily="49" charset="0"/>
              </a:rPr>
              <a:t>   bankRate1   </a:t>
            </a:r>
            <a:r>
              <a:rPr lang="en-US" sz="2400" b="1" dirty="0" err="1">
                <a:solidFill>
                  <a:srgbClr val="034CA1"/>
                </a:solidFill>
                <a:latin typeface="Courier New" pitchFamily="49" charset="0"/>
              </a:rPr>
              <a:t>timeOfArrival</a:t>
            </a:r>
            <a:endParaRPr lang="en-US" sz="2400" dirty="0">
              <a:solidFill>
                <a:srgbClr val="034CA1"/>
              </a:solidFill>
              <a:latin typeface="Courier New" pitchFamily="49" charset="0"/>
            </a:endParaRPr>
          </a:p>
          <a:p>
            <a:pPr eaLnBrk="1" hangingPunct="1">
              <a:lnSpc>
                <a:spcPct val="80000"/>
              </a:lnSpc>
            </a:pPr>
            <a:r>
              <a:rPr lang="en-US" sz="2800" dirty="0"/>
              <a:t>Start the names of classes with an uppercase letter and, otherwise, adhere to the rules above</a:t>
            </a:r>
          </a:p>
          <a:p>
            <a:pPr lvl="1" algn="ctr" eaLnBrk="1" hangingPunct="1">
              <a:lnSpc>
                <a:spcPct val="80000"/>
              </a:lnSpc>
              <a:buFontTx/>
              <a:buNone/>
            </a:pPr>
            <a:r>
              <a:rPr lang="en-US" sz="2400" b="1" dirty="0" err="1">
                <a:solidFill>
                  <a:srgbClr val="034CA1"/>
                </a:solidFill>
                <a:latin typeface="Courier New" pitchFamily="49" charset="0"/>
              </a:rPr>
              <a:t>FirstProgram</a:t>
            </a:r>
            <a:r>
              <a:rPr lang="en-US" sz="2400" b="1" dirty="0">
                <a:solidFill>
                  <a:srgbClr val="034CA1"/>
                </a:solidFill>
                <a:latin typeface="Courier New" pitchFamily="49" charset="0"/>
              </a:rPr>
              <a:t>    </a:t>
            </a:r>
            <a:r>
              <a:rPr lang="en-US" sz="2400" b="1" dirty="0" err="1">
                <a:solidFill>
                  <a:srgbClr val="034CA1"/>
                </a:solidFill>
                <a:latin typeface="Courier New" pitchFamily="49" charset="0"/>
              </a:rPr>
              <a:t>MyClass</a:t>
            </a:r>
            <a:r>
              <a:rPr lang="en-US" sz="2400" b="1" dirty="0">
                <a:solidFill>
                  <a:srgbClr val="034CA1"/>
                </a:solidFill>
                <a:latin typeface="Courier New" pitchFamily="49" charset="0"/>
              </a:rPr>
              <a:t>    String</a:t>
            </a:r>
            <a:endParaRPr lang="en-US" sz="24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CA9DE920-BFDB-4115-B168-73F9872E90EF}" type="slidenum">
              <a:rPr lang="en-US"/>
              <a:pPr>
                <a:defRPr/>
              </a:pPr>
              <a:t>47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Using </a:t>
            </a:r>
            <a:r>
              <a:rPr lang="en-US" b="1">
                <a:latin typeface="Courier New" pitchFamily="49" charset="0"/>
              </a:rPr>
              <a:t>=</a:t>
            </a:r>
            <a:r>
              <a:rPr lang="en-US"/>
              <a:t> and </a:t>
            </a:r>
            <a:r>
              <a:rPr lang="en-US" b="1">
                <a:latin typeface="Courier New" pitchFamily="49" charset="0"/>
              </a:rPr>
              <a:t>+</a:t>
            </a:r>
            <a:endParaRPr lang="en-US">
              <a:latin typeface="Courier New" pitchFamily="49" charset="0"/>
            </a:endParaRPr>
          </a:p>
        </p:txBody>
      </p:sp>
      <p:sp>
        <p:nvSpPr>
          <p:cNvPr id="20483" name="Rectangle 3"/>
          <p:cNvSpPr>
            <a:spLocks noGrp="1" noChangeArrowheads="1"/>
          </p:cNvSpPr>
          <p:nvPr>
            <p:ph type="body" idx="1"/>
          </p:nvPr>
        </p:nvSpPr>
        <p:spPr/>
        <p:txBody>
          <a:bodyPr/>
          <a:lstStyle/>
          <a:p>
            <a:pPr eaLnBrk="1" hangingPunct="1"/>
            <a:r>
              <a:rPr lang="en-US" sz="2800"/>
              <a:t>In Java, the equal sign (</a:t>
            </a:r>
            <a:r>
              <a:rPr lang="en-US" sz="2800" b="1">
                <a:solidFill>
                  <a:srgbClr val="034CA1"/>
                </a:solidFill>
                <a:latin typeface="Courier New" pitchFamily="49" charset="0"/>
              </a:rPr>
              <a:t>=</a:t>
            </a:r>
            <a:r>
              <a:rPr lang="en-US" sz="2800"/>
              <a:t>) is used as the </a:t>
            </a:r>
            <a:r>
              <a:rPr lang="en-US" sz="2800" i="1"/>
              <a:t>assignment operator</a:t>
            </a:r>
          </a:p>
          <a:p>
            <a:pPr lvl="1" eaLnBrk="1" hangingPunct="1"/>
            <a:r>
              <a:rPr lang="en-US" sz="2400"/>
              <a:t>The variable on the left side of the assignment operator is </a:t>
            </a:r>
            <a:r>
              <a:rPr lang="en-US" sz="2400" i="1"/>
              <a:t>assigned the value</a:t>
            </a:r>
            <a:r>
              <a:rPr lang="en-US" sz="2400"/>
              <a:t> of the expression on the right side of the assignment operator</a:t>
            </a:r>
          </a:p>
          <a:p>
            <a:pPr lvl="1" algn="ctr" eaLnBrk="1" hangingPunct="1">
              <a:buFontTx/>
              <a:buNone/>
            </a:pPr>
            <a:r>
              <a:rPr lang="en-US" sz="2400" b="1">
                <a:solidFill>
                  <a:srgbClr val="034CA1"/>
                </a:solidFill>
                <a:latin typeface="Courier New" pitchFamily="49" charset="0"/>
              </a:rPr>
              <a:t>answer = 2 + 2;</a:t>
            </a:r>
            <a:endParaRPr lang="en-US" sz="2400">
              <a:solidFill>
                <a:srgbClr val="034CA1"/>
              </a:solidFill>
              <a:latin typeface="Courier New" pitchFamily="49" charset="0"/>
            </a:endParaRPr>
          </a:p>
          <a:p>
            <a:pPr eaLnBrk="1" hangingPunct="1"/>
            <a:r>
              <a:rPr lang="en-US" sz="2800"/>
              <a:t>In Java, the plus sign (</a:t>
            </a:r>
            <a:r>
              <a:rPr lang="en-US" sz="2800" b="1">
                <a:solidFill>
                  <a:srgbClr val="034CA1"/>
                </a:solidFill>
                <a:latin typeface="Courier New" pitchFamily="49" charset="0"/>
              </a:rPr>
              <a:t>+</a:t>
            </a:r>
            <a:r>
              <a:rPr lang="en-US" sz="2800"/>
              <a:t>) can be used to denote addition (as above) or </a:t>
            </a:r>
            <a:r>
              <a:rPr lang="en-US" sz="2800" i="1"/>
              <a:t>concatenation</a:t>
            </a:r>
          </a:p>
          <a:p>
            <a:pPr lvl="1" eaLnBrk="1" hangingPunct="1"/>
            <a:r>
              <a:rPr lang="en-US" sz="2400"/>
              <a:t>Using </a:t>
            </a:r>
            <a:r>
              <a:rPr lang="en-US" sz="2400" b="1">
                <a:solidFill>
                  <a:srgbClr val="034CA1"/>
                </a:solidFill>
                <a:latin typeface="Courier New" pitchFamily="49" charset="0"/>
              </a:rPr>
              <a:t>+</a:t>
            </a:r>
            <a:r>
              <a:rPr lang="en-US" sz="2400"/>
              <a:t>, two strings can be connected together</a:t>
            </a:r>
            <a:endParaRPr lang="en-US" sz="2400">
              <a:solidFill>
                <a:srgbClr val="034CA1"/>
              </a:solidFill>
              <a:latin typeface="Courier New" pitchFamily="49" charset="0"/>
            </a:endParaRPr>
          </a:p>
        </p:txBody>
      </p:sp>
      <p:sp>
        <p:nvSpPr>
          <p:cNvPr id="20484" name="Text Box 4"/>
          <p:cNvSpPr txBox="1">
            <a:spLocks noChangeArrowheads="1"/>
          </p:cNvSpPr>
          <p:nvPr/>
        </p:nvSpPr>
        <p:spPr bwMode="auto">
          <a:xfrm>
            <a:off x="1295400" y="5638800"/>
            <a:ext cx="7620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b="1">
                <a:solidFill>
                  <a:srgbClr val="034CA1"/>
                </a:solidFill>
                <a:latin typeface="Courier New" pitchFamily="49" charset="0"/>
              </a:rPr>
              <a:t>System.out.println("2 plus 2 is " + answer);</a:t>
            </a:r>
          </a:p>
        </p:txBody>
      </p:sp>
      <p:sp>
        <p:nvSpPr>
          <p:cNvPr id="7" name="Slide Number Placeholder 6"/>
          <p:cNvSpPr>
            <a:spLocks noGrp="1"/>
          </p:cNvSpPr>
          <p:nvPr>
            <p:ph type="sldNum" sz="quarter" idx="11"/>
          </p:nvPr>
        </p:nvSpPr>
        <p:spPr/>
        <p:txBody>
          <a:bodyPr/>
          <a:lstStyle/>
          <a:p>
            <a:pPr>
              <a:defRPr/>
            </a:pPr>
            <a:r>
              <a:rPr lang="en-US"/>
              <a:t>1-</a:t>
            </a:r>
            <a:fld id="{4D6BFC7B-543E-4C09-9A13-B5A1C1BE3504}" type="slidenum">
              <a:rPr lang="en-US"/>
              <a:pPr>
                <a:defRPr/>
              </a:pPr>
              <a:t>48</a:t>
            </a:fld>
            <a:endParaRPr lang="en-US"/>
          </a:p>
        </p:txBody>
      </p:sp>
      <p:sp>
        <p:nvSpPr>
          <p:cNvPr id="8" name="Footer Placeholder 7"/>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35151165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200"/>
              <a:t>Assignment Statements With Primitive Types</a:t>
            </a:r>
          </a:p>
        </p:txBody>
      </p:sp>
      <p:sp>
        <p:nvSpPr>
          <p:cNvPr id="36867"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800"/>
              <a:t>In Java, the assignment statement is used to change the value of a variable</a:t>
            </a:r>
          </a:p>
          <a:p>
            <a:pPr lvl="1" eaLnBrk="1" hangingPunct="1">
              <a:lnSpc>
                <a:spcPct val="80000"/>
              </a:lnSpc>
            </a:pPr>
            <a:r>
              <a:rPr lang="en-US" sz="2400"/>
              <a:t>The equal sign (</a:t>
            </a:r>
            <a:r>
              <a:rPr lang="en-US" sz="2400" b="1">
                <a:solidFill>
                  <a:srgbClr val="034CA1"/>
                </a:solidFill>
                <a:latin typeface="Courier New" pitchFamily="49" charset="0"/>
              </a:rPr>
              <a:t>=</a:t>
            </a:r>
            <a:r>
              <a:rPr lang="en-US" sz="2400"/>
              <a:t>) is used as the assignment operator</a:t>
            </a:r>
          </a:p>
          <a:p>
            <a:pPr lvl="1" eaLnBrk="1" hangingPunct="1">
              <a:lnSpc>
                <a:spcPct val="80000"/>
              </a:lnSpc>
            </a:pPr>
            <a:r>
              <a:rPr lang="en-US" sz="2400"/>
              <a:t>An assignment statement consists of a variable on the left side of the operator, and an </a:t>
            </a:r>
            <a:r>
              <a:rPr lang="en-US" sz="2400" i="1"/>
              <a:t>expression</a:t>
            </a:r>
            <a:r>
              <a:rPr lang="en-US" sz="2400"/>
              <a:t> on the right side of the operator</a:t>
            </a:r>
          </a:p>
          <a:p>
            <a:pPr lvl="2" algn="ctr" eaLnBrk="1" hangingPunct="1">
              <a:lnSpc>
                <a:spcPct val="80000"/>
              </a:lnSpc>
              <a:buFontTx/>
              <a:buNone/>
            </a:pPr>
            <a:r>
              <a:rPr lang="en-US" sz="2000" b="1">
                <a:solidFill>
                  <a:srgbClr val="034CA1"/>
                </a:solidFill>
                <a:latin typeface="Courier New" pitchFamily="49" charset="0"/>
              </a:rPr>
              <a:t>Variable = Expression;</a:t>
            </a:r>
          </a:p>
          <a:p>
            <a:pPr lvl="1" eaLnBrk="1" hangingPunct="1">
              <a:lnSpc>
                <a:spcPct val="80000"/>
              </a:lnSpc>
            </a:pPr>
            <a:r>
              <a:rPr lang="en-US" sz="2400"/>
              <a:t>An </a:t>
            </a:r>
            <a:r>
              <a:rPr lang="en-US" sz="2400" i="1"/>
              <a:t>expression</a:t>
            </a:r>
            <a:r>
              <a:rPr lang="en-US" sz="2400"/>
              <a:t> consists of a variable, number, or mix of variables, numbers, operators, and/or method invocations</a:t>
            </a:r>
          </a:p>
          <a:p>
            <a:pPr lvl="1" algn="ctr" eaLnBrk="1" hangingPunct="1">
              <a:lnSpc>
                <a:spcPct val="80000"/>
              </a:lnSpc>
              <a:buFontTx/>
              <a:buNone/>
            </a:pPr>
            <a:r>
              <a:rPr lang="en-US" sz="2000" b="1">
                <a:solidFill>
                  <a:srgbClr val="034CA1"/>
                </a:solidFill>
                <a:latin typeface="Courier New" pitchFamily="49" charset="0"/>
              </a:rPr>
              <a:t>temperature = 98.6;</a:t>
            </a:r>
          </a:p>
          <a:p>
            <a:pPr lvl="1" algn="ctr" eaLnBrk="1" hangingPunct="1">
              <a:lnSpc>
                <a:spcPct val="80000"/>
              </a:lnSpc>
              <a:buFontTx/>
              <a:buNone/>
            </a:pPr>
            <a:r>
              <a:rPr lang="en-US" sz="2000" b="1">
                <a:solidFill>
                  <a:srgbClr val="034CA1"/>
                </a:solidFill>
                <a:latin typeface="Courier New" pitchFamily="49" charset="0"/>
              </a:rPr>
              <a:t>count = numberOfBeans;</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623DE8F7-A1EF-4A4C-97D1-D3B14F287D60}" type="slidenum">
              <a:rPr lang="en-US"/>
              <a:pPr>
                <a:defRPr/>
              </a:pPr>
              <a:t>49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Introduction To Java</a:t>
            </a:r>
          </a:p>
        </p:txBody>
      </p:sp>
      <p:sp>
        <p:nvSpPr>
          <p:cNvPr id="8195" name="Rectangle 3"/>
          <p:cNvSpPr>
            <a:spLocks noGrp="1" noChangeArrowheads="1"/>
          </p:cNvSpPr>
          <p:nvPr>
            <p:ph type="body" idx="1"/>
          </p:nvPr>
        </p:nvSpPr>
        <p:spPr/>
        <p:txBody>
          <a:bodyPr/>
          <a:lstStyle/>
          <a:p>
            <a:pPr eaLnBrk="1" hangingPunct="1">
              <a:lnSpc>
                <a:spcPct val="90000"/>
              </a:lnSpc>
            </a:pPr>
            <a:r>
              <a:rPr lang="en-US" dirty="0"/>
              <a:t>The step 2 of compilation in Java is different from other compiler-based languages such as C/C++</a:t>
            </a:r>
          </a:p>
          <a:p>
            <a:pPr lvl="1" eaLnBrk="1" hangingPunct="1">
              <a:lnSpc>
                <a:spcPct val="90000"/>
              </a:lnSpc>
            </a:pPr>
            <a:r>
              <a:rPr lang="en-US" dirty="0"/>
              <a:t>Source code is translated to a byte code (an intermediate language) which is not specific to any platform</a:t>
            </a:r>
          </a:p>
          <a:p>
            <a:pPr eaLnBrk="1" hangingPunct="1">
              <a:lnSpc>
                <a:spcPct val="90000"/>
              </a:lnSpc>
            </a:pPr>
            <a:r>
              <a:rPr lang="en-US" dirty="0"/>
              <a:t>This byte code is can not be executed directly</a:t>
            </a:r>
          </a:p>
          <a:p>
            <a:pPr lvl="1" eaLnBrk="1" hangingPunct="1">
              <a:lnSpc>
                <a:spcPct val="90000"/>
              </a:lnSpc>
            </a:pPr>
            <a:r>
              <a:rPr lang="en-US" dirty="0"/>
              <a:t>Requires a special JVM (Java virtual machine) for that platform and is executed inside that environment</a:t>
            </a:r>
          </a:p>
          <a:p>
            <a:pPr lvl="1" eaLnBrk="1" hangingPunct="1">
              <a:lnSpc>
                <a:spcPct val="90000"/>
              </a:lnSpc>
            </a:pPr>
            <a:endParaRPr lang="en-US" dirty="0"/>
          </a:p>
          <a:p>
            <a:pPr lvl="1" eaLnBrk="1" hangingPunct="1">
              <a:lnSpc>
                <a:spcPct val="90000"/>
              </a:lnSpc>
            </a:pPr>
            <a:endParaRPr lang="en-US" dirty="0"/>
          </a:p>
        </p:txBody>
      </p:sp>
      <p:sp>
        <p:nvSpPr>
          <p:cNvPr id="6" name="Slide Number Placeholder 5"/>
          <p:cNvSpPr>
            <a:spLocks noGrp="1"/>
          </p:cNvSpPr>
          <p:nvPr>
            <p:ph type="sldNum" sz="quarter" idx="11"/>
          </p:nvPr>
        </p:nvSpPr>
        <p:spPr/>
        <p:txBody>
          <a:bodyPr/>
          <a:lstStyle/>
          <a:p>
            <a:pPr>
              <a:defRPr/>
            </a:pPr>
            <a:r>
              <a:rPr lang="en-US"/>
              <a:t>1-</a:t>
            </a:r>
            <a:fld id="{CD38524D-EB93-4101-B0CC-975CDA21B7C6}" type="slidenum">
              <a:rPr lang="en-US"/>
              <a:pPr>
                <a:defRPr/>
              </a:pPr>
              <a:t>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CP213@WLU</a:t>
            </a:r>
            <a:endParaRPr lang="en-CA" dirty="0">
              <a:solidFill>
                <a:srgbClr val="898989"/>
              </a:solidFill>
              <a:latin typeface="Calibri" pitchFamily="34" charset="0"/>
            </a:endParaRPr>
          </a:p>
        </p:txBody>
      </p:sp>
    </p:spTree>
    <p:extLst>
      <p:ext uri="{BB962C8B-B14F-4D97-AF65-F5344CB8AC3E}">
        <p14:creationId xmlns:p14="http://schemas.microsoft.com/office/powerpoint/2010/main" val="372109478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a:t>Assignment Statements With Primitive Types</a:t>
            </a:r>
          </a:p>
        </p:txBody>
      </p:sp>
      <p:sp>
        <p:nvSpPr>
          <p:cNvPr id="37891" name="Rectangle 3"/>
          <p:cNvSpPr>
            <a:spLocks noGrp="1" noChangeArrowheads="1"/>
          </p:cNvSpPr>
          <p:nvPr>
            <p:ph type="body" idx="1"/>
          </p:nvPr>
        </p:nvSpPr>
        <p:spPr/>
        <p:txBody>
          <a:bodyPr/>
          <a:lstStyle/>
          <a:p>
            <a:pPr lvl="1" eaLnBrk="1" hangingPunct="1">
              <a:lnSpc>
                <a:spcPct val="80000"/>
              </a:lnSpc>
            </a:pPr>
            <a:r>
              <a:rPr lang="en-US" sz="2400"/>
              <a:t>When an assignment statement is executed, the expression is first evaluated, and then the variable on the left-hand side of the equal sign is set equal to the value of the expression</a:t>
            </a:r>
          </a:p>
          <a:p>
            <a:pPr lvl="1" algn="ctr" eaLnBrk="1" hangingPunct="1">
              <a:lnSpc>
                <a:spcPct val="80000"/>
              </a:lnSpc>
              <a:buFontTx/>
              <a:buNone/>
            </a:pPr>
            <a:r>
              <a:rPr lang="en-US" sz="2400" b="1">
                <a:solidFill>
                  <a:srgbClr val="034CA1"/>
                </a:solidFill>
                <a:latin typeface="Courier New" pitchFamily="49" charset="0"/>
              </a:rPr>
              <a:t>distance = rate * time;</a:t>
            </a:r>
            <a:endParaRPr lang="en-US" sz="2400">
              <a:solidFill>
                <a:srgbClr val="034CA1"/>
              </a:solidFill>
              <a:latin typeface="Courier New" pitchFamily="49" charset="0"/>
            </a:endParaRPr>
          </a:p>
          <a:p>
            <a:pPr lvl="1" eaLnBrk="1" hangingPunct="1">
              <a:lnSpc>
                <a:spcPct val="80000"/>
              </a:lnSpc>
            </a:pPr>
            <a:r>
              <a:rPr lang="en-US" sz="2400"/>
              <a:t>Note that a variable can occur on both sides of the assignment operator</a:t>
            </a:r>
          </a:p>
          <a:p>
            <a:pPr lvl="1" algn="ctr" eaLnBrk="1" hangingPunct="1">
              <a:lnSpc>
                <a:spcPct val="80000"/>
              </a:lnSpc>
              <a:buFontTx/>
              <a:buNone/>
            </a:pPr>
            <a:r>
              <a:rPr lang="en-US" sz="2400" b="1">
                <a:solidFill>
                  <a:srgbClr val="034CA1"/>
                </a:solidFill>
                <a:latin typeface="Courier New" pitchFamily="49" charset="0"/>
              </a:rPr>
              <a:t>count = count + 2;</a:t>
            </a:r>
            <a:endParaRPr lang="en-US" sz="2400">
              <a:latin typeface="Courier New" pitchFamily="49" charset="0"/>
            </a:endParaRPr>
          </a:p>
          <a:p>
            <a:pPr lvl="1" eaLnBrk="1" hangingPunct="1">
              <a:lnSpc>
                <a:spcPct val="80000"/>
              </a:lnSpc>
            </a:pPr>
            <a:r>
              <a:rPr lang="en-US" sz="2400"/>
              <a:t>The assignment operator is automatically executed from right-to-left, so assignment statements can be chained</a:t>
            </a:r>
          </a:p>
          <a:p>
            <a:pPr lvl="1" algn="ctr" eaLnBrk="1" hangingPunct="1">
              <a:lnSpc>
                <a:spcPct val="80000"/>
              </a:lnSpc>
              <a:buFontTx/>
              <a:buNone/>
            </a:pPr>
            <a:r>
              <a:rPr lang="en-US" sz="2400" b="1">
                <a:solidFill>
                  <a:srgbClr val="034CA1"/>
                </a:solidFill>
                <a:latin typeface="Courier New" pitchFamily="49" charset="0"/>
              </a:rPr>
              <a:t>number2 = number1 = 3;</a:t>
            </a:r>
            <a:endParaRPr lang="en-US" sz="24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EDD0675-4282-454A-86E0-A087813F177D}" type="slidenum">
              <a:rPr lang="en-US"/>
              <a:pPr>
                <a:defRPr/>
              </a:pPr>
              <a:t>50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Tip:  Initialize Variables</a:t>
            </a:r>
          </a:p>
        </p:txBody>
      </p:sp>
      <p:sp>
        <p:nvSpPr>
          <p:cNvPr id="38915" name="Rectangle 3"/>
          <p:cNvSpPr>
            <a:spLocks noGrp="1" noChangeArrowheads="1"/>
          </p:cNvSpPr>
          <p:nvPr>
            <p:ph type="body" idx="1"/>
          </p:nvPr>
        </p:nvSpPr>
        <p:spPr/>
        <p:txBody>
          <a:bodyPr/>
          <a:lstStyle/>
          <a:p>
            <a:pPr eaLnBrk="1" hangingPunct="1"/>
            <a:r>
              <a:rPr lang="en-US" sz="2800"/>
              <a:t>A variable that has been declared but that has not yet been given a value by some means is said to be </a:t>
            </a:r>
            <a:r>
              <a:rPr lang="en-US" sz="2800" i="1"/>
              <a:t>uninitialized</a:t>
            </a:r>
          </a:p>
          <a:p>
            <a:pPr eaLnBrk="1" hangingPunct="1"/>
            <a:r>
              <a:rPr lang="en-US" sz="2800"/>
              <a:t>In certain cases an uninitialized variable is given a default value</a:t>
            </a:r>
          </a:p>
          <a:p>
            <a:pPr lvl="1" eaLnBrk="1" hangingPunct="1"/>
            <a:r>
              <a:rPr lang="en-US" sz="2400"/>
              <a:t>It is best not to rely on this</a:t>
            </a:r>
          </a:p>
          <a:p>
            <a:pPr lvl="1" eaLnBrk="1" hangingPunct="1"/>
            <a:r>
              <a:rPr lang="en-US" sz="2400"/>
              <a:t>Explicitly initialized variables have the added benefit of improving program clarity</a:t>
            </a:r>
          </a:p>
        </p:txBody>
      </p:sp>
      <p:sp>
        <p:nvSpPr>
          <p:cNvPr id="6" name="Slide Number Placeholder 5"/>
          <p:cNvSpPr>
            <a:spLocks noGrp="1"/>
          </p:cNvSpPr>
          <p:nvPr>
            <p:ph type="sldNum" sz="quarter" idx="11"/>
          </p:nvPr>
        </p:nvSpPr>
        <p:spPr/>
        <p:txBody>
          <a:bodyPr/>
          <a:lstStyle/>
          <a:p>
            <a:pPr>
              <a:defRPr/>
            </a:pPr>
            <a:r>
              <a:rPr lang="en-US"/>
              <a:t>1-</a:t>
            </a:r>
            <a:fld id="{0053314C-3858-4CB5-9ED6-DD2545244AAE}" type="slidenum">
              <a:rPr lang="en-US"/>
              <a:pPr>
                <a:defRPr/>
              </a:pPr>
              <a:t>51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Tip:  Initialize Variables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a:t>The declaration of a variable can be combined with its initialization via an assignment statement</a:t>
            </a:r>
          </a:p>
          <a:p>
            <a:pPr lvl="2" eaLnBrk="1" hangingPunct="1">
              <a:lnSpc>
                <a:spcPct val="90000"/>
              </a:lnSpc>
              <a:buFontTx/>
              <a:buNone/>
            </a:pPr>
            <a:r>
              <a:rPr lang="en-US" b="1">
                <a:solidFill>
                  <a:srgbClr val="034CA1"/>
                </a:solidFill>
                <a:latin typeface="Courier New" pitchFamily="49" charset="0"/>
              </a:rPr>
              <a:t>int count = 0;</a:t>
            </a:r>
          </a:p>
          <a:p>
            <a:pPr lvl="2" eaLnBrk="1" hangingPunct="1">
              <a:lnSpc>
                <a:spcPct val="90000"/>
              </a:lnSpc>
              <a:buFontTx/>
              <a:buNone/>
            </a:pPr>
            <a:r>
              <a:rPr lang="en-US" b="1">
                <a:solidFill>
                  <a:srgbClr val="034CA1"/>
                </a:solidFill>
                <a:latin typeface="Courier New" pitchFamily="49" charset="0"/>
              </a:rPr>
              <a:t>double distance = 55 * .5;</a:t>
            </a:r>
          </a:p>
          <a:p>
            <a:pPr lvl="2" eaLnBrk="1" hangingPunct="1">
              <a:lnSpc>
                <a:spcPct val="90000"/>
              </a:lnSpc>
              <a:buFontTx/>
              <a:buNone/>
            </a:pPr>
            <a:r>
              <a:rPr lang="en-US" b="1">
                <a:solidFill>
                  <a:srgbClr val="034CA1"/>
                </a:solidFill>
                <a:latin typeface="Courier New" pitchFamily="49" charset="0"/>
              </a:rPr>
              <a:t>char grade = 'A';</a:t>
            </a:r>
          </a:p>
          <a:p>
            <a:pPr lvl="1" eaLnBrk="1" hangingPunct="1">
              <a:lnSpc>
                <a:spcPct val="90000"/>
              </a:lnSpc>
            </a:pPr>
            <a:r>
              <a:rPr lang="en-US" sz="2400"/>
              <a:t>Note that some variables can be initialized and others can remain uninitialized in the same declaration</a:t>
            </a:r>
          </a:p>
          <a:p>
            <a:pPr lvl="1" algn="ctr" eaLnBrk="1" hangingPunct="1">
              <a:lnSpc>
                <a:spcPct val="90000"/>
              </a:lnSpc>
              <a:buFontTx/>
              <a:buNone/>
            </a:pPr>
            <a:r>
              <a:rPr lang="en-US" sz="2400" b="1">
                <a:solidFill>
                  <a:srgbClr val="034CA1"/>
                </a:solidFill>
                <a:latin typeface="Courier New" pitchFamily="49" charset="0"/>
              </a:rPr>
              <a:t>int initialCount = 50, finalCount;</a:t>
            </a:r>
            <a:endParaRPr lang="en-US" sz="24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F2B9B03-226D-4166-B3E6-7C2DEAF2E141}" type="slidenum">
              <a:rPr lang="en-US"/>
              <a:pPr>
                <a:defRPr/>
              </a:pPr>
              <a:t>52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Shorthand Assignment Statements</a:t>
            </a:r>
          </a:p>
        </p:txBody>
      </p:sp>
      <p:sp>
        <p:nvSpPr>
          <p:cNvPr id="40963" name="Rectangle 3"/>
          <p:cNvSpPr>
            <a:spLocks noGrp="1" noChangeArrowheads="1"/>
          </p:cNvSpPr>
          <p:nvPr>
            <p:ph type="body" idx="1"/>
          </p:nvPr>
        </p:nvSpPr>
        <p:spPr/>
        <p:txBody>
          <a:bodyPr/>
          <a:lstStyle/>
          <a:p>
            <a:pPr eaLnBrk="1" hangingPunct="1">
              <a:lnSpc>
                <a:spcPct val="80000"/>
              </a:lnSpc>
            </a:pPr>
            <a:r>
              <a:rPr lang="en-US" sz="2400"/>
              <a:t>Shorthand assignment notation combines the </a:t>
            </a:r>
            <a:r>
              <a:rPr lang="en-US" sz="2400" i="1"/>
              <a:t>assignment operator</a:t>
            </a:r>
            <a:r>
              <a:rPr lang="en-US" sz="2400"/>
              <a:t> (</a:t>
            </a:r>
            <a:r>
              <a:rPr lang="en-US" sz="2400" b="1">
                <a:solidFill>
                  <a:srgbClr val="034CA1"/>
                </a:solidFill>
                <a:latin typeface="Courier New" pitchFamily="49" charset="0"/>
              </a:rPr>
              <a:t>=</a:t>
            </a:r>
            <a:r>
              <a:rPr lang="en-US" sz="2400"/>
              <a:t>) and an </a:t>
            </a:r>
            <a:r>
              <a:rPr lang="en-US" sz="2400" i="1"/>
              <a:t>arithmetic operator</a:t>
            </a:r>
          </a:p>
          <a:p>
            <a:pPr eaLnBrk="1" hangingPunct="1">
              <a:lnSpc>
                <a:spcPct val="80000"/>
              </a:lnSpc>
            </a:pPr>
            <a:r>
              <a:rPr lang="en-US" sz="2400"/>
              <a:t>It is used to change the value of a variable by adding, subtracting, multiplying, or dividing by a specified value</a:t>
            </a:r>
          </a:p>
          <a:p>
            <a:pPr eaLnBrk="1" hangingPunct="1">
              <a:lnSpc>
                <a:spcPct val="80000"/>
              </a:lnSpc>
            </a:pPr>
            <a:r>
              <a:rPr lang="en-US" sz="2400"/>
              <a:t>The general form is</a:t>
            </a:r>
          </a:p>
          <a:p>
            <a:pPr lvl="1" algn="ctr" eaLnBrk="1" hangingPunct="1">
              <a:lnSpc>
                <a:spcPct val="80000"/>
              </a:lnSpc>
              <a:buFontTx/>
              <a:buNone/>
            </a:pPr>
            <a:r>
              <a:rPr lang="en-US" sz="2000" b="1" i="1">
                <a:solidFill>
                  <a:srgbClr val="034CA1"/>
                </a:solidFill>
                <a:latin typeface="Courier New" pitchFamily="49" charset="0"/>
              </a:rPr>
              <a:t>Variable Op </a:t>
            </a:r>
            <a:r>
              <a:rPr lang="en-US" sz="2000" b="1">
                <a:solidFill>
                  <a:srgbClr val="034CA1"/>
                </a:solidFill>
                <a:latin typeface="Courier New" pitchFamily="49" charset="0"/>
              </a:rPr>
              <a:t>=</a:t>
            </a:r>
            <a:r>
              <a:rPr lang="en-US" sz="2000" b="1" i="1">
                <a:solidFill>
                  <a:srgbClr val="034CA1"/>
                </a:solidFill>
                <a:latin typeface="Courier New" pitchFamily="49" charset="0"/>
              </a:rPr>
              <a:t> Expression</a:t>
            </a:r>
            <a:endParaRPr lang="en-US" sz="2000" i="1">
              <a:solidFill>
                <a:srgbClr val="034CA1"/>
              </a:solidFill>
              <a:latin typeface="Courier New" pitchFamily="49" charset="0"/>
            </a:endParaRPr>
          </a:p>
          <a:p>
            <a:pPr lvl="1" eaLnBrk="1" hangingPunct="1">
              <a:lnSpc>
                <a:spcPct val="80000"/>
              </a:lnSpc>
              <a:buFontTx/>
              <a:buNone/>
            </a:pPr>
            <a:r>
              <a:rPr lang="en-US" sz="2400"/>
              <a:t>which is equivalent to </a:t>
            </a:r>
          </a:p>
          <a:p>
            <a:pPr lvl="1" algn="ctr" eaLnBrk="1" hangingPunct="1">
              <a:lnSpc>
                <a:spcPct val="80000"/>
              </a:lnSpc>
              <a:buFontTx/>
              <a:buNone/>
            </a:pPr>
            <a:r>
              <a:rPr lang="en-US" sz="2000" b="1" i="1">
                <a:solidFill>
                  <a:srgbClr val="034CA1"/>
                </a:solidFill>
                <a:latin typeface="Courier New" pitchFamily="49" charset="0"/>
              </a:rPr>
              <a:t>Variable </a:t>
            </a:r>
            <a:r>
              <a:rPr lang="en-US" sz="2000" b="1">
                <a:solidFill>
                  <a:srgbClr val="034CA1"/>
                </a:solidFill>
                <a:latin typeface="Courier New" pitchFamily="49" charset="0"/>
              </a:rPr>
              <a:t>=</a:t>
            </a:r>
            <a:r>
              <a:rPr lang="en-US" sz="2000" b="1" i="1">
                <a:solidFill>
                  <a:srgbClr val="034CA1"/>
                </a:solidFill>
                <a:latin typeface="Courier New" pitchFamily="49" charset="0"/>
              </a:rPr>
              <a:t> Variable Op (Expression)</a:t>
            </a:r>
          </a:p>
          <a:p>
            <a:pPr lvl="1" eaLnBrk="1" hangingPunct="1">
              <a:lnSpc>
                <a:spcPct val="80000"/>
              </a:lnSpc>
            </a:pPr>
            <a:r>
              <a:rPr lang="en-US" sz="2000"/>
              <a:t>The </a:t>
            </a:r>
            <a:r>
              <a:rPr lang="en-US" sz="2000" b="1">
                <a:solidFill>
                  <a:srgbClr val="034CA1"/>
                </a:solidFill>
                <a:latin typeface="Courier New" pitchFamily="49" charset="0"/>
              </a:rPr>
              <a:t>Expression</a:t>
            </a:r>
            <a:r>
              <a:rPr lang="en-US" sz="2000"/>
              <a:t> can be another variable, a constant, or a more complicated expression</a:t>
            </a:r>
          </a:p>
          <a:p>
            <a:pPr lvl="1" eaLnBrk="1" hangingPunct="1">
              <a:lnSpc>
                <a:spcPct val="80000"/>
              </a:lnSpc>
            </a:pPr>
            <a:r>
              <a:rPr lang="en-US" sz="2000"/>
              <a:t>Some examples of what </a:t>
            </a:r>
            <a:r>
              <a:rPr lang="en-US" sz="2000" b="1">
                <a:solidFill>
                  <a:srgbClr val="034CA1"/>
                </a:solidFill>
                <a:latin typeface="Courier New" pitchFamily="49" charset="0"/>
              </a:rPr>
              <a:t>Op</a:t>
            </a:r>
            <a:r>
              <a:rPr lang="en-US" sz="2000"/>
              <a:t> can be are </a:t>
            </a:r>
            <a:r>
              <a:rPr lang="en-US" sz="2000" b="1">
                <a:solidFill>
                  <a:srgbClr val="034CA1"/>
                </a:solidFill>
                <a:latin typeface="Courier New" pitchFamily="49" charset="0"/>
              </a:rPr>
              <a:t>+</a:t>
            </a:r>
            <a:r>
              <a:rPr lang="en-US" sz="2000" b="1"/>
              <a:t>, </a:t>
            </a:r>
            <a:r>
              <a:rPr lang="en-US" sz="2000" b="1">
                <a:solidFill>
                  <a:srgbClr val="034CA1"/>
                </a:solidFill>
                <a:latin typeface="Courier New" pitchFamily="49" charset="0"/>
              </a:rPr>
              <a:t>-</a:t>
            </a:r>
            <a:r>
              <a:rPr lang="en-US" sz="2000" b="1"/>
              <a:t>, </a:t>
            </a:r>
            <a:r>
              <a:rPr lang="en-US" sz="2000" b="1">
                <a:solidFill>
                  <a:srgbClr val="034CA1"/>
                </a:solidFill>
                <a:latin typeface="Courier New" pitchFamily="49" charset="0"/>
              </a:rPr>
              <a:t>*</a:t>
            </a:r>
            <a:r>
              <a:rPr lang="en-US" sz="2000" b="1"/>
              <a:t>, </a:t>
            </a:r>
            <a:r>
              <a:rPr lang="en-US" sz="2000" b="1">
                <a:solidFill>
                  <a:srgbClr val="034CA1"/>
                </a:solidFill>
                <a:latin typeface="Courier New" pitchFamily="49" charset="0"/>
              </a:rPr>
              <a:t>/</a:t>
            </a:r>
            <a:r>
              <a:rPr lang="en-US" sz="2000" b="1"/>
              <a:t>,</a:t>
            </a:r>
            <a:r>
              <a:rPr lang="en-US" sz="2000"/>
              <a:t> or</a:t>
            </a:r>
            <a:r>
              <a:rPr lang="en-US" sz="2000">
                <a:solidFill>
                  <a:srgbClr val="034CA1"/>
                </a:solidFill>
                <a:latin typeface="Courier New" pitchFamily="49" charset="0"/>
              </a:rPr>
              <a:t> </a:t>
            </a:r>
            <a:r>
              <a:rPr lang="en-US" sz="2000" b="1">
                <a:solidFill>
                  <a:srgbClr val="034CA1"/>
                </a:solidFill>
                <a:latin typeface="Courier New" pitchFamily="49" charset="0"/>
              </a:rPr>
              <a:t>%</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3DAB9C5-9F15-405A-BDDD-189F5BAE1297}" type="slidenum">
              <a:rPr lang="en-US"/>
              <a:pPr>
                <a:defRPr/>
              </a:pPr>
              <a:t>53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Shorthand Assignment Statements</a:t>
            </a:r>
          </a:p>
        </p:txBody>
      </p:sp>
      <p:graphicFrame>
        <p:nvGraphicFramePr>
          <p:cNvPr id="87150" name="Group 110"/>
          <p:cNvGraphicFramePr>
            <a:graphicFrameLocks noGrp="1"/>
          </p:cNvGraphicFramePr>
          <p:nvPr>
            <p:ph type="tbl" idx="1"/>
          </p:nvPr>
        </p:nvGraphicFramePr>
        <p:xfrm>
          <a:off x="685800" y="1447800"/>
          <a:ext cx="8077200" cy="4678364"/>
        </p:xfrm>
        <a:graphic>
          <a:graphicData uri="http://schemas.openxmlformats.org/drawingml/2006/table">
            <a:tbl>
              <a:tblPr/>
              <a:tblGrid>
                <a:gridCol w="3657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bg1"/>
                          </a:solidFill>
                          <a:effectLst/>
                          <a:latin typeface="Arial" charset="0"/>
                        </a:rPr>
                        <a:t>Example:</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bg1"/>
                          </a:solidFill>
                          <a:effectLst/>
                          <a:latin typeface="Arial" charset="0"/>
                        </a:rPr>
                        <a:t>Equivalent To:</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count += 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count = count + 2;</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sum -= discount;</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sum = sum – discount;</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bonus *= 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bonus = bonus * 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3"/>
                  </a:ext>
                </a:extLst>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rushFactor;</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time / rushFactor;</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change %= 100;</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change = change % 100;</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5"/>
                  </a:ext>
                </a:extLst>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amount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count1 + count2;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amount = amount * (count1 + count2);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Slide Number Placeholder 5"/>
          <p:cNvSpPr>
            <a:spLocks noGrp="1"/>
          </p:cNvSpPr>
          <p:nvPr>
            <p:ph type="sldNum" sz="quarter" idx="11"/>
          </p:nvPr>
        </p:nvSpPr>
        <p:spPr/>
        <p:txBody>
          <a:bodyPr/>
          <a:lstStyle/>
          <a:p>
            <a:pPr>
              <a:defRPr/>
            </a:pPr>
            <a:r>
              <a:rPr lang="en-US"/>
              <a:t>1-</a:t>
            </a:r>
            <a:fld id="{E5A01A89-E957-4A19-AE13-6733B3377FCC}" type="slidenum">
              <a:rPr lang="en-US" smtClean="0"/>
              <a:pPr>
                <a:defRPr/>
              </a:pPr>
              <a:t>54</a:t>
            </a:fld>
            <a:endParaRPr lang="en-US"/>
          </a:p>
        </p:txBody>
      </p:sp>
      <p:sp>
        <p:nvSpPr>
          <p:cNvPr id="7" name="Footer Placeholder 6"/>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200"/>
              <a:t>Arithmetic Operators and Expressions</a:t>
            </a:r>
          </a:p>
        </p:txBody>
      </p:sp>
      <p:sp>
        <p:nvSpPr>
          <p:cNvPr id="47107" name="Rectangle 3"/>
          <p:cNvSpPr>
            <a:spLocks noGrp="1" noChangeArrowheads="1"/>
          </p:cNvSpPr>
          <p:nvPr>
            <p:ph type="body" idx="1"/>
          </p:nvPr>
        </p:nvSpPr>
        <p:spPr/>
        <p:txBody>
          <a:bodyPr/>
          <a:lstStyle/>
          <a:p>
            <a:pPr eaLnBrk="1" hangingPunct="1">
              <a:lnSpc>
                <a:spcPct val="90000"/>
              </a:lnSpc>
            </a:pPr>
            <a:r>
              <a:rPr lang="en-US"/>
              <a:t>As in most languages, </a:t>
            </a:r>
            <a:r>
              <a:rPr lang="en-US" i="1"/>
              <a:t>expressions</a:t>
            </a:r>
            <a:r>
              <a:rPr lang="en-US"/>
              <a:t> can be formed in Java using variables, constants, and arithmetic operators</a:t>
            </a:r>
          </a:p>
          <a:p>
            <a:pPr lvl="1" eaLnBrk="1" hangingPunct="1">
              <a:lnSpc>
                <a:spcPct val="90000"/>
              </a:lnSpc>
            </a:pPr>
            <a:r>
              <a:rPr lang="en-US"/>
              <a:t>These operators are </a:t>
            </a:r>
            <a:r>
              <a:rPr lang="en-US" b="1">
                <a:solidFill>
                  <a:srgbClr val="034CA1"/>
                </a:solidFill>
                <a:latin typeface="Courier New" pitchFamily="49" charset="0"/>
              </a:rPr>
              <a:t>+</a:t>
            </a:r>
            <a:r>
              <a:rPr lang="en-US"/>
              <a:t> (addition), </a:t>
            </a:r>
            <a:r>
              <a:rPr lang="en-US" b="1">
                <a:solidFill>
                  <a:srgbClr val="034CA1"/>
                </a:solidFill>
                <a:latin typeface="Courier New" pitchFamily="49" charset="0"/>
              </a:rPr>
              <a:t>-</a:t>
            </a:r>
            <a:r>
              <a:rPr lang="en-US"/>
              <a:t> (subtraction), </a:t>
            </a:r>
            <a:r>
              <a:rPr lang="en-US" b="1">
                <a:solidFill>
                  <a:srgbClr val="034CA1"/>
                </a:solidFill>
                <a:latin typeface="Courier New" pitchFamily="49" charset="0"/>
              </a:rPr>
              <a:t>*</a:t>
            </a:r>
            <a:r>
              <a:rPr lang="en-US"/>
              <a:t> (multiplication), </a:t>
            </a:r>
            <a:r>
              <a:rPr lang="en-US" b="1">
                <a:solidFill>
                  <a:srgbClr val="034CA1"/>
                </a:solidFill>
                <a:latin typeface="Courier New" pitchFamily="49" charset="0"/>
              </a:rPr>
              <a:t>/</a:t>
            </a:r>
            <a:r>
              <a:rPr lang="en-US">
                <a:solidFill>
                  <a:srgbClr val="034CA1"/>
                </a:solidFill>
                <a:latin typeface="Courier New" pitchFamily="49" charset="0"/>
              </a:rPr>
              <a:t> </a:t>
            </a:r>
            <a:r>
              <a:rPr lang="en-US"/>
              <a:t>(division), and </a:t>
            </a:r>
            <a:r>
              <a:rPr lang="en-US" b="1">
                <a:solidFill>
                  <a:srgbClr val="034CA1"/>
                </a:solidFill>
                <a:latin typeface="Courier New" pitchFamily="49" charset="0"/>
              </a:rPr>
              <a:t>%</a:t>
            </a:r>
            <a:r>
              <a:rPr lang="en-US"/>
              <a:t> (modulo, remainder)</a:t>
            </a:r>
          </a:p>
          <a:p>
            <a:pPr lvl="1" eaLnBrk="1" hangingPunct="1">
              <a:lnSpc>
                <a:spcPct val="90000"/>
              </a:lnSpc>
            </a:pPr>
            <a:r>
              <a:rPr lang="en-US"/>
              <a:t>An expression can be used anyplace it is legal to use a value of the type produced by the expression</a:t>
            </a:r>
          </a:p>
        </p:txBody>
      </p:sp>
      <p:sp>
        <p:nvSpPr>
          <p:cNvPr id="6" name="Slide Number Placeholder 5"/>
          <p:cNvSpPr>
            <a:spLocks noGrp="1"/>
          </p:cNvSpPr>
          <p:nvPr>
            <p:ph type="sldNum" sz="quarter" idx="11"/>
          </p:nvPr>
        </p:nvSpPr>
        <p:spPr/>
        <p:txBody>
          <a:bodyPr/>
          <a:lstStyle/>
          <a:p>
            <a:pPr>
              <a:defRPr/>
            </a:pPr>
            <a:r>
              <a:rPr lang="en-US"/>
              <a:t>1-</a:t>
            </a:r>
            <a:fld id="{03C6452E-FF1E-48BB-9335-64EC4086347F}" type="slidenum">
              <a:rPr lang="en-US"/>
              <a:pPr>
                <a:defRPr/>
              </a:pPr>
              <a:t>55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200"/>
              <a:t>Arithmetic Operators and Expressions</a:t>
            </a:r>
          </a:p>
        </p:txBody>
      </p:sp>
      <p:sp>
        <p:nvSpPr>
          <p:cNvPr id="48131" name="Rectangle 3"/>
          <p:cNvSpPr>
            <a:spLocks noGrp="1" noChangeArrowheads="1"/>
          </p:cNvSpPr>
          <p:nvPr>
            <p:ph type="body" idx="1"/>
          </p:nvPr>
        </p:nvSpPr>
        <p:spPr/>
        <p:txBody>
          <a:bodyPr/>
          <a:lstStyle/>
          <a:p>
            <a:pPr eaLnBrk="1" hangingPunct="1">
              <a:lnSpc>
                <a:spcPct val="80000"/>
              </a:lnSpc>
            </a:pPr>
            <a:r>
              <a:rPr lang="en-US" sz="2400" dirty="0"/>
              <a:t>If an arithmetic operator is combined with </a:t>
            </a:r>
            <a:r>
              <a:rPr lang="en-US" sz="2400" b="1" dirty="0">
                <a:solidFill>
                  <a:srgbClr val="034CA1"/>
                </a:solidFill>
                <a:latin typeface="Courier New" pitchFamily="49" charset="0"/>
              </a:rPr>
              <a:t>int</a:t>
            </a:r>
            <a:r>
              <a:rPr lang="en-US" sz="2400" dirty="0">
                <a:solidFill>
                  <a:srgbClr val="034CA1"/>
                </a:solidFill>
                <a:latin typeface="Courier New" pitchFamily="49" charset="0"/>
              </a:rPr>
              <a:t> </a:t>
            </a:r>
            <a:r>
              <a:rPr lang="en-US" sz="2400" dirty="0"/>
              <a:t>operands, then the resulting type is </a:t>
            </a:r>
            <a:r>
              <a:rPr lang="en-US" sz="2400" b="1" dirty="0">
                <a:solidFill>
                  <a:srgbClr val="034CA1"/>
                </a:solidFill>
                <a:latin typeface="Courier New" pitchFamily="49" charset="0"/>
              </a:rPr>
              <a:t>int</a:t>
            </a:r>
            <a:endParaRPr lang="en-US" sz="2400" dirty="0">
              <a:solidFill>
                <a:srgbClr val="034CA1"/>
              </a:solidFill>
              <a:latin typeface="Courier New" pitchFamily="49" charset="0"/>
            </a:endParaRPr>
          </a:p>
          <a:p>
            <a:pPr eaLnBrk="1" hangingPunct="1">
              <a:lnSpc>
                <a:spcPct val="80000"/>
              </a:lnSpc>
            </a:pPr>
            <a:r>
              <a:rPr lang="en-US" sz="2400" dirty="0"/>
              <a:t>If an arithmetic operator is combined with one or two </a:t>
            </a:r>
            <a:r>
              <a:rPr lang="en-US" sz="2400" b="1" dirty="0">
                <a:solidFill>
                  <a:srgbClr val="034CA1"/>
                </a:solidFill>
                <a:latin typeface="Courier New" pitchFamily="49" charset="0"/>
              </a:rPr>
              <a:t>double</a:t>
            </a:r>
            <a:r>
              <a:rPr lang="en-US" sz="2400" dirty="0"/>
              <a:t> operands, then the resulting type is </a:t>
            </a:r>
            <a:r>
              <a:rPr lang="en-US" sz="2400" b="1" dirty="0">
                <a:solidFill>
                  <a:srgbClr val="034CA1"/>
                </a:solidFill>
                <a:latin typeface="Courier New" pitchFamily="49" charset="0"/>
              </a:rPr>
              <a:t>double</a:t>
            </a:r>
            <a:endParaRPr lang="en-US" sz="2400" dirty="0">
              <a:latin typeface="Courier New" pitchFamily="49" charset="0"/>
            </a:endParaRPr>
          </a:p>
          <a:p>
            <a:pPr eaLnBrk="1" hangingPunct="1">
              <a:lnSpc>
                <a:spcPct val="80000"/>
              </a:lnSpc>
            </a:pPr>
            <a:r>
              <a:rPr lang="en-US" sz="2400" dirty="0"/>
              <a:t>If different types are combined in an expression, then the resulting type is the right-most type on the following list that is found within the expression</a:t>
            </a:r>
          </a:p>
          <a:p>
            <a:pPr lvl="1" eaLnBrk="1" hangingPunct="1">
              <a:lnSpc>
                <a:spcPct val="80000"/>
              </a:lnSpc>
              <a:buFontTx/>
              <a:buNone/>
            </a:pPr>
            <a:r>
              <a:rPr lang="en-US" sz="2000" b="1" dirty="0" err="1">
                <a:solidFill>
                  <a:srgbClr val="034CA1"/>
                </a:solidFill>
                <a:latin typeface="Courier New" pitchFamily="49" charset="0"/>
              </a:rPr>
              <a:t>char</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byte</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short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int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long</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float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double</a:t>
            </a:r>
            <a:endParaRPr lang="en-US" sz="2000" b="1" dirty="0">
              <a:solidFill>
                <a:srgbClr val="034CA1"/>
              </a:solidFill>
              <a:latin typeface="Courier New" pitchFamily="49" charset="0"/>
            </a:endParaRPr>
          </a:p>
          <a:p>
            <a:pPr lvl="1" eaLnBrk="1" hangingPunct="1">
              <a:lnSpc>
                <a:spcPct val="80000"/>
              </a:lnSpc>
            </a:pPr>
            <a:r>
              <a:rPr lang="en-US" sz="2000" dirty="0"/>
              <a:t>Exception:  If the type produced should be </a:t>
            </a:r>
            <a:r>
              <a:rPr lang="en-US" sz="2000" b="1" dirty="0">
                <a:solidFill>
                  <a:srgbClr val="034CA1"/>
                </a:solidFill>
                <a:latin typeface="Courier New" pitchFamily="49" charset="0"/>
              </a:rPr>
              <a:t>byte</a:t>
            </a:r>
            <a:r>
              <a:rPr lang="en-US" sz="2000" dirty="0"/>
              <a:t> or </a:t>
            </a:r>
            <a:r>
              <a:rPr lang="en-US" sz="2000" b="1" dirty="0">
                <a:solidFill>
                  <a:srgbClr val="034CA1"/>
                </a:solidFill>
                <a:latin typeface="Courier New" pitchFamily="49" charset="0"/>
              </a:rPr>
              <a:t>short</a:t>
            </a:r>
            <a:r>
              <a:rPr lang="en-US" sz="2000" b="1" dirty="0"/>
              <a:t> </a:t>
            </a:r>
            <a:r>
              <a:rPr lang="en-US" sz="2000" dirty="0"/>
              <a:t>(according to the rules above), then the type produced will actually be an </a:t>
            </a:r>
            <a:r>
              <a:rPr lang="en-US" sz="2000" b="1" dirty="0">
                <a:solidFill>
                  <a:srgbClr val="034CA1"/>
                </a:solidFill>
                <a:latin typeface="Courier New" pitchFamily="49" charset="0"/>
              </a:rPr>
              <a:t>int</a:t>
            </a:r>
            <a:endParaRPr lang="en-US" sz="2000" dirty="0">
              <a:solidFill>
                <a:srgbClr val="034CA1"/>
              </a:solidFill>
              <a:latin typeface="Courier New" pitchFamily="49" charset="0"/>
            </a:endParaRPr>
          </a:p>
        </p:txBody>
      </p:sp>
      <p:sp>
        <p:nvSpPr>
          <p:cNvPr id="9" name="Slide Number Placeholder 8"/>
          <p:cNvSpPr>
            <a:spLocks noGrp="1"/>
          </p:cNvSpPr>
          <p:nvPr>
            <p:ph type="sldNum" sz="quarter" idx="11"/>
          </p:nvPr>
        </p:nvSpPr>
        <p:spPr/>
        <p:txBody>
          <a:bodyPr/>
          <a:lstStyle/>
          <a:p>
            <a:pPr>
              <a:defRPr/>
            </a:pPr>
            <a:r>
              <a:rPr lang="en-US"/>
              <a:t>1-</a:t>
            </a:r>
            <a:fld id="{E9B03C6B-2F67-4012-A982-89834C52DC10}" type="slidenum">
              <a:rPr lang="en-US"/>
              <a:pPr>
                <a:defRPr/>
              </a:pPr>
              <a:t>56</a:t>
            </a:fld>
            <a:endParaRPr lang="en-US"/>
          </a:p>
        </p:txBody>
      </p:sp>
      <p:sp>
        <p:nvSpPr>
          <p:cNvPr id="10" name="Footer Placeholder 9"/>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Parentheses and Precedence Rules</a:t>
            </a:r>
          </a:p>
        </p:txBody>
      </p:sp>
      <p:sp>
        <p:nvSpPr>
          <p:cNvPr id="49155" name="Rectangle 3"/>
          <p:cNvSpPr>
            <a:spLocks noGrp="1" noChangeArrowheads="1"/>
          </p:cNvSpPr>
          <p:nvPr>
            <p:ph type="body" idx="1"/>
          </p:nvPr>
        </p:nvSpPr>
        <p:spPr/>
        <p:txBody>
          <a:bodyPr/>
          <a:lstStyle/>
          <a:p>
            <a:pPr eaLnBrk="1" hangingPunct="1">
              <a:lnSpc>
                <a:spcPct val="90000"/>
              </a:lnSpc>
            </a:pPr>
            <a:r>
              <a:rPr lang="en-US" sz="2800"/>
              <a:t>An expression can be </a:t>
            </a:r>
            <a:r>
              <a:rPr lang="en-US" sz="2800" i="1"/>
              <a:t>fully parenthesized</a:t>
            </a:r>
            <a:r>
              <a:rPr lang="en-US" sz="2800"/>
              <a:t> in order to specify exactly what subexpressions are combined with each operator</a:t>
            </a:r>
          </a:p>
          <a:p>
            <a:pPr eaLnBrk="1" hangingPunct="1">
              <a:lnSpc>
                <a:spcPct val="90000"/>
              </a:lnSpc>
            </a:pPr>
            <a:r>
              <a:rPr lang="en-US" sz="2800"/>
              <a:t>If some or all of the parentheses in an expression are omitted, Java will follow </a:t>
            </a:r>
            <a:r>
              <a:rPr lang="en-US" sz="2800" i="1"/>
              <a:t>precedence</a:t>
            </a:r>
            <a:r>
              <a:rPr lang="en-US" sz="2800"/>
              <a:t> rules to determine, in effect, where to place them</a:t>
            </a:r>
          </a:p>
          <a:p>
            <a:pPr lvl="1" eaLnBrk="1" hangingPunct="1">
              <a:lnSpc>
                <a:spcPct val="90000"/>
              </a:lnSpc>
            </a:pPr>
            <a:r>
              <a:rPr lang="en-US" sz="2400"/>
              <a:t>However, it's best (and sometimes necessary) to include them</a:t>
            </a:r>
          </a:p>
        </p:txBody>
      </p:sp>
      <p:sp>
        <p:nvSpPr>
          <p:cNvPr id="6" name="Slide Number Placeholder 5"/>
          <p:cNvSpPr>
            <a:spLocks noGrp="1"/>
          </p:cNvSpPr>
          <p:nvPr>
            <p:ph type="sldNum" sz="quarter" idx="11"/>
          </p:nvPr>
        </p:nvSpPr>
        <p:spPr/>
        <p:txBody>
          <a:bodyPr/>
          <a:lstStyle/>
          <a:p>
            <a:pPr>
              <a:defRPr/>
            </a:pPr>
            <a:r>
              <a:rPr lang="en-US"/>
              <a:t>1-</a:t>
            </a:r>
            <a:fld id="{720BCA63-49AC-4E26-8275-F8844B89B592}" type="slidenum">
              <a:rPr lang="en-US"/>
              <a:pPr>
                <a:defRPr/>
              </a:pPr>
              <a:t>57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Precedence Rules</a:t>
            </a:r>
          </a:p>
        </p:txBody>
      </p:sp>
      <p:pic>
        <p:nvPicPr>
          <p:cNvPr id="50179" name="Picture 5" descr="D1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85975"/>
            <a:ext cx="74866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14F1BC33-A4C3-49E0-83CC-6F4B23DCA571}" type="slidenum">
              <a:rPr lang="en-US"/>
              <a:pPr>
                <a:defRPr/>
              </a:pPr>
              <a:t>58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Precedence and Associativity Rules</a:t>
            </a:r>
          </a:p>
        </p:txBody>
      </p:sp>
      <p:sp>
        <p:nvSpPr>
          <p:cNvPr id="51203" name="Rectangle 3"/>
          <p:cNvSpPr>
            <a:spLocks noGrp="1" noChangeArrowheads="1"/>
          </p:cNvSpPr>
          <p:nvPr>
            <p:ph type="body" idx="1"/>
          </p:nvPr>
        </p:nvSpPr>
        <p:spPr/>
        <p:txBody>
          <a:bodyPr/>
          <a:lstStyle/>
          <a:p>
            <a:pPr eaLnBrk="1" hangingPunct="1">
              <a:lnSpc>
                <a:spcPct val="80000"/>
              </a:lnSpc>
            </a:pPr>
            <a:r>
              <a:rPr lang="en-US" sz="2800"/>
              <a:t>When the order of two adjacent operations must be determined, the operation of higher precedence (and its apparent arguments) is grouped before the operation of lower precedence</a:t>
            </a:r>
          </a:p>
          <a:p>
            <a:pPr lvl="2" eaLnBrk="1" hangingPunct="1">
              <a:lnSpc>
                <a:spcPct val="80000"/>
              </a:lnSpc>
              <a:buFontTx/>
              <a:buNone/>
            </a:pPr>
            <a:r>
              <a:rPr lang="en-US" b="1">
                <a:solidFill>
                  <a:srgbClr val="034CA1"/>
                </a:solidFill>
                <a:latin typeface="Courier New" pitchFamily="49" charset="0"/>
              </a:rPr>
              <a:t>base + rate * hours</a:t>
            </a:r>
            <a:r>
              <a:rPr lang="en-US"/>
              <a:t>   is evaluated as</a:t>
            </a:r>
          </a:p>
          <a:p>
            <a:pPr lvl="2" eaLnBrk="1" hangingPunct="1">
              <a:lnSpc>
                <a:spcPct val="80000"/>
              </a:lnSpc>
              <a:buFontTx/>
              <a:buNone/>
            </a:pPr>
            <a:r>
              <a:rPr lang="en-US" b="1">
                <a:solidFill>
                  <a:srgbClr val="034CA1"/>
                </a:solidFill>
                <a:latin typeface="Courier New" pitchFamily="49" charset="0"/>
              </a:rPr>
              <a:t>base + (rate * hours)</a:t>
            </a:r>
            <a:endParaRPr lang="en-US">
              <a:latin typeface="Courier New" pitchFamily="49" charset="0"/>
            </a:endParaRPr>
          </a:p>
          <a:p>
            <a:pPr eaLnBrk="1" hangingPunct="1">
              <a:lnSpc>
                <a:spcPct val="80000"/>
              </a:lnSpc>
            </a:pPr>
            <a:r>
              <a:rPr lang="en-US" sz="2800"/>
              <a:t>When two operations have equal precedence, the order of operations is determined by </a:t>
            </a:r>
            <a:r>
              <a:rPr lang="en-US" sz="2800" i="1"/>
              <a:t>associativity</a:t>
            </a:r>
            <a:r>
              <a:rPr lang="en-US" sz="2800"/>
              <a:t> rules</a:t>
            </a:r>
          </a:p>
        </p:txBody>
      </p:sp>
      <p:sp>
        <p:nvSpPr>
          <p:cNvPr id="6" name="Slide Number Placeholder 5"/>
          <p:cNvSpPr>
            <a:spLocks noGrp="1"/>
          </p:cNvSpPr>
          <p:nvPr>
            <p:ph type="sldNum" sz="quarter" idx="11"/>
          </p:nvPr>
        </p:nvSpPr>
        <p:spPr/>
        <p:txBody>
          <a:bodyPr/>
          <a:lstStyle/>
          <a:p>
            <a:pPr>
              <a:defRPr/>
            </a:pPr>
            <a:r>
              <a:rPr lang="en-US"/>
              <a:t>1-</a:t>
            </a:r>
            <a:fld id="{B1D407FE-0DAC-4A37-BB64-684E89B9BA77}" type="slidenum">
              <a:rPr lang="en-US"/>
              <a:pPr>
                <a:defRPr/>
              </a:pPr>
              <a:t>59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Objects and Methods</a:t>
            </a:r>
          </a:p>
        </p:txBody>
      </p:sp>
      <p:sp>
        <p:nvSpPr>
          <p:cNvPr id="12291" name="Rectangle 3"/>
          <p:cNvSpPr>
            <a:spLocks noGrp="1" noChangeArrowheads="1"/>
          </p:cNvSpPr>
          <p:nvPr>
            <p:ph type="body" idx="1"/>
          </p:nvPr>
        </p:nvSpPr>
        <p:spPr/>
        <p:txBody>
          <a:bodyPr/>
          <a:lstStyle/>
          <a:p>
            <a:pPr eaLnBrk="1" hangingPunct="1"/>
            <a:r>
              <a:rPr lang="en-US" dirty="0"/>
              <a:t>Java is an </a:t>
            </a:r>
            <a:r>
              <a:rPr lang="en-US" i="1" dirty="0"/>
              <a:t>object-oriented programming (OOP)</a:t>
            </a:r>
            <a:r>
              <a:rPr lang="en-US" dirty="0"/>
              <a:t> language</a:t>
            </a:r>
          </a:p>
          <a:p>
            <a:pPr lvl="1" eaLnBrk="1" hangingPunct="1"/>
            <a:r>
              <a:rPr lang="en-US" b="1" u="sng" dirty="0"/>
              <a:t>Programming methodology</a:t>
            </a:r>
            <a:r>
              <a:rPr lang="en-US" dirty="0"/>
              <a:t> that views a program as consisting of </a:t>
            </a:r>
            <a:r>
              <a:rPr lang="en-US" b="1" i="1" dirty="0"/>
              <a:t>objects</a:t>
            </a:r>
            <a:r>
              <a:rPr lang="en-US" i="1" dirty="0"/>
              <a:t> </a:t>
            </a:r>
            <a:r>
              <a:rPr lang="en-US" dirty="0"/>
              <a:t>that interact with one another by means of actions (called </a:t>
            </a:r>
            <a:r>
              <a:rPr lang="en-US" b="1" i="1" dirty="0"/>
              <a:t>methods</a:t>
            </a:r>
            <a:r>
              <a:rPr lang="en-US" dirty="0"/>
              <a:t>)</a:t>
            </a:r>
          </a:p>
          <a:p>
            <a:pPr lvl="1" eaLnBrk="1" hangingPunct="1"/>
            <a:r>
              <a:rPr lang="en-US" dirty="0"/>
              <a:t>Objects of the same kind are said to have the same </a:t>
            </a:r>
            <a:r>
              <a:rPr lang="en-US" i="1" dirty="0"/>
              <a:t>type</a:t>
            </a:r>
            <a:r>
              <a:rPr lang="en-US" dirty="0"/>
              <a:t> or be in the same </a:t>
            </a:r>
            <a:r>
              <a:rPr lang="en-US" b="1" i="1" dirty="0"/>
              <a:t>class</a:t>
            </a:r>
            <a:endParaRPr lang="en-US" b="1" dirty="0"/>
          </a:p>
        </p:txBody>
      </p:sp>
      <p:sp>
        <p:nvSpPr>
          <p:cNvPr id="6" name="Slide Number Placeholder 5"/>
          <p:cNvSpPr>
            <a:spLocks noGrp="1"/>
          </p:cNvSpPr>
          <p:nvPr>
            <p:ph type="sldNum" sz="quarter" idx="11"/>
          </p:nvPr>
        </p:nvSpPr>
        <p:spPr/>
        <p:txBody>
          <a:bodyPr/>
          <a:lstStyle/>
          <a:p>
            <a:pPr>
              <a:defRPr/>
            </a:pPr>
            <a:r>
              <a:rPr lang="en-US"/>
              <a:t>1-</a:t>
            </a:r>
            <a:fld id="{8FE87195-7AC9-441B-AA8F-F423D77B6CFE}" type="slidenum">
              <a:rPr lang="en-US"/>
              <a:pPr>
                <a:defRPr/>
              </a:pPr>
              <a:t>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Precedence and Associativity Rules</a:t>
            </a:r>
          </a:p>
        </p:txBody>
      </p:sp>
      <p:sp>
        <p:nvSpPr>
          <p:cNvPr id="52227" name="Rectangle 3"/>
          <p:cNvSpPr>
            <a:spLocks noGrp="1" noChangeArrowheads="1"/>
          </p:cNvSpPr>
          <p:nvPr>
            <p:ph type="body" idx="1"/>
          </p:nvPr>
        </p:nvSpPr>
        <p:spPr/>
        <p:txBody>
          <a:bodyPr/>
          <a:lstStyle/>
          <a:p>
            <a:pPr lvl="1" eaLnBrk="1" hangingPunct="1"/>
            <a:r>
              <a:rPr lang="en-US" sz="2400"/>
              <a:t>Unary operators of equal precedence are grouped right-to-left</a:t>
            </a:r>
          </a:p>
          <a:p>
            <a:pPr lvl="2" eaLnBrk="1" hangingPunct="1">
              <a:buFontTx/>
              <a:buNone/>
            </a:pPr>
            <a:r>
              <a:rPr lang="en-US" sz="2000" b="1">
                <a:solidFill>
                  <a:srgbClr val="034CA1"/>
                </a:solidFill>
                <a:latin typeface="Courier New" pitchFamily="49" charset="0"/>
              </a:rPr>
              <a:t>+-+rate</a:t>
            </a:r>
            <a:r>
              <a:rPr lang="en-US" sz="2000"/>
              <a:t>  is evaluated as </a:t>
            </a:r>
            <a:r>
              <a:rPr lang="en-US" sz="2000" b="1">
                <a:solidFill>
                  <a:srgbClr val="034CA1"/>
                </a:solidFill>
                <a:latin typeface="Courier New" pitchFamily="49" charset="0"/>
              </a:rPr>
              <a:t>+(-(+rate))</a:t>
            </a:r>
            <a:endParaRPr lang="en-US" sz="2000">
              <a:solidFill>
                <a:srgbClr val="034CA1"/>
              </a:solidFill>
              <a:latin typeface="Courier New" pitchFamily="49" charset="0"/>
            </a:endParaRPr>
          </a:p>
          <a:p>
            <a:pPr lvl="1" eaLnBrk="1" hangingPunct="1"/>
            <a:r>
              <a:rPr lang="en-US" sz="2400"/>
              <a:t>Binary operators of equal precedence are grouped left-to-right</a:t>
            </a:r>
          </a:p>
          <a:p>
            <a:pPr lvl="2" eaLnBrk="1" hangingPunct="1">
              <a:buFontTx/>
              <a:buNone/>
            </a:pPr>
            <a:r>
              <a:rPr lang="en-US" sz="2000" b="1">
                <a:solidFill>
                  <a:srgbClr val="034CA1"/>
                </a:solidFill>
                <a:latin typeface="Courier New" pitchFamily="49" charset="0"/>
              </a:rPr>
              <a:t>base + rate + hours</a:t>
            </a:r>
            <a:r>
              <a:rPr lang="en-US" sz="2000">
                <a:solidFill>
                  <a:srgbClr val="034CA1"/>
                </a:solidFill>
                <a:latin typeface="Courier New" pitchFamily="49" charset="0"/>
              </a:rPr>
              <a:t> </a:t>
            </a:r>
            <a:r>
              <a:rPr lang="en-US" sz="2000"/>
              <a:t>is evaluated as</a:t>
            </a:r>
            <a:r>
              <a:rPr lang="en-US" sz="2000">
                <a:solidFill>
                  <a:srgbClr val="034CA1"/>
                </a:solidFill>
                <a:latin typeface="Courier New" pitchFamily="49" charset="0"/>
              </a:rPr>
              <a:t> </a:t>
            </a:r>
          </a:p>
          <a:p>
            <a:pPr lvl="2" eaLnBrk="1" hangingPunct="1">
              <a:buFontTx/>
              <a:buNone/>
            </a:pPr>
            <a:r>
              <a:rPr lang="en-US" sz="2000" b="1">
                <a:solidFill>
                  <a:srgbClr val="034CA1"/>
                </a:solidFill>
                <a:latin typeface="Courier New" pitchFamily="49" charset="0"/>
              </a:rPr>
              <a:t>(base + rate) + hours</a:t>
            </a:r>
            <a:endParaRPr lang="en-US" sz="2000">
              <a:solidFill>
                <a:srgbClr val="034CA1"/>
              </a:solidFill>
              <a:latin typeface="Courier New" pitchFamily="49" charset="0"/>
            </a:endParaRPr>
          </a:p>
          <a:p>
            <a:pPr lvl="1" eaLnBrk="1" hangingPunct="1"/>
            <a:r>
              <a:rPr lang="en-US" sz="2400"/>
              <a:t>Exception:  A string of assignment operators is grouped right-to-left</a:t>
            </a:r>
          </a:p>
          <a:p>
            <a:pPr lvl="2" eaLnBrk="1" hangingPunct="1">
              <a:buFontTx/>
              <a:buNone/>
            </a:pPr>
            <a:r>
              <a:rPr lang="en-US" sz="2000" b="1">
                <a:solidFill>
                  <a:srgbClr val="034CA1"/>
                </a:solidFill>
                <a:latin typeface="Courier New" pitchFamily="49" charset="0"/>
              </a:rPr>
              <a:t>n1 = n2 = n3;</a:t>
            </a:r>
            <a:r>
              <a:rPr lang="en-US" sz="2000">
                <a:solidFill>
                  <a:srgbClr val="034CA1"/>
                </a:solidFill>
                <a:latin typeface="Courier New" pitchFamily="49" charset="0"/>
              </a:rPr>
              <a:t> </a:t>
            </a:r>
            <a:r>
              <a:rPr lang="en-US" sz="2000"/>
              <a:t>is evaluated as</a:t>
            </a:r>
            <a:r>
              <a:rPr lang="en-US" sz="2000">
                <a:solidFill>
                  <a:srgbClr val="034CA1"/>
                </a:solidFill>
                <a:latin typeface="Courier New" pitchFamily="49" charset="0"/>
              </a:rPr>
              <a:t> </a:t>
            </a:r>
            <a:r>
              <a:rPr lang="en-US" sz="2000" b="1">
                <a:solidFill>
                  <a:srgbClr val="034CA1"/>
                </a:solidFill>
                <a:latin typeface="Courier New" pitchFamily="49" charset="0"/>
              </a:rPr>
              <a:t>n1 = (n2 = n3);</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711C86C0-43D7-4576-9174-DD12DB16BCB0}" type="slidenum">
              <a:rPr lang="en-US"/>
              <a:pPr>
                <a:defRPr/>
              </a:pPr>
              <a:t>60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3200"/>
              <a:t>Pitfall:  Round-Off Errors in Floating-Point Numbers</a:t>
            </a:r>
          </a:p>
        </p:txBody>
      </p:sp>
      <p:sp>
        <p:nvSpPr>
          <p:cNvPr id="53251" name="Rectangle 3"/>
          <p:cNvSpPr>
            <a:spLocks noGrp="1" noChangeArrowheads="1"/>
          </p:cNvSpPr>
          <p:nvPr>
            <p:ph type="body" idx="1"/>
          </p:nvPr>
        </p:nvSpPr>
        <p:spPr/>
        <p:txBody>
          <a:bodyPr/>
          <a:lstStyle/>
          <a:p>
            <a:pPr eaLnBrk="1" hangingPunct="1"/>
            <a:r>
              <a:rPr lang="en-US" sz="2800"/>
              <a:t>Floating point numbers are only approximate quantities</a:t>
            </a:r>
          </a:p>
          <a:p>
            <a:pPr lvl="1" eaLnBrk="1" hangingPunct="1"/>
            <a:r>
              <a:rPr lang="en-US" sz="2400"/>
              <a:t>Mathematically, the floating-point number 1.0/3.0 is equal to 0.3333333 . . .</a:t>
            </a:r>
          </a:p>
          <a:p>
            <a:pPr lvl="1" eaLnBrk="1" hangingPunct="1"/>
            <a:r>
              <a:rPr lang="en-US" sz="2400"/>
              <a:t>A computer has a finite amount of storage space</a:t>
            </a:r>
          </a:p>
          <a:p>
            <a:pPr lvl="2" eaLnBrk="1" hangingPunct="1"/>
            <a:r>
              <a:rPr lang="en-US" sz="2000"/>
              <a:t>It may store 1.0/3.0 as something like 0.3333333333, which is slightly smaller than one-third</a:t>
            </a:r>
          </a:p>
          <a:p>
            <a:pPr lvl="1" eaLnBrk="1" hangingPunct="1"/>
            <a:r>
              <a:rPr lang="en-US" sz="2400"/>
              <a:t>Computers actually store numbers in binary notation, but the consequences are the same:  floating-point numbers may lose accuracy</a:t>
            </a:r>
          </a:p>
        </p:txBody>
      </p:sp>
      <p:sp>
        <p:nvSpPr>
          <p:cNvPr id="6" name="Slide Number Placeholder 5"/>
          <p:cNvSpPr>
            <a:spLocks noGrp="1"/>
          </p:cNvSpPr>
          <p:nvPr>
            <p:ph type="sldNum" sz="quarter" idx="11"/>
          </p:nvPr>
        </p:nvSpPr>
        <p:spPr/>
        <p:txBody>
          <a:bodyPr/>
          <a:lstStyle/>
          <a:p>
            <a:pPr>
              <a:defRPr/>
            </a:pPr>
            <a:r>
              <a:rPr lang="en-US"/>
              <a:t>1-</a:t>
            </a:r>
            <a:fld id="{CDFAC996-0389-4A14-9699-C5DFCA97F030}" type="slidenum">
              <a:rPr lang="en-US"/>
              <a:pPr>
                <a:defRPr/>
              </a:pPr>
              <a:t>61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Integer and Floating-Point Division</a:t>
            </a:r>
          </a:p>
        </p:txBody>
      </p:sp>
      <p:sp>
        <p:nvSpPr>
          <p:cNvPr id="54275" name="Rectangle 3"/>
          <p:cNvSpPr>
            <a:spLocks noGrp="1" noChangeArrowheads="1"/>
          </p:cNvSpPr>
          <p:nvPr>
            <p:ph type="body" idx="1"/>
          </p:nvPr>
        </p:nvSpPr>
        <p:spPr/>
        <p:txBody>
          <a:bodyPr/>
          <a:lstStyle/>
          <a:p>
            <a:pPr eaLnBrk="1" hangingPunct="1">
              <a:lnSpc>
                <a:spcPct val="90000"/>
              </a:lnSpc>
            </a:pPr>
            <a:r>
              <a:rPr lang="en-US" sz="2400"/>
              <a:t>When one or both operands are a floating-point type, division results in a floating-point type</a:t>
            </a:r>
          </a:p>
          <a:p>
            <a:pPr lvl="1" eaLnBrk="1" hangingPunct="1">
              <a:lnSpc>
                <a:spcPct val="90000"/>
              </a:lnSpc>
              <a:buFontTx/>
              <a:buNone/>
            </a:pPr>
            <a:r>
              <a:rPr lang="en-US" sz="2000" b="1">
                <a:solidFill>
                  <a:srgbClr val="034CA1"/>
                </a:solidFill>
                <a:latin typeface="Courier New" pitchFamily="49" charset="0"/>
              </a:rPr>
              <a:t>15.0/2</a:t>
            </a:r>
            <a:r>
              <a:rPr lang="en-US" sz="2000">
                <a:solidFill>
                  <a:srgbClr val="034CA1"/>
                </a:solidFill>
                <a:latin typeface="Courier New" pitchFamily="49" charset="0"/>
              </a:rPr>
              <a:t> </a:t>
            </a:r>
            <a:r>
              <a:rPr lang="en-US" sz="2000"/>
              <a:t>evaluates to</a:t>
            </a:r>
            <a:r>
              <a:rPr lang="en-US" sz="2000">
                <a:solidFill>
                  <a:srgbClr val="034CA1"/>
                </a:solidFill>
                <a:latin typeface="Courier New" pitchFamily="49" charset="0"/>
              </a:rPr>
              <a:t> </a:t>
            </a:r>
            <a:r>
              <a:rPr lang="en-US" sz="2000" b="1">
                <a:solidFill>
                  <a:srgbClr val="034CA1"/>
                </a:solidFill>
                <a:latin typeface="Courier New" pitchFamily="49" charset="0"/>
              </a:rPr>
              <a:t>7.5</a:t>
            </a:r>
            <a:endParaRPr lang="en-US" sz="2000">
              <a:solidFill>
                <a:srgbClr val="034CA1"/>
              </a:solidFill>
              <a:latin typeface="Courier New" pitchFamily="49" charset="0"/>
            </a:endParaRPr>
          </a:p>
          <a:p>
            <a:pPr eaLnBrk="1" hangingPunct="1">
              <a:lnSpc>
                <a:spcPct val="90000"/>
              </a:lnSpc>
            </a:pPr>
            <a:r>
              <a:rPr lang="en-US" sz="2400"/>
              <a:t>When both operands are integer types, division results in an integer type</a:t>
            </a:r>
          </a:p>
          <a:p>
            <a:pPr lvl="1" eaLnBrk="1" hangingPunct="1">
              <a:lnSpc>
                <a:spcPct val="90000"/>
              </a:lnSpc>
            </a:pPr>
            <a:r>
              <a:rPr lang="en-US" sz="2000"/>
              <a:t>Any fractional part is discarded </a:t>
            </a:r>
          </a:p>
          <a:p>
            <a:pPr lvl="1" eaLnBrk="1" hangingPunct="1">
              <a:lnSpc>
                <a:spcPct val="90000"/>
              </a:lnSpc>
            </a:pPr>
            <a:r>
              <a:rPr lang="en-US" sz="2000"/>
              <a:t>The number is not rounded</a:t>
            </a:r>
          </a:p>
          <a:p>
            <a:pPr lvl="2" eaLnBrk="1" hangingPunct="1">
              <a:lnSpc>
                <a:spcPct val="90000"/>
              </a:lnSpc>
              <a:buFontTx/>
              <a:buNone/>
            </a:pPr>
            <a:r>
              <a:rPr lang="en-US" sz="2000" b="1">
                <a:solidFill>
                  <a:srgbClr val="034CA1"/>
                </a:solidFill>
                <a:latin typeface="Courier New" pitchFamily="49" charset="0"/>
              </a:rPr>
              <a:t>15/2</a:t>
            </a:r>
            <a:r>
              <a:rPr lang="en-US" sz="2000">
                <a:solidFill>
                  <a:srgbClr val="034CA1"/>
                </a:solidFill>
                <a:latin typeface="Courier New" pitchFamily="49" charset="0"/>
              </a:rPr>
              <a:t> </a:t>
            </a:r>
            <a:r>
              <a:rPr lang="en-US" sz="2000"/>
              <a:t>evaluates to</a:t>
            </a:r>
            <a:r>
              <a:rPr lang="en-US" sz="2000">
                <a:solidFill>
                  <a:srgbClr val="034CA1"/>
                </a:solidFill>
                <a:latin typeface="Courier New" pitchFamily="49" charset="0"/>
              </a:rPr>
              <a:t> </a:t>
            </a:r>
            <a:r>
              <a:rPr lang="en-US" sz="2000" b="1">
                <a:solidFill>
                  <a:srgbClr val="034CA1"/>
                </a:solidFill>
                <a:latin typeface="Courier New" pitchFamily="49" charset="0"/>
              </a:rPr>
              <a:t>7</a:t>
            </a:r>
            <a:endParaRPr lang="en-US" sz="2000">
              <a:solidFill>
                <a:srgbClr val="034CA1"/>
              </a:solidFill>
              <a:latin typeface="Courier New" pitchFamily="49" charset="0"/>
            </a:endParaRPr>
          </a:p>
          <a:p>
            <a:pPr eaLnBrk="1" hangingPunct="1">
              <a:lnSpc>
                <a:spcPct val="90000"/>
              </a:lnSpc>
            </a:pPr>
            <a:r>
              <a:rPr lang="en-US" sz="2400"/>
              <a:t>Be careful to make at least one of the operands a floating-point type if the fractional portion is needed</a:t>
            </a:r>
          </a:p>
        </p:txBody>
      </p:sp>
      <p:sp>
        <p:nvSpPr>
          <p:cNvPr id="6" name="Slide Number Placeholder 5"/>
          <p:cNvSpPr>
            <a:spLocks noGrp="1"/>
          </p:cNvSpPr>
          <p:nvPr>
            <p:ph type="sldNum" sz="quarter" idx="11"/>
          </p:nvPr>
        </p:nvSpPr>
        <p:spPr/>
        <p:txBody>
          <a:bodyPr/>
          <a:lstStyle/>
          <a:p>
            <a:pPr>
              <a:defRPr/>
            </a:pPr>
            <a:r>
              <a:rPr lang="en-US"/>
              <a:t>1-</a:t>
            </a:r>
            <a:fld id="{C6C89A7F-B0E2-43CD-A56E-B122DE9B32DF}" type="slidenum">
              <a:rPr lang="en-US"/>
              <a:pPr>
                <a:defRPr/>
              </a:pPr>
              <a:t>62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The </a:t>
            </a:r>
            <a:r>
              <a:rPr lang="en-US" b="1">
                <a:latin typeface="Courier New" pitchFamily="49" charset="0"/>
              </a:rPr>
              <a:t>%</a:t>
            </a:r>
            <a:r>
              <a:rPr lang="en-US"/>
              <a:t> Operator</a:t>
            </a:r>
          </a:p>
        </p:txBody>
      </p:sp>
      <p:sp>
        <p:nvSpPr>
          <p:cNvPr id="55299" name="Rectangle 3"/>
          <p:cNvSpPr>
            <a:spLocks noGrp="1" noChangeArrowheads="1"/>
          </p:cNvSpPr>
          <p:nvPr>
            <p:ph type="body" idx="1"/>
          </p:nvPr>
        </p:nvSpPr>
        <p:spPr/>
        <p:txBody>
          <a:bodyPr/>
          <a:lstStyle/>
          <a:p>
            <a:pPr eaLnBrk="1" hangingPunct="1"/>
            <a:r>
              <a:rPr lang="en-US" sz="2800"/>
              <a:t>The </a:t>
            </a:r>
            <a:r>
              <a:rPr lang="en-US" sz="2800" b="1">
                <a:solidFill>
                  <a:srgbClr val="034CA1"/>
                </a:solidFill>
                <a:latin typeface="Courier New" pitchFamily="49" charset="0"/>
              </a:rPr>
              <a:t>%</a:t>
            </a:r>
            <a:r>
              <a:rPr lang="en-US" sz="2800">
                <a:solidFill>
                  <a:srgbClr val="034CA1"/>
                </a:solidFill>
                <a:latin typeface="Courier New" pitchFamily="49" charset="0"/>
              </a:rPr>
              <a:t> </a:t>
            </a:r>
            <a:r>
              <a:rPr lang="en-US" sz="2800"/>
              <a:t>operator is used with operands of type </a:t>
            </a:r>
            <a:r>
              <a:rPr lang="en-US" sz="2800" b="1">
                <a:solidFill>
                  <a:srgbClr val="034CA1"/>
                </a:solidFill>
                <a:latin typeface="Courier New" pitchFamily="49" charset="0"/>
              </a:rPr>
              <a:t>int</a:t>
            </a:r>
            <a:r>
              <a:rPr lang="en-US" sz="2800"/>
              <a:t> to recover the information lost after performing integer division</a:t>
            </a:r>
          </a:p>
          <a:p>
            <a:pPr lvl="1" eaLnBrk="1" hangingPunct="1">
              <a:buFontTx/>
              <a:buNone/>
            </a:pPr>
            <a:r>
              <a:rPr lang="en-US" sz="2400" b="1">
                <a:solidFill>
                  <a:srgbClr val="034CA1"/>
                </a:solidFill>
                <a:latin typeface="Courier New" pitchFamily="49" charset="0"/>
              </a:rPr>
              <a:t>15/2</a:t>
            </a:r>
            <a:r>
              <a:rPr lang="en-US" sz="2400">
                <a:latin typeface="Courier New" pitchFamily="49" charset="0"/>
              </a:rPr>
              <a:t> </a:t>
            </a:r>
            <a:r>
              <a:rPr lang="en-US" sz="2400"/>
              <a:t>evaluates to the quotient</a:t>
            </a:r>
            <a:r>
              <a:rPr lang="en-US" sz="2400">
                <a:latin typeface="Courier New" pitchFamily="49" charset="0"/>
              </a:rPr>
              <a:t> </a:t>
            </a:r>
            <a:r>
              <a:rPr lang="en-US" sz="2400" b="1">
                <a:solidFill>
                  <a:srgbClr val="034CA1"/>
                </a:solidFill>
                <a:latin typeface="Courier New" pitchFamily="49" charset="0"/>
              </a:rPr>
              <a:t>7</a:t>
            </a:r>
            <a:endParaRPr lang="en-US" sz="2400">
              <a:solidFill>
                <a:srgbClr val="034CA1"/>
              </a:solidFill>
              <a:latin typeface="Courier New" pitchFamily="49" charset="0"/>
            </a:endParaRPr>
          </a:p>
          <a:p>
            <a:pPr lvl="1" eaLnBrk="1" hangingPunct="1">
              <a:buFontTx/>
              <a:buNone/>
            </a:pPr>
            <a:r>
              <a:rPr lang="en-US" sz="2400" b="1">
                <a:solidFill>
                  <a:srgbClr val="034CA1"/>
                </a:solidFill>
                <a:latin typeface="Courier New" pitchFamily="49" charset="0"/>
              </a:rPr>
              <a:t>15%2</a:t>
            </a:r>
            <a:r>
              <a:rPr lang="en-US" sz="2400">
                <a:latin typeface="Courier New" pitchFamily="49" charset="0"/>
              </a:rPr>
              <a:t> </a:t>
            </a:r>
            <a:r>
              <a:rPr lang="en-US" sz="2400"/>
              <a:t>evaluates to the remainder</a:t>
            </a:r>
            <a:r>
              <a:rPr lang="en-US" sz="2400">
                <a:latin typeface="Courier New" pitchFamily="49" charset="0"/>
              </a:rPr>
              <a:t> </a:t>
            </a:r>
            <a:r>
              <a:rPr lang="en-US" sz="2400" b="1">
                <a:solidFill>
                  <a:srgbClr val="034CA1"/>
                </a:solidFill>
                <a:latin typeface="Courier New" pitchFamily="49" charset="0"/>
              </a:rPr>
              <a:t>1</a:t>
            </a:r>
            <a:endParaRPr lang="en-US" sz="2400">
              <a:solidFill>
                <a:srgbClr val="034CA1"/>
              </a:solidFill>
              <a:latin typeface="Courier New" pitchFamily="49" charset="0"/>
            </a:endParaRPr>
          </a:p>
          <a:p>
            <a:pPr eaLnBrk="1" hangingPunct="1"/>
            <a:r>
              <a:rPr lang="en-US" sz="2800"/>
              <a:t>The </a:t>
            </a:r>
            <a:r>
              <a:rPr lang="en-US" sz="2800" b="1">
                <a:solidFill>
                  <a:srgbClr val="034CA1"/>
                </a:solidFill>
                <a:latin typeface="Courier New" pitchFamily="49" charset="0"/>
              </a:rPr>
              <a:t>%</a:t>
            </a:r>
            <a:r>
              <a:rPr lang="en-US" sz="2800">
                <a:solidFill>
                  <a:srgbClr val="034CA1"/>
                </a:solidFill>
                <a:latin typeface="Courier New" pitchFamily="49" charset="0"/>
              </a:rPr>
              <a:t> </a:t>
            </a:r>
            <a:r>
              <a:rPr lang="en-US" sz="2800"/>
              <a:t>operator can be used to count by 2's, 3's, or any other number</a:t>
            </a:r>
          </a:p>
          <a:p>
            <a:pPr lvl="1" eaLnBrk="1" hangingPunct="1"/>
            <a:r>
              <a:rPr lang="en-US" sz="2400"/>
              <a:t>To count by twos, perform the operation </a:t>
            </a:r>
            <a:r>
              <a:rPr lang="en-US" sz="2400" b="1">
                <a:solidFill>
                  <a:srgbClr val="034CA1"/>
                </a:solidFill>
                <a:latin typeface="Courier New" pitchFamily="49" charset="0"/>
              </a:rPr>
              <a:t>number</a:t>
            </a:r>
            <a:r>
              <a:rPr lang="en-US" sz="2400">
                <a:solidFill>
                  <a:srgbClr val="034CA1"/>
                </a:solidFill>
              </a:rPr>
              <a:t> </a:t>
            </a:r>
            <a:r>
              <a:rPr lang="en-US" sz="2400" b="1">
                <a:solidFill>
                  <a:srgbClr val="034CA1"/>
                </a:solidFill>
                <a:latin typeface="Courier New" pitchFamily="49" charset="0"/>
              </a:rPr>
              <a:t>% 2</a:t>
            </a:r>
            <a:r>
              <a:rPr lang="en-US" sz="2400"/>
              <a:t>, and when the result is </a:t>
            </a:r>
            <a:r>
              <a:rPr lang="en-US" sz="2400" b="1">
                <a:solidFill>
                  <a:srgbClr val="034CA1"/>
                </a:solidFill>
                <a:latin typeface="Courier New" pitchFamily="49" charset="0"/>
              </a:rPr>
              <a:t>0</a:t>
            </a:r>
            <a:r>
              <a:rPr lang="en-US" sz="2400"/>
              <a:t>, </a:t>
            </a:r>
            <a:r>
              <a:rPr lang="en-US" sz="2400" b="1">
                <a:solidFill>
                  <a:srgbClr val="034CA1"/>
                </a:solidFill>
                <a:latin typeface="Courier New" pitchFamily="49" charset="0"/>
              </a:rPr>
              <a:t>number</a:t>
            </a:r>
            <a:r>
              <a:rPr lang="en-US" sz="2400"/>
              <a:t> is even</a:t>
            </a:r>
            <a:endParaRPr lang="en-US" sz="240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D4D0B9A-2CDE-40AA-9C68-4924482392AB}" type="slidenum">
              <a:rPr lang="en-US"/>
              <a:pPr>
                <a:defRPr/>
              </a:pPr>
              <a:t>63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t>Increment and Decrement Operators</a:t>
            </a:r>
          </a:p>
        </p:txBody>
      </p:sp>
      <p:sp>
        <p:nvSpPr>
          <p:cNvPr id="58371" name="Rectangle 3"/>
          <p:cNvSpPr>
            <a:spLocks noGrp="1" noChangeArrowheads="1"/>
          </p:cNvSpPr>
          <p:nvPr>
            <p:ph type="body" idx="1"/>
          </p:nvPr>
        </p:nvSpPr>
        <p:spPr/>
        <p:txBody>
          <a:bodyPr/>
          <a:lstStyle/>
          <a:p>
            <a:pPr eaLnBrk="1" hangingPunct="1"/>
            <a:r>
              <a:rPr lang="en-US"/>
              <a:t>The </a:t>
            </a:r>
            <a:r>
              <a:rPr lang="en-US" i="1"/>
              <a:t>increment operator</a:t>
            </a:r>
            <a:r>
              <a:rPr lang="en-US"/>
              <a:t> (</a:t>
            </a:r>
            <a:r>
              <a:rPr lang="en-US" b="1">
                <a:solidFill>
                  <a:srgbClr val="034CA1"/>
                </a:solidFill>
                <a:latin typeface="Courier New" pitchFamily="49" charset="0"/>
              </a:rPr>
              <a:t>++</a:t>
            </a:r>
            <a:r>
              <a:rPr lang="en-US"/>
              <a:t>) adds one to the value of a variable</a:t>
            </a:r>
          </a:p>
          <a:p>
            <a:pPr lvl="1" eaLnBrk="1" hangingPunct="1"/>
            <a:r>
              <a:rPr lang="en-US"/>
              <a:t>If </a:t>
            </a:r>
            <a:r>
              <a:rPr lang="en-US" b="1">
                <a:solidFill>
                  <a:srgbClr val="034CA1"/>
                </a:solidFill>
                <a:latin typeface="Courier New" pitchFamily="49" charset="0"/>
              </a:rPr>
              <a:t>n</a:t>
            </a:r>
            <a:r>
              <a:rPr lang="en-US"/>
              <a:t> is equal to </a:t>
            </a:r>
            <a:r>
              <a:rPr lang="en-US" b="1">
                <a:solidFill>
                  <a:srgbClr val="034CA1"/>
                </a:solidFill>
                <a:latin typeface="Courier New" pitchFamily="49" charset="0"/>
              </a:rPr>
              <a:t>2</a:t>
            </a:r>
            <a:r>
              <a:rPr lang="en-US"/>
              <a:t>, then </a:t>
            </a:r>
            <a:r>
              <a:rPr lang="en-US" b="1">
                <a:solidFill>
                  <a:srgbClr val="034CA1"/>
                </a:solidFill>
                <a:latin typeface="Courier New" pitchFamily="49" charset="0"/>
              </a:rPr>
              <a:t>n++</a:t>
            </a:r>
            <a:r>
              <a:rPr lang="en-US"/>
              <a:t> or </a:t>
            </a:r>
            <a:r>
              <a:rPr lang="en-US" b="1">
                <a:solidFill>
                  <a:srgbClr val="034CA1"/>
                </a:solidFill>
                <a:latin typeface="Courier New" pitchFamily="49" charset="0"/>
              </a:rPr>
              <a:t>++n</a:t>
            </a:r>
            <a:r>
              <a:rPr lang="en-US"/>
              <a:t> will change the value of </a:t>
            </a:r>
            <a:r>
              <a:rPr lang="en-US" b="1">
                <a:solidFill>
                  <a:srgbClr val="034CA1"/>
                </a:solidFill>
                <a:latin typeface="Courier New" pitchFamily="49" charset="0"/>
              </a:rPr>
              <a:t>n</a:t>
            </a:r>
            <a:r>
              <a:rPr lang="en-US"/>
              <a:t> to </a:t>
            </a:r>
            <a:r>
              <a:rPr lang="en-US" b="1">
                <a:solidFill>
                  <a:srgbClr val="034CA1"/>
                </a:solidFill>
                <a:latin typeface="Courier New" pitchFamily="49" charset="0"/>
              </a:rPr>
              <a:t>3</a:t>
            </a:r>
            <a:endParaRPr lang="en-US">
              <a:solidFill>
                <a:srgbClr val="034CA1"/>
              </a:solidFill>
              <a:latin typeface="Courier New" pitchFamily="49" charset="0"/>
            </a:endParaRPr>
          </a:p>
          <a:p>
            <a:pPr eaLnBrk="1" hangingPunct="1"/>
            <a:r>
              <a:rPr lang="en-US"/>
              <a:t>The </a:t>
            </a:r>
            <a:r>
              <a:rPr lang="en-US" i="1"/>
              <a:t>decrement operator</a:t>
            </a:r>
            <a:r>
              <a:rPr lang="en-US"/>
              <a:t> (</a:t>
            </a:r>
            <a:r>
              <a:rPr lang="en-US" b="1">
                <a:solidFill>
                  <a:srgbClr val="034CA1"/>
                </a:solidFill>
                <a:latin typeface="Courier New" pitchFamily="49" charset="0"/>
              </a:rPr>
              <a:t>--</a:t>
            </a:r>
            <a:r>
              <a:rPr lang="en-US"/>
              <a:t>) subtracts one from the value of a variable</a:t>
            </a:r>
          </a:p>
          <a:p>
            <a:pPr lvl="1" eaLnBrk="1" hangingPunct="1"/>
            <a:r>
              <a:rPr lang="en-US"/>
              <a:t>If </a:t>
            </a:r>
            <a:r>
              <a:rPr lang="en-US" b="1">
                <a:solidFill>
                  <a:srgbClr val="034CA1"/>
                </a:solidFill>
                <a:latin typeface="Courier New" pitchFamily="49" charset="0"/>
              </a:rPr>
              <a:t>n</a:t>
            </a:r>
            <a:r>
              <a:rPr lang="en-US"/>
              <a:t> is equal to </a:t>
            </a:r>
            <a:r>
              <a:rPr lang="en-US" b="1">
                <a:solidFill>
                  <a:srgbClr val="034CA1"/>
                </a:solidFill>
                <a:latin typeface="Courier New" pitchFamily="49" charset="0"/>
              </a:rPr>
              <a:t>4</a:t>
            </a:r>
            <a:r>
              <a:rPr lang="en-US"/>
              <a:t>, then </a:t>
            </a:r>
            <a:r>
              <a:rPr lang="en-US" b="1">
                <a:solidFill>
                  <a:srgbClr val="034CA1"/>
                </a:solidFill>
                <a:latin typeface="Courier New" pitchFamily="49" charset="0"/>
              </a:rPr>
              <a:t>n--</a:t>
            </a:r>
            <a:r>
              <a:rPr lang="en-US"/>
              <a:t> or </a:t>
            </a:r>
            <a:r>
              <a:rPr lang="en-US" b="1">
                <a:solidFill>
                  <a:srgbClr val="034CA1"/>
                </a:solidFill>
                <a:latin typeface="Courier New" pitchFamily="49" charset="0"/>
              </a:rPr>
              <a:t>--n</a:t>
            </a:r>
            <a:r>
              <a:rPr lang="en-US"/>
              <a:t> will change the value of </a:t>
            </a:r>
            <a:r>
              <a:rPr lang="en-US" b="1">
                <a:solidFill>
                  <a:srgbClr val="034CA1"/>
                </a:solidFill>
                <a:latin typeface="Courier New" pitchFamily="49" charset="0"/>
              </a:rPr>
              <a:t>n</a:t>
            </a:r>
            <a:r>
              <a:rPr lang="en-US"/>
              <a:t> to </a:t>
            </a:r>
            <a:r>
              <a:rPr lang="en-US" b="1">
                <a:solidFill>
                  <a:srgbClr val="034CA1"/>
                </a:solidFill>
                <a:latin typeface="Courier New" pitchFamily="49" charset="0"/>
              </a:rPr>
              <a:t>3</a:t>
            </a:r>
            <a:endParaRPr lang="en-US">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14830D8-C3AA-4DF6-9B21-BE9295D0BD0E}" type="slidenum">
              <a:rPr lang="en-US"/>
              <a:pPr>
                <a:defRPr/>
              </a:pPr>
              <a:t>64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3200"/>
              <a:t>Increment and Decrement Operators</a:t>
            </a:r>
          </a:p>
        </p:txBody>
      </p:sp>
      <p:sp>
        <p:nvSpPr>
          <p:cNvPr id="59395" name="Rectangle 3"/>
          <p:cNvSpPr>
            <a:spLocks noGrp="1" noChangeArrowheads="1"/>
          </p:cNvSpPr>
          <p:nvPr>
            <p:ph type="body" idx="1"/>
          </p:nvPr>
        </p:nvSpPr>
        <p:spPr/>
        <p:txBody>
          <a:bodyPr/>
          <a:lstStyle/>
          <a:p>
            <a:pPr eaLnBrk="1" hangingPunct="1">
              <a:lnSpc>
                <a:spcPct val="80000"/>
              </a:lnSpc>
            </a:pPr>
            <a:r>
              <a:rPr lang="en-US" sz="2800"/>
              <a:t>When either operator precedes its variable, and is part of an expression, then the expression is evaluated using the changed value of the variable</a:t>
            </a:r>
          </a:p>
          <a:p>
            <a:pPr lvl="1" eaLnBrk="1" hangingPunct="1">
              <a:lnSpc>
                <a:spcPct val="80000"/>
              </a:lnSpc>
            </a:pPr>
            <a:r>
              <a:rPr lang="en-US" sz="2400"/>
              <a:t>If </a:t>
            </a:r>
            <a:r>
              <a:rPr lang="en-US" sz="2400" b="1">
                <a:solidFill>
                  <a:srgbClr val="034CA1"/>
                </a:solidFill>
                <a:latin typeface="Courier New" pitchFamily="49" charset="0"/>
              </a:rPr>
              <a:t>n</a:t>
            </a:r>
            <a:r>
              <a:rPr lang="en-US" sz="2400"/>
              <a:t> is equal to </a:t>
            </a:r>
            <a:r>
              <a:rPr lang="en-US" sz="2400" b="1">
                <a:solidFill>
                  <a:srgbClr val="034CA1"/>
                </a:solidFill>
                <a:latin typeface="Courier New" pitchFamily="49" charset="0"/>
              </a:rPr>
              <a:t>2</a:t>
            </a:r>
            <a:r>
              <a:rPr lang="en-US" sz="2400"/>
              <a:t>, then </a:t>
            </a:r>
            <a:r>
              <a:rPr lang="en-US" sz="2400" b="1">
                <a:solidFill>
                  <a:srgbClr val="034CA1"/>
                </a:solidFill>
                <a:latin typeface="Courier New" pitchFamily="49" charset="0"/>
              </a:rPr>
              <a:t>2*(++n)</a:t>
            </a:r>
            <a:r>
              <a:rPr lang="en-US" sz="2400"/>
              <a:t> evaluates to </a:t>
            </a:r>
            <a:r>
              <a:rPr lang="en-US" sz="2400" b="1">
                <a:solidFill>
                  <a:srgbClr val="034CA1"/>
                </a:solidFill>
                <a:latin typeface="Courier New" pitchFamily="49" charset="0"/>
              </a:rPr>
              <a:t>6</a:t>
            </a:r>
            <a:endParaRPr lang="en-US" sz="2400">
              <a:solidFill>
                <a:srgbClr val="034CA1"/>
              </a:solidFill>
              <a:latin typeface="Courier New" pitchFamily="49" charset="0"/>
            </a:endParaRPr>
          </a:p>
          <a:p>
            <a:pPr eaLnBrk="1" hangingPunct="1">
              <a:lnSpc>
                <a:spcPct val="80000"/>
              </a:lnSpc>
            </a:pPr>
            <a:r>
              <a:rPr lang="en-US" sz="2800"/>
              <a:t>When either operator follows its variable, and is part of an expression, then the expression is evaluated using the original value of the variable, and only then is the variable value changed</a:t>
            </a:r>
          </a:p>
          <a:p>
            <a:pPr lvl="1" eaLnBrk="1" hangingPunct="1">
              <a:lnSpc>
                <a:spcPct val="80000"/>
              </a:lnSpc>
            </a:pPr>
            <a:r>
              <a:rPr lang="en-US" sz="2400"/>
              <a:t>If </a:t>
            </a:r>
            <a:r>
              <a:rPr lang="en-US" sz="2400" b="1">
                <a:solidFill>
                  <a:srgbClr val="034CA1"/>
                </a:solidFill>
                <a:latin typeface="Courier New" pitchFamily="49" charset="0"/>
              </a:rPr>
              <a:t>n</a:t>
            </a:r>
            <a:r>
              <a:rPr lang="en-US" sz="2400"/>
              <a:t> is equal to </a:t>
            </a:r>
            <a:r>
              <a:rPr lang="en-US" sz="2400" b="1">
                <a:solidFill>
                  <a:srgbClr val="034CA1"/>
                </a:solidFill>
                <a:latin typeface="Courier New" pitchFamily="49" charset="0"/>
              </a:rPr>
              <a:t>2</a:t>
            </a:r>
            <a:r>
              <a:rPr lang="en-US" sz="2400"/>
              <a:t>, then </a:t>
            </a:r>
            <a:r>
              <a:rPr lang="en-US" sz="2400" b="1">
                <a:solidFill>
                  <a:srgbClr val="034CA1"/>
                </a:solidFill>
                <a:latin typeface="Courier New" pitchFamily="49" charset="0"/>
              </a:rPr>
              <a:t>2*(n++)</a:t>
            </a:r>
            <a:r>
              <a:rPr lang="en-US" sz="2400"/>
              <a:t> evaluates to </a:t>
            </a:r>
            <a:r>
              <a:rPr lang="en-US" sz="2400" b="1">
                <a:solidFill>
                  <a:srgbClr val="034CA1"/>
                </a:solidFill>
                <a:latin typeface="Courier New" pitchFamily="49" charset="0"/>
              </a:rPr>
              <a:t>4</a:t>
            </a:r>
            <a:endParaRPr lang="en-US" sz="24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7AADDCBE-3C1C-46C9-9719-60A7D43B24C8}" type="slidenum">
              <a:rPr lang="en-US"/>
              <a:pPr>
                <a:defRPr/>
              </a:pPr>
              <a:t>65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Concatenation of Strings</a:t>
            </a:r>
          </a:p>
        </p:txBody>
      </p:sp>
      <p:sp>
        <p:nvSpPr>
          <p:cNvPr id="61443" name="Rectangle 3"/>
          <p:cNvSpPr>
            <a:spLocks noGrp="1" noChangeArrowheads="1"/>
          </p:cNvSpPr>
          <p:nvPr>
            <p:ph type="body" idx="1"/>
          </p:nvPr>
        </p:nvSpPr>
        <p:spPr/>
        <p:txBody>
          <a:bodyPr/>
          <a:lstStyle/>
          <a:p>
            <a:pPr eaLnBrk="1" hangingPunct="1">
              <a:lnSpc>
                <a:spcPct val="90000"/>
              </a:lnSpc>
            </a:pPr>
            <a:r>
              <a:rPr lang="en-US" sz="2400" i="1" dirty="0"/>
              <a:t>Concatenation</a:t>
            </a:r>
            <a:r>
              <a:rPr lang="en-US" sz="2400" dirty="0"/>
              <a:t>:  Using the </a:t>
            </a:r>
            <a:r>
              <a:rPr lang="en-US" sz="2400" dirty="0">
                <a:solidFill>
                  <a:srgbClr val="034CA1"/>
                </a:solidFill>
              </a:rPr>
              <a:t>+</a:t>
            </a:r>
            <a:r>
              <a:rPr lang="en-US" sz="2400" dirty="0"/>
              <a:t> operator on two strings in order to connect them to form one longer string</a:t>
            </a:r>
          </a:p>
          <a:p>
            <a:pPr lvl="1" eaLnBrk="1" hangingPunct="1">
              <a:lnSpc>
                <a:spcPct val="90000"/>
              </a:lnSpc>
            </a:pPr>
            <a:r>
              <a:rPr lang="en-US" sz="2000" dirty="0"/>
              <a:t>If </a:t>
            </a:r>
            <a:r>
              <a:rPr lang="en-US" sz="2000" b="1" dirty="0">
                <a:solidFill>
                  <a:srgbClr val="034CA1"/>
                </a:solidFill>
                <a:latin typeface="Courier New" pitchFamily="49" charset="0"/>
              </a:rPr>
              <a:t>greeting</a:t>
            </a:r>
            <a:r>
              <a:rPr lang="en-US" sz="2000" dirty="0"/>
              <a:t> is equal to </a:t>
            </a:r>
            <a:r>
              <a:rPr lang="en-US" sz="2000" b="1" dirty="0">
                <a:solidFill>
                  <a:srgbClr val="034CA1"/>
                </a:solidFill>
                <a:latin typeface="Courier New" pitchFamily="49" charset="0"/>
              </a:rPr>
              <a:t>"Hello</a:t>
            </a:r>
            <a:r>
              <a:rPr lang="en-US" sz="2000" b="1" dirty="0"/>
              <a:t> </a:t>
            </a:r>
            <a:r>
              <a:rPr lang="en-US" sz="2000" b="1" dirty="0">
                <a:solidFill>
                  <a:srgbClr val="034CA1"/>
                </a:solidFill>
                <a:latin typeface="Courier New" pitchFamily="49" charset="0"/>
              </a:rPr>
              <a:t>"</a:t>
            </a:r>
            <a:r>
              <a:rPr lang="en-US" sz="2000" dirty="0"/>
              <a:t>, and </a:t>
            </a:r>
            <a:r>
              <a:rPr lang="en-US" sz="2000" b="1" dirty="0" err="1">
                <a:solidFill>
                  <a:srgbClr val="034CA1"/>
                </a:solidFill>
                <a:latin typeface="Courier New" pitchFamily="49" charset="0"/>
              </a:rPr>
              <a:t>javaClass</a:t>
            </a:r>
            <a:r>
              <a:rPr lang="en-US" sz="2000" dirty="0"/>
              <a:t> is equal to </a:t>
            </a:r>
            <a:r>
              <a:rPr lang="en-US" sz="2000" b="1" dirty="0">
                <a:solidFill>
                  <a:srgbClr val="034CA1"/>
                </a:solidFill>
                <a:latin typeface="Courier New" pitchFamily="49" charset="0"/>
              </a:rPr>
              <a:t>"class"</a:t>
            </a:r>
            <a:r>
              <a:rPr lang="en-US" sz="2000" dirty="0"/>
              <a:t>, then </a:t>
            </a:r>
            <a:r>
              <a:rPr lang="en-US" sz="2000" b="1" dirty="0">
                <a:solidFill>
                  <a:srgbClr val="034CA1"/>
                </a:solidFill>
                <a:latin typeface="Courier New" pitchFamily="49" charset="0"/>
              </a:rPr>
              <a:t>greeting + </a:t>
            </a:r>
            <a:r>
              <a:rPr lang="en-US" sz="2000" b="1" dirty="0" err="1">
                <a:solidFill>
                  <a:srgbClr val="034CA1"/>
                </a:solidFill>
                <a:latin typeface="Courier New" pitchFamily="49" charset="0"/>
              </a:rPr>
              <a:t>javaClass</a:t>
            </a:r>
            <a:r>
              <a:rPr lang="en-US" sz="2000" dirty="0"/>
              <a:t> is equal to </a:t>
            </a:r>
            <a:r>
              <a:rPr lang="en-US" sz="2000" b="1" dirty="0">
                <a:solidFill>
                  <a:srgbClr val="034CA1"/>
                </a:solidFill>
                <a:latin typeface="Courier New" pitchFamily="49" charset="0"/>
              </a:rPr>
              <a:t>"Hello class"</a:t>
            </a:r>
            <a:endParaRPr lang="en-US" sz="2000" dirty="0">
              <a:solidFill>
                <a:srgbClr val="034CA1"/>
              </a:solidFill>
              <a:latin typeface="Courier New" pitchFamily="49" charset="0"/>
            </a:endParaRPr>
          </a:p>
          <a:p>
            <a:pPr eaLnBrk="1" hangingPunct="1">
              <a:lnSpc>
                <a:spcPct val="90000"/>
              </a:lnSpc>
            </a:pPr>
            <a:r>
              <a:rPr lang="en-US" sz="2400" dirty="0"/>
              <a:t>Any number of strings can be concatenated together</a:t>
            </a:r>
          </a:p>
          <a:p>
            <a:pPr eaLnBrk="1" hangingPunct="1">
              <a:lnSpc>
                <a:spcPct val="90000"/>
              </a:lnSpc>
            </a:pPr>
            <a:r>
              <a:rPr lang="en-US" sz="2400" dirty="0"/>
              <a:t>When a string is combined with almost any other type of item, the result is a string</a:t>
            </a:r>
          </a:p>
          <a:p>
            <a:pPr lvl="1" eaLnBrk="1" hangingPunct="1">
              <a:lnSpc>
                <a:spcPct val="90000"/>
              </a:lnSpc>
            </a:pPr>
            <a:r>
              <a:rPr lang="en-US" sz="2000" b="1" dirty="0">
                <a:solidFill>
                  <a:srgbClr val="034CA1"/>
                </a:solidFill>
                <a:latin typeface="Courier New" pitchFamily="49" charset="0"/>
              </a:rPr>
              <a:t>"The answer is " + 42</a:t>
            </a:r>
            <a:r>
              <a:rPr lang="en-US" sz="2000" dirty="0"/>
              <a:t>   evaluates to  </a:t>
            </a:r>
          </a:p>
          <a:p>
            <a:pPr lvl="1" eaLnBrk="1" hangingPunct="1">
              <a:lnSpc>
                <a:spcPct val="90000"/>
              </a:lnSpc>
              <a:buFontTx/>
              <a:buNone/>
            </a:pPr>
            <a:r>
              <a:rPr lang="en-US" sz="2000" dirty="0">
                <a:solidFill>
                  <a:srgbClr val="034CA1"/>
                </a:solidFill>
                <a:latin typeface="Courier New" pitchFamily="49" charset="0"/>
              </a:rPr>
              <a:t>  </a:t>
            </a:r>
            <a:r>
              <a:rPr lang="en-US" sz="2000" b="1" dirty="0">
                <a:solidFill>
                  <a:srgbClr val="034CA1"/>
                </a:solidFill>
                <a:latin typeface="Courier New" pitchFamily="49" charset="0"/>
              </a:rPr>
              <a:t>"The answer is 42"</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A9B58520-2E93-4030-8C6D-FC09ED337B8D}" type="slidenum">
              <a:rPr lang="en-US"/>
              <a:pPr>
                <a:defRPr/>
              </a:pPr>
              <a:t>66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String Methods</a:t>
            </a:r>
          </a:p>
        </p:txBody>
      </p:sp>
      <p:sp>
        <p:nvSpPr>
          <p:cNvPr id="64515" name="Rectangle 3"/>
          <p:cNvSpPr>
            <a:spLocks noGrp="1" noChangeArrowheads="1"/>
          </p:cNvSpPr>
          <p:nvPr>
            <p:ph type="body" idx="1"/>
          </p:nvPr>
        </p:nvSpPr>
        <p:spPr/>
        <p:txBody>
          <a:bodyPr/>
          <a:lstStyle/>
          <a:p>
            <a:pPr eaLnBrk="1" hangingPunct="1">
              <a:lnSpc>
                <a:spcPct val="80000"/>
              </a:lnSpc>
            </a:pPr>
            <a:r>
              <a:rPr lang="en-US" sz="2400" dirty="0"/>
              <a:t>The </a:t>
            </a:r>
            <a:r>
              <a:rPr lang="en-US" sz="2400" b="1" dirty="0">
                <a:solidFill>
                  <a:srgbClr val="034CA1"/>
                </a:solidFill>
                <a:latin typeface="Courier New" pitchFamily="49" charset="0"/>
              </a:rPr>
              <a:t>String</a:t>
            </a:r>
            <a:r>
              <a:rPr lang="en-US" sz="2400" dirty="0"/>
              <a:t> class contains many useful methods for string-processing applications</a:t>
            </a:r>
          </a:p>
          <a:p>
            <a:pPr lvl="1" eaLnBrk="1" hangingPunct="1">
              <a:lnSpc>
                <a:spcPct val="80000"/>
              </a:lnSpc>
            </a:pPr>
            <a:r>
              <a:rPr lang="en-US" sz="2000" dirty="0"/>
              <a:t>A method in </a:t>
            </a:r>
            <a:r>
              <a:rPr lang="en-US" sz="2000" b="1" dirty="0">
                <a:solidFill>
                  <a:srgbClr val="034CA1"/>
                </a:solidFill>
                <a:latin typeface="Courier New" pitchFamily="49" charset="0"/>
              </a:rPr>
              <a:t>String</a:t>
            </a:r>
            <a:r>
              <a:rPr lang="en-US" sz="2000" dirty="0"/>
              <a:t> class is called by writing a </a:t>
            </a:r>
            <a:r>
              <a:rPr lang="en-US" sz="2000" b="1" dirty="0">
                <a:solidFill>
                  <a:srgbClr val="034CA1"/>
                </a:solidFill>
                <a:latin typeface="Courier New" pitchFamily="49" charset="0"/>
              </a:rPr>
              <a:t>String</a:t>
            </a:r>
            <a:r>
              <a:rPr lang="en-US" sz="2000" dirty="0"/>
              <a:t> object, a dot, the name of the method, and a pair of parentheses to enclose any arguments</a:t>
            </a:r>
          </a:p>
          <a:p>
            <a:pPr lvl="1" eaLnBrk="1" hangingPunct="1">
              <a:lnSpc>
                <a:spcPct val="80000"/>
              </a:lnSpc>
            </a:pPr>
            <a:r>
              <a:rPr lang="en-US" sz="2000" dirty="0"/>
              <a:t>If a </a:t>
            </a:r>
            <a:r>
              <a:rPr lang="en-US" sz="2000" b="1" dirty="0">
                <a:solidFill>
                  <a:srgbClr val="034CA1"/>
                </a:solidFill>
                <a:latin typeface="Courier New" pitchFamily="49" charset="0"/>
              </a:rPr>
              <a:t>String</a:t>
            </a:r>
            <a:r>
              <a:rPr lang="en-US" sz="2000" dirty="0"/>
              <a:t> method returns a value, then it can be placed anywhere that a value of its type can be used</a:t>
            </a:r>
          </a:p>
          <a:p>
            <a:pPr lvl="2" eaLnBrk="1" hangingPunct="1">
              <a:lnSpc>
                <a:spcPct val="80000"/>
              </a:lnSpc>
              <a:buFontTx/>
              <a:buNone/>
            </a:pPr>
            <a:r>
              <a:rPr lang="en-US" sz="2000" b="1" dirty="0">
                <a:solidFill>
                  <a:srgbClr val="034CA1"/>
                </a:solidFill>
                <a:latin typeface="Courier New" pitchFamily="49" charset="0"/>
              </a:rPr>
              <a:t>String greeting = "Hello";</a:t>
            </a:r>
          </a:p>
          <a:p>
            <a:pPr lvl="2" eaLnBrk="1" hangingPunct="1">
              <a:lnSpc>
                <a:spcPct val="80000"/>
              </a:lnSpc>
              <a:buFontTx/>
              <a:buNone/>
            </a:pPr>
            <a:r>
              <a:rPr lang="en-US" sz="2000" b="1" dirty="0">
                <a:solidFill>
                  <a:srgbClr val="034CA1"/>
                </a:solidFill>
                <a:latin typeface="Courier New" pitchFamily="49" charset="0"/>
              </a:rPr>
              <a:t>int count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lvl="2" eaLnBrk="1" hangingPunct="1">
              <a:lnSpc>
                <a:spcPct val="80000"/>
              </a:lnSpc>
              <a:buFontTx/>
              <a:buNone/>
            </a:pPr>
            <a:r>
              <a:rPr lang="en-US" sz="2000" b="1" dirty="0" err="1">
                <a:solidFill>
                  <a:srgbClr val="034CA1"/>
                </a:solidFill>
                <a:latin typeface="Courier New" pitchFamily="49" charset="0"/>
              </a:rPr>
              <a:t>System.out.println</a:t>
            </a:r>
            <a:r>
              <a:rPr lang="en-US" sz="2000" b="1" dirty="0">
                <a:solidFill>
                  <a:srgbClr val="034CA1"/>
                </a:solidFill>
                <a:latin typeface="Courier New" pitchFamily="49" charset="0"/>
              </a:rPr>
              <a:t>("Length is "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lvl="1" eaLnBrk="1" hangingPunct="1">
              <a:lnSpc>
                <a:spcPct val="80000"/>
              </a:lnSpc>
            </a:pPr>
            <a:r>
              <a:rPr lang="en-US" sz="2000" b="1" u="sng" dirty="0"/>
              <a:t>Always count from zero when referring to the </a:t>
            </a:r>
            <a:r>
              <a:rPr lang="en-US" sz="2000" b="1" i="1" u="sng" dirty="0"/>
              <a:t>position</a:t>
            </a:r>
            <a:r>
              <a:rPr lang="en-US" sz="2000" b="1" u="sng" dirty="0"/>
              <a:t> or </a:t>
            </a:r>
            <a:r>
              <a:rPr lang="en-US" sz="2000" b="1" i="1" u="sng" dirty="0"/>
              <a:t>index </a:t>
            </a:r>
            <a:r>
              <a:rPr lang="en-US" sz="2000" b="1" u="sng" dirty="0"/>
              <a:t>of a character in a string</a:t>
            </a:r>
          </a:p>
        </p:txBody>
      </p:sp>
      <p:sp>
        <p:nvSpPr>
          <p:cNvPr id="6" name="Slide Number Placeholder 5"/>
          <p:cNvSpPr>
            <a:spLocks noGrp="1"/>
          </p:cNvSpPr>
          <p:nvPr>
            <p:ph type="sldNum" sz="quarter" idx="11"/>
          </p:nvPr>
        </p:nvSpPr>
        <p:spPr/>
        <p:txBody>
          <a:bodyPr/>
          <a:lstStyle/>
          <a:p>
            <a:pPr>
              <a:defRPr/>
            </a:pPr>
            <a:r>
              <a:rPr lang="en-US"/>
              <a:t>1-</a:t>
            </a:r>
            <a:fld id="{27A49BE6-6269-4D4D-A1EE-FA5C1E86460F}" type="slidenum">
              <a:rPr lang="en-US"/>
              <a:pPr>
                <a:defRPr/>
              </a:pPr>
              <a:t>67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458200" cy="1143000"/>
          </a:xfrm>
        </p:spPr>
        <p:txBody>
          <a:bodyPr/>
          <a:lstStyle/>
          <a:p>
            <a:pPr eaLnBrk="1" hangingPunct="1"/>
            <a:r>
              <a:rPr lang="en-US" sz="3200"/>
              <a:t>Some Methods in the Class </a:t>
            </a:r>
            <a:r>
              <a:rPr lang="en-US" sz="3200" b="1">
                <a:latin typeface="Courier New" pitchFamily="49" charset="0"/>
              </a:rPr>
              <a:t>String</a:t>
            </a:r>
            <a:r>
              <a:rPr lang="en-US" sz="3200"/>
              <a:t> (Part 1 of 8)</a:t>
            </a:r>
          </a:p>
        </p:txBody>
      </p:sp>
      <p:pic>
        <p:nvPicPr>
          <p:cNvPr id="65539" name="Picture 7" descr="savitch_c01d04_1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537966B5-705A-4109-B13B-E5AF1CCF527D}" type="slidenum">
              <a:rPr lang="en-US"/>
              <a:pPr>
                <a:defRPr/>
              </a:pPr>
              <a:t>68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458200" cy="1143000"/>
          </a:xfrm>
        </p:spPr>
        <p:txBody>
          <a:bodyPr/>
          <a:lstStyle/>
          <a:p>
            <a:pPr eaLnBrk="1" hangingPunct="1"/>
            <a:r>
              <a:rPr lang="en-US" sz="3200"/>
              <a:t>Some Methods in the Class </a:t>
            </a:r>
            <a:r>
              <a:rPr lang="en-US" sz="3200" b="1">
                <a:latin typeface="Courier New" pitchFamily="49" charset="0"/>
              </a:rPr>
              <a:t>String</a:t>
            </a:r>
            <a:r>
              <a:rPr lang="en-US" sz="3200"/>
              <a:t> (Part 2 of 8)</a:t>
            </a:r>
          </a:p>
        </p:txBody>
      </p:sp>
      <p:pic>
        <p:nvPicPr>
          <p:cNvPr id="66563" name="Picture 3" descr="savitch_c01d04_2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E8C834C4-9573-43AF-9A76-5B6F2ECED9D5}" type="slidenum">
              <a:rPr lang="en-US"/>
              <a:pPr>
                <a:defRPr/>
              </a:pPr>
              <a:t>69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Terminology Comparisons</a:t>
            </a:r>
          </a:p>
        </p:txBody>
      </p:sp>
      <p:sp>
        <p:nvSpPr>
          <p:cNvPr id="13315" name="Rectangle 3"/>
          <p:cNvSpPr>
            <a:spLocks noGrp="1" noChangeArrowheads="1"/>
          </p:cNvSpPr>
          <p:nvPr>
            <p:ph type="body" idx="1"/>
          </p:nvPr>
        </p:nvSpPr>
        <p:spPr/>
        <p:txBody>
          <a:bodyPr/>
          <a:lstStyle/>
          <a:p>
            <a:pPr eaLnBrk="1" hangingPunct="1"/>
            <a:r>
              <a:rPr lang="en-US" dirty="0"/>
              <a:t>Other high-level languages have constructs called procedures, methods, functions, and/or subprograms</a:t>
            </a:r>
          </a:p>
          <a:p>
            <a:pPr lvl="1" eaLnBrk="1" hangingPunct="1"/>
            <a:r>
              <a:rPr lang="en-US" dirty="0"/>
              <a:t>These types of constructs are called </a:t>
            </a:r>
            <a:r>
              <a:rPr lang="en-US" i="1" dirty="0"/>
              <a:t>methods</a:t>
            </a:r>
            <a:r>
              <a:rPr lang="en-US" dirty="0"/>
              <a:t> in Java</a:t>
            </a:r>
          </a:p>
          <a:p>
            <a:pPr lvl="1" eaLnBrk="1" hangingPunct="1"/>
            <a:r>
              <a:rPr lang="en-US" dirty="0"/>
              <a:t>All programming constructs in Java, including </a:t>
            </a:r>
            <a:r>
              <a:rPr lang="en-US" i="1" dirty="0"/>
              <a:t>methods</a:t>
            </a:r>
            <a:r>
              <a:rPr lang="en-US" dirty="0"/>
              <a:t>, are part of a </a:t>
            </a:r>
            <a:r>
              <a:rPr lang="en-US" i="1" dirty="0"/>
              <a:t>class</a:t>
            </a:r>
          </a:p>
        </p:txBody>
      </p:sp>
      <p:sp>
        <p:nvSpPr>
          <p:cNvPr id="6" name="Slide Number Placeholder 5"/>
          <p:cNvSpPr>
            <a:spLocks noGrp="1"/>
          </p:cNvSpPr>
          <p:nvPr>
            <p:ph type="sldNum" sz="quarter" idx="11"/>
          </p:nvPr>
        </p:nvSpPr>
        <p:spPr/>
        <p:txBody>
          <a:bodyPr/>
          <a:lstStyle/>
          <a:p>
            <a:pPr>
              <a:defRPr/>
            </a:pPr>
            <a:r>
              <a:rPr lang="en-US"/>
              <a:t>1-</a:t>
            </a:r>
            <a:fld id="{5477DB31-9FF2-43D7-81AC-51B85AC1751B}" type="slidenum">
              <a:rPr lang="en-US"/>
              <a:pPr>
                <a:defRPr/>
              </a:pPr>
              <a:t>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458200" cy="1143000"/>
          </a:xfrm>
        </p:spPr>
        <p:txBody>
          <a:bodyPr/>
          <a:lstStyle/>
          <a:p>
            <a:pPr eaLnBrk="1" hangingPunct="1"/>
            <a:r>
              <a:rPr lang="en-US" sz="3200"/>
              <a:t>Some Methods in the Class </a:t>
            </a:r>
            <a:r>
              <a:rPr lang="en-US" sz="3200" b="1">
                <a:latin typeface="Courier New" pitchFamily="49" charset="0"/>
              </a:rPr>
              <a:t>String</a:t>
            </a:r>
            <a:r>
              <a:rPr lang="en-US" sz="3200"/>
              <a:t> (Part 3 of 8)</a:t>
            </a:r>
          </a:p>
        </p:txBody>
      </p:sp>
      <p:pic>
        <p:nvPicPr>
          <p:cNvPr id="67587" name="Picture 3" descr="savitch_c01d04_3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EF768A92-2128-46DA-BAFA-BF47686A9211}" type="slidenum">
              <a:rPr lang="en-US"/>
              <a:pPr>
                <a:defRPr/>
              </a:pPr>
              <a:t>70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686800" cy="1143000"/>
          </a:xfrm>
        </p:spPr>
        <p:txBody>
          <a:bodyPr/>
          <a:lstStyle/>
          <a:p>
            <a:pPr eaLnBrk="1" hangingPunct="1"/>
            <a:r>
              <a:rPr lang="en-US" sz="3200"/>
              <a:t>Some Methods in the Class </a:t>
            </a:r>
            <a:r>
              <a:rPr lang="en-US" sz="3200" b="1">
                <a:latin typeface="Courier New" pitchFamily="49" charset="0"/>
              </a:rPr>
              <a:t>String</a:t>
            </a:r>
            <a:r>
              <a:rPr lang="en-US" sz="3200"/>
              <a:t> (Part 4 of 8)</a:t>
            </a:r>
          </a:p>
        </p:txBody>
      </p:sp>
      <p:pic>
        <p:nvPicPr>
          <p:cNvPr id="68611" name="Picture 3" descr="savitch_c01d04_4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6DD364F7-9B93-447F-83B9-6569EADBB712}" type="slidenum">
              <a:rPr lang="en-US"/>
              <a:pPr>
                <a:defRPr/>
              </a:pPr>
              <a:t>71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534400" cy="1143000"/>
          </a:xfrm>
        </p:spPr>
        <p:txBody>
          <a:bodyPr/>
          <a:lstStyle/>
          <a:p>
            <a:pPr eaLnBrk="1" hangingPunct="1"/>
            <a:r>
              <a:rPr lang="en-US" sz="3200"/>
              <a:t>Some Methods in the Class </a:t>
            </a:r>
            <a:r>
              <a:rPr lang="en-US" sz="3200" b="1">
                <a:latin typeface="Courier New" pitchFamily="49" charset="0"/>
              </a:rPr>
              <a:t>String</a:t>
            </a:r>
            <a:r>
              <a:rPr lang="en-US" sz="3200"/>
              <a:t> (Part 5 of 8)</a:t>
            </a:r>
          </a:p>
        </p:txBody>
      </p:sp>
      <p:pic>
        <p:nvPicPr>
          <p:cNvPr id="69635" name="Picture 3" descr="savitch_c01d04_5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711795DB-4D1F-4F30-B49A-F53D7BE5EC09}" type="slidenum">
              <a:rPr lang="en-US"/>
              <a:pPr>
                <a:defRPr/>
              </a:pPr>
              <a:t>72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458200" cy="1143000"/>
          </a:xfrm>
        </p:spPr>
        <p:txBody>
          <a:bodyPr/>
          <a:lstStyle/>
          <a:p>
            <a:pPr eaLnBrk="1" hangingPunct="1"/>
            <a:r>
              <a:rPr lang="en-US" sz="3200"/>
              <a:t>Some Methods in the Class </a:t>
            </a:r>
            <a:r>
              <a:rPr lang="en-US" sz="3200" b="1">
                <a:latin typeface="Courier New" pitchFamily="49" charset="0"/>
              </a:rPr>
              <a:t>String</a:t>
            </a:r>
            <a:r>
              <a:rPr lang="en-US" sz="3200"/>
              <a:t> (Part 6 of 8)</a:t>
            </a:r>
          </a:p>
        </p:txBody>
      </p:sp>
      <p:pic>
        <p:nvPicPr>
          <p:cNvPr id="70659" name="Picture 3" descr="savitch_c01d04_6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1C7FD955-D9BC-470E-B0EE-0839DC2E1D2E}" type="slidenum">
              <a:rPr lang="en-US"/>
              <a:pPr>
                <a:defRPr/>
              </a:pPr>
              <a:t>73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228600"/>
            <a:ext cx="8382000" cy="1143000"/>
          </a:xfrm>
        </p:spPr>
        <p:txBody>
          <a:bodyPr/>
          <a:lstStyle/>
          <a:p>
            <a:pPr eaLnBrk="1" hangingPunct="1"/>
            <a:r>
              <a:rPr lang="en-US" sz="3200"/>
              <a:t>Some Methods in the Class </a:t>
            </a:r>
            <a:r>
              <a:rPr lang="en-US" sz="3200" b="1">
                <a:latin typeface="Courier New" pitchFamily="49" charset="0"/>
              </a:rPr>
              <a:t>String</a:t>
            </a:r>
            <a:r>
              <a:rPr lang="en-US" sz="3200"/>
              <a:t> (Part 7 of 8)</a:t>
            </a:r>
          </a:p>
        </p:txBody>
      </p:sp>
      <p:pic>
        <p:nvPicPr>
          <p:cNvPr id="71683" name="Picture 3" descr="savitch_c01d04_7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67576966-0FB8-4AB1-9904-9A672DBEF569}" type="slidenum">
              <a:rPr lang="en-US"/>
              <a:pPr>
                <a:defRPr/>
              </a:pPr>
              <a:t>74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382000" cy="1143000"/>
          </a:xfrm>
        </p:spPr>
        <p:txBody>
          <a:bodyPr/>
          <a:lstStyle/>
          <a:p>
            <a:pPr eaLnBrk="1" hangingPunct="1"/>
            <a:r>
              <a:rPr lang="en-US" sz="3200"/>
              <a:t>Some Methods in the Class </a:t>
            </a:r>
            <a:r>
              <a:rPr lang="en-US" sz="3200" b="1">
                <a:latin typeface="Courier New" pitchFamily="49" charset="0"/>
              </a:rPr>
              <a:t>String</a:t>
            </a:r>
            <a:r>
              <a:rPr lang="en-US" sz="3200"/>
              <a:t> (Part 8 of 8)</a:t>
            </a:r>
          </a:p>
        </p:txBody>
      </p:sp>
      <p:pic>
        <p:nvPicPr>
          <p:cNvPr id="72707" name="Picture 3" descr="savitch_c01d04_8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420232CD-45FF-4D1F-9E38-2FBB70E202B0}" type="slidenum">
              <a:rPr lang="en-US"/>
              <a:pPr>
                <a:defRPr/>
              </a:pPr>
              <a:t>75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t>String Indexes</a:t>
            </a:r>
          </a:p>
        </p:txBody>
      </p:sp>
      <p:grpSp>
        <p:nvGrpSpPr>
          <p:cNvPr id="73731" name="Group 10"/>
          <p:cNvGrpSpPr>
            <a:grpSpLocks/>
          </p:cNvGrpSpPr>
          <p:nvPr/>
        </p:nvGrpSpPr>
        <p:grpSpPr bwMode="auto">
          <a:xfrm>
            <a:off x="838200" y="2008188"/>
            <a:ext cx="7924800" cy="2716212"/>
            <a:chOff x="528" y="1265"/>
            <a:chExt cx="4992" cy="1711"/>
          </a:xfrm>
        </p:grpSpPr>
        <p:pic>
          <p:nvPicPr>
            <p:cNvPr id="73734" name="Picture 9" descr="D1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265"/>
              <a:ext cx="4992" cy="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6" descr="01_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776"/>
              <a:ext cx="48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7"/>
          <p:cNvSpPr>
            <a:spLocks noGrp="1"/>
          </p:cNvSpPr>
          <p:nvPr>
            <p:ph type="sldNum" sz="quarter" idx="11"/>
          </p:nvPr>
        </p:nvSpPr>
        <p:spPr/>
        <p:txBody>
          <a:bodyPr/>
          <a:lstStyle/>
          <a:p>
            <a:pPr>
              <a:defRPr/>
            </a:pPr>
            <a:r>
              <a:rPr lang="en-US"/>
              <a:t>1-</a:t>
            </a:r>
            <a:fld id="{7279FEA9-7825-4B96-ACC5-CE8FA51F2101}" type="slidenum">
              <a:rPr lang="en-US"/>
              <a:pPr>
                <a:defRPr/>
              </a:pPr>
              <a:t>76</a:t>
            </a:fld>
            <a:endParaRPr lang="en-US"/>
          </a:p>
        </p:txBody>
      </p:sp>
      <p:sp>
        <p:nvSpPr>
          <p:cNvPr id="9" name="Footer Placeholder 8"/>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t>Escape Sequences</a:t>
            </a:r>
          </a:p>
        </p:txBody>
      </p:sp>
      <p:sp>
        <p:nvSpPr>
          <p:cNvPr id="74755" name="Rectangle 3"/>
          <p:cNvSpPr>
            <a:spLocks noGrp="1" noChangeArrowheads="1"/>
          </p:cNvSpPr>
          <p:nvPr>
            <p:ph type="body" idx="1"/>
          </p:nvPr>
        </p:nvSpPr>
        <p:spPr/>
        <p:txBody>
          <a:bodyPr/>
          <a:lstStyle/>
          <a:p>
            <a:pPr eaLnBrk="1" hangingPunct="1"/>
            <a:r>
              <a:rPr lang="en-US"/>
              <a:t>A backslash (</a:t>
            </a:r>
            <a:r>
              <a:rPr lang="en-US" b="1">
                <a:solidFill>
                  <a:srgbClr val="034CA1"/>
                </a:solidFill>
                <a:latin typeface="Courier New" pitchFamily="49" charset="0"/>
              </a:rPr>
              <a:t>\</a:t>
            </a:r>
            <a:r>
              <a:rPr lang="en-US"/>
              <a:t>) immediately preceding a character (i.e., without any space) denotes an </a:t>
            </a:r>
            <a:r>
              <a:rPr lang="en-US" i="1"/>
              <a:t>escape sequence</a:t>
            </a:r>
            <a:r>
              <a:rPr lang="en-US"/>
              <a:t> or an </a:t>
            </a:r>
            <a:r>
              <a:rPr lang="en-US" i="1"/>
              <a:t>escape character</a:t>
            </a:r>
          </a:p>
          <a:p>
            <a:pPr lvl="1" eaLnBrk="1" hangingPunct="1"/>
            <a:r>
              <a:rPr lang="en-US"/>
              <a:t>The character following the backslash does not have its usual meaning</a:t>
            </a:r>
          </a:p>
          <a:p>
            <a:pPr lvl="1" eaLnBrk="1" hangingPunct="1"/>
            <a:r>
              <a:rPr lang="en-US"/>
              <a:t>Although it is formed using two symbols, it is regarded as a single character</a:t>
            </a:r>
          </a:p>
        </p:txBody>
      </p:sp>
      <p:sp>
        <p:nvSpPr>
          <p:cNvPr id="6" name="Slide Number Placeholder 5"/>
          <p:cNvSpPr>
            <a:spLocks noGrp="1"/>
          </p:cNvSpPr>
          <p:nvPr>
            <p:ph type="sldNum" sz="quarter" idx="11"/>
          </p:nvPr>
        </p:nvSpPr>
        <p:spPr/>
        <p:txBody>
          <a:bodyPr/>
          <a:lstStyle/>
          <a:p>
            <a:pPr>
              <a:defRPr/>
            </a:pPr>
            <a:r>
              <a:rPr lang="en-US"/>
              <a:t>1-</a:t>
            </a:r>
            <a:fld id="{514F94A6-B86D-40A4-84F3-49F45D09F08E}" type="slidenum">
              <a:rPr lang="en-US"/>
              <a:pPr>
                <a:defRPr/>
              </a:pPr>
              <a:t>77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t>Escape Sequences</a:t>
            </a:r>
          </a:p>
        </p:txBody>
      </p:sp>
      <p:pic>
        <p:nvPicPr>
          <p:cNvPr id="75779" name="Picture 5" descr="D1_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2228850"/>
            <a:ext cx="74771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448686FB-8757-403F-BFCD-65D5A0350116}" type="slidenum">
              <a:rPr lang="en-US"/>
              <a:pPr>
                <a:defRPr/>
              </a:pPr>
              <a:t>78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String Processing</a:t>
            </a:r>
          </a:p>
        </p:txBody>
      </p:sp>
      <p:sp>
        <p:nvSpPr>
          <p:cNvPr id="76803" name="Rectangle 3"/>
          <p:cNvSpPr>
            <a:spLocks noGrp="1" noChangeArrowheads="1"/>
          </p:cNvSpPr>
          <p:nvPr>
            <p:ph type="body" idx="1"/>
          </p:nvPr>
        </p:nvSpPr>
        <p:spPr/>
        <p:txBody>
          <a:bodyPr/>
          <a:lstStyle/>
          <a:p>
            <a:pPr eaLnBrk="1" hangingPunct="1">
              <a:lnSpc>
                <a:spcPct val="90000"/>
              </a:lnSpc>
            </a:pPr>
            <a:r>
              <a:rPr lang="en-US" sz="2400"/>
              <a:t>A </a:t>
            </a:r>
            <a:r>
              <a:rPr lang="en-US" sz="2400" b="1">
                <a:solidFill>
                  <a:srgbClr val="034CA1"/>
                </a:solidFill>
                <a:latin typeface="Courier New" pitchFamily="49" charset="0"/>
              </a:rPr>
              <a:t>String</a:t>
            </a:r>
            <a:r>
              <a:rPr lang="en-US" sz="2400"/>
              <a:t> object in Java is considered to be immutable, i.e., the characters it contains cannot be changed</a:t>
            </a:r>
          </a:p>
          <a:p>
            <a:pPr eaLnBrk="1" hangingPunct="1">
              <a:lnSpc>
                <a:spcPct val="90000"/>
              </a:lnSpc>
            </a:pPr>
            <a:r>
              <a:rPr lang="en-US" sz="2400"/>
              <a:t>There is another class in Java called </a:t>
            </a:r>
            <a:r>
              <a:rPr lang="en-US" sz="2400" b="1">
                <a:solidFill>
                  <a:srgbClr val="034CA1"/>
                </a:solidFill>
                <a:latin typeface="Courier New" pitchFamily="49" charset="0"/>
              </a:rPr>
              <a:t>StringBuffer</a:t>
            </a:r>
            <a:r>
              <a:rPr lang="en-US" sz="2400"/>
              <a:t> that has methods for editing its string objects</a:t>
            </a:r>
          </a:p>
          <a:p>
            <a:pPr eaLnBrk="1" hangingPunct="1">
              <a:lnSpc>
                <a:spcPct val="90000"/>
              </a:lnSpc>
            </a:pPr>
            <a:r>
              <a:rPr lang="en-US" sz="2400"/>
              <a:t>However, it is possible to change the value of a </a:t>
            </a:r>
            <a:r>
              <a:rPr lang="en-US" sz="2400" b="1">
                <a:solidFill>
                  <a:srgbClr val="034CA1"/>
                </a:solidFill>
                <a:latin typeface="Courier New" pitchFamily="49" charset="0"/>
              </a:rPr>
              <a:t>String</a:t>
            </a:r>
            <a:r>
              <a:rPr lang="en-US" sz="2400"/>
              <a:t> variable by using an assignment statement</a:t>
            </a:r>
          </a:p>
          <a:p>
            <a:pPr lvl="2" eaLnBrk="1" hangingPunct="1">
              <a:lnSpc>
                <a:spcPct val="90000"/>
              </a:lnSpc>
              <a:buFontTx/>
              <a:buNone/>
            </a:pPr>
            <a:r>
              <a:rPr lang="en-US" sz="2000" b="1">
                <a:solidFill>
                  <a:srgbClr val="034CA1"/>
                </a:solidFill>
                <a:latin typeface="Courier New" pitchFamily="49" charset="0"/>
              </a:rPr>
              <a:t>String name = "Soprano";</a:t>
            </a:r>
          </a:p>
          <a:p>
            <a:pPr lvl="2" eaLnBrk="1" hangingPunct="1">
              <a:lnSpc>
                <a:spcPct val="90000"/>
              </a:lnSpc>
              <a:buFontTx/>
              <a:buNone/>
            </a:pPr>
            <a:r>
              <a:rPr lang="en-US" sz="2000" b="1">
                <a:solidFill>
                  <a:srgbClr val="034CA1"/>
                </a:solidFill>
                <a:latin typeface="Courier New" pitchFamily="49" charset="0"/>
              </a:rPr>
              <a:t>name = "Anthony " + name;</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48C36F0-2948-46C4-9723-72B143C7AC04}" type="slidenum">
              <a:rPr lang="en-US"/>
              <a:pPr>
                <a:defRPr/>
              </a:pPr>
              <a:t>79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8E3B8C-0162-4C53-AD33-DC834222E4A9}"/>
              </a:ext>
            </a:extLst>
          </p:cNvPr>
          <p:cNvSpPr>
            <a:spLocks noGrp="1"/>
          </p:cNvSpPr>
          <p:nvPr>
            <p:ph type="title"/>
          </p:nvPr>
        </p:nvSpPr>
        <p:spPr/>
        <p:txBody>
          <a:bodyPr/>
          <a:lstStyle/>
          <a:p>
            <a:r>
              <a:rPr lang="en-CA" dirty="0"/>
              <a:t>Java Program vs. Python</a:t>
            </a:r>
          </a:p>
        </p:txBody>
      </p:sp>
      <p:sp>
        <p:nvSpPr>
          <p:cNvPr id="7" name="Content Placeholder 6">
            <a:extLst>
              <a:ext uri="{FF2B5EF4-FFF2-40B4-BE49-F238E27FC236}">
                <a16:creationId xmlns:a16="http://schemas.microsoft.com/office/drawing/2014/main" id="{003C0AC2-760C-4DD7-A377-C24E37A57E4C}"/>
              </a:ext>
            </a:extLst>
          </p:cNvPr>
          <p:cNvSpPr>
            <a:spLocks noGrp="1"/>
          </p:cNvSpPr>
          <p:nvPr>
            <p:ph sz="half" idx="1"/>
          </p:nvPr>
        </p:nvSpPr>
        <p:spPr/>
        <p:txBody>
          <a:bodyPr/>
          <a:lstStyle/>
          <a:p>
            <a:pPr marL="0" indent="0">
              <a:buNone/>
            </a:pPr>
            <a:r>
              <a:rPr lang="en-CA" dirty="0"/>
              <a:t>class A {</a:t>
            </a:r>
          </a:p>
          <a:p>
            <a:pPr marL="0" indent="0">
              <a:buNone/>
            </a:pPr>
            <a:r>
              <a:rPr lang="en-CA" dirty="0"/>
              <a:t>//some code here</a:t>
            </a:r>
          </a:p>
          <a:p>
            <a:pPr marL="0" indent="0">
              <a:buNone/>
            </a:pPr>
            <a:r>
              <a:rPr lang="en-CA" dirty="0"/>
              <a:t>}</a:t>
            </a:r>
          </a:p>
          <a:p>
            <a:pPr marL="0" indent="0">
              <a:buNone/>
            </a:pPr>
            <a:r>
              <a:rPr lang="en-CA" dirty="0"/>
              <a:t>class B {</a:t>
            </a:r>
          </a:p>
          <a:p>
            <a:pPr marL="0" indent="0">
              <a:buNone/>
            </a:pPr>
            <a:r>
              <a:rPr lang="en-CA" dirty="0"/>
              <a:t>//some code here</a:t>
            </a:r>
          </a:p>
          <a:p>
            <a:pPr marL="0" indent="0">
              <a:buNone/>
            </a:pPr>
            <a:r>
              <a:rPr lang="en-CA" dirty="0"/>
              <a:t>}</a:t>
            </a:r>
          </a:p>
        </p:txBody>
      </p:sp>
      <p:sp>
        <p:nvSpPr>
          <p:cNvPr id="8" name="Content Placeholder 7">
            <a:extLst>
              <a:ext uri="{FF2B5EF4-FFF2-40B4-BE49-F238E27FC236}">
                <a16:creationId xmlns:a16="http://schemas.microsoft.com/office/drawing/2014/main" id="{7D69293B-86C0-4218-9B85-919A8CC010B9}"/>
              </a:ext>
            </a:extLst>
          </p:cNvPr>
          <p:cNvSpPr>
            <a:spLocks noGrp="1"/>
          </p:cNvSpPr>
          <p:nvPr>
            <p:ph sz="half" idx="2"/>
          </p:nvPr>
        </p:nvSpPr>
        <p:spPr/>
        <p:txBody>
          <a:bodyPr/>
          <a:lstStyle/>
          <a:p>
            <a:pPr marL="0" indent="0">
              <a:buNone/>
            </a:pPr>
            <a:r>
              <a:rPr lang="en-CA" dirty="0"/>
              <a:t>def </a:t>
            </a:r>
            <a:r>
              <a:rPr lang="en-CA" dirty="0" err="1"/>
              <a:t>aFunction</a:t>
            </a:r>
            <a:r>
              <a:rPr lang="en-CA" dirty="0"/>
              <a:t>():</a:t>
            </a:r>
          </a:p>
          <a:p>
            <a:pPr marL="400050" lvl="1" indent="0">
              <a:buNone/>
            </a:pPr>
            <a:r>
              <a:rPr lang="en-CA" dirty="0"/>
              <a:t>A = 25</a:t>
            </a:r>
          </a:p>
          <a:p>
            <a:pPr marL="400050" lvl="1" indent="0">
              <a:buNone/>
            </a:pPr>
            <a:r>
              <a:rPr lang="en-CA" dirty="0"/>
              <a:t>print(A)</a:t>
            </a:r>
          </a:p>
          <a:p>
            <a:pPr marL="400050" lvl="1" indent="0">
              <a:buNone/>
            </a:pPr>
            <a:endParaRPr lang="en-CA" dirty="0"/>
          </a:p>
          <a:p>
            <a:pPr marL="0" indent="0">
              <a:buNone/>
            </a:pPr>
            <a:r>
              <a:rPr lang="en-CA" dirty="0"/>
              <a:t>B = 30</a:t>
            </a:r>
          </a:p>
          <a:p>
            <a:pPr marL="0" indent="0">
              <a:buNone/>
            </a:pPr>
            <a:r>
              <a:rPr lang="en-CA" dirty="0"/>
              <a:t>if B &gt; 25:</a:t>
            </a:r>
          </a:p>
          <a:p>
            <a:pPr marL="400050" lvl="1" indent="0">
              <a:buNone/>
            </a:pPr>
            <a:r>
              <a:rPr lang="en-CA" dirty="0" err="1"/>
              <a:t>aFunction</a:t>
            </a:r>
            <a:r>
              <a:rPr lang="en-CA" dirty="0"/>
              <a:t>()</a:t>
            </a:r>
          </a:p>
        </p:txBody>
      </p:sp>
      <p:sp>
        <p:nvSpPr>
          <p:cNvPr id="5" name="Footer Placeholder 4">
            <a:extLst>
              <a:ext uri="{FF2B5EF4-FFF2-40B4-BE49-F238E27FC236}">
                <a16:creationId xmlns:a16="http://schemas.microsoft.com/office/drawing/2014/main" id="{0B89B4F7-F13B-4C23-A1C7-59BEACF6EB28}"/>
              </a:ext>
            </a:extLst>
          </p:cNvPr>
          <p:cNvSpPr>
            <a:spLocks noGrp="1"/>
          </p:cNvSpPr>
          <p:nvPr>
            <p:ph type="ftr" sz="quarter" idx="11"/>
          </p:nvPr>
        </p:nvSpPr>
        <p:spPr/>
        <p:txBody>
          <a:bodyPr/>
          <a:lstStyle/>
          <a:p>
            <a:pPr eaLnBrk="1" hangingPunct="1"/>
            <a:r>
              <a:rPr lang="en-US" dirty="0"/>
              <a:t>CP213@WLU</a:t>
            </a:r>
            <a:endParaRPr lang="en-CA" dirty="0"/>
          </a:p>
        </p:txBody>
      </p:sp>
      <p:sp>
        <p:nvSpPr>
          <p:cNvPr id="4" name="Slide Number Placeholder 3">
            <a:extLst>
              <a:ext uri="{FF2B5EF4-FFF2-40B4-BE49-F238E27FC236}">
                <a16:creationId xmlns:a16="http://schemas.microsoft.com/office/drawing/2014/main" id="{FFA9DAE1-AEAF-4D7C-88A2-8EBBB54DA8B3}"/>
              </a:ext>
            </a:extLst>
          </p:cNvPr>
          <p:cNvSpPr>
            <a:spLocks noGrp="1"/>
          </p:cNvSpPr>
          <p:nvPr>
            <p:ph type="sldNum" sz="quarter" idx="12"/>
          </p:nvPr>
        </p:nvSpPr>
        <p:spPr/>
        <p:txBody>
          <a:bodyPr/>
          <a:lstStyle/>
          <a:p>
            <a:pPr>
              <a:defRPr/>
            </a:pPr>
            <a:r>
              <a:rPr lang="en-US"/>
              <a:t>1-</a:t>
            </a:r>
            <a:fld id="{9D64593F-24D2-48E8-9E46-2CB51C3C8297}" type="slidenum">
              <a:rPr lang="en-US" smtClean="0"/>
              <a:pPr>
                <a:defRPr/>
              </a:pPr>
              <a:t>8</a:t>
            </a:fld>
            <a:endParaRPr lang="en-US"/>
          </a:p>
        </p:txBody>
      </p:sp>
      <p:sp>
        <p:nvSpPr>
          <p:cNvPr id="9" name="Rectangle: Rounded Corners 8">
            <a:extLst>
              <a:ext uri="{FF2B5EF4-FFF2-40B4-BE49-F238E27FC236}">
                <a16:creationId xmlns:a16="http://schemas.microsoft.com/office/drawing/2014/main" id="{918C2DA5-D23E-4DB9-8690-65446C8CCD6C}"/>
              </a:ext>
            </a:extLst>
          </p:cNvPr>
          <p:cNvSpPr/>
          <p:nvPr/>
        </p:nvSpPr>
        <p:spPr>
          <a:xfrm>
            <a:off x="1295400" y="5257800"/>
            <a:ext cx="5791200" cy="8683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solidFill>
              </a:rPr>
              <a:t>All the code is inside one or more “classes” for which the boundary is marked by {}</a:t>
            </a:r>
            <a:endParaRPr lang="en-CA" dirty="0">
              <a:solidFill>
                <a:schemeClr val="tx1"/>
              </a:solidFill>
            </a:endParaRPr>
          </a:p>
        </p:txBody>
      </p:sp>
    </p:spTree>
    <p:extLst>
      <p:ext uri="{BB962C8B-B14F-4D97-AF65-F5344CB8AC3E}">
        <p14:creationId xmlns:p14="http://schemas.microsoft.com/office/powerpoint/2010/main" val="38453780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t>Character Sets</a:t>
            </a:r>
          </a:p>
        </p:txBody>
      </p:sp>
      <p:sp>
        <p:nvSpPr>
          <p:cNvPr id="77827" name="Rectangle 3"/>
          <p:cNvSpPr>
            <a:spLocks noGrp="1" noChangeArrowheads="1"/>
          </p:cNvSpPr>
          <p:nvPr>
            <p:ph type="body" idx="1"/>
          </p:nvPr>
        </p:nvSpPr>
        <p:spPr/>
        <p:txBody>
          <a:bodyPr/>
          <a:lstStyle/>
          <a:p>
            <a:pPr eaLnBrk="1" hangingPunct="1">
              <a:lnSpc>
                <a:spcPct val="90000"/>
              </a:lnSpc>
            </a:pPr>
            <a:r>
              <a:rPr lang="en-US" sz="2400" i="1"/>
              <a:t>ASCII</a:t>
            </a:r>
            <a:r>
              <a:rPr lang="en-US" sz="2400"/>
              <a:t>:  A character set used by many programming languages that contains all the characters normally used on an English-language keyboard, plus a few special characters</a:t>
            </a:r>
          </a:p>
          <a:p>
            <a:pPr lvl="1" eaLnBrk="1" hangingPunct="1">
              <a:lnSpc>
                <a:spcPct val="90000"/>
              </a:lnSpc>
            </a:pPr>
            <a:r>
              <a:rPr lang="en-US" sz="2000"/>
              <a:t>Each character is represented by a particular number</a:t>
            </a:r>
          </a:p>
          <a:p>
            <a:pPr eaLnBrk="1" hangingPunct="1">
              <a:lnSpc>
                <a:spcPct val="90000"/>
              </a:lnSpc>
            </a:pPr>
            <a:r>
              <a:rPr lang="en-US" sz="2400" i="1"/>
              <a:t>Unicode</a:t>
            </a:r>
            <a:r>
              <a:rPr lang="en-US" sz="2400"/>
              <a:t>:  A character set used by the Java language that includes all the ASCII characters plus many of the characters used in languages with a different alphabet from English</a:t>
            </a:r>
          </a:p>
        </p:txBody>
      </p:sp>
      <p:sp>
        <p:nvSpPr>
          <p:cNvPr id="6" name="Slide Number Placeholder 5"/>
          <p:cNvSpPr>
            <a:spLocks noGrp="1"/>
          </p:cNvSpPr>
          <p:nvPr>
            <p:ph type="sldNum" sz="quarter" idx="11"/>
          </p:nvPr>
        </p:nvSpPr>
        <p:spPr/>
        <p:txBody>
          <a:bodyPr/>
          <a:lstStyle/>
          <a:p>
            <a:pPr>
              <a:defRPr/>
            </a:pPr>
            <a:r>
              <a:rPr lang="en-US"/>
              <a:t>1-</a:t>
            </a:r>
            <a:fld id="{41364378-47F2-4DE8-9FC6-375FC9E07627}" type="slidenum">
              <a:rPr lang="en-US"/>
              <a:pPr>
                <a:defRPr/>
              </a:pPr>
              <a:t>80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t>Naming Constants</a:t>
            </a:r>
          </a:p>
        </p:txBody>
      </p:sp>
      <p:sp>
        <p:nvSpPr>
          <p:cNvPr id="78851" name="Rectangle 3"/>
          <p:cNvSpPr>
            <a:spLocks noGrp="1" noChangeArrowheads="1"/>
          </p:cNvSpPr>
          <p:nvPr>
            <p:ph type="body" idx="1"/>
          </p:nvPr>
        </p:nvSpPr>
        <p:spPr/>
        <p:txBody>
          <a:bodyPr/>
          <a:lstStyle/>
          <a:p>
            <a:pPr eaLnBrk="1" hangingPunct="1">
              <a:lnSpc>
                <a:spcPct val="90000"/>
              </a:lnSpc>
            </a:pPr>
            <a:r>
              <a:rPr lang="en-US" sz="2400"/>
              <a:t>Instead of using "anonymous" numbers in a program, always declare them as named constants, and use their name instead</a:t>
            </a:r>
          </a:p>
          <a:p>
            <a:pPr lvl="1" eaLnBrk="1" hangingPunct="1">
              <a:lnSpc>
                <a:spcPct val="90000"/>
              </a:lnSpc>
              <a:buFontTx/>
              <a:buNone/>
            </a:pPr>
            <a:r>
              <a:rPr lang="en-US" sz="2000" b="1">
                <a:solidFill>
                  <a:srgbClr val="034CA1"/>
                </a:solidFill>
                <a:latin typeface="Courier New" pitchFamily="49" charset="0"/>
              </a:rPr>
              <a:t>public static final int INCHES_PER_FOOT = 12;</a:t>
            </a:r>
          </a:p>
          <a:p>
            <a:pPr lvl="1" eaLnBrk="1" hangingPunct="1">
              <a:lnSpc>
                <a:spcPct val="90000"/>
              </a:lnSpc>
              <a:buFontTx/>
              <a:buNone/>
            </a:pPr>
            <a:r>
              <a:rPr lang="en-US" sz="2000" b="1">
                <a:solidFill>
                  <a:srgbClr val="034CA1"/>
                </a:solidFill>
                <a:latin typeface="Courier New" pitchFamily="49" charset="0"/>
              </a:rPr>
              <a:t>public static final double RATE = 0.14;</a:t>
            </a:r>
          </a:p>
          <a:p>
            <a:pPr lvl="1" eaLnBrk="1" hangingPunct="1">
              <a:lnSpc>
                <a:spcPct val="90000"/>
              </a:lnSpc>
            </a:pPr>
            <a:r>
              <a:rPr lang="en-US" sz="2000"/>
              <a:t>This prevents a value from being changed inadvertently</a:t>
            </a:r>
          </a:p>
          <a:p>
            <a:pPr lvl="1" eaLnBrk="1" hangingPunct="1">
              <a:lnSpc>
                <a:spcPct val="90000"/>
              </a:lnSpc>
            </a:pPr>
            <a:r>
              <a:rPr lang="en-US" sz="2000"/>
              <a:t>It has the added advantage that when a value must be modified, it need only be changed in one place</a:t>
            </a:r>
          </a:p>
          <a:p>
            <a:pPr lvl="1" eaLnBrk="1" hangingPunct="1">
              <a:lnSpc>
                <a:spcPct val="90000"/>
              </a:lnSpc>
            </a:pPr>
            <a:r>
              <a:rPr lang="en-US" sz="2000"/>
              <a:t>Note the naming convention for constants:  Use all uppercase letters, and designate word boundaries with an underscore character</a:t>
            </a:r>
          </a:p>
        </p:txBody>
      </p:sp>
      <p:sp>
        <p:nvSpPr>
          <p:cNvPr id="6" name="Slide Number Placeholder 5"/>
          <p:cNvSpPr>
            <a:spLocks noGrp="1"/>
          </p:cNvSpPr>
          <p:nvPr>
            <p:ph type="sldNum" sz="quarter" idx="11"/>
          </p:nvPr>
        </p:nvSpPr>
        <p:spPr/>
        <p:txBody>
          <a:bodyPr/>
          <a:lstStyle/>
          <a:p>
            <a:pPr>
              <a:defRPr/>
            </a:pPr>
            <a:r>
              <a:rPr lang="en-US"/>
              <a:t>1-</a:t>
            </a:r>
            <a:fld id="{F0611720-B91B-4192-977A-E08BAF526059}" type="slidenum">
              <a:rPr lang="en-US"/>
              <a:pPr>
                <a:defRPr/>
              </a:pPr>
              <a:t>81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t>Comments</a:t>
            </a:r>
          </a:p>
        </p:txBody>
      </p:sp>
      <p:sp>
        <p:nvSpPr>
          <p:cNvPr id="79875" name="Rectangle 3"/>
          <p:cNvSpPr>
            <a:spLocks noGrp="1" noChangeArrowheads="1"/>
          </p:cNvSpPr>
          <p:nvPr>
            <p:ph type="body" idx="1"/>
          </p:nvPr>
        </p:nvSpPr>
        <p:spPr/>
        <p:txBody>
          <a:bodyPr/>
          <a:lstStyle/>
          <a:p>
            <a:pPr eaLnBrk="1" hangingPunct="1">
              <a:lnSpc>
                <a:spcPct val="80000"/>
              </a:lnSpc>
            </a:pPr>
            <a:r>
              <a:rPr lang="en-US" sz="2800"/>
              <a:t>A </a:t>
            </a:r>
            <a:r>
              <a:rPr lang="en-US" sz="2800" i="1"/>
              <a:t>line comment</a:t>
            </a:r>
            <a:r>
              <a:rPr lang="en-US" sz="2800"/>
              <a:t> begins with the symbols </a:t>
            </a:r>
            <a:r>
              <a:rPr lang="en-US" sz="2800" b="1">
                <a:solidFill>
                  <a:srgbClr val="034CA1"/>
                </a:solidFill>
                <a:latin typeface="Courier New" pitchFamily="49" charset="0"/>
              </a:rPr>
              <a:t>//</a:t>
            </a:r>
            <a:r>
              <a:rPr lang="en-US" sz="2800"/>
              <a:t>, and causes the compiler to ignore the remainder of the line</a:t>
            </a:r>
          </a:p>
          <a:p>
            <a:pPr lvl="1" eaLnBrk="1" hangingPunct="1">
              <a:lnSpc>
                <a:spcPct val="80000"/>
              </a:lnSpc>
            </a:pPr>
            <a:r>
              <a:rPr lang="en-US" sz="2400"/>
              <a:t>This type of comment is used for the code writer or for a programmer who modifies the code</a:t>
            </a:r>
          </a:p>
          <a:p>
            <a:pPr eaLnBrk="1" hangingPunct="1">
              <a:lnSpc>
                <a:spcPct val="80000"/>
              </a:lnSpc>
            </a:pPr>
            <a:r>
              <a:rPr lang="en-US" sz="2800"/>
              <a:t>A </a:t>
            </a:r>
            <a:r>
              <a:rPr lang="en-US" sz="2800" i="1"/>
              <a:t>block comment</a:t>
            </a:r>
            <a:r>
              <a:rPr lang="en-US" sz="2800"/>
              <a:t> begins with the symbol pair </a:t>
            </a:r>
            <a:r>
              <a:rPr lang="en-US" sz="2800" b="1">
                <a:solidFill>
                  <a:srgbClr val="034CA1"/>
                </a:solidFill>
                <a:latin typeface="Courier New" pitchFamily="49" charset="0"/>
              </a:rPr>
              <a:t>/*</a:t>
            </a:r>
            <a:r>
              <a:rPr lang="en-US" sz="2800"/>
              <a:t>, and ends with the symbol pair </a:t>
            </a:r>
            <a:r>
              <a:rPr lang="en-US" sz="2800" b="1">
                <a:solidFill>
                  <a:srgbClr val="034CA1"/>
                </a:solidFill>
                <a:latin typeface="Courier New" pitchFamily="49" charset="0"/>
              </a:rPr>
              <a:t>*/</a:t>
            </a:r>
          </a:p>
          <a:p>
            <a:pPr lvl="1" eaLnBrk="1" hangingPunct="1">
              <a:lnSpc>
                <a:spcPct val="80000"/>
              </a:lnSpc>
            </a:pPr>
            <a:r>
              <a:rPr lang="en-US" sz="2400"/>
              <a:t>The compiler ignores anything in between</a:t>
            </a:r>
          </a:p>
          <a:p>
            <a:pPr lvl="1" eaLnBrk="1" hangingPunct="1">
              <a:lnSpc>
                <a:spcPct val="80000"/>
              </a:lnSpc>
            </a:pPr>
            <a:r>
              <a:rPr lang="en-US" sz="2400"/>
              <a:t>This type of comment can span several lines</a:t>
            </a:r>
          </a:p>
          <a:p>
            <a:pPr lvl="1" eaLnBrk="1" hangingPunct="1">
              <a:lnSpc>
                <a:spcPct val="80000"/>
              </a:lnSpc>
            </a:pPr>
            <a:r>
              <a:rPr lang="en-US" sz="2400"/>
              <a:t>This type of comment provides documentation for the users of the program</a:t>
            </a:r>
          </a:p>
        </p:txBody>
      </p:sp>
      <p:sp>
        <p:nvSpPr>
          <p:cNvPr id="6" name="Slide Number Placeholder 5"/>
          <p:cNvSpPr>
            <a:spLocks noGrp="1"/>
          </p:cNvSpPr>
          <p:nvPr>
            <p:ph type="sldNum" sz="quarter" idx="11"/>
          </p:nvPr>
        </p:nvSpPr>
        <p:spPr/>
        <p:txBody>
          <a:bodyPr/>
          <a:lstStyle/>
          <a:p>
            <a:pPr>
              <a:defRPr/>
            </a:pPr>
            <a:r>
              <a:rPr lang="en-US"/>
              <a:t>1-</a:t>
            </a:r>
            <a:fld id="{0B8CF52B-27DA-417F-95DE-68AD7BBB3CFF}" type="slidenum">
              <a:rPr lang="en-US"/>
              <a:pPr>
                <a:defRPr/>
              </a:pPr>
              <a:t>82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t>Program Documentation</a:t>
            </a:r>
          </a:p>
        </p:txBody>
      </p:sp>
      <p:sp>
        <p:nvSpPr>
          <p:cNvPr id="80899" name="Rectangle 3"/>
          <p:cNvSpPr>
            <a:spLocks noGrp="1" noChangeArrowheads="1"/>
          </p:cNvSpPr>
          <p:nvPr>
            <p:ph type="body" idx="1"/>
          </p:nvPr>
        </p:nvSpPr>
        <p:spPr>
          <a:xfrm>
            <a:off x="914400" y="1600200"/>
            <a:ext cx="7543800" cy="4343400"/>
          </a:xfrm>
        </p:spPr>
        <p:txBody>
          <a:bodyPr/>
          <a:lstStyle/>
          <a:p>
            <a:pPr eaLnBrk="1" hangingPunct="1">
              <a:lnSpc>
                <a:spcPct val="80000"/>
              </a:lnSpc>
            </a:pPr>
            <a:r>
              <a:rPr lang="en-US" sz="2800" dirty="0"/>
              <a:t>Java comes with a program called </a:t>
            </a:r>
            <a:r>
              <a:rPr lang="en-US" sz="2800" b="1" dirty="0" err="1">
                <a:solidFill>
                  <a:srgbClr val="034CA1"/>
                </a:solidFill>
                <a:latin typeface="Courier New" pitchFamily="49" charset="0"/>
              </a:rPr>
              <a:t>javadoc</a:t>
            </a:r>
            <a:r>
              <a:rPr lang="en-US" sz="2800" dirty="0"/>
              <a:t> that will automatically extract documentation from block comments in the classes you define</a:t>
            </a:r>
          </a:p>
          <a:p>
            <a:pPr lvl="1" eaLnBrk="1" hangingPunct="1">
              <a:lnSpc>
                <a:spcPct val="80000"/>
              </a:lnSpc>
            </a:pPr>
            <a:r>
              <a:rPr lang="en-US" sz="2400" dirty="0"/>
              <a:t>As long as their opening has an extra asterisk (</a:t>
            </a:r>
            <a:r>
              <a:rPr lang="en-US" sz="2400" b="1" dirty="0">
                <a:solidFill>
                  <a:srgbClr val="034CA1"/>
                </a:solidFill>
                <a:latin typeface="Courier New" pitchFamily="49" charset="0"/>
              </a:rPr>
              <a:t>/**</a:t>
            </a:r>
            <a:r>
              <a:rPr lang="en-US" sz="2400" dirty="0"/>
              <a:t>)</a:t>
            </a:r>
          </a:p>
          <a:p>
            <a:pPr eaLnBrk="1" hangingPunct="1">
              <a:lnSpc>
                <a:spcPct val="80000"/>
              </a:lnSpc>
            </a:pPr>
            <a:r>
              <a:rPr lang="en-US" sz="2800" dirty="0"/>
              <a:t>Ultimately, a well written program is self-documenting</a:t>
            </a:r>
          </a:p>
          <a:p>
            <a:pPr lvl="1" eaLnBrk="1" hangingPunct="1">
              <a:lnSpc>
                <a:spcPct val="80000"/>
              </a:lnSpc>
            </a:pPr>
            <a:r>
              <a:rPr lang="en-US" sz="2400" dirty="0"/>
              <a:t>Its structure is made clear by the choice of identifier names and the indenting pattern</a:t>
            </a:r>
          </a:p>
          <a:p>
            <a:pPr lvl="1" eaLnBrk="1" hangingPunct="1">
              <a:lnSpc>
                <a:spcPct val="80000"/>
              </a:lnSpc>
            </a:pPr>
            <a:r>
              <a:rPr lang="en-US" sz="2400" dirty="0"/>
              <a:t>When one structure is nested inside another, the inside structure is indented one more level</a:t>
            </a:r>
          </a:p>
          <a:p>
            <a:pPr lvl="1" eaLnBrk="1" hangingPunct="1">
              <a:lnSpc>
                <a:spcPct val="80000"/>
              </a:lnSpc>
            </a:pPr>
            <a:endParaRPr lang="en-US" sz="2400" dirty="0"/>
          </a:p>
          <a:p>
            <a:pPr eaLnBrk="1" hangingPunct="1">
              <a:lnSpc>
                <a:spcPct val="80000"/>
              </a:lnSpc>
            </a:pPr>
            <a:r>
              <a:rPr lang="en-US" sz="2800" dirty="0"/>
              <a:t>For details, read: book, the discussion in lab2</a:t>
            </a:r>
          </a:p>
        </p:txBody>
      </p:sp>
      <p:sp>
        <p:nvSpPr>
          <p:cNvPr id="6" name="Slide Number Placeholder 5"/>
          <p:cNvSpPr>
            <a:spLocks noGrp="1"/>
          </p:cNvSpPr>
          <p:nvPr>
            <p:ph type="sldNum" sz="quarter" idx="11"/>
          </p:nvPr>
        </p:nvSpPr>
        <p:spPr/>
        <p:txBody>
          <a:bodyPr/>
          <a:lstStyle/>
          <a:p>
            <a:pPr>
              <a:defRPr/>
            </a:pPr>
            <a:r>
              <a:rPr lang="en-US"/>
              <a:t>1-</a:t>
            </a:r>
            <a:fld id="{EA78A641-88BF-41C4-A4F5-221BFB2FA735}" type="slidenum">
              <a:rPr lang="en-US"/>
              <a:pPr>
                <a:defRPr/>
              </a:pPr>
              <a:t>83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6200"/>
            <a:ext cx="8229600" cy="1143000"/>
          </a:xfrm>
        </p:spPr>
        <p:txBody>
          <a:bodyPr/>
          <a:lstStyle/>
          <a:p>
            <a:pPr eaLnBrk="1" hangingPunct="1"/>
            <a:r>
              <a:rPr lang="en-US"/>
              <a:t>Comments and a Named Constant</a:t>
            </a:r>
          </a:p>
        </p:txBody>
      </p:sp>
      <p:pic>
        <p:nvPicPr>
          <p:cNvPr id="81923" name="Picture 7" descr="D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823913"/>
            <a:ext cx="6148387"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AA206D4B-BBAF-41E8-8F4F-3A1DB454DE5E}" type="slidenum">
              <a:rPr lang="en-US"/>
              <a:pPr>
                <a:defRPr/>
              </a:pPr>
              <a:t>84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6200"/>
            <a:ext cx="8229600" cy="1143000"/>
          </a:xfrm>
        </p:spPr>
        <p:txBody>
          <a:bodyPr/>
          <a:lstStyle/>
          <a:p>
            <a:pPr eaLnBrk="1" hangingPunct="1"/>
            <a:r>
              <a:rPr lang="en-US" dirty="0"/>
              <a:t>Let’s Analyze this code</a:t>
            </a:r>
          </a:p>
        </p:txBody>
      </p:sp>
      <p:pic>
        <p:nvPicPr>
          <p:cNvPr id="81923" name="Picture 7" descr="D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3913"/>
            <a:ext cx="6148387"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AA206D4B-BBAF-41E8-8F4F-3A1DB454DE5E}" type="slidenum">
              <a:rPr lang="en-US"/>
              <a:pPr>
                <a:defRPr/>
              </a:pPr>
              <a:t>85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
        <p:nvSpPr>
          <p:cNvPr id="8" name="Callout: Bent Line 7">
            <a:extLst>
              <a:ext uri="{FF2B5EF4-FFF2-40B4-BE49-F238E27FC236}">
                <a16:creationId xmlns:a16="http://schemas.microsoft.com/office/drawing/2014/main" id="{0756F25F-FEB4-4A33-92E9-E16B18934D2F}"/>
              </a:ext>
            </a:extLst>
          </p:cNvPr>
          <p:cNvSpPr/>
          <p:nvPr/>
        </p:nvSpPr>
        <p:spPr>
          <a:xfrm>
            <a:off x="547687" y="1904010"/>
            <a:ext cx="609600" cy="381000"/>
          </a:xfrm>
          <a:prstGeom prst="borderCallout2">
            <a:avLst>
              <a:gd name="adj1" fmla="val 37212"/>
              <a:gd name="adj2" fmla="val 102436"/>
              <a:gd name="adj3" fmla="val 44597"/>
              <a:gd name="adj4" fmla="val 170256"/>
              <a:gd name="adj5" fmla="val 105115"/>
              <a:gd name="adj6" fmla="val 1725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A</a:t>
            </a:r>
          </a:p>
        </p:txBody>
      </p:sp>
      <p:sp>
        <p:nvSpPr>
          <p:cNvPr id="9" name="Callout: Bent Line 8">
            <a:extLst>
              <a:ext uri="{FF2B5EF4-FFF2-40B4-BE49-F238E27FC236}">
                <a16:creationId xmlns:a16="http://schemas.microsoft.com/office/drawing/2014/main" id="{5F6684A1-2D7C-4324-98EF-739E3A376D84}"/>
              </a:ext>
            </a:extLst>
          </p:cNvPr>
          <p:cNvSpPr/>
          <p:nvPr/>
        </p:nvSpPr>
        <p:spPr>
          <a:xfrm>
            <a:off x="1524000" y="2667000"/>
            <a:ext cx="609600" cy="381000"/>
          </a:xfrm>
          <a:prstGeom prst="borderCallout2">
            <a:avLst>
              <a:gd name="adj1" fmla="val 99982"/>
              <a:gd name="adj2" fmla="val 97821"/>
              <a:gd name="adj3" fmla="val 129520"/>
              <a:gd name="adj4" fmla="val 133333"/>
              <a:gd name="adj5" fmla="val 190038"/>
              <a:gd name="adj6" fmla="val 1333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B</a:t>
            </a:r>
          </a:p>
        </p:txBody>
      </p:sp>
      <p:sp>
        <p:nvSpPr>
          <p:cNvPr id="10" name="Callout: Bent Line 9">
            <a:extLst>
              <a:ext uri="{FF2B5EF4-FFF2-40B4-BE49-F238E27FC236}">
                <a16:creationId xmlns:a16="http://schemas.microsoft.com/office/drawing/2014/main" id="{F34EEC85-1EED-422C-AA8B-7E923EC0D218}"/>
              </a:ext>
            </a:extLst>
          </p:cNvPr>
          <p:cNvSpPr/>
          <p:nvPr/>
        </p:nvSpPr>
        <p:spPr>
          <a:xfrm>
            <a:off x="2628900" y="1713058"/>
            <a:ext cx="609600" cy="381000"/>
          </a:xfrm>
          <a:prstGeom prst="borderCallout2">
            <a:avLst>
              <a:gd name="adj1" fmla="val 88905"/>
              <a:gd name="adj2" fmla="val -1410"/>
              <a:gd name="adj3" fmla="val 99981"/>
              <a:gd name="adj4" fmla="val -67436"/>
              <a:gd name="adj5" fmla="val 164192"/>
              <a:gd name="adj6" fmla="val -512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C</a:t>
            </a:r>
          </a:p>
        </p:txBody>
      </p:sp>
      <p:sp>
        <p:nvSpPr>
          <p:cNvPr id="11" name="Callout: Bent Line 10">
            <a:extLst>
              <a:ext uri="{FF2B5EF4-FFF2-40B4-BE49-F238E27FC236}">
                <a16:creationId xmlns:a16="http://schemas.microsoft.com/office/drawing/2014/main" id="{84F41F6A-E195-4207-B239-C522E1A25388}"/>
              </a:ext>
            </a:extLst>
          </p:cNvPr>
          <p:cNvSpPr/>
          <p:nvPr/>
        </p:nvSpPr>
        <p:spPr>
          <a:xfrm>
            <a:off x="4007643" y="2094058"/>
            <a:ext cx="609600" cy="381000"/>
          </a:xfrm>
          <a:prstGeom prst="borderCallout2">
            <a:avLst>
              <a:gd name="adj1" fmla="val 96289"/>
              <a:gd name="adj2" fmla="val -1410"/>
              <a:gd name="adj3" fmla="val 92596"/>
              <a:gd name="adj4" fmla="val -55897"/>
              <a:gd name="adj5" fmla="val 142038"/>
              <a:gd name="adj6" fmla="val -835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D</a:t>
            </a:r>
          </a:p>
        </p:txBody>
      </p:sp>
      <p:sp>
        <p:nvSpPr>
          <p:cNvPr id="12" name="Callout: Bent Line 11">
            <a:extLst>
              <a:ext uri="{FF2B5EF4-FFF2-40B4-BE49-F238E27FC236}">
                <a16:creationId xmlns:a16="http://schemas.microsoft.com/office/drawing/2014/main" id="{FF38922C-498F-4A81-899C-02BC7C558C15}"/>
              </a:ext>
            </a:extLst>
          </p:cNvPr>
          <p:cNvSpPr/>
          <p:nvPr/>
        </p:nvSpPr>
        <p:spPr>
          <a:xfrm>
            <a:off x="477129" y="3750395"/>
            <a:ext cx="609600" cy="381000"/>
          </a:xfrm>
          <a:prstGeom prst="borderCallout2">
            <a:avLst>
              <a:gd name="adj1" fmla="val 22443"/>
              <a:gd name="adj2" fmla="val 102436"/>
              <a:gd name="adj3" fmla="val -3403"/>
              <a:gd name="adj4" fmla="val 163333"/>
              <a:gd name="adj5" fmla="val -31501"/>
              <a:gd name="adj6" fmla="val 2694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t>E</a:t>
            </a:r>
          </a:p>
        </p:txBody>
      </p:sp>
      <p:sp>
        <p:nvSpPr>
          <p:cNvPr id="2" name="TextBox 1">
            <a:extLst>
              <a:ext uri="{FF2B5EF4-FFF2-40B4-BE49-F238E27FC236}">
                <a16:creationId xmlns:a16="http://schemas.microsoft.com/office/drawing/2014/main" id="{2A0F6D1A-6581-482A-8BB9-65237FCCC5A4}"/>
              </a:ext>
            </a:extLst>
          </p:cNvPr>
          <p:cNvSpPr txBox="1"/>
          <p:nvPr/>
        </p:nvSpPr>
        <p:spPr>
          <a:xfrm>
            <a:off x="6096000" y="3381063"/>
            <a:ext cx="2590800" cy="369332"/>
          </a:xfrm>
          <a:prstGeom prst="rect">
            <a:avLst/>
          </a:prstGeom>
          <a:noFill/>
        </p:spPr>
        <p:txBody>
          <a:bodyPr wrap="square" rtlCol="0">
            <a:spAutoFit/>
          </a:bodyPr>
          <a:lstStyle/>
          <a:p>
            <a:r>
              <a:rPr lang="en-CA" b="1" dirty="0"/>
              <a:t>Q5. Name of a class? </a:t>
            </a:r>
          </a:p>
        </p:txBody>
      </p:sp>
    </p:spTree>
    <p:extLst>
      <p:ext uri="{BB962C8B-B14F-4D97-AF65-F5344CB8AC3E}">
        <p14:creationId xmlns:p14="http://schemas.microsoft.com/office/powerpoint/2010/main" val="1349547654"/>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6200"/>
            <a:ext cx="8229600" cy="1143000"/>
          </a:xfrm>
        </p:spPr>
        <p:txBody>
          <a:bodyPr/>
          <a:lstStyle/>
          <a:p>
            <a:pPr eaLnBrk="1" hangingPunct="1"/>
            <a:r>
              <a:rPr lang="en-US" dirty="0"/>
              <a:t>Let’s Analyze this code</a:t>
            </a:r>
          </a:p>
        </p:txBody>
      </p:sp>
      <p:pic>
        <p:nvPicPr>
          <p:cNvPr id="81923" name="Picture 7" descr="D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3913"/>
            <a:ext cx="6148387"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AA206D4B-BBAF-41E8-8F4F-3A1DB454DE5E}" type="slidenum">
              <a:rPr lang="en-US"/>
              <a:pPr>
                <a:defRPr/>
              </a:pPr>
              <a:t>86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
        <p:nvSpPr>
          <p:cNvPr id="2" name="TextBox 1">
            <a:extLst>
              <a:ext uri="{FF2B5EF4-FFF2-40B4-BE49-F238E27FC236}">
                <a16:creationId xmlns:a16="http://schemas.microsoft.com/office/drawing/2014/main" id="{2A0F6D1A-6581-482A-8BB9-65237FCCC5A4}"/>
              </a:ext>
            </a:extLst>
          </p:cNvPr>
          <p:cNvSpPr txBox="1"/>
          <p:nvPr/>
        </p:nvSpPr>
        <p:spPr>
          <a:xfrm>
            <a:off x="6096000" y="3381063"/>
            <a:ext cx="2590800" cy="2031325"/>
          </a:xfrm>
          <a:prstGeom prst="rect">
            <a:avLst/>
          </a:prstGeom>
          <a:noFill/>
        </p:spPr>
        <p:txBody>
          <a:bodyPr wrap="square" rtlCol="0">
            <a:spAutoFit/>
          </a:bodyPr>
          <a:lstStyle/>
          <a:p>
            <a:r>
              <a:rPr lang="en-CA" b="1" dirty="0"/>
              <a:t>Q6. How many </a:t>
            </a:r>
            <a:r>
              <a:rPr lang="en-CA" b="1" u="sng" dirty="0"/>
              <a:t>unique</a:t>
            </a:r>
            <a:r>
              <a:rPr lang="en-CA" b="1" dirty="0"/>
              <a:t> keywords are used?</a:t>
            </a:r>
          </a:p>
          <a:p>
            <a:r>
              <a:rPr lang="en-CA" b="1" dirty="0"/>
              <a:t>	A: 15</a:t>
            </a:r>
          </a:p>
          <a:p>
            <a:r>
              <a:rPr lang="en-CA" b="1" dirty="0"/>
              <a:t>	B: 12</a:t>
            </a:r>
          </a:p>
          <a:p>
            <a:r>
              <a:rPr lang="en-CA" b="1" dirty="0"/>
              <a:t>	C: 11</a:t>
            </a:r>
          </a:p>
          <a:p>
            <a:r>
              <a:rPr lang="en-CA" b="1" dirty="0"/>
              <a:t>	D: 6</a:t>
            </a:r>
          </a:p>
          <a:p>
            <a:r>
              <a:rPr lang="en-CA" b="1" dirty="0"/>
              <a:t>	E: 4 </a:t>
            </a:r>
          </a:p>
        </p:txBody>
      </p:sp>
    </p:spTree>
    <p:extLst>
      <p:ext uri="{BB962C8B-B14F-4D97-AF65-F5344CB8AC3E}">
        <p14:creationId xmlns:p14="http://schemas.microsoft.com/office/powerpoint/2010/main" val="2579091329"/>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6200"/>
            <a:ext cx="8229600" cy="1143000"/>
          </a:xfrm>
        </p:spPr>
        <p:txBody>
          <a:bodyPr/>
          <a:lstStyle/>
          <a:p>
            <a:pPr eaLnBrk="1" hangingPunct="1"/>
            <a:r>
              <a:rPr lang="en-US" dirty="0"/>
              <a:t>Let’s Analyze this code</a:t>
            </a:r>
          </a:p>
        </p:txBody>
      </p:sp>
      <p:pic>
        <p:nvPicPr>
          <p:cNvPr id="81923" name="Picture 7" descr="D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3913"/>
            <a:ext cx="6148387"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AA206D4B-BBAF-41E8-8F4F-3A1DB454DE5E}" type="slidenum">
              <a:rPr lang="en-US"/>
              <a:pPr>
                <a:defRPr/>
              </a:pPr>
              <a:t>87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
        <p:nvSpPr>
          <p:cNvPr id="2" name="TextBox 1">
            <a:extLst>
              <a:ext uri="{FF2B5EF4-FFF2-40B4-BE49-F238E27FC236}">
                <a16:creationId xmlns:a16="http://schemas.microsoft.com/office/drawing/2014/main" id="{2A0F6D1A-6581-482A-8BB9-65237FCCC5A4}"/>
              </a:ext>
            </a:extLst>
          </p:cNvPr>
          <p:cNvSpPr txBox="1"/>
          <p:nvPr/>
        </p:nvSpPr>
        <p:spPr>
          <a:xfrm>
            <a:off x="6096000" y="3381063"/>
            <a:ext cx="2590800" cy="2308324"/>
          </a:xfrm>
          <a:prstGeom prst="rect">
            <a:avLst/>
          </a:prstGeom>
          <a:noFill/>
        </p:spPr>
        <p:txBody>
          <a:bodyPr wrap="square" rtlCol="0">
            <a:spAutoFit/>
          </a:bodyPr>
          <a:lstStyle/>
          <a:p>
            <a:r>
              <a:rPr lang="en-CA" b="1" dirty="0"/>
              <a:t>Q7. How many </a:t>
            </a:r>
            <a:r>
              <a:rPr lang="en-CA" b="1" u="sng" dirty="0"/>
              <a:t>variables of primitive data types</a:t>
            </a:r>
            <a:r>
              <a:rPr lang="en-CA" b="1" dirty="0"/>
              <a:t> are there?</a:t>
            </a:r>
          </a:p>
          <a:p>
            <a:r>
              <a:rPr lang="en-CA" b="1" dirty="0"/>
              <a:t>	A: 6</a:t>
            </a:r>
          </a:p>
          <a:p>
            <a:r>
              <a:rPr lang="en-CA" b="1" dirty="0"/>
              <a:t>	B: 5</a:t>
            </a:r>
          </a:p>
          <a:p>
            <a:r>
              <a:rPr lang="en-CA" b="1" dirty="0"/>
              <a:t>	C: 4</a:t>
            </a:r>
          </a:p>
          <a:p>
            <a:r>
              <a:rPr lang="en-CA" b="1" dirty="0"/>
              <a:t>	D: 3</a:t>
            </a:r>
          </a:p>
          <a:p>
            <a:r>
              <a:rPr lang="en-CA" b="1" dirty="0"/>
              <a:t>	E: 2 </a:t>
            </a:r>
          </a:p>
        </p:txBody>
      </p:sp>
    </p:spTree>
    <p:extLst>
      <p:ext uri="{BB962C8B-B14F-4D97-AF65-F5344CB8AC3E}">
        <p14:creationId xmlns:p14="http://schemas.microsoft.com/office/powerpoint/2010/main" val="76792177"/>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6200"/>
            <a:ext cx="8229600" cy="1143000"/>
          </a:xfrm>
        </p:spPr>
        <p:txBody>
          <a:bodyPr/>
          <a:lstStyle/>
          <a:p>
            <a:pPr eaLnBrk="1" hangingPunct="1"/>
            <a:r>
              <a:rPr lang="en-US" dirty="0"/>
              <a:t>Let’s Analyze this code</a:t>
            </a:r>
          </a:p>
        </p:txBody>
      </p:sp>
      <p:pic>
        <p:nvPicPr>
          <p:cNvPr id="81923" name="Picture 7" descr="D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3913"/>
            <a:ext cx="6148387"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AA206D4B-BBAF-41E8-8F4F-3A1DB454DE5E}" type="slidenum">
              <a:rPr lang="en-US"/>
              <a:pPr>
                <a:defRPr/>
              </a:pPr>
              <a:t>88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
        <p:nvSpPr>
          <p:cNvPr id="2" name="TextBox 1">
            <a:extLst>
              <a:ext uri="{FF2B5EF4-FFF2-40B4-BE49-F238E27FC236}">
                <a16:creationId xmlns:a16="http://schemas.microsoft.com/office/drawing/2014/main" id="{2A0F6D1A-6581-482A-8BB9-65237FCCC5A4}"/>
              </a:ext>
            </a:extLst>
          </p:cNvPr>
          <p:cNvSpPr txBox="1"/>
          <p:nvPr/>
        </p:nvSpPr>
        <p:spPr>
          <a:xfrm>
            <a:off x="6096000" y="3381063"/>
            <a:ext cx="2590800" cy="2031325"/>
          </a:xfrm>
          <a:prstGeom prst="rect">
            <a:avLst/>
          </a:prstGeom>
          <a:noFill/>
        </p:spPr>
        <p:txBody>
          <a:bodyPr wrap="square" rtlCol="0">
            <a:spAutoFit/>
          </a:bodyPr>
          <a:lstStyle/>
          <a:p>
            <a:r>
              <a:rPr lang="en-CA" b="1" dirty="0"/>
              <a:t>Q8. How many </a:t>
            </a:r>
            <a:r>
              <a:rPr lang="en-CA" b="1" u="sng" dirty="0"/>
              <a:t>unique methods</a:t>
            </a:r>
            <a:r>
              <a:rPr lang="en-CA" b="1" dirty="0"/>
              <a:t> are there?</a:t>
            </a:r>
          </a:p>
          <a:p>
            <a:r>
              <a:rPr lang="en-CA" b="1" dirty="0"/>
              <a:t>	A: 5</a:t>
            </a:r>
          </a:p>
          <a:p>
            <a:r>
              <a:rPr lang="en-CA" b="1" dirty="0"/>
              <a:t>	B: 4</a:t>
            </a:r>
          </a:p>
          <a:p>
            <a:r>
              <a:rPr lang="en-CA" b="1" dirty="0"/>
              <a:t>	C: 3</a:t>
            </a:r>
          </a:p>
          <a:p>
            <a:r>
              <a:rPr lang="en-CA" b="1" dirty="0"/>
              <a:t>	D: 2</a:t>
            </a:r>
          </a:p>
          <a:p>
            <a:r>
              <a:rPr lang="en-CA" b="1" dirty="0"/>
              <a:t>	E: 1 </a:t>
            </a:r>
          </a:p>
        </p:txBody>
      </p:sp>
    </p:spTree>
    <p:extLst>
      <p:ext uri="{BB962C8B-B14F-4D97-AF65-F5344CB8AC3E}">
        <p14:creationId xmlns:p14="http://schemas.microsoft.com/office/powerpoint/2010/main" val="3844581669"/>
      </p:ext>
    </p:extLst>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6200"/>
            <a:ext cx="8229600" cy="1143000"/>
          </a:xfrm>
        </p:spPr>
        <p:txBody>
          <a:bodyPr/>
          <a:lstStyle/>
          <a:p>
            <a:pPr eaLnBrk="1" hangingPunct="1"/>
            <a:r>
              <a:rPr lang="en-US" dirty="0"/>
              <a:t>Let’s Analyze this code</a:t>
            </a:r>
          </a:p>
        </p:txBody>
      </p:sp>
      <p:pic>
        <p:nvPicPr>
          <p:cNvPr id="81923" name="Picture 7" descr="D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3913"/>
            <a:ext cx="6148387"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AA206D4B-BBAF-41E8-8F4F-3A1DB454DE5E}" type="slidenum">
              <a:rPr lang="en-US"/>
              <a:pPr>
                <a:defRPr/>
              </a:pPr>
              <a:t>89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2016 Pearson Inc. All rights reserved.</a:t>
            </a:r>
            <a:endParaRPr lang="en-CA" dirty="0">
              <a:solidFill>
                <a:srgbClr val="898989"/>
              </a:solidFill>
              <a:latin typeface="Calibri" pitchFamily="34" charset="0"/>
            </a:endParaRPr>
          </a:p>
        </p:txBody>
      </p:sp>
      <p:sp>
        <p:nvSpPr>
          <p:cNvPr id="2" name="TextBox 1">
            <a:extLst>
              <a:ext uri="{FF2B5EF4-FFF2-40B4-BE49-F238E27FC236}">
                <a16:creationId xmlns:a16="http://schemas.microsoft.com/office/drawing/2014/main" id="{2A0F6D1A-6581-482A-8BB9-65237FCCC5A4}"/>
              </a:ext>
            </a:extLst>
          </p:cNvPr>
          <p:cNvSpPr txBox="1"/>
          <p:nvPr/>
        </p:nvSpPr>
        <p:spPr>
          <a:xfrm>
            <a:off x="6096000" y="3381063"/>
            <a:ext cx="2590800" cy="2308324"/>
          </a:xfrm>
          <a:prstGeom prst="rect">
            <a:avLst/>
          </a:prstGeom>
          <a:noFill/>
        </p:spPr>
        <p:txBody>
          <a:bodyPr wrap="square" rtlCol="0">
            <a:spAutoFit/>
          </a:bodyPr>
          <a:lstStyle/>
          <a:p>
            <a:r>
              <a:rPr lang="en-CA" b="1" dirty="0"/>
              <a:t>Q10. How many </a:t>
            </a:r>
            <a:r>
              <a:rPr lang="en-CA" b="1" u="sng" dirty="0"/>
              <a:t>literals of all types</a:t>
            </a:r>
            <a:r>
              <a:rPr lang="en-CA" b="1" dirty="0"/>
              <a:t> are there?</a:t>
            </a:r>
          </a:p>
          <a:p>
            <a:r>
              <a:rPr lang="en-CA" b="1" dirty="0"/>
              <a:t>	A: 10</a:t>
            </a:r>
          </a:p>
          <a:p>
            <a:r>
              <a:rPr lang="en-CA" b="1" dirty="0"/>
              <a:t>	B: 9</a:t>
            </a:r>
          </a:p>
          <a:p>
            <a:r>
              <a:rPr lang="en-CA" b="1" dirty="0"/>
              <a:t>	C: 8</a:t>
            </a:r>
          </a:p>
          <a:p>
            <a:r>
              <a:rPr lang="en-CA" b="1" dirty="0"/>
              <a:t>	D: 7</a:t>
            </a:r>
          </a:p>
          <a:p>
            <a:r>
              <a:rPr lang="en-CA" b="1" dirty="0"/>
              <a:t>	E: 6 </a:t>
            </a:r>
          </a:p>
        </p:txBody>
      </p:sp>
    </p:spTree>
    <p:extLst>
      <p:ext uri="{BB962C8B-B14F-4D97-AF65-F5344CB8AC3E}">
        <p14:creationId xmlns:p14="http://schemas.microsoft.com/office/powerpoint/2010/main" val="250928436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8E3B8C-0162-4C53-AD33-DC834222E4A9}"/>
              </a:ext>
            </a:extLst>
          </p:cNvPr>
          <p:cNvSpPr>
            <a:spLocks noGrp="1"/>
          </p:cNvSpPr>
          <p:nvPr>
            <p:ph type="title"/>
          </p:nvPr>
        </p:nvSpPr>
        <p:spPr/>
        <p:txBody>
          <a:bodyPr/>
          <a:lstStyle/>
          <a:p>
            <a:r>
              <a:rPr lang="en-CA" dirty="0"/>
              <a:t>Java Method vs. Python Function</a:t>
            </a:r>
          </a:p>
        </p:txBody>
      </p:sp>
      <p:sp>
        <p:nvSpPr>
          <p:cNvPr id="7" name="Content Placeholder 6">
            <a:extLst>
              <a:ext uri="{FF2B5EF4-FFF2-40B4-BE49-F238E27FC236}">
                <a16:creationId xmlns:a16="http://schemas.microsoft.com/office/drawing/2014/main" id="{003C0AC2-760C-4DD7-A377-C24E37A57E4C}"/>
              </a:ext>
            </a:extLst>
          </p:cNvPr>
          <p:cNvSpPr>
            <a:spLocks noGrp="1"/>
          </p:cNvSpPr>
          <p:nvPr>
            <p:ph sz="half" idx="1"/>
          </p:nvPr>
        </p:nvSpPr>
        <p:spPr/>
        <p:txBody>
          <a:bodyPr/>
          <a:lstStyle/>
          <a:p>
            <a:pPr marL="0" indent="0">
              <a:buNone/>
            </a:pPr>
            <a:r>
              <a:rPr lang="en-CA" dirty="0"/>
              <a:t>int </a:t>
            </a:r>
            <a:r>
              <a:rPr lang="en-CA" dirty="0" err="1"/>
              <a:t>aMethod</a:t>
            </a:r>
            <a:r>
              <a:rPr lang="en-CA" dirty="0"/>
              <a:t>(int x, int y){</a:t>
            </a:r>
          </a:p>
          <a:p>
            <a:pPr marL="0" indent="0">
              <a:buNone/>
            </a:pPr>
            <a:r>
              <a:rPr lang="en-CA" dirty="0"/>
              <a:t>//some code here</a:t>
            </a:r>
          </a:p>
          <a:p>
            <a:pPr marL="0" indent="0">
              <a:buNone/>
            </a:pPr>
            <a:r>
              <a:rPr lang="en-CA" dirty="0" err="1"/>
              <a:t>anotherMethod</a:t>
            </a:r>
            <a:r>
              <a:rPr lang="en-CA" dirty="0"/>
              <a:t>();</a:t>
            </a:r>
          </a:p>
          <a:p>
            <a:pPr marL="0" indent="0">
              <a:buNone/>
            </a:pPr>
            <a:r>
              <a:rPr lang="en-CA" dirty="0"/>
              <a:t>}</a:t>
            </a:r>
          </a:p>
        </p:txBody>
      </p:sp>
      <p:sp>
        <p:nvSpPr>
          <p:cNvPr id="8" name="Content Placeholder 7">
            <a:extLst>
              <a:ext uri="{FF2B5EF4-FFF2-40B4-BE49-F238E27FC236}">
                <a16:creationId xmlns:a16="http://schemas.microsoft.com/office/drawing/2014/main" id="{7D69293B-86C0-4218-9B85-919A8CC010B9}"/>
              </a:ext>
            </a:extLst>
          </p:cNvPr>
          <p:cNvSpPr>
            <a:spLocks noGrp="1"/>
          </p:cNvSpPr>
          <p:nvPr>
            <p:ph sz="half" idx="2"/>
          </p:nvPr>
        </p:nvSpPr>
        <p:spPr/>
        <p:txBody>
          <a:bodyPr/>
          <a:lstStyle/>
          <a:p>
            <a:pPr marL="0" indent="0">
              <a:buNone/>
            </a:pPr>
            <a:r>
              <a:rPr lang="en-CA" dirty="0"/>
              <a:t>def </a:t>
            </a:r>
            <a:r>
              <a:rPr lang="en-CA" dirty="0" err="1"/>
              <a:t>aFunction</a:t>
            </a:r>
            <a:r>
              <a:rPr lang="en-CA" dirty="0"/>
              <a:t>(</a:t>
            </a:r>
            <a:r>
              <a:rPr lang="en-CA" dirty="0" err="1"/>
              <a:t>x,y</a:t>
            </a:r>
            <a:r>
              <a:rPr lang="en-CA" dirty="0"/>
              <a:t>):</a:t>
            </a:r>
          </a:p>
          <a:p>
            <a:pPr marL="400050" lvl="1" indent="0">
              <a:buNone/>
            </a:pPr>
            <a:r>
              <a:rPr lang="en-CA" dirty="0"/>
              <a:t>A = 25</a:t>
            </a:r>
          </a:p>
          <a:p>
            <a:pPr marL="400050" lvl="1" indent="0">
              <a:buNone/>
            </a:pPr>
            <a:r>
              <a:rPr lang="en-CA" dirty="0"/>
              <a:t>print(A)</a:t>
            </a:r>
          </a:p>
          <a:p>
            <a:pPr marL="400050" lvl="1" indent="0">
              <a:buNone/>
            </a:pPr>
            <a:endParaRPr lang="en-CA" dirty="0"/>
          </a:p>
          <a:p>
            <a:pPr marL="0" indent="0">
              <a:buNone/>
            </a:pPr>
            <a:r>
              <a:rPr lang="en-CA" dirty="0"/>
              <a:t>B = 30</a:t>
            </a:r>
          </a:p>
          <a:p>
            <a:pPr marL="0" indent="0">
              <a:buNone/>
            </a:pPr>
            <a:r>
              <a:rPr lang="en-CA" dirty="0"/>
              <a:t>if B &gt; 25:</a:t>
            </a:r>
          </a:p>
          <a:p>
            <a:pPr marL="400050" lvl="1" indent="0">
              <a:buNone/>
            </a:pPr>
            <a:r>
              <a:rPr lang="en-CA" dirty="0" err="1"/>
              <a:t>aFunction</a:t>
            </a:r>
            <a:r>
              <a:rPr lang="en-CA" dirty="0"/>
              <a:t>()</a:t>
            </a:r>
          </a:p>
        </p:txBody>
      </p:sp>
      <p:sp>
        <p:nvSpPr>
          <p:cNvPr id="5" name="Footer Placeholder 4">
            <a:extLst>
              <a:ext uri="{FF2B5EF4-FFF2-40B4-BE49-F238E27FC236}">
                <a16:creationId xmlns:a16="http://schemas.microsoft.com/office/drawing/2014/main" id="{0B89B4F7-F13B-4C23-A1C7-59BEACF6EB28}"/>
              </a:ext>
            </a:extLst>
          </p:cNvPr>
          <p:cNvSpPr>
            <a:spLocks noGrp="1"/>
          </p:cNvSpPr>
          <p:nvPr>
            <p:ph type="ftr" sz="quarter" idx="11"/>
          </p:nvPr>
        </p:nvSpPr>
        <p:spPr/>
        <p:txBody>
          <a:bodyPr/>
          <a:lstStyle/>
          <a:p>
            <a:pPr eaLnBrk="1" hangingPunct="1"/>
            <a:r>
              <a:rPr lang="en-US" dirty="0"/>
              <a:t>CP213@WLU</a:t>
            </a:r>
            <a:endParaRPr lang="en-CA" dirty="0"/>
          </a:p>
        </p:txBody>
      </p:sp>
      <p:sp>
        <p:nvSpPr>
          <p:cNvPr id="4" name="Slide Number Placeholder 3">
            <a:extLst>
              <a:ext uri="{FF2B5EF4-FFF2-40B4-BE49-F238E27FC236}">
                <a16:creationId xmlns:a16="http://schemas.microsoft.com/office/drawing/2014/main" id="{FFA9DAE1-AEAF-4D7C-88A2-8EBBB54DA8B3}"/>
              </a:ext>
            </a:extLst>
          </p:cNvPr>
          <p:cNvSpPr>
            <a:spLocks noGrp="1"/>
          </p:cNvSpPr>
          <p:nvPr>
            <p:ph type="sldNum" sz="quarter" idx="12"/>
          </p:nvPr>
        </p:nvSpPr>
        <p:spPr/>
        <p:txBody>
          <a:bodyPr/>
          <a:lstStyle/>
          <a:p>
            <a:pPr>
              <a:defRPr/>
            </a:pPr>
            <a:r>
              <a:rPr lang="en-US"/>
              <a:t>1-</a:t>
            </a:r>
            <a:fld id="{9D64593F-24D2-48E8-9E46-2CB51C3C8297}" type="slidenum">
              <a:rPr lang="en-US" smtClean="0"/>
              <a:pPr>
                <a:defRPr/>
              </a:pPr>
              <a:t>9</a:t>
            </a:fld>
            <a:endParaRPr lang="en-US"/>
          </a:p>
        </p:txBody>
      </p:sp>
      <p:sp>
        <p:nvSpPr>
          <p:cNvPr id="9" name="Rectangle: Rounded Corners 8">
            <a:extLst>
              <a:ext uri="{FF2B5EF4-FFF2-40B4-BE49-F238E27FC236}">
                <a16:creationId xmlns:a16="http://schemas.microsoft.com/office/drawing/2014/main" id="{918C2DA5-D23E-4DB9-8690-65446C8CCD6C}"/>
              </a:ext>
            </a:extLst>
          </p:cNvPr>
          <p:cNvSpPr/>
          <p:nvPr/>
        </p:nvSpPr>
        <p:spPr>
          <a:xfrm>
            <a:off x="457200" y="3733800"/>
            <a:ext cx="3733800" cy="25749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CA" sz="2400" dirty="0">
                <a:solidFill>
                  <a:schemeClr val="tx1"/>
                </a:solidFill>
              </a:rPr>
              <a:t>Must be inside a class</a:t>
            </a:r>
          </a:p>
          <a:p>
            <a:pPr marL="342900" indent="-342900">
              <a:buFont typeface="Arial" panose="020B0604020202020204" pitchFamily="34" charset="0"/>
              <a:buChar char="•"/>
            </a:pPr>
            <a:r>
              <a:rPr lang="en-CA" sz="2400" dirty="0">
                <a:solidFill>
                  <a:schemeClr val="tx1"/>
                </a:solidFill>
              </a:rPr>
              <a:t>Must specify the return type</a:t>
            </a:r>
          </a:p>
          <a:p>
            <a:pPr marL="342900" indent="-342900">
              <a:buFont typeface="Arial" panose="020B0604020202020204" pitchFamily="34" charset="0"/>
              <a:buChar char="•"/>
            </a:pPr>
            <a:r>
              <a:rPr lang="en-CA" sz="2400" dirty="0">
                <a:solidFill>
                  <a:schemeClr val="tx1"/>
                </a:solidFill>
              </a:rPr>
              <a:t>Must specify the type of parameters</a:t>
            </a:r>
          </a:p>
          <a:p>
            <a:pPr marL="342900" indent="-342900">
              <a:buFont typeface="Arial" panose="020B0604020202020204" pitchFamily="34" charset="0"/>
              <a:buChar char="•"/>
            </a:pPr>
            <a:r>
              <a:rPr lang="en-CA" sz="2400" dirty="0">
                <a:solidFill>
                  <a:schemeClr val="tx1"/>
                </a:solidFill>
              </a:rPr>
              <a:t>Cannot return more than one values</a:t>
            </a:r>
            <a:endParaRPr lang="en-CA" dirty="0">
              <a:solidFill>
                <a:schemeClr val="tx1"/>
              </a:solidFill>
            </a:endParaRPr>
          </a:p>
        </p:txBody>
      </p:sp>
      <p:grpSp>
        <p:nvGrpSpPr>
          <p:cNvPr id="24" name="Group 23">
            <a:extLst>
              <a:ext uri="{FF2B5EF4-FFF2-40B4-BE49-F238E27FC236}">
                <a16:creationId xmlns:a16="http://schemas.microsoft.com/office/drawing/2014/main" id="{5AEDBFCD-9736-420B-9CBD-FBD50DBD8A35}"/>
              </a:ext>
            </a:extLst>
          </p:cNvPr>
          <p:cNvGrpSpPr/>
          <p:nvPr/>
        </p:nvGrpSpPr>
        <p:grpSpPr>
          <a:xfrm>
            <a:off x="457200" y="1600199"/>
            <a:ext cx="7239000" cy="2085976"/>
            <a:chOff x="457200" y="1600199"/>
            <a:chExt cx="7239000" cy="2085976"/>
          </a:xfrm>
        </p:grpSpPr>
        <p:sp>
          <p:nvSpPr>
            <p:cNvPr id="2" name="Double Bracket 1">
              <a:extLst>
                <a:ext uri="{FF2B5EF4-FFF2-40B4-BE49-F238E27FC236}">
                  <a16:creationId xmlns:a16="http://schemas.microsoft.com/office/drawing/2014/main" id="{131F5087-782F-4E79-A51D-94838A95507F}"/>
                </a:ext>
              </a:extLst>
            </p:cNvPr>
            <p:cNvSpPr/>
            <p:nvPr/>
          </p:nvSpPr>
          <p:spPr>
            <a:xfrm>
              <a:off x="457200" y="1600200"/>
              <a:ext cx="3733800" cy="2085975"/>
            </a:xfrm>
            <a:prstGeom prst="bracketPair">
              <a:avLst/>
            </a:prstGeom>
            <a:ln w="38100"/>
          </p:spPr>
          <p:style>
            <a:lnRef idx="1">
              <a:schemeClr val="accent1"/>
            </a:lnRef>
            <a:fillRef idx="0">
              <a:schemeClr val="accent1"/>
            </a:fillRef>
            <a:effectRef idx="0">
              <a:schemeClr val="accent1"/>
            </a:effectRef>
            <a:fontRef idx="minor">
              <a:schemeClr val="tx1"/>
            </a:fontRef>
          </p:style>
          <p:txBody>
            <a:bodyPr rtlCol="0" anchor="b" anchorCtr="0"/>
            <a:lstStyle/>
            <a:p>
              <a:pPr algn="ctr"/>
              <a:r>
                <a:rPr lang="en-CA" dirty="0">
                  <a:solidFill>
                    <a:schemeClr val="accent5">
                      <a:lumMod val="75000"/>
                    </a:schemeClr>
                  </a:solidFill>
                </a:rPr>
                <a:t>                                              </a:t>
              </a:r>
              <a:r>
                <a:rPr lang="en-CA" b="1" dirty="0">
                  <a:solidFill>
                    <a:schemeClr val="accent5">
                      <a:lumMod val="75000"/>
                    </a:schemeClr>
                  </a:solidFill>
                </a:rPr>
                <a:t>definition</a:t>
              </a:r>
              <a:endParaRPr lang="en-CA" dirty="0">
                <a:solidFill>
                  <a:schemeClr val="accent5">
                    <a:lumMod val="75000"/>
                  </a:schemeClr>
                </a:solidFill>
              </a:endParaRPr>
            </a:p>
          </p:txBody>
        </p:sp>
        <p:sp>
          <p:nvSpPr>
            <p:cNvPr id="10" name="Double Bracket 9">
              <a:extLst>
                <a:ext uri="{FF2B5EF4-FFF2-40B4-BE49-F238E27FC236}">
                  <a16:creationId xmlns:a16="http://schemas.microsoft.com/office/drawing/2014/main" id="{639F3C1E-8B27-4D01-A166-1EF5152DF6EE}"/>
                </a:ext>
              </a:extLst>
            </p:cNvPr>
            <p:cNvSpPr/>
            <p:nvPr/>
          </p:nvSpPr>
          <p:spPr>
            <a:xfrm>
              <a:off x="4495800" y="1600199"/>
              <a:ext cx="3200400" cy="1447801"/>
            </a:xfrm>
            <a:prstGeom prst="bracketPair">
              <a:avLst/>
            </a:prstGeom>
            <a:ln w="38100"/>
          </p:spPr>
          <p:style>
            <a:lnRef idx="1">
              <a:schemeClr val="accent1"/>
            </a:lnRef>
            <a:fillRef idx="0">
              <a:schemeClr val="accent1"/>
            </a:fillRef>
            <a:effectRef idx="0">
              <a:schemeClr val="accent1"/>
            </a:effectRef>
            <a:fontRef idx="minor">
              <a:schemeClr val="tx1"/>
            </a:fontRef>
          </p:style>
          <p:txBody>
            <a:bodyPr rtlCol="0" anchor="b" anchorCtr="1"/>
            <a:lstStyle/>
            <a:p>
              <a:pPr algn="r"/>
              <a:r>
                <a:rPr lang="en-CA" dirty="0">
                  <a:solidFill>
                    <a:schemeClr val="accent5">
                      <a:lumMod val="75000"/>
                    </a:schemeClr>
                  </a:solidFill>
                </a:rPr>
                <a:t>                                     </a:t>
              </a:r>
              <a:r>
                <a:rPr lang="en-CA" b="1" dirty="0">
                  <a:solidFill>
                    <a:schemeClr val="accent5">
                      <a:lumMod val="75000"/>
                    </a:schemeClr>
                  </a:solidFill>
                </a:rPr>
                <a:t>definition</a:t>
              </a:r>
            </a:p>
          </p:txBody>
        </p:sp>
      </p:grpSp>
      <p:grpSp>
        <p:nvGrpSpPr>
          <p:cNvPr id="23" name="Group 22">
            <a:extLst>
              <a:ext uri="{FF2B5EF4-FFF2-40B4-BE49-F238E27FC236}">
                <a16:creationId xmlns:a16="http://schemas.microsoft.com/office/drawing/2014/main" id="{701C9B33-7539-456A-9FCC-E690BA6C3E8F}"/>
              </a:ext>
            </a:extLst>
          </p:cNvPr>
          <p:cNvGrpSpPr/>
          <p:nvPr/>
        </p:nvGrpSpPr>
        <p:grpSpPr>
          <a:xfrm>
            <a:off x="457200" y="2514601"/>
            <a:ext cx="8229600" cy="2454274"/>
            <a:chOff x="457200" y="2514601"/>
            <a:chExt cx="8229600" cy="2454274"/>
          </a:xfrm>
        </p:grpSpPr>
        <p:sp>
          <p:nvSpPr>
            <p:cNvPr id="3" name="Rectangle: Rounded Corners 2">
              <a:extLst>
                <a:ext uri="{FF2B5EF4-FFF2-40B4-BE49-F238E27FC236}">
                  <a16:creationId xmlns:a16="http://schemas.microsoft.com/office/drawing/2014/main" id="{C23D5034-E9DE-4420-A28E-162430205191}"/>
                </a:ext>
              </a:extLst>
            </p:cNvPr>
            <p:cNvSpPr/>
            <p:nvPr/>
          </p:nvSpPr>
          <p:spPr>
            <a:xfrm>
              <a:off x="457200" y="2590800"/>
              <a:ext cx="2819400" cy="5334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53C4EBA2-4338-4D22-874F-0634A2CE6FE8}"/>
                </a:ext>
              </a:extLst>
            </p:cNvPr>
            <p:cNvSpPr/>
            <p:nvPr/>
          </p:nvSpPr>
          <p:spPr>
            <a:xfrm>
              <a:off x="4996375" y="2514601"/>
              <a:ext cx="1175825" cy="5334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6C7256AC-EDF8-406B-80C2-E221E79BEFDB}"/>
                </a:ext>
              </a:extLst>
            </p:cNvPr>
            <p:cNvSpPr/>
            <p:nvPr/>
          </p:nvSpPr>
          <p:spPr>
            <a:xfrm>
              <a:off x="5065541" y="4435475"/>
              <a:ext cx="1640059" cy="5334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6E92AF4B-9D5F-4E02-87DF-9133B6F231DC}"/>
                </a:ext>
              </a:extLst>
            </p:cNvPr>
            <p:cNvSpPr/>
            <p:nvPr/>
          </p:nvSpPr>
          <p:spPr>
            <a:xfrm>
              <a:off x="6894341" y="3419475"/>
              <a:ext cx="1792459" cy="5334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B050"/>
                  </a:solidFill>
                </a:rPr>
                <a:t>Invocation/Call</a:t>
              </a:r>
            </a:p>
          </p:txBody>
        </p:sp>
        <p:cxnSp>
          <p:nvCxnSpPr>
            <p:cNvPr id="15" name="Straight Arrow Connector 14">
              <a:extLst>
                <a:ext uri="{FF2B5EF4-FFF2-40B4-BE49-F238E27FC236}">
                  <a16:creationId xmlns:a16="http://schemas.microsoft.com/office/drawing/2014/main" id="{7CF7C7A6-3BC5-4B41-864A-E5F9B45CF85D}"/>
                </a:ext>
              </a:extLst>
            </p:cNvPr>
            <p:cNvCxnSpPr>
              <a:cxnSpLocks/>
            </p:cNvCxnSpPr>
            <p:nvPr/>
          </p:nvCxnSpPr>
          <p:spPr>
            <a:xfrm flipH="1" flipV="1">
              <a:off x="6096000" y="3048001"/>
              <a:ext cx="798341" cy="3809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DFE0DC-A98E-4DF2-AE78-525CDF3C22F9}"/>
                </a:ext>
              </a:extLst>
            </p:cNvPr>
            <p:cNvCxnSpPr>
              <a:cxnSpLocks/>
              <a:stCxn id="13" idx="1"/>
              <a:endCxn id="3" idx="3"/>
            </p:cNvCxnSpPr>
            <p:nvPr/>
          </p:nvCxnSpPr>
          <p:spPr>
            <a:xfrm flipH="1" flipV="1">
              <a:off x="3276600" y="2857500"/>
              <a:ext cx="3617741" cy="8286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D736AA-A53A-4C11-AF9F-0891B227B5B7}"/>
                </a:ext>
              </a:extLst>
            </p:cNvPr>
            <p:cNvCxnSpPr>
              <a:cxnSpLocks/>
            </p:cNvCxnSpPr>
            <p:nvPr/>
          </p:nvCxnSpPr>
          <p:spPr>
            <a:xfrm flipH="1">
              <a:off x="6248400" y="3944145"/>
              <a:ext cx="645941" cy="49132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86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TotalTime>
  <Words>5929</Words>
  <Application>Microsoft Office PowerPoint</Application>
  <PresentationFormat>On-screen Show (4:3)</PresentationFormat>
  <Paragraphs>838</Paragraphs>
  <Slides>89</Slides>
  <Notes>84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89</vt:i4>
      </vt:variant>
    </vt:vector>
  </HeadingPairs>
  <TitlesOfParts>
    <vt:vector size="93" baseType="lpstr">
      <vt:lpstr>Arial</vt:lpstr>
      <vt:lpstr>Calibri</vt:lpstr>
      <vt:lpstr>Courier New</vt:lpstr>
      <vt:lpstr>Office Theme</vt:lpstr>
      <vt:lpstr>Chapter 1</vt:lpstr>
      <vt:lpstr>Introduction To Java</vt:lpstr>
      <vt:lpstr>Introduction To Java</vt:lpstr>
      <vt:lpstr>Introduction To Java</vt:lpstr>
      <vt:lpstr>Introduction To Java</vt:lpstr>
      <vt:lpstr>Objects and Methods</vt:lpstr>
      <vt:lpstr>Terminology Comparisons</vt:lpstr>
      <vt:lpstr>Java Program vs. Python</vt:lpstr>
      <vt:lpstr>Java Method vs. Python Function</vt:lpstr>
      <vt:lpstr>Java Scope vs. Python</vt:lpstr>
      <vt:lpstr>Java Program Execution vs. Python</vt:lpstr>
      <vt:lpstr>Java Application Programs</vt:lpstr>
      <vt:lpstr>Applets</vt:lpstr>
      <vt:lpstr>A Sample Java Application Program</vt:lpstr>
      <vt:lpstr>Method is important</vt:lpstr>
      <vt:lpstr>Method Signature</vt:lpstr>
      <vt:lpstr>Rules for main()</vt:lpstr>
      <vt:lpstr>System.out.println</vt:lpstr>
      <vt:lpstr>System.out.println</vt:lpstr>
      <vt:lpstr>iClicker</vt:lpstr>
      <vt:lpstr>iClicker</vt:lpstr>
      <vt:lpstr>iClicker</vt:lpstr>
      <vt:lpstr>Class Loader</vt:lpstr>
      <vt:lpstr>Compiling a Java Program or Class</vt:lpstr>
      <vt:lpstr>Compiling a Java Program or Class</vt:lpstr>
      <vt:lpstr>Running a Java Program</vt:lpstr>
      <vt:lpstr>Syntax and Semantics</vt:lpstr>
      <vt:lpstr>Tip:  Error Messages</vt:lpstr>
      <vt:lpstr>Tip:  Error Messages</vt:lpstr>
      <vt:lpstr>Variable declarations </vt:lpstr>
      <vt:lpstr>Variable Declarations</vt:lpstr>
      <vt:lpstr>Primitive Types</vt:lpstr>
      <vt:lpstr>Assignment Compatibility</vt:lpstr>
      <vt:lpstr>Assignment Compatibility</vt:lpstr>
      <vt:lpstr>Constants</vt:lpstr>
      <vt:lpstr>Constants</vt:lpstr>
      <vt:lpstr>Type Casting</vt:lpstr>
      <vt:lpstr>More Details About Type Casting</vt:lpstr>
      <vt:lpstr>The Class String</vt:lpstr>
      <vt:lpstr>Reading</vt:lpstr>
      <vt:lpstr>iClicker Time</vt:lpstr>
      <vt:lpstr>iClicker Time</vt:lpstr>
      <vt:lpstr>iClicker Time</vt:lpstr>
      <vt:lpstr>iClicker Time</vt:lpstr>
      <vt:lpstr>Identifiers</vt:lpstr>
      <vt:lpstr>Identifiers</vt:lpstr>
      <vt:lpstr>Naming Conventions</vt:lpstr>
      <vt:lpstr>Using = and +</vt:lpstr>
      <vt:lpstr>Assignment Statements With Primitive Types</vt:lpstr>
      <vt:lpstr>Assignment Statements With Primitive Types</vt:lpstr>
      <vt:lpstr>Tip:  Initialize Variables</vt:lpstr>
      <vt:lpstr>Tip:  Initialize Variables</vt:lpstr>
      <vt:lpstr>Shorthand Assignment Statements</vt:lpstr>
      <vt:lpstr>Shorthand Assignment Statements</vt:lpstr>
      <vt:lpstr>Arithmetic Operators and Expressions</vt:lpstr>
      <vt:lpstr>Arithmetic Operators and Expressions</vt:lpstr>
      <vt:lpstr>Parentheses and Precedence Rules</vt:lpstr>
      <vt:lpstr>Precedence Rules</vt:lpstr>
      <vt:lpstr>Precedence and Associativity Rules</vt:lpstr>
      <vt:lpstr>Precedence and Associativity Rules</vt:lpstr>
      <vt:lpstr>Pitfall:  Round-Off Errors in Floating-Point Numbers</vt:lpstr>
      <vt:lpstr>Integer and Floating-Point Division</vt:lpstr>
      <vt:lpstr>The % Operator</vt:lpstr>
      <vt:lpstr>Increment and Decrement Operators</vt:lpstr>
      <vt:lpstr>Increment and Decrement Operators</vt:lpstr>
      <vt:lpstr>Concatenation of Strings</vt:lpstr>
      <vt:lpstr>String Methods</vt:lpstr>
      <vt:lpstr>Some Methods in the Class String (Part 1 of 8)</vt:lpstr>
      <vt:lpstr>Some Methods in the Class String (Part 2 of 8)</vt:lpstr>
      <vt:lpstr>Some Methods in the Class String (Part 3 of 8)</vt:lpstr>
      <vt:lpstr>Some Methods in the Class String (Part 4 of 8)</vt:lpstr>
      <vt:lpstr>Some Methods in the Class String (Part 5 of 8)</vt:lpstr>
      <vt:lpstr>Some Methods in the Class String (Part 6 of 8)</vt:lpstr>
      <vt:lpstr>Some Methods in the Class String (Part 7 of 8)</vt:lpstr>
      <vt:lpstr>Some Methods in the Class String (Part 8 of 8)</vt:lpstr>
      <vt:lpstr>String Indexes</vt:lpstr>
      <vt:lpstr>Escape Sequences</vt:lpstr>
      <vt:lpstr>Escape Sequences</vt:lpstr>
      <vt:lpstr>String Processing</vt:lpstr>
      <vt:lpstr>Character Sets</vt:lpstr>
      <vt:lpstr>Naming Constants</vt:lpstr>
      <vt:lpstr>Comments</vt:lpstr>
      <vt:lpstr>Program Documentation</vt:lpstr>
      <vt:lpstr>Comments and a Named Constant</vt:lpstr>
      <vt:lpstr>Let’s Analyze this code</vt:lpstr>
      <vt:lpstr>Let’s Analyze this code</vt:lpstr>
      <vt:lpstr>Let’s Analyze this code</vt:lpstr>
      <vt:lpstr>Let’s Analyze this code</vt:lpstr>
      <vt:lpstr>Let’s Analyze this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habib</cp:lastModifiedBy>
  <cp:revision>89</cp:revision>
  <cp:lastPrinted>2019-09-01T21:24:33Z</cp:lastPrinted>
  <dcterms:created xsi:type="dcterms:W3CDTF">2006-08-16T00:00:00Z</dcterms:created>
  <dcterms:modified xsi:type="dcterms:W3CDTF">2020-01-05T02:27:56Z</dcterms:modified>
</cp:coreProperties>
</file>