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3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3" r:id="rId25"/>
    <p:sldId id="278" r:id="rId26"/>
    <p:sldId id="279" r:id="rId27"/>
    <p:sldId id="280" r:id="rId28"/>
    <p:sldId id="281" r:id="rId29"/>
    <p:sldId id="286" r:id="rId30"/>
    <p:sldId id="282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C105-F05A-6375-0CC3-483B3BB26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18072-21AC-0650-1DA3-20E31E47D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F03EF-2EB6-1615-79AB-A1B0E179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19F1-B044-40F2-BA74-154C9045582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31A4-B7FA-E4CA-A378-5CD61255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E2D3-1CD6-213B-FABC-EBE509E6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667-F5E0-47A8-8D7F-E7E34998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58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EB5F-BF41-B7E6-4D0A-713C73A6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B598-17EF-9244-8AF7-F29F2239E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AE408-FB11-DD98-C495-BB60E2F5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19F1-B044-40F2-BA74-154C9045582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CB6C3-CCEC-718D-3DBF-46A1F6E0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D6E9-60C7-8F69-2E4D-6C530F91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667-F5E0-47A8-8D7F-E7E34998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07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05F4F-2561-25ED-C00E-DD75ECC6F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AA317-8EAF-CDA7-EC9D-1B9EB329C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F0837-C3F2-60BB-F3B7-1A12AB11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19F1-B044-40F2-BA74-154C9045582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E1BC-8028-DFC0-3D4B-C4DB2035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C130-1DC4-42F7-18C5-B8352B6B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667-F5E0-47A8-8D7F-E7E34998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30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498A-0ABE-9A36-AEE1-580D4863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29ED-4325-97B1-7558-75068906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EC5F-A7DB-5441-489B-79D039FE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19F1-B044-40F2-BA74-154C9045582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05CA3-BDD0-AAAA-FDA7-862C495F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8A421-9386-71BB-54C8-B482B619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667-F5E0-47A8-8D7F-E7E34998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705C-01CD-B666-131D-6D03BC66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8ED4B-665C-0B55-ADBA-5C71DCC7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AABA-33FD-2356-F190-D5AA39D9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19F1-B044-40F2-BA74-154C9045582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6DDB-BF38-CECB-088E-01AC5CAB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B3A25-2870-B997-30D3-02D49C16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667-F5E0-47A8-8D7F-E7E34998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22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F08F-DAD7-E522-0DB8-C109681A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D4A10-6EAF-B221-A9A7-668EF61FD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10146-ADF5-4B06-B1DD-9D18C40E7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4614B-00BD-F071-AE96-C2F3E4E4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19F1-B044-40F2-BA74-154C9045582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F028-CEA0-25CE-0029-A2CF51DE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83034-1007-C7C6-6318-792A20AB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667-F5E0-47A8-8D7F-E7E34998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9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1F64-5166-8275-73CD-D30AF2B4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A7459-9267-28EE-B303-A268484F4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C722F-0812-98A2-2E30-A80095281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FB9E6-2DD8-BD15-6A7B-86AC44CD8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5810F-3800-13F2-2522-83561C73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CD7E5-A07F-08E4-D265-D410BE7C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19F1-B044-40F2-BA74-154C9045582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F4345-4742-27EA-9DE0-69746341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D987D-7C2D-2098-A612-58418C38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667-F5E0-47A8-8D7F-E7E34998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34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4026-9AA8-45FD-D89F-433139DE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250DC-1991-B419-5415-4C4C7A49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19F1-B044-40F2-BA74-154C9045582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C96AC-326B-A7B4-2D15-18C1BF52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D6B25-A8DB-A5B5-6BA2-16554954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667-F5E0-47A8-8D7F-E7E34998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660D7-F3D8-8EAB-1EA7-925C0D70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19F1-B044-40F2-BA74-154C9045582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ED720-4853-3E0A-0616-227EAC97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2BFD-5FE8-835D-70A0-4087CBD3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667-F5E0-47A8-8D7F-E7E34998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15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72BA-1573-4489-7C57-947BE61C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FCA4-1415-03B6-4AC1-DA6F02F0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CA627-685F-525F-6F12-036B13EA6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9B61E-CC9B-A3D9-B6C9-1FACA14E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19F1-B044-40F2-BA74-154C9045582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EAF37-30E9-1441-20A4-C587790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0C4E4-E137-0325-800F-DFE969B2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667-F5E0-47A8-8D7F-E7E34998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1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CFFC-B598-B319-88CF-68A72412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42CEE-CD25-AF90-343C-DCDDE1DA0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C99F5-B080-1477-1133-3AF6462C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C387-EB8E-8188-2560-96775745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19F1-B044-40F2-BA74-154C9045582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CE648-93F0-66D2-9F46-606A6A16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CB1B-74E1-C84B-087A-1ED071A4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1667-F5E0-47A8-8D7F-E7E34998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26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2B6FF-C77C-9454-DFC4-16CB7895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84BF-54EE-9947-0FC6-F042566E5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482E-E45F-DF1B-878E-D3D7EDC6D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19F1-B044-40F2-BA74-154C9045582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47AB-BDF0-C4F6-D078-FA8FBA0C1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C1B9-800A-0BF2-5F64-523BA5B52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1667-F5E0-47A8-8D7F-E7E34998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79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F128-FB05-4ABC-B13A-54D655BBA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и решение краевой задачи с нелокальными граничными условиями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C36FA-73D3-8969-834D-EE5D01FCA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Хаписов</a:t>
            </a:r>
            <a:r>
              <a:rPr lang="ru-RU" dirty="0"/>
              <a:t> М.Х. ФН11-42Б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278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F8850-31DA-C861-529B-EC864EBB615D}"/>
                  </a:ext>
                </a:extLst>
              </p:cNvPr>
              <p:cNvSpPr txBox="1"/>
              <p:nvPr/>
            </p:nvSpPr>
            <p:spPr>
              <a:xfrm>
                <a:off x="480269" y="247286"/>
                <a:ext cx="94858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Собственные значения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задачи </a:t>
                </a:r>
                <a:r>
                  <a:rPr lang="en-US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D(+)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различных </a:t>
                </a:r>
                <a14:m>
                  <m:oMath xmlns:m="http://schemas.openxmlformats.org/officeDocument/2006/math"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cs typeface="Times New Roman" panose="02020603050405020304" pitchFamily="18" charset="0"/>
                  </a:rPr>
                  <a:t>с параметрами (-5, 6)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F8850-31DA-C861-529B-EC864EBB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9" y="247286"/>
                <a:ext cx="9485851" cy="369332"/>
              </a:xfrm>
              <a:prstGeom prst="rect">
                <a:avLst/>
              </a:prstGeom>
              <a:blipFill>
                <a:blip r:embed="rId2"/>
                <a:stretch>
                  <a:fillRect l="-578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2DD09AB-AFF9-977C-F3E6-B895C5AF2B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511326"/>
                  </p:ext>
                </p:extLst>
              </p:nvPr>
            </p:nvGraphicFramePr>
            <p:xfrm>
              <a:off x="480271" y="704675"/>
              <a:ext cx="11046202" cy="5906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17147">
                      <a:extLst>
                        <a:ext uri="{9D8B030D-6E8A-4147-A177-3AD203B41FA5}">
                          <a16:colId xmlns:a16="http://schemas.microsoft.com/office/drawing/2014/main" val="4240984915"/>
                        </a:ext>
                      </a:extLst>
                    </a:gridCol>
                    <a:gridCol w="2560341">
                      <a:extLst>
                        <a:ext uri="{9D8B030D-6E8A-4147-A177-3AD203B41FA5}">
                          <a16:colId xmlns:a16="http://schemas.microsoft.com/office/drawing/2014/main" val="4148428585"/>
                        </a:ext>
                      </a:extLst>
                    </a:gridCol>
                    <a:gridCol w="2404346">
                      <a:extLst>
                        <a:ext uri="{9D8B030D-6E8A-4147-A177-3AD203B41FA5}">
                          <a16:colId xmlns:a16="http://schemas.microsoft.com/office/drawing/2014/main" val="1804395629"/>
                        </a:ext>
                      </a:extLst>
                    </a:gridCol>
                    <a:gridCol w="2082184">
                      <a:extLst>
                        <a:ext uri="{9D8B030D-6E8A-4147-A177-3AD203B41FA5}">
                          <a16:colId xmlns:a16="http://schemas.microsoft.com/office/drawing/2014/main" val="198567944"/>
                        </a:ext>
                      </a:extLst>
                    </a:gridCol>
                    <a:gridCol w="2082184">
                      <a:extLst>
                        <a:ext uri="{9D8B030D-6E8A-4147-A177-3AD203B41FA5}">
                          <a16:colId xmlns:a16="http://schemas.microsoft.com/office/drawing/2014/main" val="3443128764"/>
                        </a:ext>
                      </a:extLst>
                    </a:gridCol>
                  </a:tblGrid>
                  <a:tr h="70939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75424159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0,001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8669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4685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8117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157,875</a:t>
                          </a: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43861328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8470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2964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6610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131,193</a:t>
                          </a:r>
                          <a:r>
                            <a:rPr lang="ru-RU" sz="14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50451423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7969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0618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2096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105,955</a:t>
                          </a:r>
                          <a:r>
                            <a:rPr lang="ru-RU" sz="14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12846180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0,090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7094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16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7281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87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4225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97,949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86836190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0,200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3025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0686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86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1184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93,188</a:t>
                          </a:r>
                          <a:r>
                            <a:rPr lang="ru-RU" sz="14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72752656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0,400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9401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2560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85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6365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92,488</a:t>
                          </a: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20876371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1,000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7912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0689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85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4700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92,31</a:t>
                          </a:r>
                          <a:r>
                            <a:rPr lang="ru-RU" sz="1400">
                              <a:effectLst/>
                            </a:rPr>
                            <a:t>02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65158288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8,7632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11,0417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85,4415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92,277</a:t>
                          </a:r>
                          <a:r>
                            <a:rPr lang="ru-RU" sz="14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9924199"/>
                      </a:ext>
                    </a:extLst>
                  </a:tr>
                  <a:tr h="10867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1000000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8,7630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11,0415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85,4415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92,2770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09560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2DD09AB-AFF9-977C-F3E6-B895C5AF2B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511326"/>
                  </p:ext>
                </p:extLst>
              </p:nvPr>
            </p:nvGraphicFramePr>
            <p:xfrm>
              <a:off x="480271" y="704675"/>
              <a:ext cx="11046202" cy="5906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17147">
                      <a:extLst>
                        <a:ext uri="{9D8B030D-6E8A-4147-A177-3AD203B41FA5}">
                          <a16:colId xmlns:a16="http://schemas.microsoft.com/office/drawing/2014/main" val="4240984915"/>
                        </a:ext>
                      </a:extLst>
                    </a:gridCol>
                    <a:gridCol w="2560341">
                      <a:extLst>
                        <a:ext uri="{9D8B030D-6E8A-4147-A177-3AD203B41FA5}">
                          <a16:colId xmlns:a16="http://schemas.microsoft.com/office/drawing/2014/main" val="4148428585"/>
                        </a:ext>
                      </a:extLst>
                    </a:gridCol>
                    <a:gridCol w="2404346">
                      <a:extLst>
                        <a:ext uri="{9D8B030D-6E8A-4147-A177-3AD203B41FA5}">
                          <a16:colId xmlns:a16="http://schemas.microsoft.com/office/drawing/2014/main" val="1804395629"/>
                        </a:ext>
                      </a:extLst>
                    </a:gridCol>
                    <a:gridCol w="2082184">
                      <a:extLst>
                        <a:ext uri="{9D8B030D-6E8A-4147-A177-3AD203B41FA5}">
                          <a16:colId xmlns:a16="http://schemas.microsoft.com/office/drawing/2014/main" val="198567944"/>
                        </a:ext>
                      </a:extLst>
                    </a:gridCol>
                    <a:gridCol w="2082184">
                      <a:extLst>
                        <a:ext uri="{9D8B030D-6E8A-4147-A177-3AD203B41FA5}">
                          <a16:colId xmlns:a16="http://schemas.microsoft.com/office/drawing/2014/main" val="3443128764"/>
                        </a:ext>
                      </a:extLst>
                    </a:gridCol>
                  </a:tblGrid>
                  <a:tr h="70939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5238" t="-855" r="-257619" b="-7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86329" t="-855" r="-173924" b="-7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31672" t="-855" r="-101466" b="-7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30409" t="-855" r="-1170" b="-7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424159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0,001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8669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4685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8117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157,875</a:t>
                          </a: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43861328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8470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2964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6610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131,193</a:t>
                          </a:r>
                          <a:r>
                            <a:rPr lang="ru-RU" sz="14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50451423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7969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0618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2096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105,955</a:t>
                          </a:r>
                          <a:r>
                            <a:rPr lang="ru-RU" sz="14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12846180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0,090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7094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16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7281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87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4225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97,949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86836190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0,200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3025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0686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86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1184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93,188</a:t>
                          </a:r>
                          <a:r>
                            <a:rPr lang="ru-RU" sz="14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72752656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0,400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9401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2560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85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6365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92,488</a:t>
                          </a: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20876371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1,000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7912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0689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85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4700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92,31</a:t>
                          </a:r>
                          <a:r>
                            <a:rPr lang="ru-RU" sz="1400">
                              <a:effectLst/>
                            </a:rPr>
                            <a:t>02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65158288"/>
                      </a:ext>
                    </a:extLst>
                  </a:tr>
                  <a:tr h="51374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8,7632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11,0417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85,4415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92,277</a:t>
                          </a:r>
                          <a:r>
                            <a:rPr lang="ru-RU" sz="14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9924199"/>
                      </a:ext>
                    </a:extLst>
                  </a:tr>
                  <a:tr h="10867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1000000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8,7630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11,0415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85,4415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92,2770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09560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536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9B449-0516-631D-7C44-5FAC106A0864}"/>
                  </a:ext>
                </a:extLst>
              </p:cNvPr>
              <p:cNvSpPr txBox="1"/>
              <p:nvPr/>
            </p:nvSpPr>
            <p:spPr>
              <a:xfrm>
                <a:off x="387990" y="163234"/>
                <a:ext cx="1168376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График собственной функции задачи </a:t>
                </a:r>
                <a:r>
                  <a:rPr lang="en-US" b="1" dirty="0"/>
                  <a:t>D(+)</a:t>
                </a:r>
                <a:r>
                  <a:rPr lang="ru-RU" b="1" dirty="0"/>
                  <a:t>, соответствующей собственному значению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b="1" dirty="0"/>
                  <a:t>, </a:t>
                </a:r>
                <a:r>
                  <a:rPr lang="ru-RU" b="1" dirty="0">
                    <a:ea typeface="Times New Roman" panose="02020603050405020304" pitchFamily="18" charset="0"/>
                  </a:rPr>
                  <a:t>со спектральными параметрами (-5, 6) при некоторых значениях параметра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ru-RU" b="1" dirty="0">
                    <a:ea typeface="Times New Roman" panose="02020603050405020304" pitchFamily="18" charset="0"/>
                  </a:rPr>
                  <a:t> для первого способа нормирования</a:t>
                </a:r>
                <a:r>
                  <a:rPr lang="ru-RU" b="1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9B449-0516-631D-7C44-5FAC106A0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0" y="163234"/>
                <a:ext cx="11683767" cy="646331"/>
              </a:xfrm>
              <a:prstGeom prst="rect">
                <a:avLst/>
              </a:prstGeom>
              <a:blipFill>
                <a:blip r:embed="rId2"/>
                <a:stretch>
                  <a:fillRect l="-470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9929B5A-F53B-AD4C-C613-D7B29CBFC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77" y="734050"/>
            <a:ext cx="10063991" cy="53898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89B31E-3143-A787-5564-D9639BF3E4A0}"/>
                  </a:ext>
                </a:extLst>
              </p:cNvPr>
              <p:cNvSpPr txBox="1"/>
              <p:nvPr/>
            </p:nvSpPr>
            <p:spPr>
              <a:xfrm>
                <a:off x="-539605" y="5995727"/>
                <a:ext cx="13271209" cy="699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Графики собственной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=−5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6+5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cos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sin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𝑠𝑖𝑛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𝑡𝑥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(+) с параметрами (-5,6)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89B31E-3143-A787-5564-D9639BF3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9605" y="5995727"/>
                <a:ext cx="13271209" cy="699038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58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E457E2-0109-B288-FC95-9B479CFB82D6}"/>
                  </a:ext>
                </a:extLst>
              </p:cNvPr>
              <p:cNvSpPr txBox="1"/>
              <p:nvPr/>
            </p:nvSpPr>
            <p:spPr>
              <a:xfrm>
                <a:off x="287322" y="180013"/>
                <a:ext cx="119046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График собственной функции задачи </a:t>
                </a:r>
                <a:r>
                  <a:rPr lang="en-US" b="1" dirty="0"/>
                  <a:t>D(+)</a:t>
                </a:r>
                <a:r>
                  <a:rPr lang="ru-RU" b="1" dirty="0"/>
                  <a:t>, соответствующей собственному значению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b="1" dirty="0"/>
                  <a:t>, </a:t>
                </a:r>
                <a:r>
                  <a:rPr lang="ru-RU" b="1" dirty="0">
                    <a:ea typeface="Times New Roman" panose="02020603050405020304" pitchFamily="18" charset="0"/>
                  </a:rPr>
                  <a:t>со спектральными параметрами (-5, 6) при некоторых значениях параметра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ru-RU" b="1" dirty="0">
                    <a:ea typeface="Times New Roman" panose="02020603050405020304" pitchFamily="18" charset="0"/>
                  </a:rPr>
                  <a:t> для второго способа нормирования</a:t>
                </a:r>
                <a:r>
                  <a:rPr lang="ru-RU" b="1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E457E2-0109-B288-FC95-9B479CFB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22" y="180013"/>
                <a:ext cx="11904677" cy="646331"/>
              </a:xfrm>
              <a:prstGeom prst="rect">
                <a:avLst/>
              </a:prstGeom>
              <a:blipFill>
                <a:blip r:embed="rId2"/>
                <a:stretch>
                  <a:fillRect l="-410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53722FE-4888-8432-16E8-F41DD4132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54" y="903517"/>
            <a:ext cx="9419291" cy="505096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A863C9-AEAF-8B36-17B9-A6E27345DF11}"/>
                  </a:ext>
                </a:extLst>
              </p:cNvPr>
              <p:cNvSpPr txBox="1"/>
              <p:nvPr/>
            </p:nvSpPr>
            <p:spPr>
              <a:xfrm>
                <a:off x="962984" y="5936005"/>
                <a:ext cx="10553351" cy="105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Графики собственной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sin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arcsin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⁡(</m:t>
                    </m:r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(+) с параметрами (-5,6)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A863C9-AEAF-8B36-17B9-A6E27345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84" y="5936005"/>
                <a:ext cx="10553351" cy="1056443"/>
              </a:xfrm>
              <a:prstGeom prst="rect">
                <a:avLst/>
              </a:prstGeom>
              <a:blipFill>
                <a:blip r:embed="rId4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75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29902-DC50-C233-42EC-84FAAB588F58}"/>
              </a:ext>
            </a:extLst>
          </p:cNvPr>
          <p:cNvSpPr txBox="1"/>
          <p:nvPr/>
        </p:nvSpPr>
        <p:spPr>
          <a:xfrm>
            <a:off x="746620" y="385894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Задача </a:t>
            </a:r>
            <a:r>
              <a:rPr lang="en-US" b="1" dirty="0"/>
              <a:t>D(-)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497E3-4202-F58A-A929-EBD56E65FB0B}"/>
              </a:ext>
            </a:extLst>
          </p:cNvPr>
          <p:cNvSpPr txBox="1"/>
          <p:nvPr/>
        </p:nvSpPr>
        <p:spPr>
          <a:xfrm>
            <a:off x="746619" y="930907"/>
            <a:ext cx="10402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Одномерная краевая задача 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(-) на собственные значения и на собственные функции с параметром выглядит следующим образом: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2DF1B0-10BA-7013-C590-D18EEB8D5C08}"/>
                  </a:ext>
                </a:extLst>
              </p:cNvPr>
              <p:cNvSpPr txBox="1"/>
              <p:nvPr/>
            </p:nvSpPr>
            <p:spPr>
              <a:xfrm>
                <a:off x="1579228" y="1577238"/>
                <a:ext cx="6094602" cy="1124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"−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=0, 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2DF1B0-10BA-7013-C590-D18EEB8D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228" y="1577238"/>
                <a:ext cx="6094602" cy="11247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69336B-FBB6-1C08-411C-3BEC6904B526}"/>
                  </a:ext>
                </a:extLst>
              </p:cNvPr>
              <p:cNvSpPr txBox="1"/>
              <p:nvPr/>
            </p:nvSpPr>
            <p:spPr>
              <a:xfrm>
                <a:off x="938316" y="2782009"/>
                <a:ext cx="5487977" cy="2569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	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– неизвестная функция;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спектральный параметр;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&gt; 0 – вещественный параметр;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</m:t>
                    </m:r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известные вещественные постоянные.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69336B-FBB6-1C08-411C-3BEC6904B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16" y="2782009"/>
                <a:ext cx="5487977" cy="2569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25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885DE9-5653-1785-3787-FA2AA889C097}"/>
              </a:ext>
            </a:extLst>
          </p:cNvPr>
          <p:cNvSpPr txBox="1"/>
          <p:nvPr/>
        </p:nvSpPr>
        <p:spPr>
          <a:xfrm>
            <a:off x="723551" y="48432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D(</a:t>
            </a:r>
            <a:r>
              <a:rPr lang="ru-RU" b="1" dirty="0"/>
              <a:t>-</a:t>
            </a:r>
            <a:r>
              <a:rPr lang="en-US" b="1" dirty="0"/>
              <a:t>) </a:t>
            </a:r>
            <a:r>
              <a:rPr lang="ru-RU" b="1" dirty="0"/>
              <a:t>в общем виде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61B427-27E8-38FC-72D1-2E9836E2424E}"/>
                  </a:ext>
                </a:extLst>
              </p:cNvPr>
              <p:cNvSpPr txBox="1"/>
              <p:nvPr/>
            </p:nvSpPr>
            <p:spPr>
              <a:xfrm>
                <a:off x="-643855" y="1018282"/>
                <a:ext cx="6094602" cy="429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𝐴𝑐𝑜𝑠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𝐵𝑠𝑖𝑛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61B427-27E8-38FC-72D1-2E9836E2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3855" y="1018282"/>
                <a:ext cx="6094602" cy="429798"/>
              </a:xfrm>
              <a:prstGeom prst="rect">
                <a:avLst/>
              </a:prstGeom>
              <a:blipFill>
                <a:blip r:embed="rId2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C65657-1A69-03DC-4F23-35EA5BBFF87C}"/>
                  </a:ext>
                </a:extLst>
              </p:cNvPr>
              <p:cNvSpPr txBox="1"/>
              <p:nvPr/>
            </p:nvSpPr>
            <p:spPr>
              <a:xfrm>
                <a:off x="-515922" y="1448080"/>
                <a:ext cx="6417578" cy="429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𝐵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ra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C65657-1A69-03DC-4F23-35EA5BBFF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5922" y="1448080"/>
                <a:ext cx="6417578" cy="42979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5E8E86-2251-9EA0-DCD3-719D67B9D1C5}"/>
                  </a:ext>
                </a:extLst>
              </p:cNvPr>
              <p:cNvSpPr txBox="1"/>
              <p:nvPr/>
            </p:nvSpPr>
            <p:spPr>
              <a:xfrm>
                <a:off x="562063" y="1877878"/>
                <a:ext cx="641757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80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n-US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𝛼𝛽</m:t>
                                  </m:r>
                                  <m:r>
                                    <a:rPr lang="en-US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d>
                                    <m:dPr>
                                      <m:ctrlPr>
                                        <a:rPr lang="ru-RU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ru-RU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𝛼𝛽</m:t>
                              </m:r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ru-RU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ru-RU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sz="1800" i="1">
                                              <a:solidFill>
                                                <a:srgbClr val="20212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20212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ru-RU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d>
                                    <m:dPr>
                                      <m:ctrlPr>
                                        <a:rPr lang="ru-RU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ru-RU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𝛼𝛽</m:t>
                              </m:r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20212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)=0.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5E8E86-2251-9EA0-DCD3-719D67B9D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3" y="1877878"/>
                <a:ext cx="6417578" cy="976614"/>
              </a:xfrm>
              <a:prstGeom prst="rect">
                <a:avLst/>
              </a:prstGeom>
              <a:blipFill>
                <a:blip r:embed="rId4"/>
                <a:stretch>
                  <a:fillRect r="-31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F47DC3-5DF0-70C0-886D-69B016885F6D}"/>
                  </a:ext>
                </a:extLst>
              </p:cNvPr>
              <p:cNvSpPr txBox="1"/>
              <p:nvPr/>
            </p:nvSpPr>
            <p:spPr>
              <a:xfrm>
                <a:off x="0" y="2929994"/>
                <a:ext cx="7560577" cy="70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F47DC3-5DF0-70C0-886D-69B01688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29994"/>
                <a:ext cx="7560577" cy="70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2A7F1-9F1A-FB56-0B47-29CE5343C13E}"/>
                  </a:ext>
                </a:extLst>
              </p:cNvPr>
              <p:cNvSpPr txBox="1"/>
              <p:nvPr/>
            </p:nvSpPr>
            <p:spPr>
              <a:xfrm>
                <a:off x="-247475" y="3768617"/>
                <a:ext cx="64175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𝛼𝛽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𝑡𝑟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2A7F1-9F1A-FB56-0B47-29CE5343C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7475" y="3768617"/>
                <a:ext cx="641757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6F6427-AA93-0F0B-029B-D4E87FD1AE01}"/>
                  </a:ext>
                </a:extLst>
              </p:cNvPr>
              <p:cNvSpPr txBox="1"/>
              <p:nvPr/>
            </p:nvSpPr>
            <p:spPr>
              <a:xfrm>
                <a:off x="562063" y="4233013"/>
                <a:ext cx="6417578" cy="457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После замены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2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𝛼𝛽</m:t>
                    </m:r>
                  </m:oMath>
                </a14:m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получим: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6F6427-AA93-0F0B-029B-D4E87FD1A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3" y="4233013"/>
                <a:ext cx="6417578" cy="457689"/>
              </a:xfrm>
              <a:prstGeom prst="rect">
                <a:avLst/>
              </a:prstGeom>
              <a:blipFill>
                <a:blip r:embed="rId7"/>
                <a:stretch>
                  <a:fillRect l="-760" b="-2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E5FFAE-0F63-CBFE-EB5D-6C162B6FD22C}"/>
                  </a:ext>
                </a:extLst>
              </p:cNvPr>
              <p:cNvSpPr txBox="1"/>
              <p:nvPr/>
            </p:nvSpPr>
            <p:spPr>
              <a:xfrm>
                <a:off x="-1262543" y="4690702"/>
                <a:ext cx="6417578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E5FFAE-0F63-CBFE-EB5D-6C162B6F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2543" y="4690702"/>
                <a:ext cx="6417578" cy="6298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57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6B1E6A-7112-EB97-358F-FC539151C7AD}"/>
                  </a:ext>
                </a:extLst>
              </p:cNvPr>
              <p:cNvSpPr txBox="1"/>
              <p:nvPr/>
            </p:nvSpPr>
            <p:spPr>
              <a:xfrm>
                <a:off x="-625980" y="917419"/>
                <a:ext cx="6097424" cy="429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𝐴𝑐h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𝐵𝑠h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6B1E6A-7112-EB97-358F-FC539151C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5980" y="917419"/>
                <a:ext cx="6097424" cy="429798"/>
              </a:xfrm>
              <a:prstGeom prst="rect">
                <a:avLst/>
              </a:prstGeom>
              <a:blipFill>
                <a:blip r:embed="rId2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E093825-CE4A-808A-FB42-B2F75A241947}"/>
              </a:ext>
            </a:extLst>
          </p:cNvPr>
          <p:cNvSpPr txBox="1"/>
          <p:nvPr/>
        </p:nvSpPr>
        <p:spPr>
          <a:xfrm>
            <a:off x="647344" y="41781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D(</a:t>
            </a:r>
            <a:r>
              <a:rPr lang="ru-RU" b="1" dirty="0"/>
              <a:t>-</a:t>
            </a:r>
            <a:r>
              <a:rPr lang="en-US" b="1" dirty="0"/>
              <a:t>) </a:t>
            </a:r>
            <a:r>
              <a:rPr lang="ru-RU" b="1" dirty="0"/>
              <a:t>в общем виде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065AFD-AC54-9D5D-E8E1-A5B06787887C}"/>
                  </a:ext>
                </a:extLst>
              </p:cNvPr>
              <p:cNvSpPr txBox="1"/>
              <p:nvPr/>
            </p:nvSpPr>
            <p:spPr>
              <a:xfrm>
                <a:off x="-313346" y="1347217"/>
                <a:ext cx="6409346" cy="429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ru-RU" i="1">
                          <a:latin typeface="Cambria Math" panose="02040503050406030204" pitchFamily="18" charset="0"/>
                        </a:rPr>
                        <m:t>𝑠h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𝐵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ru-RU" i="1">
                          <a:latin typeface="Cambria Math" panose="02040503050406030204" pitchFamily="18" charset="0"/>
                        </a:rPr>
                        <m:t>𝑐h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065AFD-AC54-9D5D-E8E1-A5B067878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3346" y="1347217"/>
                <a:ext cx="6409346" cy="429798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75A4C-B752-CE2F-F80E-EE0E72D8AC1F}"/>
                  </a:ext>
                </a:extLst>
              </p:cNvPr>
              <p:cNvSpPr txBox="1"/>
              <p:nvPr/>
            </p:nvSpPr>
            <p:spPr>
              <a:xfrm>
                <a:off x="491383" y="1907289"/>
                <a:ext cx="640934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𝑐h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𝑐h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𝑐h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75A4C-B752-CE2F-F80E-EE0E72D8A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3" y="1907289"/>
                <a:ext cx="6409346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FDF373-B0C3-8E9B-AE62-31E767760E66}"/>
                  </a:ext>
                </a:extLst>
              </p:cNvPr>
              <p:cNvSpPr txBox="1"/>
              <p:nvPr/>
            </p:nvSpPr>
            <p:spPr>
              <a:xfrm>
                <a:off x="491383" y="3014177"/>
                <a:ext cx="6409346" cy="70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𝑠h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𝑐h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𝑐h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𝑠h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𝑠h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𝑐h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FDF373-B0C3-8E9B-AE62-31E767760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3" y="3014177"/>
                <a:ext cx="6409346" cy="70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D516C7-B86A-4097-BA58-A6A88DA0656E}"/>
                  </a:ext>
                </a:extLst>
              </p:cNvPr>
              <p:cNvSpPr txBox="1"/>
              <p:nvPr/>
            </p:nvSpPr>
            <p:spPr>
              <a:xfrm>
                <a:off x="-236434" y="3853043"/>
                <a:ext cx="64093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𝛼𝛽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𝑧𝑟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𝑐h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𝑠h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D516C7-B86A-4097-BA58-A6A88DA06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434" y="3853043"/>
                <a:ext cx="640934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97A057-FCDD-93A7-2BFF-DA8BA20A55FF}"/>
                  </a:ext>
                </a:extLst>
              </p:cNvPr>
              <p:cNvSpPr txBox="1"/>
              <p:nvPr/>
            </p:nvSpPr>
            <p:spPr>
              <a:xfrm>
                <a:off x="128187" y="4234220"/>
                <a:ext cx="6409346" cy="457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Применим замену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𝑄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=2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𝛼𝛽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</m:t>
                    </m:r>
                  </m:oMath>
                </a14:m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97A057-FCDD-93A7-2BFF-DA8BA20A5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87" y="4234220"/>
                <a:ext cx="6409346" cy="457689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3F3A6-40DE-5A4E-64FA-E8FF1E983B2A}"/>
                  </a:ext>
                </a:extLst>
              </p:cNvPr>
              <p:cNvSpPr txBox="1"/>
              <p:nvPr/>
            </p:nvSpPr>
            <p:spPr>
              <a:xfrm>
                <a:off x="-1367327" y="4691909"/>
                <a:ext cx="6409346" cy="628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𝑃𝑐h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3F3A6-40DE-5A4E-64FA-E8FF1E983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7327" y="4691909"/>
                <a:ext cx="6409346" cy="628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84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F5D924-945A-164D-3D5B-55346CC433AF}"/>
              </a:ext>
            </a:extLst>
          </p:cNvPr>
          <p:cNvSpPr txBox="1"/>
          <p:nvPr/>
        </p:nvSpPr>
        <p:spPr>
          <a:xfrm>
            <a:off x="746621" y="427839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Нормирование для задачи </a:t>
            </a:r>
            <a:r>
              <a:rPr lang="en-US" b="1" dirty="0"/>
              <a:t>D(-)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CBE03-65E2-7E7A-E7E6-DD9D2C54BBA0}"/>
              </a:ext>
            </a:extLst>
          </p:cNvPr>
          <p:cNvSpPr txBox="1"/>
          <p:nvPr/>
        </p:nvSpPr>
        <p:spPr>
          <a:xfrm>
            <a:off x="528506" y="1140903"/>
            <a:ext cx="452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положительных собственных значений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D1DE5B-8257-2F9F-BC1F-E8533461E886}"/>
                  </a:ext>
                </a:extLst>
              </p:cNvPr>
              <p:cNvSpPr txBox="1"/>
              <p:nvPr/>
            </p:nvSpPr>
            <p:spPr>
              <a:xfrm>
                <a:off x="528506" y="1853967"/>
                <a:ext cx="4689938" cy="535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 способ: </a:t>
                </a:r>
                <a14:m>
                  <m:oMath xmlns:m="http://schemas.openxmlformats.org/officeDocument/2006/math">
                    <m:r>
                      <a:rPr lang="ru-RU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𝑡𝑥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𝑡𝑥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D1DE5B-8257-2F9F-BC1F-E8533461E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1853967"/>
                <a:ext cx="4689938" cy="535018"/>
              </a:xfrm>
              <a:prstGeom prst="rect">
                <a:avLst/>
              </a:prstGeom>
              <a:blipFill>
                <a:blip r:embed="rId2"/>
                <a:stretch>
                  <a:fillRect l="-1170" b="-56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954F6-5529-8F0B-B5F5-C9AEB1A3464F}"/>
                  </a:ext>
                </a:extLst>
              </p:cNvPr>
              <p:cNvSpPr txBox="1"/>
              <p:nvPr/>
            </p:nvSpPr>
            <p:spPr>
              <a:xfrm>
                <a:off x="528506" y="2538121"/>
                <a:ext cx="6094602" cy="594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2 способ: </a:t>
                </a:r>
                <a14:m>
                  <m:oMath xmlns:m="http://schemas.openxmlformats.org/officeDocument/2006/math">
                    <m:r>
                      <a:rPr lang="ru-RU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𝑡𝑥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arcsin</m:t>
                        </m:r>
                        <m:d>
                          <m:d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954F6-5529-8F0B-B5F5-C9AEB1A34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2538121"/>
                <a:ext cx="6094602" cy="594715"/>
              </a:xfrm>
              <a:prstGeom prst="rect">
                <a:avLst/>
              </a:prstGeom>
              <a:blipFill>
                <a:blip r:embed="rId3"/>
                <a:stretch>
                  <a:fillRect l="-901" b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292717C-EB03-12EF-36DF-631A6965C4CB}"/>
              </a:ext>
            </a:extLst>
          </p:cNvPr>
          <p:cNvSpPr txBox="1"/>
          <p:nvPr/>
        </p:nvSpPr>
        <p:spPr>
          <a:xfrm>
            <a:off x="528506" y="3429000"/>
            <a:ext cx="439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отрицательных собственных значений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19D270-C6B4-AB70-E421-14D21F7FEB06}"/>
                  </a:ext>
                </a:extLst>
              </p:cNvPr>
              <p:cNvSpPr txBox="1"/>
              <p:nvPr/>
            </p:nvSpPr>
            <p:spPr>
              <a:xfrm>
                <a:off x="-492853" y="3852408"/>
                <a:ext cx="6094602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19D270-C6B4-AB70-E421-14D21F7FE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2853" y="3852408"/>
                <a:ext cx="6094602" cy="669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63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178DA-2DA6-1969-3508-476610D0287F}"/>
              </a:ext>
            </a:extLst>
          </p:cNvPr>
          <p:cNvSpPr txBox="1"/>
          <p:nvPr/>
        </p:nvSpPr>
        <p:spPr>
          <a:xfrm>
            <a:off x="755009" y="578840"/>
            <a:ext cx="442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D(-) </a:t>
            </a:r>
            <a:r>
              <a:rPr lang="ru-RU" b="1" dirty="0"/>
              <a:t>с параметрами (5, 6) </a:t>
            </a:r>
          </a:p>
        </p:txBody>
      </p:sp>
      <p:pic>
        <p:nvPicPr>
          <p:cNvPr id="3" name="uniqName_219_296">
            <a:extLst>
              <a:ext uri="{FF2B5EF4-FFF2-40B4-BE49-F238E27FC236}">
                <a16:creationId xmlns:a16="http://schemas.microsoft.com/office/drawing/2014/main" id="{0E274F59-EBAF-EDBB-97C5-489845FA4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0" y="948172"/>
            <a:ext cx="10905688" cy="544468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129F74-3057-883C-81E9-AB59B0383A49}"/>
                  </a:ext>
                </a:extLst>
              </p:cNvPr>
              <p:cNvSpPr txBox="1"/>
              <p:nvPr/>
            </p:nvSpPr>
            <p:spPr>
              <a:xfrm>
                <a:off x="1308821" y="5947362"/>
                <a:ext cx="9574357" cy="497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Графическое решение уравнения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(61</m:t>
                    </m:r>
                    <m:func>
                      <m:func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−60)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(-)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параметрами (5,6)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129F74-3057-883C-81E9-AB59B0383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1" y="5947362"/>
                <a:ext cx="9574357" cy="497829"/>
              </a:xfrm>
              <a:prstGeom prst="rect">
                <a:avLst/>
              </a:prstGeom>
              <a:blipFill>
                <a:blip r:embed="rId3"/>
                <a:stretch>
                  <a:fillRect l="-573" b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99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6E2F7-4E96-3EBD-E92F-666C0CE93E93}"/>
              </a:ext>
            </a:extLst>
          </p:cNvPr>
          <p:cNvSpPr txBox="1"/>
          <p:nvPr/>
        </p:nvSpPr>
        <p:spPr>
          <a:xfrm>
            <a:off x="755009" y="578840"/>
            <a:ext cx="442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D(-) </a:t>
            </a:r>
            <a:r>
              <a:rPr lang="ru-RU" b="1" dirty="0"/>
              <a:t>с параметрами (5, 6)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A139B9-881D-B625-B454-EF0171694109}"/>
                  </a:ext>
                </a:extLst>
              </p:cNvPr>
              <p:cNvSpPr txBox="1"/>
              <p:nvPr/>
            </p:nvSpPr>
            <p:spPr>
              <a:xfrm>
                <a:off x="1308821" y="5947362"/>
                <a:ext cx="9574357" cy="496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Графическое решение уравнения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(61</m:t>
                    </m:r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ru-RU" i="1">
                        <a:latin typeface="Cambria Math" panose="02040503050406030204" pitchFamily="18" charset="0"/>
                      </a:rPr>
                      <m:t>−60)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(-)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параметрами (5,6)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A139B9-881D-B625-B454-EF0171694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1" y="5947362"/>
                <a:ext cx="9574357" cy="496354"/>
              </a:xfrm>
              <a:prstGeom prst="rect">
                <a:avLst/>
              </a:prstGeom>
              <a:blipFill>
                <a:blip r:embed="rId2"/>
                <a:stretch>
                  <a:fillRect l="-573" b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188BF8D-5944-AD5C-1CE4-19035069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20" y="1005998"/>
            <a:ext cx="9240957" cy="49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76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4E4681-4B83-B3FF-A670-98ECA9FF91E4}"/>
                  </a:ext>
                </a:extLst>
              </p:cNvPr>
              <p:cNvSpPr txBox="1"/>
              <p:nvPr/>
            </p:nvSpPr>
            <p:spPr>
              <a:xfrm>
                <a:off x="511729" y="222119"/>
                <a:ext cx="9267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Собственные значения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задачи </a:t>
                </a:r>
                <a:r>
                  <a:rPr lang="en-US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D(-)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различных </a:t>
                </a:r>
                <a14:m>
                  <m:oMath xmlns:m="http://schemas.openxmlformats.org/officeDocument/2006/math"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cs typeface="Times New Roman" panose="02020603050405020304" pitchFamily="18" charset="0"/>
                  </a:rPr>
                  <a:t>с параметрами (5, 6)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4E4681-4B83-B3FF-A670-98ECA9FF9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9" y="222119"/>
                <a:ext cx="9267739" cy="369332"/>
              </a:xfrm>
              <a:prstGeom prst="rect">
                <a:avLst/>
              </a:prstGeom>
              <a:blipFill>
                <a:blip r:embed="rId2"/>
                <a:stretch>
                  <a:fillRect l="-592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C816F9E-5DE1-DD75-259F-1BE15BA0E5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261313"/>
                  </p:ext>
                </p:extLst>
              </p:nvPr>
            </p:nvGraphicFramePr>
            <p:xfrm>
              <a:off x="511729" y="746620"/>
              <a:ext cx="10461071" cy="5805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40248">
                      <a:extLst>
                        <a:ext uri="{9D8B030D-6E8A-4147-A177-3AD203B41FA5}">
                          <a16:colId xmlns:a16="http://schemas.microsoft.com/office/drawing/2014/main" val="1929548089"/>
                        </a:ext>
                      </a:extLst>
                    </a:gridCol>
                    <a:gridCol w="2392821">
                      <a:extLst>
                        <a:ext uri="{9D8B030D-6E8A-4147-A177-3AD203B41FA5}">
                          <a16:colId xmlns:a16="http://schemas.microsoft.com/office/drawing/2014/main" val="2414457333"/>
                        </a:ext>
                      </a:extLst>
                    </a:gridCol>
                    <a:gridCol w="2242940">
                      <a:extLst>
                        <a:ext uri="{9D8B030D-6E8A-4147-A177-3AD203B41FA5}">
                          <a16:colId xmlns:a16="http://schemas.microsoft.com/office/drawing/2014/main" val="2962139333"/>
                        </a:ext>
                      </a:extLst>
                    </a:gridCol>
                    <a:gridCol w="2093058">
                      <a:extLst>
                        <a:ext uri="{9D8B030D-6E8A-4147-A177-3AD203B41FA5}">
                          <a16:colId xmlns:a16="http://schemas.microsoft.com/office/drawing/2014/main" val="529034674"/>
                        </a:ext>
                      </a:extLst>
                    </a:gridCol>
                    <a:gridCol w="2092004">
                      <a:extLst>
                        <a:ext uri="{9D8B030D-6E8A-4147-A177-3AD203B41FA5}">
                          <a16:colId xmlns:a16="http://schemas.microsoft.com/office/drawing/2014/main" val="550182897"/>
                        </a:ext>
                      </a:extLst>
                    </a:gridCol>
                  </a:tblGrid>
                  <a:tr h="69727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5045822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0,0100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-26863,</a:t>
                          </a:r>
                          <a:r>
                            <a:rPr lang="en-US" sz="1400">
                              <a:effectLst/>
                            </a:rPr>
                            <a:t>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1124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4760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88,8482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06631496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-331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7497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3904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39</a:t>
                          </a:r>
                          <a:r>
                            <a:rPr lang="en-US" sz="1400">
                              <a:effectLst/>
                            </a:rPr>
                            <a:t>,5495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109,3654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98019151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-21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5296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3729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6900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138,9750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78314338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0,1000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-4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3681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0356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1956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149,0391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11137153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0,6000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0585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37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1368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6928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153,2973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34787992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1,0000 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0,</a:t>
                          </a:r>
                          <a:r>
                            <a:rPr lang="en-US" sz="1400">
                              <a:effectLst/>
                            </a:rPr>
                            <a:t>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37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1978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7445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153,3572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3805653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1,4000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0,</a:t>
                          </a:r>
                          <a:r>
                            <a:rPr lang="en-US" sz="1400">
                              <a:effectLst/>
                            </a:rPr>
                            <a:t>0158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37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7200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7703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153,3734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8923271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1000,000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0,0329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37,8328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41,7898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153,3892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0417322"/>
                      </a:ext>
                    </a:extLst>
                  </a:tr>
                  <a:tr h="10681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1000000,000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37,8332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41,7903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153,3894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797100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C816F9E-5DE1-DD75-259F-1BE15BA0E5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261313"/>
                  </p:ext>
                </p:extLst>
              </p:nvPr>
            </p:nvGraphicFramePr>
            <p:xfrm>
              <a:off x="511729" y="746620"/>
              <a:ext cx="10461071" cy="5805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40248">
                      <a:extLst>
                        <a:ext uri="{9D8B030D-6E8A-4147-A177-3AD203B41FA5}">
                          <a16:colId xmlns:a16="http://schemas.microsoft.com/office/drawing/2014/main" val="1929548089"/>
                        </a:ext>
                      </a:extLst>
                    </a:gridCol>
                    <a:gridCol w="2392821">
                      <a:extLst>
                        <a:ext uri="{9D8B030D-6E8A-4147-A177-3AD203B41FA5}">
                          <a16:colId xmlns:a16="http://schemas.microsoft.com/office/drawing/2014/main" val="2414457333"/>
                        </a:ext>
                      </a:extLst>
                    </a:gridCol>
                    <a:gridCol w="2242940">
                      <a:extLst>
                        <a:ext uri="{9D8B030D-6E8A-4147-A177-3AD203B41FA5}">
                          <a16:colId xmlns:a16="http://schemas.microsoft.com/office/drawing/2014/main" val="2962139333"/>
                        </a:ext>
                      </a:extLst>
                    </a:gridCol>
                    <a:gridCol w="2093058">
                      <a:extLst>
                        <a:ext uri="{9D8B030D-6E8A-4147-A177-3AD203B41FA5}">
                          <a16:colId xmlns:a16="http://schemas.microsoft.com/office/drawing/2014/main" val="529034674"/>
                        </a:ext>
                      </a:extLst>
                    </a:gridCol>
                    <a:gridCol w="2092004">
                      <a:extLst>
                        <a:ext uri="{9D8B030D-6E8A-4147-A177-3AD203B41FA5}">
                          <a16:colId xmlns:a16="http://schemas.microsoft.com/office/drawing/2014/main" val="550182897"/>
                        </a:ext>
                      </a:extLst>
                    </a:gridCol>
                  </a:tblGrid>
                  <a:tr h="69727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8702" t="-877" r="-269720" b="-7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80163" t="-877" r="-188043" b="-7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9709" t="-877" r="-101163" b="-7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875" t="-877" r="-1458" b="-7377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5045822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0,0100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-26863,</a:t>
                          </a:r>
                          <a:r>
                            <a:rPr lang="en-US" sz="1400">
                              <a:effectLst/>
                            </a:rPr>
                            <a:t>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1124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4760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88,8482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06631496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-331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7497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3904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39</a:t>
                          </a:r>
                          <a:r>
                            <a:rPr lang="en-US" sz="1400">
                              <a:effectLst/>
                            </a:rPr>
                            <a:t>,5495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109,3654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98019151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-21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5296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3729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6900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138,9750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78314338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0,1000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-4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3681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0356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1956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149,0391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11137153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0,6000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0585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37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1368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6928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153,2973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34787992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72" t="-638554" r="-540149" b="-4132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0,</a:t>
                          </a:r>
                          <a:r>
                            <a:rPr lang="en-US" sz="1400">
                              <a:effectLst/>
                            </a:rPr>
                            <a:t>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37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1978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7445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153,3572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3805653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1,4000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0,</a:t>
                          </a:r>
                          <a:r>
                            <a:rPr lang="en-US" sz="1400">
                              <a:effectLst/>
                            </a:rPr>
                            <a:t>0158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37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7200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7703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153,3734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8923271"/>
                      </a:ext>
                    </a:extLst>
                  </a:tr>
                  <a:tr h="5049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1000,000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0,0329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37,8328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41,7898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153,3892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0417322"/>
                      </a:ext>
                    </a:extLst>
                  </a:tr>
                  <a:tr h="10681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1000000,000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37,8332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41,7903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153,3894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797100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771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CAD8D8-0B66-CB23-0589-BFA209FC8207}"/>
                  </a:ext>
                </a:extLst>
              </p:cNvPr>
              <p:cNvSpPr txBox="1"/>
              <p:nvPr/>
            </p:nvSpPr>
            <p:spPr>
              <a:xfrm>
                <a:off x="1771970" y="1499557"/>
                <a:ext cx="6094602" cy="1124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"−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=0, 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CAD8D8-0B66-CB23-0589-BFA209FC8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970" y="1499557"/>
                <a:ext cx="6094602" cy="11247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FDE32F-71EC-3904-2CED-1360F3CF8733}"/>
              </a:ext>
            </a:extLst>
          </p:cNvPr>
          <p:cNvSpPr txBox="1"/>
          <p:nvPr/>
        </p:nvSpPr>
        <p:spPr>
          <a:xfrm>
            <a:off x="429936" y="2348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Задача </a:t>
            </a:r>
            <a:r>
              <a:rPr lang="en-US" b="1" dirty="0"/>
              <a:t>D(+)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2E80D-F332-6A19-0438-77D59C1B7EE0}"/>
              </a:ext>
            </a:extLst>
          </p:cNvPr>
          <p:cNvSpPr txBox="1"/>
          <p:nvPr/>
        </p:nvSpPr>
        <p:spPr>
          <a:xfrm>
            <a:off x="117447" y="604224"/>
            <a:ext cx="11821028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Одномерная краевая задача 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(+) на собственные значения и на собственные функции с параметром выглядит следующим образом: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599ED7-F09A-D74E-C424-50157B0059B2}"/>
                  </a:ext>
                </a:extLst>
              </p:cNvPr>
              <p:cNvSpPr txBox="1"/>
              <p:nvPr/>
            </p:nvSpPr>
            <p:spPr>
              <a:xfrm>
                <a:off x="608023" y="2624352"/>
                <a:ext cx="5487977" cy="2569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	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– неизвестная функция;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спектральный параметр;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&gt; 0 – вещественный параметр;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</m:t>
                    </m:r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известные вещественные постоянные.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599ED7-F09A-D74E-C424-50157B00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23" y="2624352"/>
                <a:ext cx="5487977" cy="2569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324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878DDA-9071-1620-8ED1-8977E42F53DC}"/>
                  </a:ext>
                </a:extLst>
              </p:cNvPr>
              <p:cNvSpPr txBox="1"/>
              <p:nvPr/>
            </p:nvSpPr>
            <p:spPr>
              <a:xfrm>
                <a:off x="296061" y="234459"/>
                <a:ext cx="114488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График собственной функции задачи </a:t>
                </a:r>
                <a:r>
                  <a:rPr lang="en-US" b="1" dirty="0"/>
                  <a:t>D(</a:t>
                </a:r>
                <a:r>
                  <a:rPr lang="ru-RU" b="1" dirty="0"/>
                  <a:t>-</a:t>
                </a:r>
                <a:r>
                  <a:rPr lang="en-US" b="1" dirty="0"/>
                  <a:t>)</a:t>
                </a:r>
                <a:r>
                  <a:rPr lang="ru-RU" b="1" dirty="0"/>
                  <a:t>, соответствующей собственному значению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b="1" dirty="0"/>
                  <a:t>, </a:t>
                </a:r>
                <a:r>
                  <a:rPr lang="ru-RU" b="1" dirty="0">
                    <a:ea typeface="Times New Roman" panose="02020603050405020304" pitchFamily="18" charset="0"/>
                  </a:rPr>
                  <a:t>со спектральными параметрами (5, 6) при некоторых значениях параметра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ru-RU" b="1" dirty="0">
                    <a:ea typeface="Times New Roman" panose="02020603050405020304" pitchFamily="18" charset="0"/>
                  </a:rPr>
                  <a:t> для первого способа нормирования</a:t>
                </a:r>
                <a:r>
                  <a:rPr lang="ru-RU" b="1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878DDA-9071-1620-8ED1-8977E42F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61" y="234459"/>
                <a:ext cx="11448875" cy="646331"/>
              </a:xfrm>
              <a:prstGeom prst="rect">
                <a:avLst/>
              </a:prstGeom>
              <a:blipFill>
                <a:blip r:embed="rId2"/>
                <a:stretch>
                  <a:fillRect l="-479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uniqName_219_302">
            <a:extLst>
              <a:ext uri="{FF2B5EF4-FFF2-40B4-BE49-F238E27FC236}">
                <a16:creationId xmlns:a16="http://schemas.microsoft.com/office/drawing/2014/main" id="{A4BAAFE6-49BC-30B6-1703-03EA3C89B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33" y="943290"/>
            <a:ext cx="9957731" cy="49714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03AED7-CC0E-F1CB-B4DD-0710B13F50C5}"/>
                  </a:ext>
                </a:extLst>
              </p:cNvPr>
              <p:cNvSpPr txBox="1"/>
              <p:nvPr/>
            </p:nvSpPr>
            <p:spPr>
              <a:xfrm>
                <a:off x="1117133" y="5607877"/>
                <a:ext cx="9404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Графики собственной функции, соответствующей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для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(-)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параметрами (5,6)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03AED7-CC0E-F1CB-B4DD-0710B13F5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133" y="5607877"/>
                <a:ext cx="9404059" cy="369332"/>
              </a:xfrm>
              <a:prstGeom prst="rect">
                <a:avLst/>
              </a:prstGeom>
              <a:blipFill>
                <a:blip r:embed="rId4"/>
                <a:stretch>
                  <a:fillRect l="-518" t="-11475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28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CC6AE0-8BF2-1F13-A4B9-354AE048809E}"/>
                  </a:ext>
                </a:extLst>
              </p:cNvPr>
              <p:cNvSpPr txBox="1"/>
              <p:nvPr/>
            </p:nvSpPr>
            <p:spPr>
              <a:xfrm>
                <a:off x="522214" y="209292"/>
                <a:ext cx="114656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График собственной функции задачи </a:t>
                </a:r>
                <a:r>
                  <a:rPr lang="en-US" b="1" dirty="0"/>
                  <a:t>D(</a:t>
                </a:r>
                <a:r>
                  <a:rPr lang="ru-RU" b="1" dirty="0"/>
                  <a:t>-</a:t>
                </a:r>
                <a:r>
                  <a:rPr lang="en-US" b="1" dirty="0"/>
                  <a:t>)</a:t>
                </a:r>
                <a:r>
                  <a:rPr lang="ru-RU" b="1" dirty="0"/>
                  <a:t>, соответствующей собственному значению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b="1" dirty="0"/>
                  <a:t>, </a:t>
                </a:r>
                <a:r>
                  <a:rPr lang="ru-RU" b="1" dirty="0">
                    <a:ea typeface="Times New Roman" panose="02020603050405020304" pitchFamily="18" charset="0"/>
                  </a:rPr>
                  <a:t>со спектральными параметрами (5, 6) при некоторых значениях параметра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ru-RU" b="1" dirty="0">
                    <a:ea typeface="Times New Roman" panose="02020603050405020304" pitchFamily="18" charset="0"/>
                  </a:rPr>
                  <a:t> для второго способа нормирования</a:t>
                </a:r>
                <a:r>
                  <a:rPr lang="ru-RU" b="1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CC6AE0-8BF2-1F13-A4B9-354AE0488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14" y="209292"/>
                <a:ext cx="11465654" cy="646331"/>
              </a:xfrm>
              <a:prstGeom prst="rect">
                <a:avLst/>
              </a:prstGeom>
              <a:blipFill>
                <a:blip r:embed="rId2"/>
                <a:stretch>
                  <a:fillRect l="-478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89EF613-E3CF-EDEC-E6EE-2C2D985D7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61" y="942560"/>
            <a:ext cx="9652278" cy="51839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6E4FD-834F-D6F7-BAB4-6194472CA73A}"/>
                  </a:ext>
                </a:extLst>
              </p:cNvPr>
              <p:cNvSpPr txBox="1"/>
              <p:nvPr/>
            </p:nvSpPr>
            <p:spPr>
              <a:xfrm>
                <a:off x="935984" y="5950197"/>
                <a:ext cx="10638114" cy="105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Графики собственной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sin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arcsin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⁡(</m:t>
                    </m:r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(-)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параметрами (5,6)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6E4FD-834F-D6F7-BAB4-6194472CA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84" y="5950197"/>
                <a:ext cx="10638114" cy="1056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144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AE68CB-49F1-9F63-B8FF-527E346F262D}"/>
              </a:ext>
            </a:extLst>
          </p:cNvPr>
          <p:cNvSpPr txBox="1"/>
          <p:nvPr/>
        </p:nvSpPr>
        <p:spPr>
          <a:xfrm>
            <a:off x="815829" y="36900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D(-) </a:t>
            </a:r>
            <a:r>
              <a:rPr lang="ru-RU" b="1" dirty="0"/>
              <a:t>с параметрами (-5, 6) </a:t>
            </a:r>
          </a:p>
        </p:txBody>
      </p:sp>
      <p:pic>
        <p:nvPicPr>
          <p:cNvPr id="4" name="uniqName_219_311">
            <a:extLst>
              <a:ext uri="{FF2B5EF4-FFF2-40B4-BE49-F238E27FC236}">
                <a16:creationId xmlns:a16="http://schemas.microsoft.com/office/drawing/2014/main" id="{D017F072-3948-0BE3-F011-870A0AD4B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1" y="750632"/>
            <a:ext cx="10729518" cy="535673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5AEE49-212E-6985-C9E7-7B2746B55184}"/>
                  </a:ext>
                </a:extLst>
              </p:cNvPr>
              <p:cNvSpPr txBox="1"/>
              <p:nvPr/>
            </p:nvSpPr>
            <p:spPr>
              <a:xfrm>
                <a:off x="1421002" y="5858452"/>
                <a:ext cx="9349995" cy="497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Графическое решение уравнения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(61</m:t>
                    </m:r>
                    <m:func>
                      <m:func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+60)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(-)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параметрами (-5,6)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5AEE49-212E-6985-C9E7-7B2746B55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02" y="5858452"/>
                <a:ext cx="9349995" cy="497829"/>
              </a:xfrm>
              <a:prstGeom prst="rect">
                <a:avLst/>
              </a:prstGeom>
              <a:blipFill>
                <a:blip r:embed="rId3"/>
                <a:stretch>
                  <a:fillRect l="-522" b="-6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2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DA2A6-32D8-F714-9489-501739248711}"/>
              </a:ext>
            </a:extLst>
          </p:cNvPr>
          <p:cNvSpPr txBox="1"/>
          <p:nvPr/>
        </p:nvSpPr>
        <p:spPr>
          <a:xfrm>
            <a:off x="461395" y="411061"/>
            <a:ext cx="449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D(-) </a:t>
            </a:r>
            <a:r>
              <a:rPr lang="ru-RU" b="1" dirty="0"/>
              <a:t>с параметрами (-5, 6)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371CB-CF90-4436-A625-30F5B046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5" y="935709"/>
            <a:ext cx="9987709" cy="5377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A8B167-FBC9-2EA8-A018-64F4CCDF3F57}"/>
                  </a:ext>
                </a:extLst>
              </p:cNvPr>
              <p:cNvSpPr txBox="1"/>
              <p:nvPr/>
            </p:nvSpPr>
            <p:spPr>
              <a:xfrm>
                <a:off x="1201723" y="6312716"/>
                <a:ext cx="10403048" cy="497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Графическое решение уравнения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(61</m:t>
                    </m:r>
                    <m:func>
                      <m:func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fName>
                      <m:e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+60)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(-)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параметрами (-5,6)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A8B167-FBC9-2EA8-A018-64F4CCDF3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23" y="6312716"/>
                <a:ext cx="10403048" cy="497829"/>
              </a:xfrm>
              <a:prstGeom prst="rect">
                <a:avLst/>
              </a:prstGeom>
              <a:blipFill>
                <a:blip r:embed="rId3"/>
                <a:stretch>
                  <a:fillRect l="-469" b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782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B35DE5-32BF-B59F-99C7-A9D41DF584B0}"/>
                  </a:ext>
                </a:extLst>
              </p:cNvPr>
              <p:cNvSpPr txBox="1"/>
              <p:nvPr/>
            </p:nvSpPr>
            <p:spPr>
              <a:xfrm>
                <a:off x="530603" y="230508"/>
                <a:ext cx="86385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Собственные значения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задачи </a:t>
                </a:r>
                <a:r>
                  <a:rPr lang="en-US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D(-)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различных </a:t>
                </a:r>
                <a14:m>
                  <m:oMath xmlns:m="http://schemas.openxmlformats.org/officeDocument/2006/math"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cs typeface="Times New Roman" panose="02020603050405020304" pitchFamily="18" charset="0"/>
                  </a:rPr>
                  <a:t>с параметрами (</a:t>
                </a:r>
                <a:r>
                  <a:rPr lang="en-US" b="1" dirty="0">
                    <a:cs typeface="Times New Roman" panose="02020603050405020304" pitchFamily="18" charset="0"/>
                  </a:rPr>
                  <a:t>-</a:t>
                </a:r>
                <a:r>
                  <a:rPr lang="ru-RU" b="1" dirty="0">
                    <a:cs typeface="Times New Roman" panose="02020603050405020304" pitchFamily="18" charset="0"/>
                  </a:rPr>
                  <a:t>5, 6)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B35DE5-32BF-B59F-99C7-A9D41DF58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03" y="230508"/>
                <a:ext cx="8638564" cy="369332"/>
              </a:xfrm>
              <a:prstGeom prst="rect">
                <a:avLst/>
              </a:prstGeom>
              <a:blipFill>
                <a:blip r:embed="rId2"/>
                <a:stretch>
                  <a:fillRect l="-565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B7FB46-BA77-8816-6668-1079E6C0B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725280"/>
                  </p:ext>
                </p:extLst>
              </p:nvPr>
            </p:nvGraphicFramePr>
            <p:xfrm>
              <a:off x="651486" y="813732"/>
              <a:ext cx="10203867" cy="54696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77238">
                      <a:extLst>
                        <a:ext uri="{9D8B030D-6E8A-4147-A177-3AD203B41FA5}">
                          <a16:colId xmlns:a16="http://schemas.microsoft.com/office/drawing/2014/main" val="1527248071"/>
                        </a:ext>
                      </a:extLst>
                    </a:gridCol>
                    <a:gridCol w="2012373">
                      <a:extLst>
                        <a:ext uri="{9D8B030D-6E8A-4147-A177-3AD203B41FA5}">
                          <a16:colId xmlns:a16="http://schemas.microsoft.com/office/drawing/2014/main" val="3380350880"/>
                        </a:ext>
                      </a:extLst>
                    </a:gridCol>
                    <a:gridCol w="2444465">
                      <a:extLst>
                        <a:ext uri="{9D8B030D-6E8A-4147-A177-3AD203B41FA5}">
                          <a16:colId xmlns:a16="http://schemas.microsoft.com/office/drawing/2014/main" val="121244763"/>
                        </a:ext>
                      </a:extLst>
                    </a:gridCol>
                    <a:gridCol w="2012373">
                      <a:extLst>
                        <a:ext uri="{9D8B030D-6E8A-4147-A177-3AD203B41FA5}">
                          <a16:colId xmlns:a16="http://schemas.microsoft.com/office/drawing/2014/main" val="1873434261"/>
                        </a:ext>
                      </a:extLst>
                    </a:gridCol>
                    <a:gridCol w="2157418">
                      <a:extLst>
                        <a:ext uri="{9D8B030D-6E8A-4147-A177-3AD203B41FA5}">
                          <a16:colId xmlns:a16="http://schemas.microsoft.com/office/drawing/2014/main" val="1521109200"/>
                        </a:ext>
                      </a:extLst>
                    </a:gridCol>
                  </a:tblGrid>
                  <a:tr h="65697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2733037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0,010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-26863,</a:t>
                          </a:r>
                          <a:r>
                            <a:rPr lang="en-US" sz="1400">
                              <a:effectLst/>
                            </a:rPr>
                            <a:t>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8695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4496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88,8442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54278247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-331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7497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8847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1541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88,9863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9565676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-21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5296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9351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70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5768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89,4481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5525486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0,</a:t>
                          </a:r>
                          <a:r>
                            <a:rPr lang="en-US" sz="1400">
                              <a:effectLst/>
                            </a:rPr>
                            <a:t>090</a:t>
                          </a:r>
                          <a:r>
                            <a:rPr lang="ru-RU" sz="1400">
                              <a:effectLst/>
                            </a:rPr>
                            <a:t>0 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</a:t>
                          </a:r>
                          <a:r>
                            <a:rPr lang="en-US" sz="1400">
                              <a:effectLst/>
                            </a:rPr>
                            <a:t>0,</a:t>
                          </a:r>
                          <a:r>
                            <a:rPr lang="ru-RU" sz="1400">
                              <a:effectLst/>
                            </a:rPr>
                            <a:t>0298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79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6020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90,0853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88545802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0,600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6671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9449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85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3406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92,1874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07915975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1,000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7261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0091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85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3960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92,2443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75705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1,400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7438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11</a:t>
                          </a:r>
                          <a:r>
                            <a:rPr lang="en-US" sz="1400" dirty="0">
                              <a:effectLst/>
                            </a:rPr>
                            <a:t>,</a:t>
                          </a:r>
                          <a:r>
                            <a:rPr lang="ru-RU" sz="1400" dirty="0">
                              <a:effectLst/>
                            </a:rPr>
                            <a:t>0224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85</a:t>
                          </a:r>
                          <a:r>
                            <a:rPr lang="en-US" sz="1400" dirty="0">
                              <a:effectLst/>
                            </a:rPr>
                            <a:t>,</a:t>
                          </a:r>
                          <a:r>
                            <a:rPr lang="ru-RU" sz="1400" dirty="0">
                              <a:effectLst/>
                            </a:rPr>
                            <a:t>4145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92,2610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59473005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1000,000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8,7632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11,0417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85,4415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92,2771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90373970"/>
                      </a:ext>
                    </a:extLst>
                  </a:tr>
                  <a:tr h="100641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1000000,000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8,7630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11,0419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85,4420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92,2772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1759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B7FB46-BA77-8816-6668-1079E6C0B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725280"/>
                  </p:ext>
                </p:extLst>
              </p:nvPr>
            </p:nvGraphicFramePr>
            <p:xfrm>
              <a:off x="651486" y="813732"/>
              <a:ext cx="10203867" cy="54696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77238">
                      <a:extLst>
                        <a:ext uri="{9D8B030D-6E8A-4147-A177-3AD203B41FA5}">
                          <a16:colId xmlns:a16="http://schemas.microsoft.com/office/drawing/2014/main" val="1527248071"/>
                        </a:ext>
                      </a:extLst>
                    </a:gridCol>
                    <a:gridCol w="2012373">
                      <a:extLst>
                        <a:ext uri="{9D8B030D-6E8A-4147-A177-3AD203B41FA5}">
                          <a16:colId xmlns:a16="http://schemas.microsoft.com/office/drawing/2014/main" val="3380350880"/>
                        </a:ext>
                      </a:extLst>
                    </a:gridCol>
                    <a:gridCol w="2444465">
                      <a:extLst>
                        <a:ext uri="{9D8B030D-6E8A-4147-A177-3AD203B41FA5}">
                          <a16:colId xmlns:a16="http://schemas.microsoft.com/office/drawing/2014/main" val="121244763"/>
                        </a:ext>
                      </a:extLst>
                    </a:gridCol>
                    <a:gridCol w="2012373">
                      <a:extLst>
                        <a:ext uri="{9D8B030D-6E8A-4147-A177-3AD203B41FA5}">
                          <a16:colId xmlns:a16="http://schemas.microsoft.com/office/drawing/2014/main" val="1873434261"/>
                        </a:ext>
                      </a:extLst>
                    </a:gridCol>
                    <a:gridCol w="2157418">
                      <a:extLst>
                        <a:ext uri="{9D8B030D-6E8A-4147-A177-3AD203B41FA5}">
                          <a16:colId xmlns:a16="http://schemas.microsoft.com/office/drawing/2014/main" val="1521109200"/>
                        </a:ext>
                      </a:extLst>
                    </a:gridCol>
                  </a:tblGrid>
                  <a:tr h="65697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8788" t="-926" r="-330303" b="-7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6766" t="-926" r="-171144" b="-7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606" t="-926" r="-108485" b="-7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73446" t="-926" r="-1130" b="-7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2733037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0,010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-26863,</a:t>
                          </a:r>
                          <a:r>
                            <a:rPr lang="en-US" sz="1400">
                              <a:effectLst/>
                            </a:rPr>
                            <a:t>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8695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4496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88,8442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54278247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-331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7497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8847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1541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88,9863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9565676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-21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5296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9351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70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5768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89,4481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5525486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86" t="-439744" r="-548263" b="-6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</a:t>
                          </a:r>
                          <a:r>
                            <a:rPr lang="en-US" sz="1400">
                              <a:effectLst/>
                            </a:rPr>
                            <a:t>0,</a:t>
                          </a:r>
                          <a:r>
                            <a:rPr lang="ru-RU" sz="1400">
                              <a:effectLst/>
                            </a:rPr>
                            <a:t>0298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79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6020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90,0853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88545802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0,600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6671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9449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85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3406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92,1874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07915975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1,000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7261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0091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85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3960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92,2443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75705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1,400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7438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0224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85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4145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92,2610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59473005"/>
                      </a:ext>
                    </a:extLst>
                  </a:tr>
                  <a:tr h="47578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1000,000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8,7632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11,0417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85,4415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92,2771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90373970"/>
                      </a:ext>
                    </a:extLst>
                  </a:tr>
                  <a:tr h="100641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1000000,000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8,7630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11,0419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85,4420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92,2772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17594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2131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7B2050-D28E-09EB-841E-4BC8C95EC8BA}"/>
                  </a:ext>
                </a:extLst>
              </p:cNvPr>
              <p:cNvSpPr txBox="1"/>
              <p:nvPr/>
            </p:nvSpPr>
            <p:spPr>
              <a:xfrm>
                <a:off x="337657" y="142180"/>
                <a:ext cx="1174249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График собственной функции задачи </a:t>
                </a:r>
                <a:r>
                  <a:rPr lang="en-US" b="1" dirty="0"/>
                  <a:t>D(</a:t>
                </a:r>
                <a:r>
                  <a:rPr lang="ru-RU" b="1" dirty="0"/>
                  <a:t>-</a:t>
                </a:r>
                <a:r>
                  <a:rPr lang="en-US" b="1" dirty="0"/>
                  <a:t>)</a:t>
                </a:r>
                <a:r>
                  <a:rPr lang="ru-RU" b="1" dirty="0"/>
                  <a:t>, соответствующей собственному значению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b="1" dirty="0"/>
                  <a:t>, </a:t>
                </a:r>
                <a:r>
                  <a:rPr lang="ru-RU" b="1" dirty="0">
                    <a:ea typeface="Times New Roman" panose="02020603050405020304" pitchFamily="18" charset="0"/>
                  </a:rPr>
                  <a:t>со спектральными параметрами (</a:t>
                </a:r>
                <a:r>
                  <a:rPr lang="en-US" b="1" dirty="0">
                    <a:ea typeface="Times New Roman" panose="02020603050405020304" pitchFamily="18" charset="0"/>
                  </a:rPr>
                  <a:t>-</a:t>
                </a:r>
                <a:r>
                  <a:rPr lang="ru-RU" b="1" dirty="0">
                    <a:ea typeface="Times New Roman" panose="02020603050405020304" pitchFamily="18" charset="0"/>
                  </a:rPr>
                  <a:t>5, 6) при некоторых значениях параметра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ru-RU" b="1" dirty="0">
                    <a:ea typeface="Times New Roman" panose="02020603050405020304" pitchFamily="18" charset="0"/>
                  </a:rPr>
                  <a:t> для первого способа нормирования</a:t>
                </a:r>
                <a:r>
                  <a:rPr lang="ru-RU" b="1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7B2050-D28E-09EB-841E-4BC8C95EC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7" y="142180"/>
                <a:ext cx="11742490" cy="646331"/>
              </a:xfrm>
              <a:prstGeom prst="rect">
                <a:avLst/>
              </a:prstGeom>
              <a:blipFill>
                <a:blip r:embed="rId2"/>
                <a:stretch>
                  <a:fillRect l="-415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uniqName_219_320">
            <a:extLst>
              <a:ext uri="{FF2B5EF4-FFF2-40B4-BE49-F238E27FC236}">
                <a16:creationId xmlns:a16="http://schemas.microsoft.com/office/drawing/2014/main" id="{713D5833-68DE-90FB-BC4B-36D2CA92D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17" y="778379"/>
            <a:ext cx="10618365" cy="530124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9CFD5F-33A7-8B5D-553D-C37E0DAE48C1}"/>
                  </a:ext>
                </a:extLst>
              </p:cNvPr>
              <p:cNvSpPr txBox="1"/>
              <p:nvPr/>
            </p:nvSpPr>
            <p:spPr>
              <a:xfrm>
                <a:off x="807297" y="5618313"/>
                <a:ext cx="10803209" cy="699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Графики собственной функции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=−5</m:t>
                    </m:r>
                    <m:func>
                      <m:func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tx</m:t>
                            </m:r>
                          </m:e>
                        </m:d>
                      </m:e>
                    </m:func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6+5</m:t>
                        </m:r>
                        <m:func>
                          <m:func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s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den>
                    </m:f>
                    <m:func>
                      <m:func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𝑡𝑥</m:t>
                            </m:r>
                          </m:e>
                        </m:d>
                      </m:e>
                    </m:func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для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(-)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параметрами (-5,6)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9CFD5F-33A7-8B5D-553D-C37E0DAE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97" y="5618313"/>
                <a:ext cx="10803209" cy="699038"/>
              </a:xfrm>
              <a:prstGeom prst="rect">
                <a:avLst/>
              </a:prstGeom>
              <a:blipFill>
                <a:blip r:embed="rId4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15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D7EE4-F1B9-3264-8740-B038239BC69A}"/>
                  </a:ext>
                </a:extLst>
              </p:cNvPr>
              <p:cNvSpPr txBox="1"/>
              <p:nvPr/>
            </p:nvSpPr>
            <p:spPr>
              <a:xfrm>
                <a:off x="387991" y="192514"/>
                <a:ext cx="1167537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График собственной функции задачи </a:t>
                </a:r>
                <a:r>
                  <a:rPr lang="en-US" b="1" dirty="0"/>
                  <a:t>D(</a:t>
                </a:r>
                <a:r>
                  <a:rPr lang="ru-RU" b="1" dirty="0"/>
                  <a:t>-</a:t>
                </a:r>
                <a:r>
                  <a:rPr lang="en-US" b="1" dirty="0"/>
                  <a:t>)</a:t>
                </a:r>
                <a:r>
                  <a:rPr lang="ru-RU" b="1" dirty="0"/>
                  <a:t>, соответствующей собственному значению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b="1" dirty="0"/>
                  <a:t>, </a:t>
                </a:r>
                <a:r>
                  <a:rPr lang="ru-RU" b="1" dirty="0">
                    <a:ea typeface="Times New Roman" panose="02020603050405020304" pitchFamily="18" charset="0"/>
                  </a:rPr>
                  <a:t>со спектральными параметрами (</a:t>
                </a:r>
                <a:r>
                  <a:rPr lang="en-US" b="1" dirty="0">
                    <a:ea typeface="Times New Roman" panose="02020603050405020304" pitchFamily="18" charset="0"/>
                  </a:rPr>
                  <a:t>-</a:t>
                </a:r>
                <a:r>
                  <a:rPr lang="ru-RU" b="1" dirty="0">
                    <a:ea typeface="Times New Roman" panose="02020603050405020304" pitchFamily="18" charset="0"/>
                  </a:rPr>
                  <a:t>5, 6) при некоторых значениях параметра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ru-RU" b="1" dirty="0">
                    <a:ea typeface="Times New Roman" panose="02020603050405020304" pitchFamily="18" charset="0"/>
                  </a:rPr>
                  <a:t> для второго способа нормирования</a:t>
                </a:r>
                <a:r>
                  <a:rPr lang="ru-RU" b="1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D7EE4-F1B9-3264-8740-B038239BC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192514"/>
                <a:ext cx="11675378" cy="646331"/>
              </a:xfrm>
              <a:prstGeom prst="rect">
                <a:avLst/>
              </a:prstGeom>
              <a:blipFill>
                <a:blip r:embed="rId2"/>
                <a:stretch>
                  <a:fillRect l="-470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DB0B30F-8F46-F3F3-1A5D-B537AABA5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93" y="838845"/>
            <a:ext cx="9990614" cy="541095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00FB8B-0236-DB9C-05D9-D0B4D56A3324}"/>
                  </a:ext>
                </a:extLst>
              </p:cNvPr>
              <p:cNvSpPr txBox="1"/>
              <p:nvPr/>
            </p:nvSpPr>
            <p:spPr>
              <a:xfrm>
                <a:off x="740142" y="6145210"/>
                <a:ext cx="10711715" cy="651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indent="449580"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Графики собственной функции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sin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arcsin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⁡(</m:t>
                    </m:r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для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(-)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параметрами (-5,6)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00FB8B-0236-DB9C-05D9-D0B4D56A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2" y="6145210"/>
                <a:ext cx="10711715" cy="651653"/>
              </a:xfrm>
              <a:prstGeom prst="rect">
                <a:avLst/>
              </a:prstGeom>
              <a:blipFill>
                <a:blip r:embed="rId4"/>
                <a:stretch>
                  <a:fillRect b="-2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2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6AA5A5-B801-268B-EB8F-E85C6F6655A9}"/>
              </a:ext>
            </a:extLst>
          </p:cNvPr>
          <p:cNvSpPr txBox="1"/>
          <p:nvPr/>
        </p:nvSpPr>
        <p:spPr>
          <a:xfrm>
            <a:off x="654341" y="52011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Задача </a:t>
            </a:r>
            <a:r>
              <a:rPr lang="en-US" b="1" dirty="0"/>
              <a:t>N(+)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8D1E-C9DA-69D2-DA93-E8035C673552}"/>
              </a:ext>
            </a:extLst>
          </p:cNvPr>
          <p:cNvSpPr txBox="1"/>
          <p:nvPr/>
        </p:nvSpPr>
        <p:spPr>
          <a:xfrm>
            <a:off x="654341" y="1024874"/>
            <a:ext cx="1119091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Одномерная краевая задача 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(+) на собственные значения и на собственные функции с параметром выглядит следующим образом: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15521-46B3-FD43-1A3C-647BB3D64C66}"/>
                  </a:ext>
                </a:extLst>
              </p:cNvPr>
              <p:cNvSpPr txBox="1"/>
              <p:nvPr/>
            </p:nvSpPr>
            <p:spPr>
              <a:xfrm>
                <a:off x="2002787" y="2113691"/>
                <a:ext cx="6094602" cy="1124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"−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=0, 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15521-46B3-FD43-1A3C-647BB3D64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87" y="2113691"/>
                <a:ext cx="6094602" cy="11247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BC2DE4-0FA4-F110-7F04-FB71757AE84D}"/>
                  </a:ext>
                </a:extLst>
              </p:cNvPr>
              <p:cNvSpPr txBox="1"/>
              <p:nvPr/>
            </p:nvSpPr>
            <p:spPr>
              <a:xfrm>
                <a:off x="1117833" y="3238486"/>
                <a:ext cx="6094602" cy="2166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	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– неизвестная функция;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спектральный параметр;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&gt; 0 – вещественный параметр;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</m:t>
                    </m:r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известные вещественные постоянные.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BC2DE4-0FA4-F110-7F04-FB71757A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33" y="3238486"/>
                <a:ext cx="6094602" cy="2166234"/>
              </a:xfrm>
              <a:prstGeom prst="rect">
                <a:avLst/>
              </a:prstGeom>
              <a:blipFill>
                <a:blip r:embed="rId3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130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8E726-EE46-6278-B4F5-299BA5F280D4}"/>
              </a:ext>
            </a:extLst>
          </p:cNvPr>
          <p:cNvSpPr txBox="1"/>
          <p:nvPr/>
        </p:nvSpPr>
        <p:spPr>
          <a:xfrm>
            <a:off x="587229" y="385894"/>
            <a:ext cx="377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N(+) </a:t>
            </a:r>
            <a:r>
              <a:rPr lang="ru-RU" b="1" dirty="0"/>
              <a:t>в общем виде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52E385-175A-D5B7-B369-EED53DC5E66C}"/>
                  </a:ext>
                </a:extLst>
              </p:cNvPr>
              <p:cNvSpPr txBox="1"/>
              <p:nvPr/>
            </p:nvSpPr>
            <p:spPr>
              <a:xfrm>
                <a:off x="-710967" y="909225"/>
                <a:ext cx="6094602" cy="429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𝐴𝑐𝑜𝑠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𝐵𝑠𝑖𝑛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52E385-175A-D5B7-B369-EED53DC5E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0967" y="909225"/>
                <a:ext cx="6094602" cy="429798"/>
              </a:xfrm>
              <a:prstGeom prst="rect">
                <a:avLst/>
              </a:prstGeom>
              <a:blipFill>
                <a:blip r:embed="rId2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3C181-4E3C-0A79-2538-71969209C736}"/>
                  </a:ext>
                </a:extLst>
              </p:cNvPr>
              <p:cNvSpPr txBox="1"/>
              <p:nvPr/>
            </p:nvSpPr>
            <p:spPr>
              <a:xfrm>
                <a:off x="-624979" y="1493022"/>
                <a:ext cx="6451134" cy="429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𝐵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ra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3C181-4E3C-0A79-2538-71969209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4979" y="1493022"/>
                <a:ext cx="6451134" cy="42979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3CE70F-5FE0-250B-46F4-855C918B2569}"/>
                  </a:ext>
                </a:extLst>
              </p:cNvPr>
              <p:cNvSpPr txBox="1"/>
              <p:nvPr/>
            </p:nvSpPr>
            <p:spPr>
              <a:xfrm>
                <a:off x="507534" y="2076819"/>
                <a:ext cx="6451134" cy="8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𝛼𝛽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𝑡𝑠𝑖𝑛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endChr m:val="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tcos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</m:d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fNam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=0.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3CE70F-5FE0-250B-46F4-855C918B2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34" y="2076819"/>
                <a:ext cx="6451134" cy="811761"/>
              </a:xfrm>
              <a:prstGeom prst="rect">
                <a:avLst/>
              </a:prstGeom>
              <a:blipFill>
                <a:blip r:embed="rId4"/>
                <a:stretch>
                  <a:fillRect r="-40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F95B06-AA47-66D8-FDEA-97C9405F34E1}"/>
                  </a:ext>
                </a:extLst>
              </p:cNvPr>
              <p:cNvSpPr txBox="1"/>
              <p:nvPr/>
            </p:nvSpPr>
            <p:spPr>
              <a:xfrm>
                <a:off x="507534" y="3074704"/>
                <a:ext cx="6451134" cy="70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  <m:sSup>
                                      <m:sSup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𝑡𝑠𝑖𝑛</m:t>
                                    </m:r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latin typeface="Cambria Math" panose="02040503050406030204" pitchFamily="18" charset="0"/>
                                  </a:rPr>
                                  <m:t>tcos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F95B06-AA47-66D8-FDEA-97C9405F3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34" y="3074704"/>
                <a:ext cx="6451134" cy="70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385DBA-DBA2-AD68-EFFE-C58F3E19A8D4}"/>
                  </a:ext>
                </a:extLst>
              </p:cNvPr>
              <p:cNvSpPr txBox="1"/>
              <p:nvPr/>
            </p:nvSpPr>
            <p:spPr>
              <a:xfrm>
                <a:off x="-121640" y="3969420"/>
                <a:ext cx="6451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αβt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𝑡𝑟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385DBA-DBA2-AD68-EFFE-C58F3E19A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640" y="3969420"/>
                <a:ext cx="645113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C2EBEB-B078-A415-CE0C-24AD26678E3A}"/>
                  </a:ext>
                </a:extLst>
              </p:cNvPr>
              <p:cNvSpPr txBox="1"/>
              <p:nvPr/>
            </p:nvSpPr>
            <p:spPr>
              <a:xfrm>
                <a:off x="-448811" y="4497479"/>
                <a:ext cx="6451134" cy="457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 После замены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2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𝛼𝛽</m:t>
                    </m:r>
                  </m:oMath>
                </a14:m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получим: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C2EBEB-B078-A415-CE0C-24AD26678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8811" y="4497479"/>
                <a:ext cx="6451134" cy="457689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D964C-524F-713C-B36C-42F75277B64B}"/>
                  </a:ext>
                </a:extLst>
              </p:cNvPr>
              <p:cNvSpPr txBox="1"/>
              <p:nvPr/>
            </p:nvSpPr>
            <p:spPr>
              <a:xfrm>
                <a:off x="-1237376" y="5091702"/>
                <a:ext cx="6451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𝑡𝑠𝑖𝑛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D964C-524F-713C-B36C-42F75277B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7376" y="5091702"/>
                <a:ext cx="6451134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78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FE1386-74AC-417A-F274-4B9ADE025E7E}"/>
              </a:ext>
            </a:extLst>
          </p:cNvPr>
          <p:cNvSpPr txBox="1"/>
          <p:nvPr/>
        </p:nvSpPr>
        <p:spPr>
          <a:xfrm>
            <a:off x="675118" y="358923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Нормирование для задачи </a:t>
            </a:r>
            <a:r>
              <a:rPr lang="en-US" b="1" dirty="0"/>
              <a:t>N(+)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786444-9322-B621-2BBC-686990467260}"/>
                  </a:ext>
                </a:extLst>
              </p:cNvPr>
              <p:cNvSpPr txBox="1"/>
              <p:nvPr/>
            </p:nvSpPr>
            <p:spPr>
              <a:xfrm>
                <a:off x="675118" y="1044881"/>
                <a:ext cx="6094602" cy="594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𝑡𝑥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arcsin</m:t>
                        </m:r>
                        <m:d>
                          <m:d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786444-9322-B621-2BBC-6869904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18" y="1044881"/>
                <a:ext cx="6094602" cy="594715"/>
              </a:xfrm>
              <a:prstGeom prst="rect">
                <a:avLst/>
              </a:prstGeom>
              <a:blipFill>
                <a:blip r:embed="rId2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88E3A8-C7F7-7DAD-CDB8-31D033422A22}"/>
              </a:ext>
            </a:extLst>
          </p:cNvPr>
          <p:cNvSpPr txBox="1"/>
          <p:nvPr/>
        </p:nvSpPr>
        <p:spPr>
          <a:xfrm>
            <a:off x="504202" y="427290"/>
            <a:ext cx="376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D(+) </a:t>
            </a:r>
            <a:r>
              <a:rPr lang="ru-RU" b="1" dirty="0"/>
              <a:t>в общем виде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5E195F-4CD8-70A9-7BC2-F2BFEA7C953F}"/>
                  </a:ext>
                </a:extLst>
              </p:cNvPr>
              <p:cNvSpPr txBox="1"/>
              <p:nvPr/>
            </p:nvSpPr>
            <p:spPr>
              <a:xfrm>
                <a:off x="-959266" y="796622"/>
                <a:ext cx="6097424" cy="429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𝐴𝑐𝑜𝑠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𝐵𝑠𝑖𝑛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5E195F-4CD8-70A9-7BC2-F2BFEA7C9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9266" y="796622"/>
                <a:ext cx="6097424" cy="429798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D6D7E7-BD1D-4A91-2D53-77E0F89AC577}"/>
                  </a:ext>
                </a:extLst>
              </p:cNvPr>
              <p:cNvSpPr txBox="1"/>
              <p:nvPr/>
            </p:nvSpPr>
            <p:spPr>
              <a:xfrm>
                <a:off x="-901482" y="1226420"/>
                <a:ext cx="6575988" cy="429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𝐵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ra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D6D7E7-BD1D-4A91-2D53-77E0F89A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1482" y="1226420"/>
                <a:ext cx="6575988" cy="429798"/>
              </a:xfrm>
              <a:prstGeom prst="rect">
                <a:avLst/>
              </a:prstGeom>
              <a:blipFill>
                <a:blip r:embed="rId3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39320A-C835-9180-D237-28D82C9BDB1A}"/>
                  </a:ext>
                </a:extLst>
              </p:cNvPr>
              <p:cNvSpPr txBox="1"/>
              <p:nvPr/>
            </p:nvSpPr>
            <p:spPr>
              <a:xfrm>
                <a:off x="228601" y="2086016"/>
                <a:ext cx="657598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endChr m:val="0"/>
                                  <m:sepChr m:val=",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d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endChr m:val="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=0.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39320A-C835-9180-D237-28D82C9B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2086016"/>
                <a:ext cx="6575988" cy="976614"/>
              </a:xfrm>
              <a:prstGeom prst="rect">
                <a:avLst/>
              </a:prstGeom>
              <a:blipFill>
                <a:blip r:embed="rId4"/>
                <a:stretch>
                  <a:fillRect r="-21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28B90A-7149-B182-9147-1A863CF1A71D}"/>
                  </a:ext>
                </a:extLst>
              </p:cNvPr>
              <p:cNvSpPr txBox="1"/>
              <p:nvPr/>
            </p:nvSpPr>
            <p:spPr>
              <a:xfrm>
                <a:off x="228601" y="3062630"/>
                <a:ext cx="6575988" cy="70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28B90A-7149-B182-9147-1A863CF1A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3062630"/>
                <a:ext cx="6575988" cy="70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91592C-55C7-6AE0-F9FE-29F7C35D59BF}"/>
                  </a:ext>
                </a:extLst>
              </p:cNvPr>
              <p:cNvSpPr txBox="1"/>
              <p:nvPr/>
            </p:nvSpPr>
            <p:spPr>
              <a:xfrm>
                <a:off x="-540521" y="3795371"/>
                <a:ext cx="65759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𝛼𝛽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𝑡𝑟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91592C-55C7-6AE0-F9FE-29F7C35D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0521" y="3795371"/>
                <a:ext cx="657598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64B450-DC99-A1C8-E7B9-F3874AD36221}"/>
                  </a:ext>
                </a:extLst>
              </p:cNvPr>
              <p:cNvSpPr txBox="1"/>
              <p:nvPr/>
            </p:nvSpPr>
            <p:spPr>
              <a:xfrm>
                <a:off x="228601" y="4228633"/>
                <a:ext cx="6575988" cy="1112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После замены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2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𝛼𝛽</m:t>
                    </m:r>
                  </m:oMath>
                </a14:m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получим: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800" i="1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ru-RU" sz="1800" i="1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ru-RU" sz="1800" i="1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)=−</m:t>
                      </m:r>
                      <m:f>
                        <m:fPr>
                          <m:ctrl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1800" i="1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64B450-DC99-A1C8-E7B9-F3874AD36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4228633"/>
                <a:ext cx="6575988" cy="11123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073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B07E3B-B6FA-4399-D829-DEDF9CFC02D7}"/>
              </a:ext>
            </a:extLst>
          </p:cNvPr>
          <p:cNvSpPr txBox="1"/>
          <p:nvPr/>
        </p:nvSpPr>
        <p:spPr>
          <a:xfrm>
            <a:off x="346046" y="27672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N(+) </a:t>
            </a:r>
            <a:r>
              <a:rPr lang="ru-RU" b="1" dirty="0"/>
              <a:t>с параметрами (5, 6)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8F91C-6E1B-E394-BF33-D33CA00BA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25" y="690890"/>
            <a:ext cx="10054949" cy="54762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F4A84E-FFEE-EA5D-4A23-450CF03D2F22}"/>
                  </a:ext>
                </a:extLst>
              </p:cNvPr>
              <p:cNvSpPr txBox="1"/>
              <p:nvPr/>
            </p:nvSpPr>
            <p:spPr>
              <a:xfrm>
                <a:off x="1320076" y="6291743"/>
                <a:ext cx="9551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Графическое решение уравнения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61</m:t>
                        </m:r>
                        <m:func>
                          <m:func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+60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𝑡𝑠𝑖𝑛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(+) с параметрами (5,6)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F4A84E-FFEE-EA5D-4A23-450CF03D2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76" y="6291743"/>
                <a:ext cx="9551846" cy="369332"/>
              </a:xfrm>
              <a:prstGeom prst="rect">
                <a:avLst/>
              </a:prstGeom>
              <a:blipFill>
                <a:blip r:embed="rId3"/>
                <a:stretch>
                  <a:fillRect l="-575" t="-9836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979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21FB89-E8C9-52BC-B62B-F1CDDA739063}"/>
                  </a:ext>
                </a:extLst>
              </p:cNvPr>
              <p:cNvSpPr txBox="1"/>
              <p:nvPr/>
            </p:nvSpPr>
            <p:spPr>
              <a:xfrm>
                <a:off x="648049" y="364919"/>
                <a:ext cx="94858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Собственные значения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задачи </a:t>
                </a:r>
                <a:r>
                  <a:rPr lang="en-US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N(+)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различных </a:t>
                </a:r>
                <a14:m>
                  <m:oMath xmlns:m="http://schemas.openxmlformats.org/officeDocument/2006/math"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cs typeface="Times New Roman" panose="02020603050405020304" pitchFamily="18" charset="0"/>
                  </a:rPr>
                  <a:t>с параметрами (5, 6)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21FB89-E8C9-52BC-B62B-F1CDDA739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9" y="364919"/>
                <a:ext cx="9485851" cy="369332"/>
              </a:xfrm>
              <a:prstGeom prst="rect">
                <a:avLst/>
              </a:prstGeom>
              <a:blipFill>
                <a:blip r:embed="rId2"/>
                <a:stretch>
                  <a:fillRect l="-514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4FC621E-58DD-83A0-6B06-E47AFF9AD9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678142"/>
                  </p:ext>
                </p:extLst>
              </p:nvPr>
            </p:nvGraphicFramePr>
            <p:xfrm>
              <a:off x="715161" y="738231"/>
              <a:ext cx="10282805" cy="575485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08160">
                      <a:extLst>
                        <a:ext uri="{9D8B030D-6E8A-4147-A177-3AD203B41FA5}">
                          <a16:colId xmlns:a16="http://schemas.microsoft.com/office/drawing/2014/main" val="1630472665"/>
                        </a:ext>
                      </a:extLst>
                    </a:gridCol>
                    <a:gridCol w="2117613">
                      <a:extLst>
                        <a:ext uri="{9D8B030D-6E8A-4147-A177-3AD203B41FA5}">
                          <a16:colId xmlns:a16="http://schemas.microsoft.com/office/drawing/2014/main" val="3221345975"/>
                        </a:ext>
                      </a:extLst>
                    </a:gridCol>
                    <a:gridCol w="2118680">
                      <a:extLst>
                        <a:ext uri="{9D8B030D-6E8A-4147-A177-3AD203B41FA5}">
                          <a16:colId xmlns:a16="http://schemas.microsoft.com/office/drawing/2014/main" val="3649678932"/>
                        </a:ext>
                      </a:extLst>
                    </a:gridCol>
                    <a:gridCol w="2269176">
                      <a:extLst>
                        <a:ext uri="{9D8B030D-6E8A-4147-A177-3AD203B41FA5}">
                          <a16:colId xmlns:a16="http://schemas.microsoft.com/office/drawing/2014/main" val="2846204271"/>
                        </a:ext>
                      </a:extLst>
                    </a:gridCol>
                    <a:gridCol w="2269176">
                      <a:extLst>
                        <a:ext uri="{9D8B030D-6E8A-4147-A177-3AD203B41FA5}">
                          <a16:colId xmlns:a16="http://schemas.microsoft.com/office/drawing/2014/main" val="4137903965"/>
                        </a:ext>
                      </a:extLst>
                    </a:gridCol>
                  </a:tblGrid>
                  <a:tr h="63010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78724033"/>
                      </a:ext>
                    </a:extLst>
                  </a:tr>
                  <a:tr h="4563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0,001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0,000121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9,8696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39,4787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88,826</a:t>
                          </a:r>
                          <a:r>
                            <a:rPr lang="ru-RU" sz="14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45553167"/>
                      </a:ext>
                    </a:extLst>
                  </a:tr>
                  <a:tr h="4563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</a:t>
                          </a:r>
                          <a:r>
                            <a:rPr lang="ru-RU" sz="1400">
                              <a:effectLst/>
                            </a:rPr>
                            <a:t>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0,4199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9,8768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40,3446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88,834</a:t>
                          </a:r>
                          <a:r>
                            <a:rPr lang="ru-RU" sz="14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12706298"/>
                      </a:ext>
                    </a:extLst>
                  </a:tr>
                  <a:tr h="4563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0,2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3,3563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9,9491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48,3371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88,906</a:t>
                          </a:r>
                          <a:r>
                            <a:rPr lang="ru-RU" sz="14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60069228"/>
                      </a:ext>
                    </a:extLst>
                  </a:tr>
                  <a:tr h="4563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0,3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5,328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10,0446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56,7176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89,006</a:t>
                          </a: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49687534"/>
                      </a:ext>
                    </a:extLst>
                  </a:tr>
                  <a:tr h="4563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0,6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7,8081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10,4194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74,5761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89,516</a:t>
                          </a:r>
                          <a:r>
                            <a:rPr lang="ru-RU" sz="14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80494997"/>
                      </a:ext>
                    </a:extLst>
                  </a:tr>
                  <a:tr h="4563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8,4482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10,7383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81,8038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90,4</a:t>
                          </a:r>
                          <a:r>
                            <a:rPr lang="ru-RU" sz="1400">
                              <a:effectLst/>
                            </a:rPr>
                            <a:t>001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30483072"/>
                      </a:ext>
                    </a:extLst>
                  </a:tr>
                  <a:tr h="4563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1,4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8,6091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10,8729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83,7552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91,069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71312573"/>
                      </a:ext>
                    </a:extLst>
                  </a:tr>
                  <a:tr h="9652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8,7632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11,0417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85,4415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92,2771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50512811"/>
                      </a:ext>
                    </a:extLst>
                  </a:tr>
                  <a:tr h="9652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1000000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8,7633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11,0421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85,4419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92,3</a:t>
                          </a:r>
                          <a:r>
                            <a:rPr lang="ru-RU" sz="1400" dirty="0">
                              <a:effectLst/>
                            </a:rPr>
                            <a:t>031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740023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4FC621E-58DD-83A0-6B06-E47AFF9AD9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678142"/>
                  </p:ext>
                </p:extLst>
              </p:nvPr>
            </p:nvGraphicFramePr>
            <p:xfrm>
              <a:off x="715161" y="738231"/>
              <a:ext cx="10282805" cy="575485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08160">
                      <a:extLst>
                        <a:ext uri="{9D8B030D-6E8A-4147-A177-3AD203B41FA5}">
                          <a16:colId xmlns:a16="http://schemas.microsoft.com/office/drawing/2014/main" val="1630472665"/>
                        </a:ext>
                      </a:extLst>
                    </a:gridCol>
                    <a:gridCol w="2117613">
                      <a:extLst>
                        <a:ext uri="{9D8B030D-6E8A-4147-A177-3AD203B41FA5}">
                          <a16:colId xmlns:a16="http://schemas.microsoft.com/office/drawing/2014/main" val="3221345975"/>
                        </a:ext>
                      </a:extLst>
                    </a:gridCol>
                    <a:gridCol w="2118680">
                      <a:extLst>
                        <a:ext uri="{9D8B030D-6E8A-4147-A177-3AD203B41FA5}">
                          <a16:colId xmlns:a16="http://schemas.microsoft.com/office/drawing/2014/main" val="3649678932"/>
                        </a:ext>
                      </a:extLst>
                    </a:gridCol>
                    <a:gridCol w="2269176">
                      <a:extLst>
                        <a:ext uri="{9D8B030D-6E8A-4147-A177-3AD203B41FA5}">
                          <a16:colId xmlns:a16="http://schemas.microsoft.com/office/drawing/2014/main" val="2846204271"/>
                        </a:ext>
                      </a:extLst>
                    </a:gridCol>
                    <a:gridCol w="2269176">
                      <a:extLst>
                        <a:ext uri="{9D8B030D-6E8A-4147-A177-3AD203B41FA5}">
                          <a16:colId xmlns:a16="http://schemas.microsoft.com/office/drawing/2014/main" val="4137903965"/>
                        </a:ext>
                      </a:extLst>
                    </a:gridCol>
                  </a:tblGrid>
                  <a:tr h="63010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1758" t="-971" r="-316138" b="-8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1264" t="-971" r="-215230" b="-8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3763" t="-971" r="-101344" b="-8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2815" t="-971" r="-1072" b="-819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8724033"/>
                      </a:ext>
                    </a:extLst>
                  </a:tr>
                  <a:tr h="4563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0,001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0,000121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9,8696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39,4787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88,826</a:t>
                          </a:r>
                          <a:r>
                            <a:rPr lang="ru-RU" sz="14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45553167"/>
                      </a:ext>
                    </a:extLst>
                  </a:tr>
                  <a:tr h="4563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</a:t>
                          </a:r>
                          <a:r>
                            <a:rPr lang="ru-RU" sz="1400">
                              <a:effectLst/>
                            </a:rPr>
                            <a:t>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0,4199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9,8768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40,3446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88,834</a:t>
                          </a:r>
                          <a:r>
                            <a:rPr lang="ru-RU" sz="14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12706298"/>
                      </a:ext>
                    </a:extLst>
                  </a:tr>
                  <a:tr h="4563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0,2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3,3563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9,9491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48,3371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88,906</a:t>
                          </a:r>
                          <a:r>
                            <a:rPr lang="ru-RU" sz="14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60069228"/>
                      </a:ext>
                    </a:extLst>
                  </a:tr>
                  <a:tr h="4563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0,3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5,328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10,0446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56,7176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89,006</a:t>
                          </a: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49687534"/>
                      </a:ext>
                    </a:extLst>
                  </a:tr>
                  <a:tr h="4563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0,6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7,8081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10,4194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74,5761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89,516</a:t>
                          </a:r>
                          <a:r>
                            <a:rPr lang="ru-RU" sz="14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80494997"/>
                      </a:ext>
                    </a:extLst>
                  </a:tr>
                  <a:tr h="4563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8,4482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10,7383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81,8038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90,4</a:t>
                          </a:r>
                          <a:r>
                            <a:rPr lang="ru-RU" sz="1400">
                              <a:effectLst/>
                            </a:rPr>
                            <a:t>001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30483072"/>
                      </a:ext>
                    </a:extLst>
                  </a:tr>
                  <a:tr h="4563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1,4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8,6091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10,8729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83,7552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91,069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71312573"/>
                      </a:ext>
                    </a:extLst>
                  </a:tr>
                  <a:tr h="9652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8,7632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11,0417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85,4415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92,2771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50512811"/>
                      </a:ext>
                    </a:extLst>
                  </a:tr>
                  <a:tr h="9652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1000000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8,7633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11,0421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85,4419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92,3</a:t>
                          </a:r>
                          <a:r>
                            <a:rPr lang="ru-RU" sz="1400" dirty="0">
                              <a:effectLst/>
                            </a:rPr>
                            <a:t>031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74002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0969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4BEDA8-338A-E99E-A2DA-3042B4A09AA5}"/>
                  </a:ext>
                </a:extLst>
              </p:cNvPr>
              <p:cNvSpPr txBox="1"/>
              <p:nvPr/>
            </p:nvSpPr>
            <p:spPr>
              <a:xfrm>
                <a:off x="346046" y="91846"/>
                <a:ext cx="1174249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График собственной функции задачи </a:t>
                </a:r>
                <a:r>
                  <a:rPr lang="en-US" b="1" dirty="0"/>
                  <a:t>N(+)</a:t>
                </a:r>
                <a:r>
                  <a:rPr lang="ru-RU" b="1" dirty="0"/>
                  <a:t>, соответствующей собственному значению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b="1" dirty="0"/>
                  <a:t>, </a:t>
                </a:r>
                <a:r>
                  <a:rPr lang="ru-RU" b="1" dirty="0">
                    <a:ea typeface="Times New Roman" panose="02020603050405020304" pitchFamily="18" charset="0"/>
                  </a:rPr>
                  <a:t>со спектральными параметрами (5, 6) при некоторых значениях параметра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4BEDA8-338A-E99E-A2DA-3042B4A09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6" y="91846"/>
                <a:ext cx="11742490" cy="646331"/>
              </a:xfrm>
              <a:prstGeom prst="rect">
                <a:avLst/>
              </a:prstGeom>
              <a:blipFill>
                <a:blip r:embed="rId2"/>
                <a:stretch>
                  <a:fillRect l="-467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4A9307A-B727-4BB6-181A-C7E45B91E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37" y="833467"/>
            <a:ext cx="9596926" cy="519106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1BC9EB-5E5D-AF9A-2D14-5B1DD4606EB4}"/>
                  </a:ext>
                </a:extLst>
              </p:cNvPr>
              <p:cNvSpPr txBox="1"/>
              <p:nvPr/>
            </p:nvSpPr>
            <p:spPr>
              <a:xfrm>
                <a:off x="785981" y="6024532"/>
                <a:ext cx="10620038" cy="105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Графики собственной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sin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arcsin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⁡(</m:t>
                    </m:r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(+) с параметрами (5,6)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1BC9EB-5E5D-AF9A-2D14-5B1DD4606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81" y="6024532"/>
                <a:ext cx="10620038" cy="1056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192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782CBF-5D0B-D349-9500-671CD4722568}"/>
              </a:ext>
            </a:extLst>
          </p:cNvPr>
          <p:cNvSpPr txBox="1"/>
          <p:nvPr/>
        </p:nvSpPr>
        <p:spPr>
          <a:xfrm>
            <a:off x="889233" y="419450"/>
            <a:ext cx="449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N(+) </a:t>
            </a:r>
            <a:r>
              <a:rPr lang="ru-RU" b="1" dirty="0"/>
              <a:t>с параметрами (-5, 6)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C31F0-3ADF-E4EF-E030-A053E9178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70" y="875250"/>
            <a:ext cx="9404059" cy="51074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2904-48A7-A0B4-2AC5-E439B0D3E017}"/>
                  </a:ext>
                </a:extLst>
              </p:cNvPr>
              <p:cNvSpPr txBox="1"/>
              <p:nvPr/>
            </p:nvSpPr>
            <p:spPr>
              <a:xfrm>
                <a:off x="1281604" y="6069217"/>
                <a:ext cx="96287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Графическое решение уравнения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61</m:t>
                        </m:r>
                        <m:func>
                          <m:func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−60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𝑡𝑠𝑖𝑛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(+) с параметрами (-5,6)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2904-48A7-A0B4-2AC5-E439B0D3E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604" y="6069217"/>
                <a:ext cx="9628790" cy="646331"/>
              </a:xfrm>
              <a:prstGeom prst="rect">
                <a:avLst/>
              </a:prstGeom>
              <a:blipFill>
                <a:blip r:embed="rId3"/>
                <a:stretch>
                  <a:fillRect l="-506" t="-5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477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ED9965-133C-B53E-BCD9-3D2D2A60E65E}"/>
                  </a:ext>
                </a:extLst>
              </p:cNvPr>
              <p:cNvSpPr txBox="1"/>
              <p:nvPr/>
            </p:nvSpPr>
            <p:spPr>
              <a:xfrm>
                <a:off x="513825" y="289231"/>
                <a:ext cx="78080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Собственные значения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задачи </a:t>
                </a:r>
                <a:r>
                  <a:rPr lang="en-US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N(+)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различных </a:t>
                </a:r>
                <a14:m>
                  <m:oMath xmlns:m="http://schemas.openxmlformats.org/officeDocument/2006/math"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cs typeface="Times New Roman" panose="02020603050405020304" pitchFamily="18" charset="0"/>
                  </a:rPr>
                  <a:t>с параметрами (-5, 6)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ED9965-133C-B53E-BCD9-3D2D2A60E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25" y="289231"/>
                <a:ext cx="7808054" cy="369332"/>
              </a:xfrm>
              <a:prstGeom prst="rect">
                <a:avLst/>
              </a:prstGeom>
              <a:blipFill>
                <a:blip r:embed="rId2"/>
                <a:stretch>
                  <a:fillRect l="-625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6EDB7F-0CC9-B5DD-B691-63498ADE65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8440419"/>
                  </p:ext>
                </p:extLst>
              </p:nvPr>
            </p:nvGraphicFramePr>
            <p:xfrm>
              <a:off x="513825" y="729842"/>
              <a:ext cx="10251348" cy="591423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76472">
                      <a:extLst>
                        <a:ext uri="{9D8B030D-6E8A-4147-A177-3AD203B41FA5}">
                          <a16:colId xmlns:a16="http://schemas.microsoft.com/office/drawing/2014/main" val="265894905"/>
                        </a:ext>
                      </a:extLst>
                    </a:gridCol>
                    <a:gridCol w="2244284">
                      <a:extLst>
                        <a:ext uri="{9D8B030D-6E8A-4147-A177-3AD203B41FA5}">
                          <a16:colId xmlns:a16="http://schemas.microsoft.com/office/drawing/2014/main" val="352536672"/>
                        </a:ext>
                      </a:extLst>
                    </a:gridCol>
                    <a:gridCol w="2243154">
                      <a:extLst>
                        <a:ext uri="{9D8B030D-6E8A-4147-A177-3AD203B41FA5}">
                          <a16:colId xmlns:a16="http://schemas.microsoft.com/office/drawing/2014/main" val="3265860187"/>
                        </a:ext>
                      </a:extLst>
                    </a:gridCol>
                    <a:gridCol w="2244284">
                      <a:extLst>
                        <a:ext uri="{9D8B030D-6E8A-4147-A177-3AD203B41FA5}">
                          <a16:colId xmlns:a16="http://schemas.microsoft.com/office/drawing/2014/main" val="4126819549"/>
                        </a:ext>
                      </a:extLst>
                    </a:gridCol>
                    <a:gridCol w="2243154">
                      <a:extLst>
                        <a:ext uri="{9D8B030D-6E8A-4147-A177-3AD203B41FA5}">
                          <a16:colId xmlns:a16="http://schemas.microsoft.com/office/drawing/2014/main" val="592659811"/>
                        </a:ext>
                      </a:extLst>
                    </a:gridCol>
                  </a:tblGrid>
                  <a:tr h="6475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70792228"/>
                      </a:ext>
                    </a:extLst>
                  </a:tr>
                  <a:tr h="4689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0,001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0,000001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9,8698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39,4784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88,8273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2277079"/>
                      </a:ext>
                    </a:extLst>
                  </a:tr>
                  <a:tr h="4689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</a:t>
                          </a:r>
                          <a:r>
                            <a:rPr lang="ru-RU" sz="1400">
                              <a:effectLst/>
                            </a:rPr>
                            <a:t>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0,003245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10,7218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39,4856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89,6954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92747158"/>
                      </a:ext>
                    </a:extLst>
                  </a:tr>
                  <a:tr h="4689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0,2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0,01806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17,5334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39,5583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98,0862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25737175"/>
                      </a:ext>
                    </a:extLst>
                  </a:tr>
                  <a:tr h="4689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0,3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0,02409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23,2621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39,6571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107,921</a:t>
                          </a: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32668343"/>
                      </a:ext>
                    </a:extLst>
                  </a:tr>
                  <a:tr h="4689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0,6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0,03013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32,6842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40,1363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133,7854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3141763"/>
                      </a:ext>
                    </a:extLst>
                  </a:tr>
                  <a:tr h="4689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0,03183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35,7574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40,8035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146,5154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25180685"/>
                      </a:ext>
                    </a:extLst>
                  </a:tr>
                  <a:tr h="4689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1,4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0,03234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36,5362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41,1978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150,2193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89718076"/>
                      </a:ext>
                    </a:extLst>
                  </a:tr>
                  <a:tr h="99198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0,03288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37,2328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41,7898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153,3893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06738338"/>
                      </a:ext>
                    </a:extLst>
                  </a:tr>
                  <a:tr h="99198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1000000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0,03288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37,2333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41,7904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153,3894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34841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6EDB7F-0CC9-B5DD-B691-63498ADE65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8440419"/>
                  </p:ext>
                </p:extLst>
              </p:nvPr>
            </p:nvGraphicFramePr>
            <p:xfrm>
              <a:off x="513825" y="729842"/>
              <a:ext cx="10251348" cy="591423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76472">
                      <a:extLst>
                        <a:ext uri="{9D8B030D-6E8A-4147-A177-3AD203B41FA5}">
                          <a16:colId xmlns:a16="http://schemas.microsoft.com/office/drawing/2014/main" val="265894905"/>
                        </a:ext>
                      </a:extLst>
                    </a:gridCol>
                    <a:gridCol w="2244284">
                      <a:extLst>
                        <a:ext uri="{9D8B030D-6E8A-4147-A177-3AD203B41FA5}">
                          <a16:colId xmlns:a16="http://schemas.microsoft.com/office/drawing/2014/main" val="352536672"/>
                        </a:ext>
                      </a:extLst>
                    </a:gridCol>
                    <a:gridCol w="2243154">
                      <a:extLst>
                        <a:ext uri="{9D8B030D-6E8A-4147-A177-3AD203B41FA5}">
                          <a16:colId xmlns:a16="http://schemas.microsoft.com/office/drawing/2014/main" val="3265860187"/>
                        </a:ext>
                      </a:extLst>
                    </a:gridCol>
                    <a:gridCol w="2244284">
                      <a:extLst>
                        <a:ext uri="{9D8B030D-6E8A-4147-A177-3AD203B41FA5}">
                          <a16:colId xmlns:a16="http://schemas.microsoft.com/office/drawing/2014/main" val="4126819549"/>
                        </a:ext>
                      </a:extLst>
                    </a:gridCol>
                    <a:gridCol w="2243154">
                      <a:extLst>
                        <a:ext uri="{9D8B030D-6E8A-4147-A177-3AD203B41FA5}">
                          <a16:colId xmlns:a16="http://schemas.microsoft.com/office/drawing/2014/main" val="592659811"/>
                        </a:ext>
                      </a:extLst>
                    </a:gridCol>
                  </a:tblGrid>
                  <a:tr h="6475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911" t="-943" r="-300542" b="-81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7337" t="-943" r="-201359" b="-81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7337" t="-943" r="-101359" b="-81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7337" t="-943" r="-1359" b="-817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0792228"/>
                      </a:ext>
                    </a:extLst>
                  </a:tr>
                  <a:tr h="4689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0,001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0,000001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9,8698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39,4784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88,8273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2277079"/>
                      </a:ext>
                    </a:extLst>
                  </a:tr>
                  <a:tr h="4689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</a:t>
                          </a:r>
                          <a:r>
                            <a:rPr lang="ru-RU" sz="1400">
                              <a:effectLst/>
                            </a:rPr>
                            <a:t>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0,003245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10,7218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39,4856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89,6954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92747158"/>
                      </a:ext>
                    </a:extLst>
                  </a:tr>
                  <a:tr h="4689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0,2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0,01806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17,5334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39,5583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98,0862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25737175"/>
                      </a:ext>
                    </a:extLst>
                  </a:tr>
                  <a:tr h="4689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0,3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0,02409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23,2621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39,6571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107,921</a:t>
                          </a: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32668343"/>
                      </a:ext>
                    </a:extLst>
                  </a:tr>
                  <a:tr h="4689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0,6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0,03013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32,6842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40,1363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133,7854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3141763"/>
                      </a:ext>
                    </a:extLst>
                  </a:tr>
                  <a:tr h="4689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0,03183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35,7574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40,8035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146,5154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25180685"/>
                      </a:ext>
                    </a:extLst>
                  </a:tr>
                  <a:tr h="4689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1,4</a:t>
                          </a:r>
                          <a:r>
                            <a:rPr lang="ru-RU" sz="1400">
                              <a:effectLst/>
                            </a:rPr>
                            <a:t>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0,03234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36,5362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41,1978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150,2193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89718076"/>
                      </a:ext>
                    </a:extLst>
                  </a:tr>
                  <a:tr h="99198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0,03288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37,2328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41,7898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153,3893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06738338"/>
                      </a:ext>
                    </a:extLst>
                  </a:tr>
                  <a:tr h="99198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1000000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0,03288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37,2333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41,7904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153,3894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348415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255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A04C0B-0EC4-FA5D-C812-32CF67168DD2}"/>
                  </a:ext>
                </a:extLst>
              </p:cNvPr>
              <p:cNvSpPr txBox="1"/>
              <p:nvPr/>
            </p:nvSpPr>
            <p:spPr>
              <a:xfrm>
                <a:off x="362824" y="87733"/>
                <a:ext cx="1159148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График собственной функции задачи </a:t>
                </a:r>
                <a:r>
                  <a:rPr lang="en-US" b="1" dirty="0"/>
                  <a:t>N(+)</a:t>
                </a:r>
                <a:r>
                  <a:rPr lang="ru-RU" b="1" dirty="0"/>
                  <a:t>, соответствующей собственному значению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b="1" dirty="0"/>
                  <a:t>, </a:t>
                </a:r>
                <a:r>
                  <a:rPr lang="ru-RU" b="1" dirty="0">
                    <a:ea typeface="Times New Roman" panose="02020603050405020304" pitchFamily="18" charset="0"/>
                  </a:rPr>
                  <a:t>со спектральными параметрами (-5, 6) при некоторых значениях параметра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A04C0B-0EC4-FA5D-C812-32CF67168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4" y="87733"/>
                <a:ext cx="11591488" cy="646331"/>
              </a:xfrm>
              <a:prstGeom prst="rect">
                <a:avLst/>
              </a:prstGeom>
              <a:blipFill>
                <a:blip r:embed="rId2"/>
                <a:stretch>
                  <a:fillRect l="-473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B555DE-0898-B422-6286-9A4B6C486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64" y="1083617"/>
            <a:ext cx="8833607" cy="469076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E99B7-22D7-AFC0-1344-3CCD6285F716}"/>
                  </a:ext>
                </a:extLst>
              </p:cNvPr>
              <p:cNvSpPr txBox="1"/>
              <p:nvPr/>
            </p:nvSpPr>
            <p:spPr>
              <a:xfrm>
                <a:off x="998386" y="5801557"/>
                <a:ext cx="10195227" cy="1056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Графики собственной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sin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arcsin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⁡(</m:t>
                    </m:r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(+) с параметрами (-5,6)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E99B7-22D7-AFC0-1344-3CCD6285F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86" y="5801557"/>
                <a:ext cx="10195227" cy="1056443"/>
              </a:xfrm>
              <a:prstGeom prst="rect">
                <a:avLst/>
              </a:prstGeom>
              <a:blipFill>
                <a:blip r:embed="rId4"/>
                <a:stretch>
                  <a:fillRect l="-419" r="-2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865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93A71B-7046-9A52-05D6-55F5EEB26FED}"/>
              </a:ext>
            </a:extLst>
          </p:cNvPr>
          <p:cNvSpPr txBox="1"/>
          <p:nvPr/>
        </p:nvSpPr>
        <p:spPr>
          <a:xfrm>
            <a:off x="956345" y="461394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Задача </a:t>
            </a:r>
            <a:r>
              <a:rPr lang="en-US" b="1" dirty="0"/>
              <a:t>N(-)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F668A-ED85-FE83-74E7-B77BC3CA44E1}"/>
              </a:ext>
            </a:extLst>
          </p:cNvPr>
          <p:cNvSpPr txBox="1"/>
          <p:nvPr/>
        </p:nvSpPr>
        <p:spPr>
          <a:xfrm>
            <a:off x="195043" y="830726"/>
            <a:ext cx="11666989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Одномерная краевая задача 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(-) на собственные значения и на собственные функции с параметром выглядит следующим образом: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635D18-9CCC-B4F2-1528-AA91F41B921C}"/>
                  </a:ext>
                </a:extLst>
              </p:cNvPr>
              <p:cNvSpPr txBox="1"/>
              <p:nvPr/>
            </p:nvSpPr>
            <p:spPr>
              <a:xfrm>
                <a:off x="799052" y="1704298"/>
                <a:ext cx="6094602" cy="1124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"−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=0, 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635D18-9CCC-B4F2-1528-AA91F41B9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2" y="1704298"/>
                <a:ext cx="6094602" cy="11247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E7B0A-A9AE-BE8F-8B87-F99079C97CA9}"/>
                  </a:ext>
                </a:extLst>
              </p:cNvPr>
              <p:cNvSpPr txBox="1"/>
              <p:nvPr/>
            </p:nvSpPr>
            <p:spPr>
              <a:xfrm>
                <a:off x="698383" y="2829093"/>
                <a:ext cx="6094602" cy="2166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	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– неизвестная функция;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спектральный параметр;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&gt; 0 – вещественный параметр;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</m:t>
                    </m:r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известные вещественные постоянные.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E7B0A-A9AE-BE8F-8B87-F99079C97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3" y="2829093"/>
                <a:ext cx="6094602" cy="2166234"/>
              </a:xfrm>
              <a:prstGeom prst="rect">
                <a:avLst/>
              </a:prstGeom>
              <a:blipFill>
                <a:blip r:embed="rId3"/>
                <a:stretch>
                  <a:fillRect b="-3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664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49DEC3-3A7D-C87E-8F73-DA4421B8D496}"/>
              </a:ext>
            </a:extLst>
          </p:cNvPr>
          <p:cNvSpPr txBox="1"/>
          <p:nvPr/>
        </p:nvSpPr>
        <p:spPr>
          <a:xfrm>
            <a:off x="914400" y="453006"/>
            <a:ext cx="372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N(-) </a:t>
            </a:r>
            <a:r>
              <a:rPr lang="ru-RU" b="1" dirty="0"/>
              <a:t>в общем виде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9D7B23-794D-772E-9F26-4730BA6BF75A}"/>
                  </a:ext>
                </a:extLst>
              </p:cNvPr>
              <p:cNvSpPr txBox="1"/>
              <p:nvPr/>
            </p:nvSpPr>
            <p:spPr>
              <a:xfrm>
                <a:off x="-568354" y="967948"/>
                <a:ext cx="6094602" cy="429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𝐴𝑐𝑜𝑠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𝐵𝑠𝑖𝑛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9D7B23-794D-772E-9F26-4730BA6BF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8354" y="967948"/>
                <a:ext cx="6094602" cy="429798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DF18D1-D5B5-7573-0E41-27107802797C}"/>
                  </a:ext>
                </a:extLst>
              </p:cNvPr>
              <p:cNvSpPr txBox="1"/>
              <p:nvPr/>
            </p:nvSpPr>
            <p:spPr>
              <a:xfrm>
                <a:off x="-412439" y="1397746"/>
                <a:ext cx="6379826" cy="429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𝐵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ra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DF18D1-D5B5-7573-0E41-271078027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439" y="1397746"/>
                <a:ext cx="6379826" cy="429798"/>
              </a:xfrm>
              <a:prstGeom prst="rect">
                <a:avLst/>
              </a:prstGeom>
              <a:blipFill>
                <a:blip r:embed="rId3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391A51-7070-369E-1705-0C358F5D405D}"/>
                  </a:ext>
                </a:extLst>
              </p:cNvPr>
              <p:cNvSpPr txBox="1"/>
              <p:nvPr/>
            </p:nvSpPr>
            <p:spPr>
              <a:xfrm>
                <a:off x="723551" y="1851461"/>
                <a:ext cx="6379826" cy="8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𝛼𝛽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𝑡𝑠𝑖𝑛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endChr m:val="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tcos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</m:d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fNam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=0.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391A51-7070-369E-1705-0C358F5D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1" y="1851461"/>
                <a:ext cx="6379826" cy="811761"/>
              </a:xfrm>
              <a:prstGeom prst="rect">
                <a:avLst/>
              </a:prstGeom>
              <a:blipFill>
                <a:blip r:embed="rId4"/>
                <a:stretch>
                  <a:fillRect r="-7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8BF3AD-7D3B-31BD-76F1-9FF294626555}"/>
                  </a:ext>
                </a:extLst>
              </p:cNvPr>
              <p:cNvSpPr txBox="1"/>
              <p:nvPr/>
            </p:nvSpPr>
            <p:spPr>
              <a:xfrm>
                <a:off x="336608" y="2720408"/>
                <a:ext cx="7153711" cy="70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  <m:sSup>
                                      <m:sSup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𝑡𝑠𝑖𝑛</m:t>
                                    </m:r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latin typeface="Cambria Math" panose="02040503050406030204" pitchFamily="18" charset="0"/>
                                  </a:rPr>
                                  <m:t>tcos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8BF3AD-7D3B-31BD-76F1-9FF294626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08" y="2720408"/>
                <a:ext cx="7153711" cy="70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59F410-3102-882D-328C-640ADEEA1F24}"/>
                  </a:ext>
                </a:extLst>
              </p:cNvPr>
              <p:cNvSpPr txBox="1"/>
              <p:nvPr/>
            </p:nvSpPr>
            <p:spPr>
              <a:xfrm>
                <a:off x="0" y="3556086"/>
                <a:ext cx="6379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tsin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αβ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59F410-3102-882D-328C-640ADEEA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56086"/>
                <a:ext cx="6379826" cy="369332"/>
              </a:xfrm>
              <a:prstGeom prst="rect">
                <a:avLst/>
              </a:prstGeom>
              <a:blipFill>
                <a:blip r:embed="rId6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ADFAD9-A8B5-DFFD-B707-FFF94A3B622B}"/>
                  </a:ext>
                </a:extLst>
              </p:cNvPr>
              <p:cNvSpPr txBox="1"/>
              <p:nvPr/>
            </p:nvSpPr>
            <p:spPr>
              <a:xfrm>
                <a:off x="-291518" y="3938333"/>
                <a:ext cx="8252669" cy="457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 Применим замену на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2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𝛼𝛽</m:t>
                    </m:r>
                  </m:oMath>
                </a14:m>
                <a:r>
                  <a:rPr lang="ru-RU" sz="1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упростив, получим: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ADFAD9-A8B5-DFFD-B707-FFF94A3B6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1518" y="3938333"/>
                <a:ext cx="8252669" cy="457689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8151FC-37B7-1F42-265D-25095B6AD307}"/>
                  </a:ext>
                </a:extLst>
              </p:cNvPr>
              <p:cNvSpPr txBox="1"/>
              <p:nvPr/>
            </p:nvSpPr>
            <p:spPr>
              <a:xfrm>
                <a:off x="-1021359" y="4589345"/>
                <a:ext cx="6379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𝑃𝑐𝑜𝑠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𝑡𝑠𝑖𝑛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8151FC-37B7-1F42-265D-25095B6AD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1359" y="4589345"/>
                <a:ext cx="6379826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844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3DA3B5-646F-2C90-8C00-BCAA8B1212EB}"/>
              </a:ext>
            </a:extLst>
          </p:cNvPr>
          <p:cNvSpPr txBox="1"/>
          <p:nvPr/>
        </p:nvSpPr>
        <p:spPr>
          <a:xfrm>
            <a:off x="724256" y="409267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N(</a:t>
            </a:r>
            <a:r>
              <a:rPr lang="ru-RU" b="1" dirty="0"/>
              <a:t>-</a:t>
            </a:r>
            <a:r>
              <a:rPr lang="en-US" b="1" dirty="0"/>
              <a:t>) </a:t>
            </a:r>
            <a:r>
              <a:rPr lang="ru-RU" b="1" dirty="0"/>
              <a:t>в общем виде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65173-777D-517C-055C-F001A2D9A758}"/>
                  </a:ext>
                </a:extLst>
              </p:cNvPr>
              <p:cNvSpPr txBox="1"/>
              <p:nvPr/>
            </p:nvSpPr>
            <p:spPr>
              <a:xfrm>
                <a:off x="-600342" y="1019968"/>
                <a:ext cx="6097424" cy="429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𝐴𝑐h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𝐵𝑠h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65173-777D-517C-055C-F001A2D9A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0342" y="1019968"/>
                <a:ext cx="6097424" cy="429798"/>
              </a:xfrm>
              <a:prstGeom prst="rect">
                <a:avLst/>
              </a:prstGeom>
              <a:blipFill>
                <a:blip r:embed="rId2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11D87F-4B9B-0B70-8374-9C758A53C167}"/>
                  </a:ext>
                </a:extLst>
              </p:cNvPr>
              <p:cNvSpPr txBox="1"/>
              <p:nvPr/>
            </p:nvSpPr>
            <p:spPr>
              <a:xfrm>
                <a:off x="-300526" y="1476236"/>
                <a:ext cx="6396526" cy="429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ru-RU" i="1">
                          <a:latin typeface="Cambria Math" panose="02040503050406030204" pitchFamily="18" charset="0"/>
                        </a:rPr>
                        <m:t>𝑠h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𝐵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ru-RU" i="1">
                          <a:latin typeface="Cambria Math" panose="02040503050406030204" pitchFamily="18" charset="0"/>
                        </a:rPr>
                        <m:t>𝑐h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11D87F-4B9B-0B70-8374-9C758A53C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526" y="1476236"/>
                <a:ext cx="6396526" cy="429798"/>
              </a:xfrm>
              <a:prstGeom prst="rect">
                <a:avLst/>
              </a:prstGeom>
              <a:blipFill>
                <a:blip r:embed="rId3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9D81F2-6B82-06AA-9BEC-B584BF14774C}"/>
                  </a:ext>
                </a:extLst>
              </p:cNvPr>
              <p:cNvSpPr txBox="1"/>
              <p:nvPr/>
            </p:nvSpPr>
            <p:spPr>
              <a:xfrm>
                <a:off x="574705" y="2033943"/>
                <a:ext cx="6396526" cy="8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𝑐h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𝛼𝛽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𝑧𝑠h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endChr m:val="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𝑧𝑐h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𝑠h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fNam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=0.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9D81F2-6B82-06AA-9BEC-B584BF147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05" y="2033943"/>
                <a:ext cx="6396526" cy="811761"/>
              </a:xfrm>
              <a:prstGeom prst="rect">
                <a:avLst/>
              </a:prstGeom>
              <a:blipFill>
                <a:blip r:embed="rId4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39C4-A657-E0DC-72C8-FCBCDC53A429}"/>
                  </a:ext>
                </a:extLst>
              </p:cNvPr>
              <p:cNvSpPr txBox="1"/>
              <p:nvPr/>
            </p:nvSpPr>
            <p:spPr>
              <a:xfrm>
                <a:off x="574705" y="2973613"/>
                <a:ext cx="6396526" cy="70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𝑠h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𝑐h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𝑐h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  <m:sSup>
                                      <m:sSup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𝑧𝑠h</m:t>
                                    </m:r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𝑧𝑐h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39C4-A657-E0DC-72C8-FCBCDC53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05" y="2973613"/>
                <a:ext cx="6396526" cy="70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B3A77E-4C05-A658-FC9C-BBC3AB2F44D9}"/>
                  </a:ext>
                </a:extLst>
              </p:cNvPr>
              <p:cNvSpPr txBox="1"/>
              <p:nvPr/>
            </p:nvSpPr>
            <p:spPr>
              <a:xfrm>
                <a:off x="0" y="3916382"/>
                <a:ext cx="6396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𝑧𝑠h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𝛼𝛽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B3A77E-4C05-A658-FC9C-BBC3AB2F4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16382"/>
                <a:ext cx="6396526" cy="369332"/>
              </a:xfrm>
              <a:prstGeom prst="rect">
                <a:avLst/>
              </a:prstGeom>
              <a:blipFill>
                <a:blip r:embed="rId6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9FDC41-A36C-91E3-D4F9-BD4B7A77C21C}"/>
                  </a:ext>
                </a:extLst>
              </p:cNvPr>
              <p:cNvSpPr txBox="1"/>
              <p:nvPr/>
            </p:nvSpPr>
            <p:spPr>
              <a:xfrm>
                <a:off x="79049" y="4398363"/>
                <a:ext cx="6396526" cy="457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Применим замену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𝑄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=2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𝛼𝛽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</m:t>
                    </m:r>
                  </m:oMath>
                </a14:m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9FDC41-A36C-91E3-D4F9-BD4B7A77C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9" y="4398363"/>
                <a:ext cx="6396526" cy="457689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CF6BF8-ED42-F816-F53E-CCB45897345B}"/>
                  </a:ext>
                </a:extLst>
              </p:cNvPr>
              <p:cNvSpPr txBox="1"/>
              <p:nvPr/>
            </p:nvSpPr>
            <p:spPr>
              <a:xfrm>
                <a:off x="-1339553" y="5012432"/>
                <a:ext cx="6396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𝑃𝑐h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𝑧𝑠h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CF6BF8-ED42-F816-F53E-CCB458973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9553" y="5012432"/>
                <a:ext cx="6396526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939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9CFF0-5A19-94B4-419F-9B55050F0FF0}"/>
              </a:ext>
            </a:extLst>
          </p:cNvPr>
          <p:cNvSpPr txBox="1"/>
          <p:nvPr/>
        </p:nvSpPr>
        <p:spPr>
          <a:xfrm>
            <a:off x="763398" y="453006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Нормирование для задачи </a:t>
            </a:r>
            <a:r>
              <a:rPr lang="en-US" b="1" dirty="0"/>
              <a:t>N(-)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8C8BA8-03A8-C089-6918-9629BC825D8C}"/>
                  </a:ext>
                </a:extLst>
              </p:cNvPr>
              <p:cNvSpPr txBox="1"/>
              <p:nvPr/>
            </p:nvSpPr>
            <p:spPr>
              <a:xfrm>
                <a:off x="606105" y="1011325"/>
                <a:ext cx="6094602" cy="594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𝑡𝑥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arcsin</m:t>
                        </m:r>
                        <m:d>
                          <m:d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8C8BA8-03A8-C089-6918-9629BC82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" y="1011325"/>
                <a:ext cx="6094602" cy="594715"/>
              </a:xfrm>
              <a:prstGeom prst="rect">
                <a:avLst/>
              </a:prstGeom>
              <a:blipFill>
                <a:blip r:embed="rId2"/>
                <a:stretch>
                  <a:fillRect b="-61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68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585B1A-0C9C-FCC4-F0D7-F0B664A217F3}"/>
              </a:ext>
            </a:extLst>
          </p:cNvPr>
          <p:cNvSpPr txBox="1"/>
          <p:nvPr/>
        </p:nvSpPr>
        <p:spPr>
          <a:xfrm>
            <a:off x="794759" y="418744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Нормирование для задачи </a:t>
            </a:r>
            <a:r>
              <a:rPr lang="en-US" b="1" dirty="0"/>
              <a:t>D(+)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F7ECC4-EE35-DAAE-4D01-2208A1F797A7}"/>
                  </a:ext>
                </a:extLst>
              </p:cNvPr>
              <p:cNvSpPr txBox="1"/>
              <p:nvPr/>
            </p:nvSpPr>
            <p:spPr>
              <a:xfrm>
                <a:off x="504202" y="1290415"/>
                <a:ext cx="4643194" cy="533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 способ: </a:t>
                </a:r>
                <a14:m>
                  <m:oMath xmlns:m="http://schemas.openxmlformats.org/officeDocument/2006/math">
                    <m:r>
                      <a:rPr lang="ru-RU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𝑡𝑥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𝑡𝑥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F7ECC4-EE35-DAAE-4D01-2208A1F7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" y="1290415"/>
                <a:ext cx="4643194" cy="533544"/>
              </a:xfrm>
              <a:prstGeom prst="rect">
                <a:avLst/>
              </a:prstGeom>
              <a:blipFill>
                <a:blip r:embed="rId2"/>
                <a:stretch>
                  <a:fillRect l="-1183" b="-6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F1585B-4DA3-7206-2A84-4AE80DC653B4}"/>
                  </a:ext>
                </a:extLst>
              </p:cNvPr>
              <p:cNvSpPr txBox="1"/>
              <p:nvPr/>
            </p:nvSpPr>
            <p:spPr>
              <a:xfrm>
                <a:off x="504202" y="2588240"/>
                <a:ext cx="5914183" cy="60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2 способ: </a:t>
                </a:r>
                <a14:m>
                  <m:oMath xmlns:m="http://schemas.openxmlformats.org/officeDocument/2006/math">
                    <m:r>
                      <a:rPr lang="ru-RU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𝑡𝑥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arcsin</m:t>
                        </m:r>
                        <m:d>
                          <m:d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F1585B-4DA3-7206-2A84-4AE80DC65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" y="2588240"/>
                <a:ext cx="5914183" cy="600229"/>
              </a:xfrm>
              <a:prstGeom prst="rect">
                <a:avLst/>
              </a:prstGeom>
              <a:blipFill>
                <a:blip r:embed="rId3"/>
                <a:stretch>
                  <a:fillRect l="-928" b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828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40936-63F9-7E75-5A62-DA37AA4A1038}"/>
              </a:ext>
            </a:extLst>
          </p:cNvPr>
          <p:cNvSpPr txBox="1"/>
          <p:nvPr/>
        </p:nvSpPr>
        <p:spPr>
          <a:xfrm>
            <a:off x="746620" y="427839"/>
            <a:ext cx="437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N(-) </a:t>
            </a:r>
            <a:r>
              <a:rPr lang="ru-RU" b="1" dirty="0"/>
              <a:t>с параметрами (5, 6)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5E0654-2AC3-D1C1-87F9-85E5EE4EB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0" y="797171"/>
            <a:ext cx="11265980" cy="563299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9A6AB7-137D-CE50-1286-C2BAFB08B70F}"/>
                  </a:ext>
                </a:extLst>
              </p:cNvPr>
              <p:cNvSpPr txBox="1"/>
              <p:nvPr/>
            </p:nvSpPr>
            <p:spPr>
              <a:xfrm>
                <a:off x="1074689" y="5937719"/>
                <a:ext cx="1004262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Графическое решение уравнения</a:t>
                </a:r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𝑡𝑠𝑖𝑛</m:t>
                    </m:r>
                    <m:d>
                      <m:d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(61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+60)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(-)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параметрами (5,6)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9A6AB7-137D-CE50-1286-C2BAFB08B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9" y="5937719"/>
                <a:ext cx="10042621" cy="861774"/>
              </a:xfrm>
              <a:prstGeom prst="rect">
                <a:avLst/>
              </a:prstGeom>
              <a:blipFill>
                <a:blip r:embed="rId3"/>
                <a:stretch>
                  <a:fillRect r="-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758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C9BD1C-B813-20FF-9FC9-6FE545964D15}"/>
                  </a:ext>
                </a:extLst>
              </p:cNvPr>
              <p:cNvSpPr txBox="1"/>
              <p:nvPr/>
            </p:nvSpPr>
            <p:spPr>
              <a:xfrm>
                <a:off x="522215" y="238897"/>
                <a:ext cx="89992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Собственные значения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задачи </a:t>
                </a:r>
                <a:r>
                  <a:rPr lang="en-US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N(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различных </a:t>
                </a:r>
                <a14:m>
                  <m:oMath xmlns:m="http://schemas.openxmlformats.org/officeDocument/2006/math"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cs typeface="Times New Roman" panose="02020603050405020304" pitchFamily="18" charset="0"/>
                  </a:rPr>
                  <a:t>с параметрами (5, 6)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C9BD1C-B813-20FF-9FC9-6FE545964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15" y="238897"/>
                <a:ext cx="8999290" cy="369332"/>
              </a:xfrm>
              <a:prstGeom prst="rect">
                <a:avLst/>
              </a:prstGeom>
              <a:blipFill>
                <a:blip r:embed="rId2"/>
                <a:stretch>
                  <a:fillRect l="-610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E3B14EA-190C-41B9-6184-BB88BD96E8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2145685"/>
                  </p:ext>
                </p:extLst>
              </p:nvPr>
            </p:nvGraphicFramePr>
            <p:xfrm>
              <a:off x="637564" y="830510"/>
              <a:ext cx="10251345" cy="560384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30443">
                      <a:extLst>
                        <a:ext uri="{9D8B030D-6E8A-4147-A177-3AD203B41FA5}">
                          <a16:colId xmlns:a16="http://schemas.microsoft.com/office/drawing/2014/main" val="101050073"/>
                        </a:ext>
                      </a:extLst>
                    </a:gridCol>
                    <a:gridCol w="2229146">
                      <a:extLst>
                        <a:ext uri="{9D8B030D-6E8A-4147-A177-3AD203B41FA5}">
                          <a16:colId xmlns:a16="http://schemas.microsoft.com/office/drawing/2014/main" val="1986471695"/>
                        </a:ext>
                      </a:extLst>
                    </a:gridCol>
                    <a:gridCol w="2229146">
                      <a:extLst>
                        <a:ext uri="{9D8B030D-6E8A-4147-A177-3AD203B41FA5}">
                          <a16:colId xmlns:a16="http://schemas.microsoft.com/office/drawing/2014/main" val="1592200339"/>
                        </a:ext>
                      </a:extLst>
                    </a:gridCol>
                    <a:gridCol w="2081305">
                      <a:extLst>
                        <a:ext uri="{9D8B030D-6E8A-4147-A177-3AD203B41FA5}">
                          <a16:colId xmlns:a16="http://schemas.microsoft.com/office/drawing/2014/main" val="121621644"/>
                        </a:ext>
                      </a:extLst>
                    </a:gridCol>
                    <a:gridCol w="2081305">
                      <a:extLst>
                        <a:ext uri="{9D8B030D-6E8A-4147-A177-3AD203B41FA5}">
                          <a16:colId xmlns:a16="http://schemas.microsoft.com/office/drawing/2014/main" val="4181328337"/>
                        </a:ext>
                      </a:extLst>
                    </a:gridCol>
                  </a:tblGrid>
                  <a:tr h="92329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3980985"/>
                      </a:ext>
                    </a:extLst>
                  </a:tr>
                  <a:tr h="6686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0,001000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</a:t>
                          </a:r>
                          <a:r>
                            <a:rPr lang="en-US" sz="1400">
                              <a:effectLst/>
                            </a:rPr>
                            <a:t>0,000121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9,869022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39,477345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88,8262</a:t>
                          </a:r>
                          <a:r>
                            <a:rPr lang="ru-RU" sz="1400">
                              <a:effectLst/>
                            </a:rPr>
                            <a:t>13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72155752"/>
                      </a:ext>
                    </a:extLst>
                  </a:tr>
                  <a:tr h="6686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-0,451584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9,862112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38,592671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88,8193</a:t>
                          </a:r>
                          <a:r>
                            <a:rPr lang="ru-RU" sz="1400">
                              <a:effectLst/>
                            </a:rPr>
                            <a:t>42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81209363"/>
                      </a:ext>
                    </a:extLst>
                  </a:tr>
                  <a:tr h="6686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0,200000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-7,634169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9,789389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29,685062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88,7461</a:t>
                          </a:r>
                          <a:r>
                            <a:rPr lang="ru-RU" sz="1400">
                              <a:effectLst/>
                            </a:rPr>
                            <a:t>02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18057532"/>
                      </a:ext>
                    </a:extLst>
                  </a:tr>
                  <a:tr h="6686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0,300000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-30,603020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9,692636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20,647027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88,6473</a:t>
                          </a:r>
                          <a:r>
                            <a:rPr lang="ru-RU" sz="1400">
                              <a:effectLst/>
                            </a:rPr>
                            <a:t>31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50869146"/>
                      </a:ext>
                    </a:extLst>
                  </a:tr>
                  <a:tr h="6686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0,60000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-482,241600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9,315924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12,550723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88,1353</a:t>
                          </a:r>
                          <a:r>
                            <a:rPr lang="ru-RU" sz="1400">
                              <a:effectLst/>
                            </a:rPr>
                            <a:t>14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3814047"/>
                      </a:ext>
                    </a:extLst>
                  </a:tr>
                  <a:tr h="6686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1,000000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-3721,000000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9,017408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11,468338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87,2492</a:t>
                          </a:r>
                          <a:r>
                            <a:rPr lang="ru-RU" sz="1400">
                              <a:effectLst/>
                            </a:rPr>
                            <a:t>24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19432628"/>
                      </a:ext>
                    </a:extLst>
                  </a:tr>
                  <a:tr h="6686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1,400000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-14280,000000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8,901272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11,242609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86,594</a:t>
                          </a:r>
                          <a:r>
                            <a:rPr lang="ru-RU" sz="1400" dirty="0">
                              <a:effectLst/>
                            </a:rPr>
                            <a:t>332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533893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E3B14EA-190C-41B9-6184-BB88BD96E8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2145685"/>
                  </p:ext>
                </p:extLst>
              </p:nvPr>
            </p:nvGraphicFramePr>
            <p:xfrm>
              <a:off x="637564" y="830510"/>
              <a:ext cx="10251345" cy="560384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30443">
                      <a:extLst>
                        <a:ext uri="{9D8B030D-6E8A-4147-A177-3AD203B41FA5}">
                          <a16:colId xmlns:a16="http://schemas.microsoft.com/office/drawing/2014/main" val="101050073"/>
                        </a:ext>
                      </a:extLst>
                    </a:gridCol>
                    <a:gridCol w="2229146">
                      <a:extLst>
                        <a:ext uri="{9D8B030D-6E8A-4147-A177-3AD203B41FA5}">
                          <a16:colId xmlns:a16="http://schemas.microsoft.com/office/drawing/2014/main" val="1986471695"/>
                        </a:ext>
                      </a:extLst>
                    </a:gridCol>
                    <a:gridCol w="2229146">
                      <a:extLst>
                        <a:ext uri="{9D8B030D-6E8A-4147-A177-3AD203B41FA5}">
                          <a16:colId xmlns:a16="http://schemas.microsoft.com/office/drawing/2014/main" val="1592200339"/>
                        </a:ext>
                      </a:extLst>
                    </a:gridCol>
                    <a:gridCol w="2081305">
                      <a:extLst>
                        <a:ext uri="{9D8B030D-6E8A-4147-A177-3AD203B41FA5}">
                          <a16:colId xmlns:a16="http://schemas.microsoft.com/office/drawing/2014/main" val="121621644"/>
                        </a:ext>
                      </a:extLst>
                    </a:gridCol>
                    <a:gridCol w="2081305">
                      <a:extLst>
                        <a:ext uri="{9D8B030D-6E8A-4147-A177-3AD203B41FA5}">
                          <a16:colId xmlns:a16="http://schemas.microsoft.com/office/drawing/2014/main" val="4181328337"/>
                        </a:ext>
                      </a:extLst>
                    </a:gridCol>
                  </a:tblGrid>
                  <a:tr h="92329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3497" t="-658" r="-287705" b="-5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3497" t="-658" r="-187705" b="-5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3548" t="-658" r="-101466" b="-5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92398" t="-658" r="-1170" b="-5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980985"/>
                      </a:ext>
                    </a:extLst>
                  </a:tr>
                  <a:tr h="6686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0,001000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-</a:t>
                          </a:r>
                          <a:r>
                            <a:rPr lang="en-US" sz="1400">
                              <a:effectLst/>
                            </a:rPr>
                            <a:t>0,000121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9,869022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39,477345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88,8262</a:t>
                          </a:r>
                          <a:r>
                            <a:rPr lang="ru-RU" sz="1400">
                              <a:effectLst/>
                            </a:rPr>
                            <a:t>13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72155752"/>
                      </a:ext>
                    </a:extLst>
                  </a:tr>
                  <a:tr h="6686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-0,451584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9,862112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38,592671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88,8193</a:t>
                          </a:r>
                          <a:r>
                            <a:rPr lang="ru-RU" sz="1400">
                              <a:effectLst/>
                            </a:rPr>
                            <a:t>42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81209363"/>
                      </a:ext>
                    </a:extLst>
                  </a:tr>
                  <a:tr h="6686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0,200000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-7,634169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9,789389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29,685062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88,7461</a:t>
                          </a:r>
                          <a:r>
                            <a:rPr lang="ru-RU" sz="1400">
                              <a:effectLst/>
                            </a:rPr>
                            <a:t>02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18057532"/>
                      </a:ext>
                    </a:extLst>
                  </a:tr>
                  <a:tr h="6686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0,300000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-30,603020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9,692636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20,647027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88,6473</a:t>
                          </a:r>
                          <a:r>
                            <a:rPr lang="ru-RU" sz="1400">
                              <a:effectLst/>
                            </a:rPr>
                            <a:t>31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50869146"/>
                      </a:ext>
                    </a:extLst>
                  </a:tr>
                  <a:tr h="6686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0,60000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-482,241600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9,315924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12,550723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88,1353</a:t>
                          </a:r>
                          <a:r>
                            <a:rPr lang="ru-RU" sz="1400">
                              <a:effectLst/>
                            </a:rPr>
                            <a:t>14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3814047"/>
                      </a:ext>
                    </a:extLst>
                  </a:tr>
                  <a:tr h="6686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1,000000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-3721,000000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9,017408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11,468338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87,2492</a:t>
                          </a:r>
                          <a:r>
                            <a:rPr lang="ru-RU" sz="1400">
                              <a:effectLst/>
                            </a:rPr>
                            <a:t>24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19432628"/>
                      </a:ext>
                    </a:extLst>
                  </a:tr>
                  <a:tr h="6686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1,400000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-14280,000000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8,901272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11,242609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86,594</a:t>
                          </a:r>
                          <a:r>
                            <a:rPr lang="ru-RU" sz="1400" dirty="0">
                              <a:effectLst/>
                            </a:rPr>
                            <a:t>332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533893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4198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8EB46-9C4A-700A-F08D-7C3E2552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52" y="900006"/>
            <a:ext cx="9680896" cy="5335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0F2E9A-B9F2-8CC7-7DA9-18E84B3D01C5}"/>
                  </a:ext>
                </a:extLst>
              </p:cNvPr>
              <p:cNvSpPr txBox="1"/>
              <p:nvPr/>
            </p:nvSpPr>
            <p:spPr>
              <a:xfrm>
                <a:off x="438674" y="123896"/>
                <a:ext cx="113146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График собственной функции задачи </a:t>
                </a:r>
                <a:r>
                  <a:rPr lang="en-US" b="1" dirty="0"/>
                  <a:t>N(</a:t>
                </a:r>
                <a:r>
                  <a:rPr lang="ru-RU" b="1" dirty="0"/>
                  <a:t>-</a:t>
                </a:r>
                <a:r>
                  <a:rPr lang="en-US" b="1" dirty="0"/>
                  <a:t>)</a:t>
                </a:r>
                <a:r>
                  <a:rPr lang="ru-RU" b="1" dirty="0"/>
                  <a:t>, соответствующей собственному значению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b="1" dirty="0"/>
                  <a:t>, </a:t>
                </a:r>
                <a:r>
                  <a:rPr lang="ru-RU" b="1" dirty="0">
                    <a:ea typeface="Times New Roman" panose="02020603050405020304" pitchFamily="18" charset="0"/>
                  </a:rPr>
                  <a:t>со спектральными параметрами (5, 6) при некоторых значениях параметра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0F2E9A-B9F2-8CC7-7DA9-18E84B3D0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74" y="123896"/>
                <a:ext cx="11314651" cy="646331"/>
              </a:xfrm>
              <a:prstGeom prst="rect">
                <a:avLst/>
              </a:prstGeom>
              <a:blipFill>
                <a:blip r:embed="rId3"/>
                <a:stretch>
                  <a:fillRect l="-485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C28ECA-A4BB-E370-9123-D7503485B5B8}"/>
                  </a:ext>
                </a:extLst>
              </p:cNvPr>
              <p:cNvSpPr txBox="1"/>
              <p:nvPr/>
            </p:nvSpPr>
            <p:spPr>
              <a:xfrm>
                <a:off x="1255552" y="6235144"/>
                <a:ext cx="10123092" cy="776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Графики собственной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sin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arcsin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⁡(</m:t>
                    </m:r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для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(-)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параметрами (5,6)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C28ECA-A4BB-E370-9123-D7503485B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52" y="6235144"/>
                <a:ext cx="10123092" cy="776110"/>
              </a:xfrm>
              <a:prstGeom prst="rect">
                <a:avLst/>
              </a:prstGeom>
              <a:blipFill>
                <a:blip r:embed="rId4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141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4F1275-11D5-751C-BEA2-94AA22F15891}"/>
              </a:ext>
            </a:extLst>
          </p:cNvPr>
          <p:cNvSpPr txBox="1"/>
          <p:nvPr/>
        </p:nvSpPr>
        <p:spPr>
          <a:xfrm>
            <a:off x="991999" y="3186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N(-) </a:t>
            </a:r>
            <a:r>
              <a:rPr lang="ru-RU" b="1" dirty="0"/>
              <a:t>с параметрами (-5, 6)</a:t>
            </a:r>
          </a:p>
        </p:txBody>
      </p:sp>
      <p:pic>
        <p:nvPicPr>
          <p:cNvPr id="4" name="Рисунок 49">
            <a:extLst>
              <a:ext uri="{FF2B5EF4-FFF2-40B4-BE49-F238E27FC236}">
                <a16:creationId xmlns:a16="http://schemas.microsoft.com/office/drawing/2014/main" id="{58B18C2D-C549-DF06-F5AA-8A8E90056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21" y="688006"/>
            <a:ext cx="10838357" cy="541917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51BA0E-4F87-D94C-5FD1-7186DDE38E4F}"/>
                  </a:ext>
                </a:extLst>
              </p:cNvPr>
              <p:cNvSpPr txBox="1"/>
              <p:nvPr/>
            </p:nvSpPr>
            <p:spPr>
              <a:xfrm>
                <a:off x="1036216" y="5739107"/>
                <a:ext cx="1011956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indent="44958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Графическое решение уравнения</a:t>
                </a:r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𝑡𝑠𝑖𝑛</m:t>
                    </m:r>
                    <m:d>
                      <m:d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(61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−60)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(-)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параметрами (-5,6)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51BA0E-4F87-D94C-5FD1-7186DDE38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16" y="5739107"/>
                <a:ext cx="10119565" cy="861774"/>
              </a:xfrm>
              <a:prstGeom prst="rect">
                <a:avLst/>
              </a:prstGeom>
              <a:blipFill>
                <a:blip r:embed="rId3"/>
                <a:stretch>
                  <a:fillRect r="-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231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69159C-45ED-BAFA-777B-029B2BD06272}"/>
                  </a:ext>
                </a:extLst>
              </p:cNvPr>
              <p:cNvSpPr txBox="1"/>
              <p:nvPr/>
            </p:nvSpPr>
            <p:spPr>
              <a:xfrm>
                <a:off x="799050" y="289231"/>
                <a:ext cx="94774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Собственные значения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задачи </a:t>
                </a:r>
                <a:r>
                  <a:rPr lang="en-US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N(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различных </a:t>
                </a:r>
                <a14:m>
                  <m:oMath xmlns:m="http://schemas.openxmlformats.org/officeDocument/2006/math"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cs typeface="Times New Roman" panose="02020603050405020304" pitchFamily="18" charset="0"/>
                  </a:rPr>
                  <a:t>с параметрами (-5, 6)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69159C-45ED-BAFA-777B-029B2BD06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0" y="289231"/>
                <a:ext cx="9477463" cy="369332"/>
              </a:xfrm>
              <a:prstGeom prst="rect">
                <a:avLst/>
              </a:prstGeom>
              <a:blipFill>
                <a:blip r:embed="rId2"/>
                <a:stretch>
                  <a:fillRect l="-514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517E209-EA83-8723-1232-827B503AE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011344"/>
                  </p:ext>
                </p:extLst>
              </p:nvPr>
            </p:nvGraphicFramePr>
            <p:xfrm>
              <a:off x="731262" y="827411"/>
              <a:ext cx="10837156" cy="57413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96070">
                      <a:extLst>
                        <a:ext uri="{9D8B030D-6E8A-4147-A177-3AD203B41FA5}">
                          <a16:colId xmlns:a16="http://schemas.microsoft.com/office/drawing/2014/main" val="2890390645"/>
                        </a:ext>
                      </a:extLst>
                    </a:gridCol>
                    <a:gridCol w="2336203">
                      <a:extLst>
                        <a:ext uri="{9D8B030D-6E8A-4147-A177-3AD203B41FA5}">
                          <a16:colId xmlns:a16="http://schemas.microsoft.com/office/drawing/2014/main" val="2805632528"/>
                        </a:ext>
                      </a:extLst>
                    </a:gridCol>
                    <a:gridCol w="2169079">
                      <a:extLst>
                        <a:ext uri="{9D8B030D-6E8A-4147-A177-3AD203B41FA5}">
                          <a16:colId xmlns:a16="http://schemas.microsoft.com/office/drawing/2014/main" val="2517690505"/>
                        </a:ext>
                      </a:extLst>
                    </a:gridCol>
                    <a:gridCol w="2167902">
                      <a:extLst>
                        <a:ext uri="{9D8B030D-6E8A-4147-A177-3AD203B41FA5}">
                          <a16:colId xmlns:a16="http://schemas.microsoft.com/office/drawing/2014/main" val="804406328"/>
                        </a:ext>
                      </a:extLst>
                    </a:gridCol>
                    <a:gridCol w="2167902">
                      <a:extLst>
                        <a:ext uri="{9D8B030D-6E8A-4147-A177-3AD203B41FA5}">
                          <a16:colId xmlns:a16="http://schemas.microsoft.com/office/drawing/2014/main" val="2814914348"/>
                        </a:ext>
                      </a:extLst>
                    </a:gridCol>
                  </a:tblGrid>
                  <a:tr h="94595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17444995"/>
                      </a:ext>
                    </a:extLst>
                  </a:tr>
                  <a:tr h="685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0,001000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-0,000001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9,869022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39,477345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88,826</a:t>
                          </a:r>
                          <a:r>
                            <a:rPr lang="ru-RU" sz="1400">
                              <a:effectLst/>
                            </a:rPr>
                            <a:t>133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7283146"/>
                      </a:ext>
                    </a:extLst>
                  </a:tr>
                  <a:tr h="685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-0,004041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8,978412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39,471062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87,953</a:t>
                          </a:r>
                          <a:r>
                            <a:rPr lang="ru-RU" sz="1400">
                              <a:effectLst/>
                            </a:rPr>
                            <a:t>223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2881800"/>
                      </a:ext>
                    </a:extLst>
                  </a:tr>
                  <a:tr h="685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0,200000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-2,901912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0,173056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39,398218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79,099</a:t>
                          </a:r>
                          <a:r>
                            <a:rPr lang="ru-RU" sz="1400">
                              <a:effectLst/>
                            </a:rPr>
                            <a:t>211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82314876"/>
                      </a:ext>
                    </a:extLst>
                  </a:tr>
                  <a:tr h="685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0,300000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-29,631690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0,051665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39,299197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68,273</a:t>
                          </a:r>
                          <a:r>
                            <a:rPr lang="ru-RU" sz="1400">
                              <a:effectLst/>
                            </a:rPr>
                            <a:t>104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3056489"/>
                      </a:ext>
                    </a:extLst>
                  </a:tr>
                  <a:tr h="685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0,600000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-482,241600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0,036100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38,812900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48,218</a:t>
                          </a:r>
                          <a:r>
                            <a:rPr lang="ru-RU" sz="1400">
                              <a:effectLst/>
                            </a:rPr>
                            <a:t>341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66484851"/>
                      </a:ext>
                    </a:extLst>
                  </a:tr>
                  <a:tr h="685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1,000000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-3721,000000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0,033856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38,152858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43,582</a:t>
                          </a:r>
                          <a:r>
                            <a:rPr lang="ru-RU" sz="1400">
                              <a:effectLst/>
                            </a:rPr>
                            <a:t>402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3225812"/>
                      </a:ext>
                    </a:extLst>
                  </a:tr>
                  <a:tr h="685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1,400000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-14294,000000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0,033415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37,774545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42,601</a:t>
                          </a:r>
                          <a:r>
                            <a:rPr lang="ru-RU" sz="1400" dirty="0">
                              <a:effectLst/>
                            </a:rPr>
                            <a:t>101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57278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517E209-EA83-8723-1232-827B503AE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011344"/>
                  </p:ext>
                </p:extLst>
              </p:nvPr>
            </p:nvGraphicFramePr>
            <p:xfrm>
              <a:off x="731262" y="827411"/>
              <a:ext cx="10837156" cy="57413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96070">
                      <a:extLst>
                        <a:ext uri="{9D8B030D-6E8A-4147-A177-3AD203B41FA5}">
                          <a16:colId xmlns:a16="http://schemas.microsoft.com/office/drawing/2014/main" val="2890390645"/>
                        </a:ext>
                      </a:extLst>
                    </a:gridCol>
                    <a:gridCol w="2336203">
                      <a:extLst>
                        <a:ext uri="{9D8B030D-6E8A-4147-A177-3AD203B41FA5}">
                          <a16:colId xmlns:a16="http://schemas.microsoft.com/office/drawing/2014/main" val="2805632528"/>
                        </a:ext>
                      </a:extLst>
                    </a:gridCol>
                    <a:gridCol w="2169079">
                      <a:extLst>
                        <a:ext uri="{9D8B030D-6E8A-4147-A177-3AD203B41FA5}">
                          <a16:colId xmlns:a16="http://schemas.microsoft.com/office/drawing/2014/main" val="2517690505"/>
                        </a:ext>
                      </a:extLst>
                    </a:gridCol>
                    <a:gridCol w="2167902">
                      <a:extLst>
                        <a:ext uri="{9D8B030D-6E8A-4147-A177-3AD203B41FA5}">
                          <a16:colId xmlns:a16="http://schemas.microsoft.com/office/drawing/2014/main" val="804406328"/>
                        </a:ext>
                      </a:extLst>
                    </a:gridCol>
                    <a:gridCol w="2167902">
                      <a:extLst>
                        <a:ext uri="{9D8B030D-6E8A-4147-A177-3AD203B41FA5}">
                          <a16:colId xmlns:a16="http://schemas.microsoft.com/office/drawing/2014/main" val="2814914348"/>
                        </a:ext>
                      </a:extLst>
                    </a:gridCol>
                  </a:tblGrid>
                  <a:tr h="94595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5901" t="-645" r="-279896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000" t="-645" r="-201124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000" t="-645" r="-101124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000" t="-645" r="-1124" b="-5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7444995"/>
                      </a:ext>
                    </a:extLst>
                  </a:tr>
                  <a:tr h="685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0,001000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-0,000001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9,869022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39,477345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88,826</a:t>
                          </a:r>
                          <a:r>
                            <a:rPr lang="ru-RU" sz="1400">
                              <a:effectLst/>
                            </a:rPr>
                            <a:t>133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7283146"/>
                      </a:ext>
                    </a:extLst>
                  </a:tr>
                  <a:tr h="685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-0,004041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8,978412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39,471062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87,953</a:t>
                          </a:r>
                          <a:r>
                            <a:rPr lang="ru-RU" sz="1400">
                              <a:effectLst/>
                            </a:rPr>
                            <a:t>223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2881800"/>
                      </a:ext>
                    </a:extLst>
                  </a:tr>
                  <a:tr h="685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0,200000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-2,901912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0,173056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39,398218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79,099</a:t>
                          </a:r>
                          <a:r>
                            <a:rPr lang="ru-RU" sz="1400">
                              <a:effectLst/>
                            </a:rPr>
                            <a:t>211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82314876"/>
                      </a:ext>
                    </a:extLst>
                  </a:tr>
                  <a:tr h="685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0,300000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-29,631690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0,051665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39,299197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68,273</a:t>
                          </a:r>
                          <a:r>
                            <a:rPr lang="ru-RU" sz="1400">
                              <a:effectLst/>
                            </a:rPr>
                            <a:t>104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3056489"/>
                      </a:ext>
                    </a:extLst>
                  </a:tr>
                  <a:tr h="685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0,600000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-482,241600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0,036100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38,812900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48,218</a:t>
                          </a:r>
                          <a:r>
                            <a:rPr lang="ru-RU" sz="1400">
                              <a:effectLst/>
                            </a:rPr>
                            <a:t>341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66484851"/>
                      </a:ext>
                    </a:extLst>
                  </a:tr>
                  <a:tr h="685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1,000000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-3721,000000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0,033856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38,152858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43,582</a:t>
                          </a:r>
                          <a:r>
                            <a:rPr lang="ru-RU" sz="1400">
                              <a:effectLst/>
                            </a:rPr>
                            <a:t>402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3225812"/>
                      </a:ext>
                    </a:extLst>
                  </a:tr>
                  <a:tr h="685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1,400000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-14294,000000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0,033415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37,774545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42,601</a:t>
                          </a:r>
                          <a:r>
                            <a:rPr lang="ru-RU" sz="1400" dirty="0">
                              <a:effectLst/>
                            </a:rPr>
                            <a:t>101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572789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843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0A3D5F-37D4-7738-B453-ACAC75721A05}"/>
                  </a:ext>
                </a:extLst>
              </p:cNvPr>
              <p:cNvSpPr txBox="1"/>
              <p:nvPr/>
            </p:nvSpPr>
            <p:spPr>
              <a:xfrm>
                <a:off x="337656" y="104511"/>
                <a:ext cx="1168376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График собственной функции задачи </a:t>
                </a:r>
                <a:r>
                  <a:rPr lang="en-US" b="1" dirty="0"/>
                  <a:t>N(</a:t>
                </a:r>
                <a:r>
                  <a:rPr lang="ru-RU" b="1" dirty="0"/>
                  <a:t>-</a:t>
                </a:r>
                <a:r>
                  <a:rPr lang="en-US" b="1" dirty="0"/>
                  <a:t>)</a:t>
                </a:r>
                <a:r>
                  <a:rPr lang="ru-RU" b="1" dirty="0"/>
                  <a:t>, соответствующей собственному значению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b="1" dirty="0"/>
                  <a:t>, </a:t>
                </a:r>
                <a:r>
                  <a:rPr lang="ru-RU" b="1" dirty="0">
                    <a:ea typeface="Times New Roman" panose="02020603050405020304" pitchFamily="18" charset="0"/>
                  </a:rPr>
                  <a:t>со спектральными параметрами (-5, 6) при некоторых значениях параметра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0A3D5F-37D4-7738-B453-ACAC75721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6" y="104511"/>
                <a:ext cx="11683767" cy="646331"/>
              </a:xfrm>
              <a:prstGeom prst="rect">
                <a:avLst/>
              </a:prstGeom>
              <a:blipFill>
                <a:blip r:embed="rId2"/>
                <a:stretch>
                  <a:fillRect l="-417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49C354-297A-B18D-A93B-1F7E8C167E3D}"/>
                  </a:ext>
                </a:extLst>
              </p:cNvPr>
              <p:cNvSpPr txBox="1"/>
              <p:nvPr/>
            </p:nvSpPr>
            <p:spPr>
              <a:xfrm>
                <a:off x="964104" y="5977379"/>
                <a:ext cx="10430869" cy="776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Графики собственной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sin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arcsin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⁡(</m:t>
                    </m:r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для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(-)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параметрами (-5,6)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49C354-297A-B18D-A93B-1F7E8C16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04" y="5977379"/>
                <a:ext cx="10430869" cy="776110"/>
              </a:xfrm>
              <a:prstGeom prst="rect">
                <a:avLst/>
              </a:prstGeom>
              <a:blipFill>
                <a:blip r:embed="rId3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394D6F-149D-BE5D-D81F-5B47F1905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80" y="1063282"/>
            <a:ext cx="9014506" cy="4895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97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73D65C-9DB2-0071-B1DA-9C2B8AB143A2}"/>
              </a:ext>
            </a:extLst>
          </p:cNvPr>
          <p:cNvSpPr txBox="1"/>
          <p:nvPr/>
        </p:nvSpPr>
        <p:spPr>
          <a:xfrm>
            <a:off x="777667" y="487110"/>
            <a:ext cx="441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D(+) </a:t>
            </a:r>
            <a:r>
              <a:rPr lang="ru-RU" b="1" dirty="0"/>
              <a:t>с параметрами (5, 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456E1-54C3-5EFB-6C1F-0F70D2E58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25" y="937338"/>
            <a:ext cx="9293149" cy="49833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366D5B-6337-A267-416E-46BCF0A6FD3A}"/>
                  </a:ext>
                </a:extLst>
              </p:cNvPr>
              <p:cNvSpPr txBox="1"/>
              <p:nvPr/>
            </p:nvSpPr>
            <p:spPr>
              <a:xfrm>
                <a:off x="1449425" y="6001558"/>
                <a:ext cx="9536778" cy="77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Графическое решение уравнения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61</m:t>
                        </m:r>
                        <m:func>
                          <m:func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−60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𝑠𝑖𝑛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(+) с параметрами (5,6)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366D5B-6337-A267-416E-46BCF0A6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25" y="6001558"/>
                <a:ext cx="9536778" cy="774827"/>
              </a:xfrm>
              <a:prstGeom prst="rect">
                <a:avLst/>
              </a:prstGeom>
              <a:blipFill>
                <a:blip r:embed="rId3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37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F81626-F5D8-D8F6-D247-51ED8C155804}"/>
                  </a:ext>
                </a:extLst>
              </p:cNvPr>
              <p:cNvSpPr txBox="1"/>
              <p:nvPr/>
            </p:nvSpPr>
            <p:spPr>
              <a:xfrm>
                <a:off x="478172" y="314592"/>
                <a:ext cx="7738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/>
                  <a:t>Собственные значения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задачи </a:t>
                </a:r>
                <a:r>
                  <a:rPr lang="en-US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D(+) </a:t>
                </a:r>
                <a:r>
                  <a:rPr lang="ru-RU" sz="1800" b="1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различных </a:t>
                </a:r>
                <a14:m>
                  <m:oMath xmlns:m="http://schemas.openxmlformats.org/officeDocument/2006/math"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cs typeface="Times New Roman" panose="02020603050405020304" pitchFamily="18" charset="0"/>
                  </a:rPr>
                  <a:t>с параметрами (5, 6)</a:t>
                </a:r>
                <a:endParaRPr lang="ru-RU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F81626-F5D8-D8F6-D247-51ED8C155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72" y="314592"/>
                <a:ext cx="7738529" cy="369332"/>
              </a:xfrm>
              <a:prstGeom prst="rect">
                <a:avLst/>
              </a:prstGeom>
              <a:blipFill>
                <a:blip r:embed="rId2"/>
                <a:stretch>
                  <a:fillRect l="-630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4CB5712-1AFE-EAFC-29B2-DFD9EB2F03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0348472"/>
                  </p:ext>
                </p:extLst>
              </p:nvPr>
            </p:nvGraphicFramePr>
            <p:xfrm>
              <a:off x="478172" y="864066"/>
              <a:ext cx="11258025" cy="567934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01346">
                      <a:extLst>
                        <a:ext uri="{9D8B030D-6E8A-4147-A177-3AD203B41FA5}">
                          <a16:colId xmlns:a16="http://schemas.microsoft.com/office/drawing/2014/main" val="3949157681"/>
                        </a:ext>
                      </a:extLst>
                    </a:gridCol>
                    <a:gridCol w="2219095">
                      <a:extLst>
                        <a:ext uri="{9D8B030D-6E8A-4147-A177-3AD203B41FA5}">
                          <a16:colId xmlns:a16="http://schemas.microsoft.com/office/drawing/2014/main" val="3958179473"/>
                        </a:ext>
                      </a:extLst>
                    </a:gridCol>
                    <a:gridCol w="2559846">
                      <a:extLst>
                        <a:ext uri="{9D8B030D-6E8A-4147-A177-3AD203B41FA5}">
                          <a16:colId xmlns:a16="http://schemas.microsoft.com/office/drawing/2014/main" val="346345946"/>
                        </a:ext>
                      </a:extLst>
                    </a:gridCol>
                    <a:gridCol w="2388869">
                      <a:extLst>
                        <a:ext uri="{9D8B030D-6E8A-4147-A177-3AD203B41FA5}">
                          <a16:colId xmlns:a16="http://schemas.microsoft.com/office/drawing/2014/main" val="4241087661"/>
                        </a:ext>
                      </a:extLst>
                    </a:gridCol>
                    <a:gridCol w="2388869">
                      <a:extLst>
                        <a:ext uri="{9D8B030D-6E8A-4147-A177-3AD203B41FA5}">
                          <a16:colId xmlns:a16="http://schemas.microsoft.com/office/drawing/2014/main" val="2178738664"/>
                        </a:ext>
                      </a:extLst>
                    </a:gridCol>
                  </a:tblGrid>
                  <a:tr h="62183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311434"/>
                      </a:ext>
                    </a:extLst>
                  </a:tr>
                  <a:tr h="4503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0,001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9,8658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4776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7929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157,9134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5799267"/>
                      </a:ext>
                    </a:extLst>
                  </a:tr>
                  <a:tr h="4503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0089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3129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73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1025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157,6312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4610183"/>
                      </a:ext>
                    </a:extLst>
                  </a:tr>
                  <a:tr h="4503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9729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1876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54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9081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156,8453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6170964"/>
                      </a:ext>
                    </a:extLst>
                  </a:tr>
                  <a:tr h="4503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0,090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9929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8129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47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6100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155,8853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96651839"/>
                      </a:ext>
                    </a:extLst>
                  </a:tr>
                  <a:tr h="4503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0,200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7921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37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8225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6409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154,1351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8250156"/>
                      </a:ext>
                    </a:extLst>
                  </a:tr>
                  <a:tr h="4503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0,400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2304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37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4544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9904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153,5920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306022"/>
                      </a:ext>
                    </a:extLst>
                  </a:tr>
                  <a:tr h="4503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1,000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0625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37</a:t>
                          </a:r>
                          <a:r>
                            <a:rPr lang="en-US" sz="1400" dirty="0">
                              <a:effectLst/>
                            </a:rPr>
                            <a:t>,</a:t>
                          </a: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ru-RU" sz="1400" dirty="0">
                              <a:effectLst/>
                            </a:rPr>
                            <a:t>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</a:t>
                          </a:r>
                          <a:r>
                            <a:rPr lang="en-US" sz="1400" dirty="0">
                              <a:effectLst/>
                            </a:rPr>
                            <a:t>1,</a:t>
                          </a:r>
                          <a:r>
                            <a:rPr lang="ru-RU" sz="1400" dirty="0">
                              <a:effectLst/>
                            </a:rPr>
                            <a:t>9600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153,4223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22849241"/>
                      </a:ext>
                    </a:extLst>
                  </a:tr>
                  <a:tr h="95258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1000,0000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37,2329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41,8098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153,3894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4708483"/>
                      </a:ext>
                    </a:extLst>
                  </a:tr>
                  <a:tr h="95258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1000000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0,0329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37,2329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41,7913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153,3891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60347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4CB5712-1AFE-EAFC-29B2-DFD9EB2F03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0348472"/>
                  </p:ext>
                </p:extLst>
              </p:nvPr>
            </p:nvGraphicFramePr>
            <p:xfrm>
              <a:off x="478172" y="864066"/>
              <a:ext cx="11258025" cy="567934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01346">
                      <a:extLst>
                        <a:ext uri="{9D8B030D-6E8A-4147-A177-3AD203B41FA5}">
                          <a16:colId xmlns:a16="http://schemas.microsoft.com/office/drawing/2014/main" val="3949157681"/>
                        </a:ext>
                      </a:extLst>
                    </a:gridCol>
                    <a:gridCol w="2219095">
                      <a:extLst>
                        <a:ext uri="{9D8B030D-6E8A-4147-A177-3AD203B41FA5}">
                          <a16:colId xmlns:a16="http://schemas.microsoft.com/office/drawing/2014/main" val="3958179473"/>
                        </a:ext>
                      </a:extLst>
                    </a:gridCol>
                    <a:gridCol w="2559846">
                      <a:extLst>
                        <a:ext uri="{9D8B030D-6E8A-4147-A177-3AD203B41FA5}">
                          <a16:colId xmlns:a16="http://schemas.microsoft.com/office/drawing/2014/main" val="346345946"/>
                        </a:ext>
                      </a:extLst>
                    </a:gridCol>
                    <a:gridCol w="2388869">
                      <a:extLst>
                        <a:ext uri="{9D8B030D-6E8A-4147-A177-3AD203B41FA5}">
                          <a16:colId xmlns:a16="http://schemas.microsoft.com/office/drawing/2014/main" val="4241087661"/>
                        </a:ext>
                      </a:extLst>
                    </a:gridCol>
                    <a:gridCol w="2388869">
                      <a:extLst>
                        <a:ext uri="{9D8B030D-6E8A-4147-A177-3AD203B41FA5}">
                          <a16:colId xmlns:a16="http://schemas.microsoft.com/office/drawing/2014/main" val="2178738664"/>
                        </a:ext>
                      </a:extLst>
                    </a:gridCol>
                  </a:tblGrid>
                  <a:tr h="62183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6712" t="-980" r="-330959" b="-8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3571" t="-980" r="-187619" b="-8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1684" t="-980" r="-101020" b="-8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71684" t="-980" r="-1020" b="-8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11434"/>
                      </a:ext>
                    </a:extLst>
                  </a:tr>
                  <a:tr h="4503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0,001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9,8658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4776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7929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157,9134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5799267"/>
                      </a:ext>
                    </a:extLst>
                  </a:tr>
                  <a:tr h="4503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0089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3129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73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1025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157,6312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4610183"/>
                      </a:ext>
                    </a:extLst>
                  </a:tr>
                  <a:tr h="4503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0,060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9729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39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1876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54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9081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156,8453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6170964"/>
                      </a:ext>
                    </a:extLst>
                  </a:tr>
                  <a:tr h="4503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0,090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9929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38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8129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47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6100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155,8853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96651839"/>
                      </a:ext>
                    </a:extLst>
                  </a:tr>
                  <a:tr h="4503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0,200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7921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37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8225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42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6409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154,1351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8250156"/>
                      </a:ext>
                    </a:extLst>
                  </a:tr>
                  <a:tr h="4503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0,400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2304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37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4544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41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9904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153,5920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306022"/>
                      </a:ext>
                    </a:extLst>
                  </a:tr>
                  <a:tr h="4503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1,000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0</a:t>
                          </a:r>
                          <a:r>
                            <a:rPr lang="en-US" sz="1400">
                              <a:effectLst/>
                            </a:rPr>
                            <a:t>,</a:t>
                          </a:r>
                          <a:r>
                            <a:rPr lang="ru-RU" sz="1400">
                              <a:effectLst/>
                            </a:rPr>
                            <a:t>0625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37</a:t>
                          </a:r>
                          <a:r>
                            <a:rPr lang="en-US" sz="1400" dirty="0">
                              <a:effectLst/>
                            </a:rPr>
                            <a:t>,</a:t>
                          </a: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ru-RU" sz="1400" dirty="0">
                              <a:effectLst/>
                            </a:rPr>
                            <a:t>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</a:t>
                          </a:r>
                          <a:r>
                            <a:rPr lang="en-US" sz="1400" dirty="0">
                              <a:effectLst/>
                            </a:rPr>
                            <a:t>1,</a:t>
                          </a:r>
                          <a:r>
                            <a:rPr lang="ru-RU" sz="1400" dirty="0">
                              <a:effectLst/>
                            </a:rPr>
                            <a:t>9600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153,4223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22849241"/>
                      </a:ext>
                    </a:extLst>
                  </a:tr>
                  <a:tr h="95258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1000,0000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0,0329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37,2329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41,8098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153,3894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4708483"/>
                      </a:ext>
                    </a:extLst>
                  </a:tr>
                  <a:tr h="95258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1000000</a:t>
                          </a:r>
                          <a:r>
                            <a:rPr lang="ru-RU" sz="1400">
                              <a:effectLst/>
                            </a:rPr>
                            <a:t>,0000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0,0329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37,2329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41,7913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153,3891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60347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200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C73FA8-AF45-48D3-4935-C6BF5D935AC4}"/>
                  </a:ext>
                </a:extLst>
              </p:cNvPr>
              <p:cNvSpPr txBox="1"/>
              <p:nvPr/>
            </p:nvSpPr>
            <p:spPr>
              <a:xfrm>
                <a:off x="545284" y="402672"/>
                <a:ext cx="114017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График собственной функции задачи </a:t>
                </a:r>
                <a:r>
                  <a:rPr lang="en-US" b="1" dirty="0"/>
                  <a:t>D(+)</a:t>
                </a:r>
                <a:r>
                  <a:rPr lang="ru-RU" b="1" dirty="0"/>
                  <a:t>, соответствующей собственному значению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b="1" dirty="0"/>
                  <a:t>, </a:t>
                </a:r>
                <a:r>
                  <a:rPr lang="ru-RU" b="1" dirty="0">
                    <a:ea typeface="Times New Roman" panose="02020603050405020304" pitchFamily="18" charset="0"/>
                  </a:rPr>
                  <a:t>со спектральными параметрами (5, 6) при некоторых значениях параметра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ru-RU" b="1" dirty="0">
                    <a:ea typeface="Times New Roman" panose="02020603050405020304" pitchFamily="18" charset="0"/>
                  </a:rPr>
                  <a:t> для первого способа нормирования</a:t>
                </a:r>
                <a:r>
                  <a:rPr lang="ru-RU" b="1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C73FA8-AF45-48D3-4935-C6BF5D935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4" y="402672"/>
                <a:ext cx="11401737" cy="646331"/>
              </a:xfrm>
              <a:prstGeom prst="rect">
                <a:avLst/>
              </a:prstGeom>
              <a:blipFill>
                <a:blip r:embed="rId2"/>
                <a:stretch>
                  <a:fillRect l="-428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778ECED-7142-3578-398A-8675C41EA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8" y="1049003"/>
            <a:ext cx="10024844" cy="5385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83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4A602B-E2CB-C4DB-3773-5E4642AEAA91}"/>
                  </a:ext>
                </a:extLst>
              </p:cNvPr>
              <p:cNvSpPr txBox="1"/>
              <p:nvPr/>
            </p:nvSpPr>
            <p:spPr>
              <a:xfrm>
                <a:off x="220210" y="138068"/>
                <a:ext cx="118515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График собственной функции задачи </a:t>
                </a:r>
                <a:r>
                  <a:rPr lang="en-US" b="1" dirty="0"/>
                  <a:t>D(+)</a:t>
                </a:r>
                <a:r>
                  <a:rPr lang="ru-RU" b="1" dirty="0"/>
                  <a:t>, соответствующей собственному значению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b="1" dirty="0"/>
                  <a:t>, </a:t>
                </a:r>
                <a:r>
                  <a:rPr lang="ru-RU" b="1" dirty="0">
                    <a:ea typeface="Times New Roman" panose="02020603050405020304" pitchFamily="18" charset="0"/>
                  </a:rPr>
                  <a:t>со спектральными параметрами (5, 6) при некоторых значениях параметра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ru-RU" b="1" dirty="0">
                    <a:ea typeface="Times New Roman" panose="02020603050405020304" pitchFamily="18" charset="0"/>
                  </a:rPr>
                  <a:t> для второго способа нормирования</a:t>
                </a:r>
                <a:r>
                  <a:rPr lang="ru-RU" b="1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4A602B-E2CB-C4DB-3773-5E4642AEA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0" y="138068"/>
                <a:ext cx="11851548" cy="646331"/>
              </a:xfrm>
              <a:prstGeom prst="rect">
                <a:avLst/>
              </a:prstGeom>
              <a:blipFill>
                <a:blip r:embed="rId2"/>
                <a:stretch>
                  <a:fillRect l="-412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4F35EAA-8802-3E22-7FD3-15535BD65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8" y="784399"/>
            <a:ext cx="10872472" cy="5831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54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43F519-F124-9A10-8219-8263F4FB4F90}"/>
              </a:ext>
            </a:extLst>
          </p:cNvPr>
          <p:cNvSpPr txBox="1"/>
          <p:nvPr/>
        </p:nvSpPr>
        <p:spPr>
          <a:xfrm>
            <a:off x="746620" y="444618"/>
            <a:ext cx="448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Решение задачи </a:t>
            </a:r>
            <a:r>
              <a:rPr lang="en-US" b="1" dirty="0"/>
              <a:t>D(+) </a:t>
            </a:r>
            <a:r>
              <a:rPr lang="ru-RU" b="1" dirty="0"/>
              <a:t>с параметрами (-5, 6)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B23BF2-628E-D85C-09DC-5011BB9CE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43" y="915174"/>
            <a:ext cx="9830499" cy="52595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239D1A-1388-EA28-B679-77C2FEE18470}"/>
                  </a:ext>
                </a:extLst>
              </p:cNvPr>
              <p:cNvSpPr txBox="1"/>
              <p:nvPr/>
            </p:nvSpPr>
            <p:spPr>
              <a:xfrm>
                <a:off x="957743" y="6174754"/>
                <a:ext cx="9563195" cy="504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Графическое решение уравнения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61</m:t>
                        </m:r>
                        <m:func>
                          <m:func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+60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задачи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(+) с параметрами (-5,6)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239D1A-1388-EA28-B679-77C2FEE1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43" y="6174754"/>
                <a:ext cx="9563195" cy="504946"/>
              </a:xfrm>
              <a:prstGeom prst="rect">
                <a:avLst/>
              </a:prstGeom>
              <a:blipFill>
                <a:blip r:embed="rId3"/>
                <a:stretch>
                  <a:fillRect l="-510" b="-60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60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2414</Words>
  <Application>Microsoft Office PowerPoint</Application>
  <PresentationFormat>Widescreen</PresentationFormat>
  <Paragraphs>521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Office Theme</vt:lpstr>
      <vt:lpstr>Исследование и решение краевой задачи с нелокальными граничными условиями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и решение краевой задачи с нелокальными граничными условиями </dc:title>
  <dc:creator>Malik Khapisov</dc:creator>
  <cp:lastModifiedBy>Malik Khapisov</cp:lastModifiedBy>
  <cp:revision>21</cp:revision>
  <dcterms:created xsi:type="dcterms:W3CDTF">2022-05-17T15:21:14Z</dcterms:created>
  <dcterms:modified xsi:type="dcterms:W3CDTF">2022-05-19T15:28:27Z</dcterms:modified>
</cp:coreProperties>
</file>