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63" r:id="rId2"/>
    <p:sldId id="257" r:id="rId3"/>
    <p:sldId id="258" r:id="rId4"/>
    <p:sldId id="260" r:id="rId5"/>
    <p:sldId id="278" r:id="rId6"/>
    <p:sldId id="261" r:id="rId7"/>
    <p:sldId id="279" r:id="rId8"/>
    <p:sldId id="266" r:id="rId9"/>
    <p:sldId id="270" r:id="rId10"/>
    <p:sldId id="275" r:id="rId11"/>
    <p:sldId id="276" r:id="rId12"/>
    <p:sldId id="277" r:id="rId13"/>
    <p:sldId id="280" r:id="rId14"/>
    <p:sldId id="281" r:id="rId15"/>
    <p:sldId id="282" r:id="rId16"/>
    <p:sldId id="283" r:id="rId17"/>
    <p:sldId id="28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96323" autoAdjust="0"/>
  </p:normalViewPr>
  <p:slideViewPr>
    <p:cSldViewPr snapToGrid="0">
      <p:cViewPr varScale="1">
        <p:scale>
          <a:sx n="67" d="100"/>
          <a:sy n="67" d="100"/>
        </p:scale>
        <p:origin x="15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84E11-E8C8-4700-BD71-3469F43B122D}" type="datetimeFigureOut">
              <a:rPr lang="ru-RU" smtClean="0"/>
              <a:t>13.06.2024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E7F49-63D4-42B9-AEE1-C61793232EBC}" type="slidenum">
              <a:rPr lang="ru-RU" smtClean="0"/>
              <a:t>‹#›</a:t>
            </a:fld>
            <a:endParaRPr lang="ru-RU"/>
          </a:p>
        </p:txBody>
      </p:sp>
    </p:spTree>
    <p:extLst>
      <p:ext uri="{BB962C8B-B14F-4D97-AF65-F5344CB8AC3E}">
        <p14:creationId xmlns:p14="http://schemas.microsoft.com/office/powerpoint/2010/main" val="30373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E8E7F49-63D4-42B9-AEE1-C61793232EBC}" type="slidenum">
              <a:rPr lang="ru-RU" smtClean="0"/>
              <a:t>8</a:t>
            </a:fld>
            <a:endParaRPr lang="ru-RU"/>
          </a:p>
        </p:txBody>
      </p:sp>
    </p:spTree>
    <p:extLst>
      <p:ext uri="{BB962C8B-B14F-4D97-AF65-F5344CB8AC3E}">
        <p14:creationId xmlns:p14="http://schemas.microsoft.com/office/powerpoint/2010/main" val="327130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ABFAC-EEB2-4A93-8D55-0119ED3A18C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D77CF90-8A64-400E-8EA9-AF6E9B259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B748AFB-326A-4B5A-8077-89893138A213}"/>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A2F8D780-1DDB-42E1-BB27-4E080FF90E0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8291990-7F41-4451-AAC5-9FE60A93A540}"/>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211065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C369C3-CF93-4E9E-8F52-05AAA4D8374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8B32A4D-68DB-4B3C-84F1-A97846013AE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A8009B-BAC9-4C17-A44D-411C38839925}"/>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7B97AA32-8E1C-4B2A-9683-5D643E5D4B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44C862-4800-4A2C-9E43-2D77A2A555D1}"/>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345465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C52DF6B-52DE-4F77-9151-30A841D04BB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7525FD9-0422-4585-A7A4-260190AEADA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0C9750-35EA-4E00-B51D-16B85689F5D5}"/>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273C8020-B1B5-4A91-9B12-CCABAC3872F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D8EB4C8-8EF4-4873-9DAE-1BBB062E27D3}"/>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129619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60AEB-2D74-4CA3-BA85-E7999258F9D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4D2C52E-18D1-4175-BAD1-DD2EE62961C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0A2609-3331-418F-AB09-B43DC9B28DCD}"/>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DAAD760A-50DD-4B3D-9FEE-F198494CE0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83B0F6-C4CE-4B7D-930C-00DC94CA59B7}"/>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159751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7D30C-1321-44E0-AC2E-1C9EC06A630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14BDC38-9E20-45AF-9278-575F7842A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CF90288-E00F-4EA7-9799-282222263A90}"/>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3F2205FA-6114-4C17-8F0A-BA3F9C3D5C5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98380E6-ED47-4F90-B33E-2EDDD153625F}"/>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248964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36FB8-082B-4CCF-84A4-09A9F97E24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32480B0-22E5-4B94-A738-144E879EAA0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3FE60F5-D26F-4834-8771-7643A9D4785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E5BB7BA-24A8-47E9-BC6A-63BF05CC746E}"/>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6" name="Нижний колонтитул 5">
            <a:extLst>
              <a:ext uri="{FF2B5EF4-FFF2-40B4-BE49-F238E27FC236}">
                <a16:creationId xmlns:a16="http://schemas.microsoft.com/office/drawing/2014/main" id="{2447B8AD-7755-4EB2-A446-2F7CBDDC997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1EC4889-615C-49D0-B35E-7D9467FCDED7}"/>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198722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BE4926-A693-44B3-B828-C872CC7D371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3579803-60B0-4C03-BF51-347C3DD37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037C537-F501-443B-8D85-DD854AEE84F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7C3CA35-35C9-44B0-B6D3-7076BB12C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7B3193-5317-4DBA-82AB-E9FD8F74BB4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4211C4F-AC10-4257-9BF6-CDA1BF0CFDBE}"/>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8" name="Нижний колонтитул 7">
            <a:extLst>
              <a:ext uri="{FF2B5EF4-FFF2-40B4-BE49-F238E27FC236}">
                <a16:creationId xmlns:a16="http://schemas.microsoft.com/office/drawing/2014/main" id="{01C08A2C-C111-48CF-923C-DD72FC2C09A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2BFA524-3B9A-4BE8-A8E6-6A9ED19E44D4}"/>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392498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E7FA20-3546-4397-AF06-E189060FD8C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A60A3A0-7DE7-4E56-8FC4-74D1276DF8AB}"/>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4" name="Нижний колонтитул 3">
            <a:extLst>
              <a:ext uri="{FF2B5EF4-FFF2-40B4-BE49-F238E27FC236}">
                <a16:creationId xmlns:a16="http://schemas.microsoft.com/office/drawing/2014/main" id="{CA691C9C-20DA-4E6A-83E2-BA1E7724F25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6538FFB-396D-4911-A4B0-A56158C0A5D2}"/>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143861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1A09FA5-C38A-4C14-88F9-F38FA8CB3CB6}"/>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3" name="Нижний колонтитул 2">
            <a:extLst>
              <a:ext uri="{FF2B5EF4-FFF2-40B4-BE49-F238E27FC236}">
                <a16:creationId xmlns:a16="http://schemas.microsoft.com/office/drawing/2014/main" id="{FADB0CC5-333E-47DB-9D7F-D2B1D9AB956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81C58D-5F4C-4161-B4E4-A763E65AC748}"/>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192427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8EB9A7-50A5-4D52-B605-B83CC6C45CF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17A4826-82E3-4F94-950B-15B78D3BF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6DBD6B-5F7C-4B80-8B62-9FD9A1D65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78025AD-4DA5-4A2F-9F41-2388423DE2B3}"/>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6" name="Нижний колонтитул 5">
            <a:extLst>
              <a:ext uri="{FF2B5EF4-FFF2-40B4-BE49-F238E27FC236}">
                <a16:creationId xmlns:a16="http://schemas.microsoft.com/office/drawing/2014/main" id="{9AFAF33F-97FA-45C6-B983-E1862918F61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D4C072-2037-4122-834E-18EE6ABDBC28}"/>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112041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30C5AC-604D-4003-8608-107CA52250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ECACAA8-9573-4693-A38A-9B3A15687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7C5392C-E428-4F28-A56B-A5DDC647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638EE9E-27EF-4F90-A8AA-10D3F5ED6A61}"/>
              </a:ext>
            </a:extLst>
          </p:cNvPr>
          <p:cNvSpPr>
            <a:spLocks noGrp="1"/>
          </p:cNvSpPr>
          <p:nvPr>
            <p:ph type="dt" sz="half" idx="10"/>
          </p:nvPr>
        </p:nvSpPr>
        <p:spPr/>
        <p:txBody>
          <a:bodyPr/>
          <a:lstStyle/>
          <a:p>
            <a:fld id="{C0DF266B-E6E1-4D28-B9D9-09553D7F7DC2}" type="datetimeFigureOut">
              <a:rPr lang="ru-RU" smtClean="0"/>
              <a:t>13.06.2024</a:t>
            </a:fld>
            <a:endParaRPr lang="ru-RU"/>
          </a:p>
        </p:txBody>
      </p:sp>
      <p:sp>
        <p:nvSpPr>
          <p:cNvPr id="6" name="Нижний колонтитул 5">
            <a:extLst>
              <a:ext uri="{FF2B5EF4-FFF2-40B4-BE49-F238E27FC236}">
                <a16:creationId xmlns:a16="http://schemas.microsoft.com/office/drawing/2014/main" id="{9F3E16ED-68AE-4EAB-B32F-3E07D020F62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3EB16C-D39E-4506-B437-670EB6FFEB18}"/>
              </a:ext>
            </a:extLst>
          </p:cNvPr>
          <p:cNvSpPr>
            <a:spLocks noGrp="1"/>
          </p:cNvSpPr>
          <p:nvPr>
            <p:ph type="sldNum" sz="quarter" idx="12"/>
          </p:nvPr>
        </p:nvSpPr>
        <p:spPr/>
        <p:txBody>
          <a:bodyPr/>
          <a:lstStyle/>
          <a:p>
            <a:fld id="{1B5754A2-B373-4111-87CC-5231674C0C3F}" type="slidenum">
              <a:rPr lang="ru-RU" smtClean="0"/>
              <a:t>‹#›</a:t>
            </a:fld>
            <a:endParaRPr lang="ru-RU"/>
          </a:p>
        </p:txBody>
      </p:sp>
    </p:spTree>
    <p:extLst>
      <p:ext uri="{BB962C8B-B14F-4D97-AF65-F5344CB8AC3E}">
        <p14:creationId xmlns:p14="http://schemas.microsoft.com/office/powerpoint/2010/main" val="298891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8BB94E-C92F-4784-99A9-E774B5A07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11FCC84-E24A-4BF6-A2D3-68334BB080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BB269A0-9F70-4308-A313-4EAEDB9F2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F266B-E6E1-4D28-B9D9-09553D7F7D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B3B15925-394F-491A-9B18-0932E5E27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300E6DE-F26B-4547-99DF-F758E65F5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754A2-B373-4111-87CC-5231674C0C3F}" type="slidenum">
              <a:rPr lang="ru-RU" smtClean="0"/>
              <a:t>‹#›</a:t>
            </a:fld>
            <a:endParaRPr lang="ru-RU"/>
          </a:p>
        </p:txBody>
      </p:sp>
    </p:spTree>
    <p:extLst>
      <p:ext uri="{BB962C8B-B14F-4D97-AF65-F5344CB8AC3E}">
        <p14:creationId xmlns:p14="http://schemas.microsoft.com/office/powerpoint/2010/main" val="24108311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0.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6.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BB8709-E92F-493D-8CA4-E62966619E3A}"/>
              </a:ext>
            </a:extLst>
          </p:cNvPr>
          <p:cNvSpPr txBox="1">
            <a:spLocks/>
          </p:cNvSpPr>
          <p:nvPr/>
        </p:nvSpPr>
        <p:spPr>
          <a:xfrm>
            <a:off x="1524000" y="2229486"/>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5400" dirty="0">
                <a:latin typeface="Times New Roman" panose="02020603050405020304" pitchFamily="18" charset="0"/>
                <a:cs typeface="Times New Roman" panose="02020603050405020304" pitchFamily="18" charset="0"/>
              </a:rPr>
              <a:t>Применение стохастического метода </a:t>
            </a:r>
            <a:r>
              <a:rPr lang="ru-RU" sz="5400" dirty="0" err="1">
                <a:latin typeface="Times New Roman" panose="02020603050405020304" pitchFamily="18" charset="0"/>
                <a:cs typeface="Times New Roman" panose="02020603050405020304" pitchFamily="18" charset="0"/>
              </a:rPr>
              <a:t>Галёркина</a:t>
            </a:r>
            <a:r>
              <a:rPr lang="ru-RU" sz="5400" dirty="0">
                <a:latin typeface="Times New Roman" panose="02020603050405020304" pitchFamily="18" charset="0"/>
                <a:cs typeface="Times New Roman" panose="02020603050405020304" pitchFamily="18" charset="0"/>
              </a:rPr>
              <a:t> к анализу </a:t>
            </a:r>
            <a:r>
              <a:rPr lang="ru-RU" sz="5400" dirty="0" err="1">
                <a:latin typeface="Times New Roman" panose="02020603050405020304" pitchFamily="18" charset="0"/>
                <a:cs typeface="Times New Roman" panose="02020603050405020304" pitchFamily="18" charset="0"/>
              </a:rPr>
              <a:t>регрессионых</a:t>
            </a:r>
            <a:r>
              <a:rPr lang="ru-RU" sz="5400" dirty="0">
                <a:latin typeface="Times New Roman" panose="02020603050405020304" pitchFamily="18" charset="0"/>
                <a:cs typeface="Times New Roman" panose="02020603050405020304" pitchFamily="18" charset="0"/>
              </a:rPr>
              <a:t> моделей</a:t>
            </a:r>
          </a:p>
        </p:txBody>
      </p:sp>
      <p:sp>
        <p:nvSpPr>
          <p:cNvPr id="3" name="Подзаголовок 2">
            <a:extLst>
              <a:ext uri="{FF2B5EF4-FFF2-40B4-BE49-F238E27FC236}">
                <a16:creationId xmlns:a16="http://schemas.microsoft.com/office/drawing/2014/main" id="{9035917B-9EE5-4CB5-9433-B6A7ABA8609E}"/>
              </a:ext>
            </a:extLst>
          </p:cNvPr>
          <p:cNvSpPr txBox="1">
            <a:spLocks/>
          </p:cNvSpPr>
          <p:nvPr/>
        </p:nvSpPr>
        <p:spPr>
          <a:xfrm>
            <a:off x="804119" y="4952684"/>
            <a:ext cx="9144000" cy="10010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latin typeface="Times New Roman" panose="02020603050405020304" pitchFamily="18" charset="0"/>
                <a:cs typeface="Times New Roman" panose="02020603050405020304" pitchFamily="18" charset="0"/>
              </a:rPr>
              <a:t>Научный руководитель: к.ф.-м.н., доцент, </a:t>
            </a:r>
            <a:r>
              <a:rPr lang="ru-RU" dirty="0" err="1">
                <a:latin typeface="Times New Roman" panose="02020603050405020304" pitchFamily="18" charset="0"/>
                <a:cs typeface="Times New Roman" panose="02020603050405020304" pitchFamily="18" charset="0"/>
              </a:rPr>
              <a:t>Облакова</a:t>
            </a:r>
            <a:r>
              <a:rPr lang="ru-RU" dirty="0">
                <a:latin typeface="Times New Roman" panose="02020603050405020304" pitchFamily="18" charset="0"/>
                <a:cs typeface="Times New Roman" panose="02020603050405020304" pitchFamily="18" charset="0"/>
              </a:rPr>
              <a:t> Т.В.</a:t>
            </a:r>
          </a:p>
          <a:p>
            <a:r>
              <a:rPr lang="ru-RU" dirty="0">
                <a:latin typeface="Times New Roman" panose="02020603050405020304" pitchFamily="18" charset="0"/>
                <a:cs typeface="Times New Roman" panose="02020603050405020304" pitchFamily="18" charset="0"/>
              </a:rPr>
              <a:t>Студент: </a:t>
            </a:r>
            <a:r>
              <a:rPr lang="ru-RU" dirty="0" err="1">
                <a:latin typeface="Times New Roman" panose="02020603050405020304" pitchFamily="18" charset="0"/>
                <a:cs typeface="Times New Roman" panose="02020603050405020304" pitchFamily="18" charset="0"/>
              </a:rPr>
              <a:t>Хаписов</a:t>
            </a:r>
            <a:r>
              <a:rPr lang="ru-RU" dirty="0">
                <a:latin typeface="Times New Roman" panose="02020603050405020304" pitchFamily="18" charset="0"/>
                <a:cs typeface="Times New Roman" panose="02020603050405020304" pitchFamily="18" charset="0"/>
              </a:rPr>
              <a:t> М.Х. ФН11-82Б</a:t>
            </a:r>
          </a:p>
        </p:txBody>
      </p:sp>
      <p:pic>
        <p:nvPicPr>
          <p:cNvPr id="4" name="Рисунок 1" descr="Gerb-BMSTU_01">
            <a:extLst>
              <a:ext uri="{FF2B5EF4-FFF2-40B4-BE49-F238E27FC236}">
                <a16:creationId xmlns:a16="http://schemas.microsoft.com/office/drawing/2014/main" id="{EA32368A-6FC3-4EA4-99D1-36D122323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3400" y="386993"/>
            <a:ext cx="1197400" cy="1352907"/>
          </a:xfrm>
          <a:prstGeom prst="rect">
            <a:avLst/>
          </a:prstGeom>
          <a:solidFill>
            <a:schemeClr val="bg1"/>
          </a:solidFill>
        </p:spPr>
      </p:pic>
      <p:sp>
        <p:nvSpPr>
          <p:cNvPr id="5" name="TextBox 4">
            <a:extLst>
              <a:ext uri="{FF2B5EF4-FFF2-40B4-BE49-F238E27FC236}">
                <a16:creationId xmlns:a16="http://schemas.microsoft.com/office/drawing/2014/main" id="{E09B7C72-EF6F-4D4D-A486-6A7510048C01}"/>
              </a:ext>
            </a:extLst>
          </p:cNvPr>
          <p:cNvSpPr txBox="1"/>
          <p:nvPr/>
        </p:nvSpPr>
        <p:spPr>
          <a:xfrm>
            <a:off x="2362349" y="416560"/>
            <a:ext cx="7467302" cy="1477328"/>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МГТУ имени Н.Э. Баумана</a:t>
            </a:r>
          </a:p>
          <a:p>
            <a:pPr algn="ctr"/>
            <a:r>
              <a:rPr lang="ru-RU" dirty="0">
                <a:latin typeface="Times New Roman" panose="02020603050405020304" pitchFamily="18" charset="0"/>
                <a:cs typeface="Times New Roman" panose="02020603050405020304" pitchFamily="18" charset="0"/>
              </a:rPr>
              <a:t>Конференция «Студенческая весна»</a:t>
            </a:r>
          </a:p>
          <a:p>
            <a:pPr algn="ctr"/>
            <a:endParaRPr lang="ru-RU"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Факультет «Фундаментальные науки»</a:t>
            </a:r>
            <a:endParaRPr kumimoji="0" lang="ru-RU" altLang="ru-RU"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Кафедра «Вычислительная математика и математическая физика» (ФН11)</a:t>
            </a:r>
            <a:endPar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A72E41-F9AC-45BC-87C2-90F86FA92B38}"/>
              </a:ext>
            </a:extLst>
          </p:cNvPr>
          <p:cNvSpPr txBox="1"/>
          <p:nvPr/>
        </p:nvSpPr>
        <p:spPr>
          <a:xfrm>
            <a:off x="4785360" y="6075680"/>
            <a:ext cx="2621280" cy="365760"/>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Москва, 2024</a:t>
            </a:r>
          </a:p>
        </p:txBody>
      </p:sp>
    </p:spTree>
    <p:extLst>
      <p:ext uri="{BB962C8B-B14F-4D97-AF65-F5344CB8AC3E}">
        <p14:creationId xmlns:p14="http://schemas.microsoft.com/office/powerpoint/2010/main" val="2428491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BCAA2F-30ED-4935-BCC7-776458004AD0}"/>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Система с моностабильным поведением</a:t>
            </a:r>
            <a:endParaRPr lang="ru-RU"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775475C-AC78-43B3-8385-DBA73FB52374}"/>
                  </a:ext>
                </a:extLst>
              </p:cNvPr>
              <p:cNvSpPr txBox="1"/>
              <p:nvPr/>
            </p:nvSpPr>
            <p:spPr>
              <a:xfrm>
                <a:off x="1002323" y="1690688"/>
                <a:ext cx="9486900" cy="3223447"/>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Проведём анализ системы с моностабильным поведением</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Выберем конкретные значения интенсивностей, для которых дискриминант многочлена </a:t>
                </a:r>
                <a14:m>
                  <m:oMath xmlns:m="http://schemas.openxmlformats.org/officeDocument/2006/math">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b="0" i="0" dirty="0" smtClean="0">
                        <a:latin typeface="Cambria Math" panose="02040503050406030204" pitchFamily="18" charset="0"/>
                        <a:cs typeface="Times New Roman" panose="02020603050405020304" pitchFamily="18" charset="0"/>
                      </a:rPr>
                      <m:t>Δ</m:t>
                    </m:r>
                    <m:r>
                      <a:rPr lang="en-US" b="0" i="1" dirty="0" smtClean="0">
                        <a:latin typeface="Cambria Math" panose="02040503050406030204" pitchFamily="18" charset="0"/>
                        <a:cs typeface="Times New Roman" panose="02020603050405020304" pitchFamily="18" charset="0"/>
                      </a:rPr>
                      <m:t>&lt;0</m:t>
                    </m:r>
                    <m:r>
                      <a:rPr lang="en-US" b="0" i="0" dirty="0"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Пусть интенсивности зависят от некоторой случайной величины </a:t>
                </a:r>
                <a14:m>
                  <m:oMath xmlns:m="http://schemas.openxmlformats.org/officeDocument/2006/math">
                    <m:r>
                      <a:rPr lang="ru-RU" i="1">
                        <a:latin typeface="Cambria Math" panose="02040503050406030204" pitchFamily="18" charset="0"/>
                      </a:rPr>
                      <m:t>𝜉</m:t>
                    </m:r>
                    <m:r>
                      <a:rPr lang="ru-RU" i="1">
                        <a:latin typeface="Cambria Math" panose="02040503050406030204" pitchFamily="18" charset="0"/>
                      </a:rPr>
                      <m:t> ~ </m:t>
                    </m:r>
                    <m:r>
                      <a:rPr lang="ru-RU" i="1">
                        <a:latin typeface="Cambria Math" panose="02040503050406030204" pitchFamily="18" charset="0"/>
                      </a:rPr>
                      <m:t>𝑁</m:t>
                    </m:r>
                    <m:r>
                      <a:rPr lang="ru-RU" i="1">
                        <a:latin typeface="Cambria Math" panose="02040503050406030204" pitchFamily="18" charset="0"/>
                      </a:rPr>
                      <m:t>(1, 0.1)</m:t>
                    </m:r>
                  </m:oMath>
                </a14:m>
                <a:r>
                  <a:rPr lang="ru-RU" dirty="0">
                    <a:latin typeface="Times New Roman" panose="02020603050405020304" pitchFamily="18" charset="0"/>
                    <a:cs typeface="Times New Roman" panose="02020603050405020304" pitchFamily="18" charset="0"/>
                  </a:rPr>
                  <a:t> следующим образом</a:t>
                </a:r>
              </a:p>
              <a:p>
                <a:pPr/>
                <a14:m>
                  <m:oMathPara xmlns:m="http://schemas.openxmlformats.org/officeDocument/2006/math">
                    <m:oMathParaPr>
                      <m:jc m:val="centerGroup"/>
                    </m:oMathParaPr>
                    <m:oMath xmlns:m="http://schemas.openxmlformats.org/officeDocument/2006/math">
                      <m:d>
                        <m:dPr>
                          <m:begChr m:val="{"/>
                          <m:endChr m:val=""/>
                          <m:ctrlPr>
                            <a:rPr lang="ru-RU" sz="1800" i="1" smtClean="0">
                              <a:solidFill>
                                <a:srgbClr val="000000"/>
                              </a:solidFill>
                              <a:effectLst/>
                              <a:latin typeface="Cambria Math" panose="02040503050406030204" pitchFamily="18" charset="0"/>
                            </a:rPr>
                          </m:ctrlPr>
                        </m:dPr>
                        <m:e>
                          <m:eqArr>
                            <m:eqArrPr>
                              <m:ctrlPr>
                                <a:rPr lang="ru-RU" sz="1800" i="1">
                                  <a:solidFill>
                                    <a:srgbClr val="000000"/>
                                  </a:solidFill>
                                  <a:effectLst/>
                                  <a:latin typeface="Cambria Math" panose="02040503050406030204" pitchFamily="18" charset="0"/>
                                </a:rPr>
                              </m:ctrlPr>
                            </m:eqArrPr>
                            <m:e>
                              <m:sSub>
                                <m:sSubPr>
                                  <m:ctrlPr>
                                    <a:rPr lang="ru-RU" sz="18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800" i="1">
                                      <a:solidFill>
                                        <a:srgbClr val="000000"/>
                                      </a:solidFill>
                                      <a:effectLst/>
                                      <a:latin typeface="Cambria Math" panose="020405030504060302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𝜉</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𝜉</m:t>
                                  </m:r>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10</m:t>
                                  </m:r>
                                </m:den>
                              </m:f>
                            </m:e>
                            <m:e>
                              <m:sSub>
                                <m:sSubPr>
                                  <m:ctrlPr>
                                    <a:rPr lang="ru-RU" sz="1800" i="1">
                                      <a:solidFill>
                                        <a:srgbClr val="000000"/>
                                      </a:solidFill>
                                      <a:effectLst/>
                                      <a:latin typeface="Cambria Math" panose="02040503050406030204" pitchFamily="18" charset="0"/>
                                    </a:rPr>
                                  </m:ctrlPr>
                                </m:sSub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𝜉</m:t>
                                  </m:r>
                                </m:e>
                              </m:d>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𝜉</m:t>
                                  </m:r>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10</m:t>
                                  </m:r>
                                </m:den>
                              </m:f>
                            </m:e>
                            <m:e>
                              <m:sSub>
                                <m:sSubPr>
                                  <m:ctrlPr>
                                    <a:rPr lang="ru-RU" sz="1800" i="1">
                                      <a:solidFill>
                                        <a:srgbClr val="000000"/>
                                      </a:solidFill>
                                      <a:effectLst/>
                                      <a:latin typeface="Cambria Math" panose="02040503050406030204" pitchFamily="18" charset="0"/>
                                    </a:rPr>
                                  </m:ctrlPr>
                                </m:sSub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𝜉</m:t>
                                  </m:r>
                                </m:e>
                              </m:d>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𝜉</m:t>
                                  </m:r>
                                </m:num>
                                <m:den>
                                  <m: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10</m:t>
                                  </m:r>
                                </m:den>
                              </m:f>
                            </m:e>
                            <m:e>
                              <m:sSub>
                                <m:sSubPr>
                                  <m:ctrlP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𝑘</m:t>
                                  </m:r>
                                </m:e>
                                <m:sub>
                                  <m: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4</m:t>
                                  </m:r>
                                </m:sub>
                              </m:sSub>
                              <m:d>
                                <m:dPr>
                                  <m:ctrlP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𝜉</m:t>
                                  </m:r>
                                </m:e>
                              </m:d>
                              <m: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=0.01</m:t>
                              </m:r>
                              <m:r>
                                <a:rPr lang="ru-RU" sz="1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𝜉</m:t>
                              </m:r>
                            </m:e>
                          </m:eqArr>
                        </m:e>
                      </m:d>
                    </m:oMath>
                  </m:oMathPara>
                </a14:m>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7775475C-AC78-43B3-8385-DBA73FB52374}"/>
                  </a:ext>
                </a:extLst>
              </p:cNvPr>
              <p:cNvSpPr txBox="1">
                <a:spLocks noRot="1" noChangeAspect="1" noMove="1" noResize="1" noEditPoints="1" noAdjustHandles="1" noChangeArrowheads="1" noChangeShapeType="1" noTextEdit="1"/>
              </p:cNvSpPr>
              <p:nvPr/>
            </p:nvSpPr>
            <p:spPr>
              <a:xfrm>
                <a:off x="1002323" y="1690688"/>
                <a:ext cx="9486900" cy="3223447"/>
              </a:xfrm>
              <a:prstGeom prst="rect">
                <a:avLst/>
              </a:prstGeom>
              <a:blipFill>
                <a:blip r:embed="rId2"/>
                <a:stretch>
                  <a:fillRect l="-514" t="-94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8F0171-A4E6-4FC9-A6F5-D33CC81C9EF9}"/>
                  </a:ext>
                </a:extLst>
              </p:cNvPr>
              <p:cNvSpPr txBox="1"/>
              <p:nvPr/>
            </p:nvSpPr>
            <p:spPr>
              <a:xfrm>
                <a:off x="1002323" y="5073162"/>
                <a:ext cx="7787068" cy="1766894"/>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Найдём для этой задачи функцию плотности вероятности эволюции системы</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𝑃</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𝑁</m:t>
                          </m:r>
                          <m:func>
                            <m:funcPr>
                              <m:ctrlPr>
                                <a:rPr lang="en-US" b="0" i="1" smtClean="0">
                                  <a:latin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cs typeface="Times New Roman" panose="02020603050405020304" pitchFamily="18" charset="0"/>
                                </a:rPr>
                                <m:t>exp</m:t>
                              </m:r>
                            </m:fName>
                            <m:e>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nary>
                                    <m:naryPr>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𝑥</m:t>
                                      </m:r>
                                    </m:sup>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0.01</m:t>
                                          </m:r>
                                          <m:r>
                                            <a:rPr lang="en-US" i="1">
                                              <a:latin typeface="Cambria Math" panose="02040503050406030204" pitchFamily="18" charset="0"/>
                                              <a:cs typeface="Times New Roman" panose="02020603050405020304" pitchFamily="18" charset="0"/>
                                            </a:rPr>
                                            <m:t>𝜉</m:t>
                                          </m:r>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𝑢</m:t>
                                              </m:r>
                                            </m:e>
                                            <m:sup>
                                              <m:r>
                                                <a:rPr lang="en-US" i="1">
                                                  <a:latin typeface="Cambria Math" panose="02040503050406030204" pitchFamily="18" charset="0"/>
                                                  <a:cs typeface="Times New Roman" panose="02020603050405020304" pitchFamily="18" charset="0"/>
                                                </a:rPr>
                                                <m:t>3</m:t>
                                              </m:r>
                                            </m:sup>
                                          </m:sSup>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𝜉</m:t>
                                              </m:r>
                                            </m:num>
                                            <m:den>
                                              <m:r>
                                                <a:rPr lang="en-US" i="1">
                                                  <a:latin typeface="Cambria Math" panose="02040503050406030204" pitchFamily="18" charset="0"/>
                                                  <a:cs typeface="Times New Roman" panose="02020603050405020304" pitchFamily="18" charset="0"/>
                                                </a:rPr>
                                                <m:t>10</m:t>
                                              </m:r>
                                            </m:den>
                                          </m:f>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𝑢</m:t>
                                              </m:r>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1+2</m:t>
                                              </m:r>
                                              <m:r>
                                                <a:rPr lang="en-US" i="1">
                                                  <a:latin typeface="Cambria Math" panose="02040503050406030204" pitchFamily="18" charset="0"/>
                                                  <a:cs typeface="Times New Roman" panose="02020603050405020304" pitchFamily="18" charset="0"/>
                                                </a:rPr>
                                                <m:t>𝜉</m:t>
                                              </m:r>
                                            </m:num>
                                            <m:den>
                                              <m:r>
                                                <a:rPr lang="en-US" i="1">
                                                  <a:latin typeface="Cambria Math" panose="02040503050406030204" pitchFamily="18" charset="0"/>
                                                  <a:cs typeface="Times New Roman" panose="02020603050405020304" pitchFamily="18" charset="0"/>
                                                </a:rPr>
                                                <m:t>10</m:t>
                                              </m:r>
                                            </m:den>
                                          </m:f>
                                          <m:r>
                                            <a:rPr lang="en-US" b="0" i="1" smtClean="0">
                                              <a:latin typeface="Cambria Math" panose="02040503050406030204" pitchFamily="18" charset="0"/>
                                              <a:cs typeface="Times New Roman" panose="02020603050405020304" pitchFamily="18" charset="0"/>
                                            </a:rPr>
                                            <m:t>𝑢</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1+4</m:t>
                                              </m:r>
                                              <m:r>
                                                <a:rPr lang="en-US" i="1">
                                                  <a:latin typeface="Cambria Math" panose="02040503050406030204" pitchFamily="18" charset="0"/>
                                                  <a:cs typeface="Times New Roman" panose="02020603050405020304" pitchFamily="18" charset="0"/>
                                                </a:rPr>
                                                <m:t>𝜉</m:t>
                                              </m:r>
                                            </m:num>
                                            <m:den>
                                              <m:r>
                                                <a:rPr lang="en-US" i="1">
                                                  <a:latin typeface="Cambria Math" panose="02040503050406030204" pitchFamily="18" charset="0"/>
                                                  <a:cs typeface="Times New Roman" panose="02020603050405020304" pitchFamily="18" charset="0"/>
                                                </a:rPr>
                                                <m:t>10</m:t>
                                              </m:r>
                                            </m:den>
                                          </m:f>
                                        </m:num>
                                        <m:den>
                                          <m:r>
                                            <a:rPr lang="en-US" i="1">
                                              <a:latin typeface="Cambria Math" panose="02040503050406030204" pitchFamily="18" charset="0"/>
                                              <a:cs typeface="Times New Roman" panose="02020603050405020304" pitchFamily="18" charset="0"/>
                                            </a:rPr>
                                            <m:t>0.01</m:t>
                                          </m:r>
                                          <m:r>
                                            <a:rPr lang="en-US" i="1">
                                              <a:latin typeface="Cambria Math" panose="02040503050406030204" pitchFamily="18" charset="0"/>
                                              <a:cs typeface="Times New Roman" panose="02020603050405020304" pitchFamily="18" charset="0"/>
                                            </a:rPr>
                                            <m:t>𝜉</m:t>
                                          </m:r>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𝑢</m:t>
                                              </m:r>
                                            </m:e>
                                            <m:sup>
                                              <m:r>
                                                <a:rPr lang="en-US" i="1">
                                                  <a:latin typeface="Cambria Math" panose="02040503050406030204" pitchFamily="18" charset="0"/>
                                                  <a:cs typeface="Times New Roman" panose="02020603050405020304" pitchFamily="18" charset="0"/>
                                                </a:rPr>
                                                <m:t>3</m:t>
                                              </m:r>
                                            </m:sup>
                                          </m:sSup>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𝜉</m:t>
                                              </m:r>
                                            </m:num>
                                            <m:den>
                                              <m:r>
                                                <a:rPr lang="en-US" i="1">
                                                  <a:latin typeface="Cambria Math" panose="02040503050406030204" pitchFamily="18" charset="0"/>
                                                  <a:cs typeface="Times New Roman" panose="02020603050405020304" pitchFamily="18" charset="0"/>
                                                </a:rPr>
                                                <m:t>10</m:t>
                                              </m:r>
                                            </m:den>
                                          </m:f>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𝑢</m:t>
                                              </m:r>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1+2</m:t>
                                              </m:r>
                                              <m:r>
                                                <a:rPr lang="en-US" i="1">
                                                  <a:latin typeface="Cambria Math" panose="02040503050406030204" pitchFamily="18" charset="0"/>
                                                  <a:cs typeface="Times New Roman" panose="02020603050405020304" pitchFamily="18" charset="0"/>
                                                </a:rPr>
                                                <m:t>𝜉</m:t>
                                              </m:r>
                                            </m:num>
                                            <m:den>
                                              <m:r>
                                                <a:rPr lang="en-US" i="1">
                                                  <a:latin typeface="Cambria Math" panose="02040503050406030204" pitchFamily="18" charset="0"/>
                                                  <a:cs typeface="Times New Roman" panose="02020603050405020304" pitchFamily="18" charset="0"/>
                                                </a:rPr>
                                                <m:t>10</m:t>
                                              </m:r>
                                            </m:den>
                                          </m:f>
                                          <m:r>
                                            <a:rPr lang="en-US" b="0" i="1" smtClean="0">
                                              <a:latin typeface="Cambria Math" panose="02040503050406030204" pitchFamily="18" charset="0"/>
                                              <a:cs typeface="Times New Roman" panose="02020603050405020304" pitchFamily="18" charset="0"/>
                                            </a:rPr>
                                            <m:t>𝑢</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1+4</m:t>
                                              </m:r>
                                              <m:r>
                                                <a:rPr lang="en-US" i="1">
                                                  <a:latin typeface="Cambria Math" panose="02040503050406030204" pitchFamily="18" charset="0"/>
                                                  <a:cs typeface="Times New Roman" panose="02020603050405020304" pitchFamily="18" charset="0"/>
                                                </a:rPr>
                                                <m:t>𝜉</m:t>
                                              </m:r>
                                            </m:num>
                                            <m:den>
                                              <m:r>
                                                <a:rPr lang="en-US" i="1">
                                                  <a:latin typeface="Cambria Math" panose="02040503050406030204" pitchFamily="18" charset="0"/>
                                                  <a:cs typeface="Times New Roman" panose="02020603050405020304" pitchFamily="18" charset="0"/>
                                                </a:rPr>
                                                <m:t>10</m:t>
                                              </m:r>
                                            </m:den>
                                          </m:f>
                                        </m:den>
                                      </m:f>
                                    </m:e>
                                  </m:nary>
                                  <m:r>
                                    <a:rPr lang="en-US" b="0" i="1" smtClean="0">
                                      <a:latin typeface="Cambria Math" panose="02040503050406030204" pitchFamily="18" charset="0"/>
                                      <a:cs typeface="Times New Roman" panose="02020603050405020304" pitchFamily="18" charset="0"/>
                                    </a:rPr>
                                    <m:t>𝑑𝑢</m:t>
                                  </m:r>
                                </m:e>
                              </m:d>
                            </m:e>
                          </m:func>
                        </m:num>
                        <m:den>
                          <m:r>
                            <a:rPr lang="en-US" b="0" i="1" smtClean="0">
                              <a:latin typeface="Cambria Math" panose="02040503050406030204" pitchFamily="18" charset="0"/>
                              <a:cs typeface="Times New Roman" panose="02020603050405020304" pitchFamily="18" charset="0"/>
                            </a:rPr>
                            <m:t>0.01</m:t>
                          </m:r>
                          <m:r>
                            <a:rPr lang="en-US" b="0" i="1" smtClean="0">
                              <a:latin typeface="Cambria Math" panose="02040503050406030204" pitchFamily="18" charset="0"/>
                              <a:cs typeface="Times New Roman" panose="02020603050405020304" pitchFamily="18" charset="0"/>
                            </a:rPr>
                            <m:t>𝜉</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𝜉</m:t>
                              </m:r>
                            </m:num>
                            <m:den>
                              <m:r>
                                <a:rPr lang="en-US" b="0" i="1" smtClean="0">
                                  <a:latin typeface="Cambria Math" panose="02040503050406030204" pitchFamily="18" charset="0"/>
                                  <a:cs typeface="Times New Roman" panose="02020603050405020304" pitchFamily="18" charset="0"/>
                                </a:rPr>
                                <m:t>10</m:t>
                              </m:r>
                            </m:den>
                          </m:f>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1+2</m:t>
                              </m:r>
                              <m:r>
                                <a:rPr lang="en-US" b="0" i="1" smtClean="0">
                                  <a:latin typeface="Cambria Math" panose="02040503050406030204" pitchFamily="18" charset="0"/>
                                  <a:cs typeface="Times New Roman" panose="02020603050405020304" pitchFamily="18" charset="0"/>
                                </a:rPr>
                                <m:t>𝜉</m:t>
                              </m:r>
                            </m:num>
                            <m:den>
                              <m:r>
                                <a:rPr lang="en-US" b="0" i="1" smtClean="0">
                                  <a:latin typeface="Cambria Math" panose="02040503050406030204" pitchFamily="18" charset="0"/>
                                  <a:cs typeface="Times New Roman" panose="02020603050405020304" pitchFamily="18" charset="0"/>
                                </a:rPr>
                                <m:t>10</m:t>
                              </m:r>
                            </m:den>
                          </m:f>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1+4</m:t>
                              </m:r>
                              <m:r>
                                <a:rPr lang="en-US" b="0" i="1" smtClean="0">
                                  <a:latin typeface="Cambria Math" panose="02040503050406030204" pitchFamily="18" charset="0"/>
                                  <a:cs typeface="Times New Roman" panose="02020603050405020304" pitchFamily="18" charset="0"/>
                                </a:rPr>
                                <m:t>𝜉</m:t>
                              </m:r>
                            </m:num>
                            <m:den>
                              <m:r>
                                <a:rPr lang="en-US" b="0" i="1" smtClean="0">
                                  <a:latin typeface="Cambria Math" panose="02040503050406030204" pitchFamily="18" charset="0"/>
                                  <a:cs typeface="Times New Roman" panose="02020603050405020304" pitchFamily="18" charset="0"/>
                                </a:rPr>
                                <m:t>10</m:t>
                              </m:r>
                            </m:den>
                          </m:f>
                        </m:den>
                      </m:f>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B78F0171-A4E6-4FC9-A6F5-D33CC81C9EF9}"/>
                  </a:ext>
                </a:extLst>
              </p:cNvPr>
              <p:cNvSpPr txBox="1">
                <a:spLocks noRot="1" noChangeAspect="1" noMove="1" noResize="1" noEditPoints="1" noAdjustHandles="1" noChangeArrowheads="1" noChangeShapeType="1" noTextEdit="1"/>
              </p:cNvSpPr>
              <p:nvPr/>
            </p:nvSpPr>
            <p:spPr>
              <a:xfrm>
                <a:off x="1002323" y="5073162"/>
                <a:ext cx="7787068" cy="1766894"/>
              </a:xfrm>
              <a:prstGeom prst="rect">
                <a:avLst/>
              </a:prstGeom>
              <a:blipFill>
                <a:blip r:embed="rId3"/>
                <a:stretch>
                  <a:fillRect l="-626" t="-1724"/>
                </a:stretch>
              </a:blipFill>
            </p:spPr>
            <p:txBody>
              <a:bodyPr/>
              <a:lstStyle/>
              <a:p>
                <a:r>
                  <a:rPr lang="ru-RU">
                    <a:noFill/>
                  </a:rPr>
                  <a:t> </a:t>
                </a:r>
              </a:p>
            </p:txBody>
          </p:sp>
        </mc:Fallback>
      </mc:AlternateContent>
    </p:spTree>
    <p:extLst>
      <p:ext uri="{BB962C8B-B14F-4D97-AF65-F5344CB8AC3E}">
        <p14:creationId xmlns:p14="http://schemas.microsoft.com/office/powerpoint/2010/main" val="187095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58B85-AAFE-4073-9F85-2C2C75A0ACD1}"/>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Система с моностабильным поведением</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800607-64BB-4701-AA5F-B94BDAF04983}"/>
                  </a:ext>
                </a:extLst>
              </p:cNvPr>
              <p:cNvSpPr txBox="1"/>
              <p:nvPr/>
            </p:nvSpPr>
            <p:spPr>
              <a:xfrm>
                <a:off x="838200" y="5482043"/>
                <a:ext cx="8703506" cy="1200329"/>
              </a:xfrm>
              <a:prstGeom prst="rect">
                <a:avLst/>
              </a:prstGeom>
              <a:noFill/>
            </p:spPr>
            <p:txBody>
              <a:bodyPr wrap="square" rtlCol="0">
                <a:spAutoFit/>
              </a:bodyPr>
              <a:lstStyle/>
              <a:p>
                <a:pPr>
                  <a:lnSpc>
                    <a:spcPct val="150000"/>
                  </a:lnSpc>
                </a:pPr>
                <a:r>
                  <a:rPr lang="ru-RU" dirty="0">
                    <a:latin typeface="Times New Roman" panose="02020603050405020304" pitchFamily="18" charset="0"/>
                    <a:ea typeface="Times New Roman" panose="02020603050405020304" pitchFamily="18" charset="0"/>
                  </a:rPr>
                  <a:t>С</a:t>
                </a:r>
                <a:r>
                  <a:rPr lang="ru-RU" sz="1800" dirty="0">
                    <a:effectLst/>
                    <a:latin typeface="Times New Roman" panose="02020603050405020304" pitchFamily="18" charset="0"/>
                    <a:ea typeface="Times New Roman" panose="02020603050405020304" pitchFamily="18" charset="0"/>
                  </a:rPr>
                  <a:t>ечение аппроксимирующей функции, построенной с помощью стохастического метода </a:t>
                </a:r>
                <a:r>
                  <a:rPr lang="ru-RU" sz="1800" dirty="0" err="1">
                    <a:effectLst/>
                    <a:latin typeface="Times New Roman" panose="02020603050405020304" pitchFamily="18" charset="0"/>
                    <a:ea typeface="Times New Roman" panose="02020603050405020304" pitchFamily="18" charset="0"/>
                  </a:rPr>
                  <a:t>Галёркина</a:t>
                </a:r>
                <a:r>
                  <a:rPr lang="ru-RU" sz="1800" dirty="0">
                    <a:effectLst/>
                    <a:latin typeface="Times New Roman" panose="02020603050405020304" pitchFamily="18" charset="0"/>
                    <a:ea typeface="Times New Roman" panose="02020603050405020304" pitchFamily="18" charset="0"/>
                  </a:rPr>
                  <a:t> (синий цвет – исходная функция, красный цвет – аппроксимация)</a:t>
                </a:r>
              </a:p>
              <a:p>
                <a:r>
                  <a:rPr lang="ru-RU" dirty="0">
                    <a:latin typeface="Times New Roman" panose="02020603050405020304" pitchFamily="18" charset="0"/>
                    <a:cs typeface="Times New Roman" panose="02020603050405020304" pitchFamily="18" charset="0"/>
                  </a:rPr>
                  <a:t>Среднеквадратичная ошибка аппроксимации составляет </a:t>
                </a:r>
                <a14:m>
                  <m:oMath xmlns:m="http://schemas.openxmlformats.org/officeDocument/2006/math">
                    <m:r>
                      <a:rPr lang="en-US" b="0" i="1" smtClean="0">
                        <a:latin typeface="Cambria Math" panose="02040503050406030204" pitchFamily="18" charset="0"/>
                        <a:cs typeface="Times New Roman" panose="02020603050405020304" pitchFamily="18" charset="0"/>
                      </a:rPr>
                      <m:t>𝜀</m:t>
                    </m:r>
                    <m:r>
                      <a:rPr lang="en-US" b="0" i="1" smtClean="0">
                        <a:latin typeface="Cambria Math" panose="02040503050406030204" pitchFamily="18" charset="0"/>
                        <a:cs typeface="Times New Roman" panose="02020603050405020304" pitchFamily="18" charset="0"/>
                      </a:rPr>
                      <m:t>=6.88∗</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−6</m:t>
                        </m:r>
                      </m:sup>
                    </m:sSup>
                  </m:oMath>
                </a14:m>
                <a:endParaRPr lang="ru-RU"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2800607-64BB-4701-AA5F-B94BDAF04983}"/>
                  </a:ext>
                </a:extLst>
              </p:cNvPr>
              <p:cNvSpPr txBox="1">
                <a:spLocks noRot="1" noChangeAspect="1" noMove="1" noResize="1" noEditPoints="1" noAdjustHandles="1" noChangeArrowheads="1" noChangeShapeType="1" noTextEdit="1"/>
              </p:cNvSpPr>
              <p:nvPr/>
            </p:nvSpPr>
            <p:spPr>
              <a:xfrm>
                <a:off x="838200" y="5482043"/>
                <a:ext cx="8703506" cy="1200329"/>
              </a:xfrm>
              <a:prstGeom prst="rect">
                <a:avLst/>
              </a:prstGeom>
              <a:blipFill>
                <a:blip r:embed="rId2"/>
                <a:stretch>
                  <a:fillRect l="-631" b="-7107"/>
                </a:stretch>
              </a:blipFill>
            </p:spPr>
            <p:txBody>
              <a:bodyPr/>
              <a:lstStyle/>
              <a:p>
                <a:r>
                  <a:rPr lang="ru-RU">
                    <a:noFill/>
                  </a:rPr>
                  <a:t> </a:t>
                </a:r>
              </a:p>
            </p:txBody>
          </p:sp>
        </mc:Fallback>
      </mc:AlternateContent>
      <p:pic>
        <p:nvPicPr>
          <p:cNvPr id="7" name="Рисунок 6">
            <a:extLst>
              <a:ext uri="{FF2B5EF4-FFF2-40B4-BE49-F238E27FC236}">
                <a16:creationId xmlns:a16="http://schemas.microsoft.com/office/drawing/2014/main" id="{A9E83FDE-398C-486E-B254-350FCBEAEA6A}"/>
              </a:ext>
            </a:extLst>
          </p:cNvPr>
          <p:cNvPicPr>
            <a:picLocks noChangeAspect="1"/>
          </p:cNvPicPr>
          <p:nvPr/>
        </p:nvPicPr>
        <p:blipFill>
          <a:blip r:embed="rId3"/>
          <a:stretch>
            <a:fillRect/>
          </a:stretch>
        </p:blipFill>
        <p:spPr>
          <a:xfrm>
            <a:off x="922627" y="1490904"/>
            <a:ext cx="5377180" cy="3994785"/>
          </a:xfrm>
          <a:prstGeom prst="rect">
            <a:avLst/>
          </a:prstGeom>
        </p:spPr>
      </p:pic>
      <p:pic>
        <p:nvPicPr>
          <p:cNvPr id="9" name="Рисунок 8">
            <a:extLst>
              <a:ext uri="{FF2B5EF4-FFF2-40B4-BE49-F238E27FC236}">
                <a16:creationId xmlns:a16="http://schemas.microsoft.com/office/drawing/2014/main" id="{7F9FE1CB-00D5-416B-B2A2-0F91FC8B7410}"/>
              </a:ext>
            </a:extLst>
          </p:cNvPr>
          <p:cNvPicPr>
            <a:picLocks noChangeAspect="1"/>
          </p:cNvPicPr>
          <p:nvPr/>
        </p:nvPicPr>
        <p:blipFill>
          <a:blip r:embed="rId4"/>
          <a:stretch>
            <a:fillRect/>
          </a:stretch>
        </p:blipFill>
        <p:spPr>
          <a:xfrm>
            <a:off x="6584706" y="1494548"/>
            <a:ext cx="5443171" cy="3987495"/>
          </a:xfrm>
          <a:prstGeom prst="rect">
            <a:avLst/>
          </a:prstGeom>
        </p:spPr>
      </p:pic>
    </p:spTree>
    <p:extLst>
      <p:ext uri="{BB962C8B-B14F-4D97-AF65-F5344CB8AC3E}">
        <p14:creationId xmlns:p14="http://schemas.microsoft.com/office/powerpoint/2010/main" val="109806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5BB9E4-8061-4A69-A783-C52EF6784B00}"/>
              </a:ext>
            </a:extLst>
          </p:cNvPr>
          <p:cNvSpPr>
            <a:spLocks noGrp="1"/>
          </p:cNvSpPr>
          <p:nvPr>
            <p:ph type="title"/>
          </p:nvPr>
        </p:nvSpPr>
        <p:spPr>
          <a:xfrm>
            <a:off x="838200" y="66186"/>
            <a:ext cx="10515600" cy="1325563"/>
          </a:xfrm>
        </p:spPr>
        <p:txBody>
          <a:bodyPr/>
          <a:lstStyle/>
          <a:p>
            <a:r>
              <a:rPr lang="ru-RU" dirty="0">
                <a:latin typeface="Times New Roman" panose="02020603050405020304" pitchFamily="18" charset="0"/>
                <a:cs typeface="Times New Roman" panose="02020603050405020304" pitchFamily="18" charset="0"/>
              </a:rPr>
              <a:t>Система с моностабильным поведением</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2FD31B-2979-4AFB-A92A-B02B72F30BE3}"/>
                  </a:ext>
                </a:extLst>
              </p:cNvPr>
              <p:cNvSpPr txBox="1"/>
              <p:nvPr/>
            </p:nvSpPr>
            <p:spPr>
              <a:xfrm>
                <a:off x="838200" y="5019428"/>
                <a:ext cx="7906850" cy="1891543"/>
              </a:xfrm>
              <a:prstGeom prst="rect">
                <a:avLst/>
              </a:prstGeom>
              <a:noFill/>
            </p:spPr>
            <p:txBody>
              <a:bodyPr wrap="square" rtlCol="0">
                <a:spAutoFit/>
              </a:bodyPr>
              <a:lstStyle/>
              <a:p>
                <a:pPr>
                  <a:lnSpc>
                    <a:spcPct val="150000"/>
                  </a:lnSpc>
                </a:pPr>
                <a:r>
                  <a:rPr lang="ru-RU" dirty="0">
                    <a:latin typeface="Times New Roman" panose="02020603050405020304" pitchFamily="18" charset="0"/>
                    <a:ea typeface="Times New Roman" panose="02020603050405020304" pitchFamily="18" charset="0"/>
                  </a:rPr>
                  <a:t>Г</a:t>
                </a:r>
                <a:r>
                  <a:rPr lang="ru-RU" sz="1800" dirty="0">
                    <a:effectLst/>
                    <a:latin typeface="Times New Roman" panose="02020603050405020304" pitchFamily="18" charset="0"/>
                    <a:ea typeface="Times New Roman" panose="02020603050405020304" pitchFamily="18" charset="0"/>
                  </a:rPr>
                  <a:t>рафики функций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𝐹</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nary>
                      <m:naryPr>
                        <m:ctrlPr>
                          <a:rPr lang="en-US" sz="1800" b="0" i="1" smtClean="0">
                            <a:effectLst/>
                            <a:latin typeface="Cambria Math" panose="02040503050406030204" pitchFamily="18" charset="0"/>
                            <a:cs typeface="Times New Roman" panose="02020603050405020304" pitchFamily="18" charset="0"/>
                          </a:rPr>
                        </m:ctrlPr>
                      </m:naryPr>
                      <m:sub>
                        <m:r>
                          <m:rPr>
                            <m:brk m:alnAt="23"/>
                          </m:rPr>
                          <a:rPr lang="en-US" sz="1800" b="0" i="1" smtClean="0">
                            <a:effectLst/>
                            <a:latin typeface="Cambria Math" panose="02040503050406030204" pitchFamily="18" charset="0"/>
                            <a:cs typeface="Times New Roman" panose="02020603050405020304" pitchFamily="18" charset="0"/>
                          </a:rPr>
                          <m:t>0</m:t>
                        </m:r>
                      </m:sub>
                      <m:sup>
                        <m:r>
                          <a:rPr lang="en-US" sz="1800" b="0" i="1" smtClean="0">
                            <a:effectLst/>
                            <a:latin typeface="Cambria Math" panose="02040503050406030204" pitchFamily="18" charset="0"/>
                            <a:cs typeface="Times New Roman" panose="02020603050405020304" pitchFamily="18" charset="0"/>
                          </a:rPr>
                          <m:t>𝑥</m:t>
                        </m:r>
                      </m:sup>
                      <m:e>
                        <m:r>
                          <a:rPr lang="en-US" sz="1800" b="0" i="1" smtClean="0">
                            <a:effectLst/>
                            <a:latin typeface="Cambria Math" panose="02040503050406030204" pitchFamily="18" charset="0"/>
                            <a:cs typeface="Times New Roman" panose="02020603050405020304" pitchFamily="18" charset="0"/>
                          </a:rPr>
                          <m:t>𝑃</m:t>
                        </m:r>
                        <m:d>
                          <m:dPr>
                            <m:ctrlPr>
                              <a:rPr lang="en-US" sz="1800" b="0" i="1" smtClean="0">
                                <a:effectLst/>
                                <a:latin typeface="Cambria Math" panose="02040503050406030204" pitchFamily="18" charset="0"/>
                                <a:cs typeface="Times New Roman" panose="02020603050405020304" pitchFamily="18" charset="0"/>
                              </a:rPr>
                            </m:ctrlPr>
                          </m:dPr>
                          <m:e>
                            <m:r>
                              <a:rPr lang="en-US" sz="1800" b="0" i="1" smtClean="0">
                                <a:effectLst/>
                                <a:latin typeface="Cambria Math" panose="02040503050406030204" pitchFamily="18" charset="0"/>
                                <a:cs typeface="Times New Roman" panose="02020603050405020304" pitchFamily="18" charset="0"/>
                              </a:rPr>
                              <m:t>𝑠</m:t>
                            </m:r>
                          </m:e>
                        </m:d>
                        <m:r>
                          <a:rPr lang="en-US" sz="1800" b="0" i="1" smtClean="0">
                            <a:effectLst/>
                            <a:latin typeface="Cambria Math" panose="02040503050406030204" pitchFamily="18" charset="0"/>
                            <a:cs typeface="Times New Roman" panose="02020603050405020304" pitchFamily="18" charset="0"/>
                          </a:rPr>
                          <m:t>𝑑𝑠</m:t>
                        </m:r>
                      </m:e>
                    </m:nary>
                  </m:oMath>
                </a14:m>
                <a:r>
                  <a:rPr lang="ru-RU" sz="1800" dirty="0">
                    <a:effectLst/>
                    <a:latin typeface="Times New Roman" panose="02020603050405020304" pitchFamily="18" charset="0"/>
                    <a:ea typeface="Times New Roman" panose="02020603050405020304" pitchFamily="18" charset="0"/>
                  </a:rPr>
                  <a:t> (синий цвет) и </a:t>
                </a:r>
                <a:endParaRPr lang="en-US" sz="1800" i="1" dirty="0">
                  <a:effectLst/>
                  <a:latin typeface="Cambria Math" panose="02040503050406030204" pitchFamily="18" charset="0"/>
                </a:endParaRPr>
              </a:p>
              <a:p>
                <a:pPr>
                  <a:lnSpc>
                    <a:spcPct val="150000"/>
                  </a:lnSpc>
                </a:pPr>
                <a14:m>
                  <m:oMath xmlns:m="http://schemas.openxmlformats.org/officeDocument/2006/math">
                    <m:acc>
                      <m:accPr>
                        <m:chr m:val="̂"/>
                        <m:ctrlPr>
                          <a:rPr lang="ru-RU" sz="1800" i="1">
                            <a:effectLst/>
                            <a:latin typeface="Cambria Math" panose="02040503050406030204" pitchFamily="18" charset="0"/>
                          </a:rPr>
                        </m:ctrlPr>
                      </m:acc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𝐹</m:t>
                        </m:r>
                      </m:e>
                    </m:acc>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nary>
                      <m:naryPr>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𝑥</m:t>
                        </m:r>
                      </m:sup>
                      <m:e>
                        <m:acc>
                          <m:accPr>
                            <m:chr m:val="̂"/>
                            <m:ctrlPr>
                              <a:rPr lang="en-US" sz="1800" i="1" smtClean="0">
                                <a:effectLst/>
                                <a:latin typeface="Cambria Math" panose="02040503050406030204" pitchFamily="18" charset="0"/>
                                <a:cs typeface="Times New Roman" panose="02020603050405020304" pitchFamily="18" charset="0"/>
                              </a:rPr>
                            </m:ctrlPr>
                          </m:accPr>
                          <m:e>
                            <m:r>
                              <a:rPr lang="en-US" sz="1800" b="0" i="1" smtClean="0">
                                <a:effectLst/>
                                <a:latin typeface="Cambria Math" panose="02040503050406030204" pitchFamily="18" charset="0"/>
                                <a:cs typeface="Times New Roman" panose="02020603050405020304" pitchFamily="18" charset="0"/>
                              </a:rPr>
                              <m:t>𝑃</m:t>
                            </m:r>
                          </m:e>
                        </m:acc>
                        <m:d>
                          <m:dPr>
                            <m:ctrlPr>
                              <a:rPr lang="en-US" sz="1800" b="0" i="1" smtClean="0">
                                <a:effectLst/>
                                <a:latin typeface="Cambria Math" panose="02040503050406030204" pitchFamily="18" charset="0"/>
                              </a:rPr>
                            </m:ctrlPr>
                          </m:dPr>
                          <m:e>
                            <m:r>
                              <a:rPr lang="en-US" sz="1800" b="0" i="1" smtClean="0">
                                <a:effectLst/>
                                <a:latin typeface="Cambria Math" panose="02040503050406030204" pitchFamily="18" charset="0"/>
                              </a:rPr>
                              <m:t>𝑠</m:t>
                            </m:r>
                          </m:e>
                        </m:d>
                        <m:r>
                          <a:rPr lang="en-US" sz="1800" b="0" i="1" smtClean="0">
                            <a:effectLst/>
                            <a:latin typeface="Cambria Math" panose="02040503050406030204" pitchFamily="18" charset="0"/>
                          </a:rPr>
                          <m:t>𝑑𝑠</m:t>
                        </m:r>
                      </m:e>
                    </m:nary>
                    <m:r>
                      <a:rPr lang="en-US" b="0" i="1" smtClean="0">
                        <a:latin typeface="Cambria Math" panose="020405030504060302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rPr>
                  <a:t>(красный цвет). </a:t>
                </a:r>
                <a:r>
                  <a:rPr lang="ru-RU" dirty="0">
                    <a:latin typeface="Times New Roman" panose="02020603050405020304" pitchFamily="18" charset="0"/>
                    <a:cs typeface="Times New Roman" panose="02020603050405020304" pitchFamily="18" charset="0"/>
                  </a:rPr>
                  <a:t>Среднеквадратичная ошибка аппроксимации в данном случае составила </a:t>
                </a:r>
                <a14:m>
                  <m:oMath xmlns:m="http://schemas.openxmlformats.org/officeDocument/2006/math">
                    <m:r>
                      <a:rPr lang="ru-RU" i="1">
                        <a:latin typeface="Cambria Math" panose="02040503050406030204" pitchFamily="18" charset="0"/>
                      </a:rPr>
                      <m:t>𝜀</m:t>
                    </m:r>
                    <m:r>
                      <a:rPr lang="ru-RU" i="1">
                        <a:latin typeface="Cambria Math" panose="02040503050406030204" pitchFamily="18" charset="0"/>
                      </a:rPr>
                      <m:t>=8.94∗</m:t>
                    </m:r>
                    <m:sSup>
                      <m:sSupPr>
                        <m:ctrlPr>
                          <a:rPr lang="ru-RU" i="1">
                            <a:latin typeface="Cambria Math" panose="02040503050406030204" pitchFamily="18" charset="0"/>
                          </a:rPr>
                        </m:ctrlPr>
                      </m:sSupPr>
                      <m:e>
                        <m:r>
                          <a:rPr lang="ru-RU" i="1">
                            <a:latin typeface="Cambria Math" panose="02040503050406030204" pitchFamily="18" charset="0"/>
                          </a:rPr>
                          <m:t>10</m:t>
                        </m:r>
                      </m:e>
                      <m:sup>
                        <m:r>
                          <a:rPr lang="ru-RU" i="1">
                            <a:latin typeface="Cambria Math" panose="02040503050406030204" pitchFamily="18" charset="0"/>
                          </a:rPr>
                          <m:t>−</m:t>
                        </m:r>
                        <m:r>
                          <a:rPr lang="en-US" b="0" i="1" smtClean="0">
                            <a:latin typeface="Cambria Math" panose="02040503050406030204" pitchFamily="18" charset="0"/>
                          </a:rPr>
                          <m:t>5</m:t>
                        </m:r>
                      </m:sup>
                    </m:sSup>
                  </m:oMath>
                </a14:m>
                <a:r>
                  <a:rPr lang="ru-RU" dirty="0">
                    <a:latin typeface="Times New Roman" panose="02020603050405020304" pitchFamily="18" charset="0"/>
                    <a:cs typeface="Times New Roman" panose="02020603050405020304" pitchFamily="18" charset="0"/>
                  </a:rPr>
                  <a:t>.</a:t>
                </a:r>
              </a:p>
              <a:p>
                <a:endParaRPr lang="ru-RU" dirty="0"/>
              </a:p>
            </p:txBody>
          </p:sp>
        </mc:Choice>
        <mc:Fallback xmlns="">
          <p:sp>
            <p:nvSpPr>
              <p:cNvPr id="4" name="TextBox 3">
                <a:extLst>
                  <a:ext uri="{FF2B5EF4-FFF2-40B4-BE49-F238E27FC236}">
                    <a16:creationId xmlns:a16="http://schemas.microsoft.com/office/drawing/2014/main" id="{3B2FD31B-2979-4AFB-A92A-B02B72F30BE3}"/>
                  </a:ext>
                </a:extLst>
              </p:cNvPr>
              <p:cNvSpPr txBox="1">
                <a:spLocks noRot="1" noChangeAspect="1" noMove="1" noResize="1" noEditPoints="1" noAdjustHandles="1" noChangeArrowheads="1" noChangeShapeType="1" noTextEdit="1"/>
              </p:cNvSpPr>
              <p:nvPr/>
            </p:nvSpPr>
            <p:spPr>
              <a:xfrm>
                <a:off x="838200" y="5019428"/>
                <a:ext cx="7906850" cy="1891543"/>
              </a:xfrm>
              <a:prstGeom prst="rect">
                <a:avLst/>
              </a:prstGeom>
              <a:blipFill>
                <a:blip r:embed="rId2"/>
                <a:stretch>
                  <a:fillRect l="-694" t="-20257"/>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BA560B85-1210-486E-860C-99E0CE8BDF8C}"/>
              </a:ext>
            </a:extLst>
          </p:cNvPr>
          <p:cNvPicPr>
            <a:picLocks noChangeAspect="1"/>
          </p:cNvPicPr>
          <p:nvPr/>
        </p:nvPicPr>
        <p:blipFill>
          <a:blip r:embed="rId3"/>
          <a:stretch>
            <a:fillRect/>
          </a:stretch>
        </p:blipFill>
        <p:spPr>
          <a:xfrm>
            <a:off x="838200" y="1391749"/>
            <a:ext cx="5083288" cy="3804882"/>
          </a:xfrm>
          <a:prstGeom prst="rect">
            <a:avLst/>
          </a:prstGeom>
        </p:spPr>
      </p:pic>
      <p:pic>
        <p:nvPicPr>
          <p:cNvPr id="9" name="Рисунок 8">
            <a:extLst>
              <a:ext uri="{FF2B5EF4-FFF2-40B4-BE49-F238E27FC236}">
                <a16:creationId xmlns:a16="http://schemas.microsoft.com/office/drawing/2014/main" id="{914FA929-1036-4546-8CC7-40E85A6B04EA}"/>
              </a:ext>
            </a:extLst>
          </p:cNvPr>
          <p:cNvPicPr>
            <a:picLocks noChangeAspect="1"/>
          </p:cNvPicPr>
          <p:nvPr/>
        </p:nvPicPr>
        <p:blipFill>
          <a:blip r:embed="rId4"/>
          <a:stretch>
            <a:fillRect/>
          </a:stretch>
        </p:blipFill>
        <p:spPr>
          <a:xfrm>
            <a:off x="6498200" y="1391749"/>
            <a:ext cx="5304952" cy="3910013"/>
          </a:xfrm>
          <a:prstGeom prst="rect">
            <a:avLst/>
          </a:prstGeom>
        </p:spPr>
      </p:pic>
    </p:spTree>
    <p:extLst>
      <p:ext uri="{BB962C8B-B14F-4D97-AF65-F5344CB8AC3E}">
        <p14:creationId xmlns:p14="http://schemas.microsoft.com/office/powerpoint/2010/main" val="367224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D3B00-43CC-45FA-A5DE-BB24E3BF1614}"/>
              </a:ext>
            </a:extLst>
          </p:cNvPr>
          <p:cNvSpPr txBox="1"/>
          <p:nvPr/>
        </p:nvSpPr>
        <p:spPr>
          <a:xfrm>
            <a:off x="609626" y="193432"/>
            <a:ext cx="10972747" cy="769441"/>
          </a:xfrm>
          <a:prstGeom prst="rect">
            <a:avLst/>
          </a:prstGeom>
          <a:noFill/>
        </p:spPr>
        <p:txBody>
          <a:bodyPr wrap="none" rtlCol="0">
            <a:spAutoFit/>
          </a:bodyPr>
          <a:lstStyle/>
          <a:p>
            <a:r>
              <a:rPr lang="ru-RU" sz="4400" dirty="0">
                <a:latin typeface="Times New Roman" panose="02020603050405020304" pitchFamily="18" charset="0"/>
                <a:cs typeface="Times New Roman" panose="02020603050405020304" pitchFamily="18" charset="0"/>
              </a:rPr>
              <a:t>Задача о линейном затухающем осцилляторе</a:t>
            </a:r>
          </a:p>
        </p:txBody>
      </p:sp>
      <p:sp>
        <p:nvSpPr>
          <p:cNvPr id="3" name="TextBox 2">
            <a:extLst>
              <a:ext uri="{FF2B5EF4-FFF2-40B4-BE49-F238E27FC236}">
                <a16:creationId xmlns:a16="http://schemas.microsoft.com/office/drawing/2014/main" id="{AD89E924-FC6B-445B-9549-6B98D656BD4C}"/>
              </a:ext>
            </a:extLst>
          </p:cNvPr>
          <p:cNvSpPr txBox="1"/>
          <p:nvPr/>
        </p:nvSpPr>
        <p:spPr>
          <a:xfrm>
            <a:off x="773723" y="1354015"/>
            <a:ext cx="184731" cy="369332"/>
          </a:xfrm>
          <a:prstGeom prst="rect">
            <a:avLst/>
          </a:prstGeom>
          <a:noFill/>
        </p:spPr>
        <p:txBody>
          <a:bodyPr wrap="none" rtlCol="0">
            <a:spAutoFit/>
          </a:bodyPr>
          <a:lstStyle/>
          <a:p>
            <a:endParaRPr lang="ru-RU" dirty="0"/>
          </a:p>
        </p:txBody>
      </p:sp>
      <p:sp>
        <p:nvSpPr>
          <p:cNvPr id="4" name="TextBox 3">
            <a:extLst>
              <a:ext uri="{FF2B5EF4-FFF2-40B4-BE49-F238E27FC236}">
                <a16:creationId xmlns:a16="http://schemas.microsoft.com/office/drawing/2014/main" id="{7917EB0A-8908-4015-8822-863D5A7DF30E}"/>
              </a:ext>
            </a:extLst>
          </p:cNvPr>
          <p:cNvSpPr txBox="1"/>
          <p:nvPr/>
        </p:nvSpPr>
        <p:spPr>
          <a:xfrm>
            <a:off x="501162" y="1213338"/>
            <a:ext cx="5838073" cy="369332"/>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Рассмотрим модель линейного затухающего осциллятора</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7D769F-EF70-4796-AF1B-3654C5FF25E6}"/>
                  </a:ext>
                </a:extLst>
              </p:cNvPr>
              <p:cNvSpPr txBox="1"/>
              <p:nvPr/>
            </p:nvSpPr>
            <p:spPr>
              <a:xfrm>
                <a:off x="609626" y="1723347"/>
                <a:ext cx="3907673" cy="1591333"/>
              </a:xfrm>
              <a:prstGeom prst="rect">
                <a:avLst/>
              </a:prstGeom>
              <a:noFill/>
            </p:spPr>
            <p:txBody>
              <a:bodyPr wrap="none" rtlCol="0">
                <a:spAutoFit/>
              </a:bodyPr>
              <a:lstStyle/>
              <a:p>
                <a:pPr lvl="1"/>
                <a14:m>
                  <m:oMathPara xmlns:m="http://schemas.openxmlformats.org/officeDocument/2006/math">
                    <m:oMathParaPr>
                      <m:jc m:val="centerGroup"/>
                    </m:oMathParaPr>
                    <m:oMath xmlns:m="http://schemas.openxmlformats.org/officeDocument/2006/math">
                      <m:d>
                        <m:dPr>
                          <m:begChr m:val="{"/>
                          <m:endChr m:val=""/>
                          <m:ctrlPr>
                            <a:rPr lang="ru-RU" i="1" smtClean="0">
                              <a:latin typeface="Cambria Math" panose="02040503050406030204" pitchFamily="18" charset="0"/>
                            </a:rPr>
                          </m:ctrlPr>
                        </m:dPr>
                        <m:e>
                          <m:eqArr>
                            <m:eqArrPr>
                              <m:ctrlPr>
                                <a:rPr lang="ru-RU" i="1" smtClean="0">
                                  <a:latin typeface="Cambria Math" panose="02040503050406030204" pitchFamily="18" charset="0"/>
                                </a:rPr>
                              </m:ctrlPr>
                            </m:eqArrPr>
                            <m:e>
                              <m:r>
                                <a:rPr lang="en-US" b="0" i="1" smtClean="0">
                                  <a:latin typeface="Cambria Math" panose="02040503050406030204" pitchFamily="18" charset="0"/>
                                </a:rPr>
                                <m:t>𝑚</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𝑢</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𝑐</m:t>
                              </m:r>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𝑘𝑢</m:t>
                              </m:r>
                              <m:r>
                                <a:rPr lang="en-US" b="0" i="1" smtClean="0">
                                  <a:latin typeface="Cambria Math" panose="02040503050406030204" pitchFamily="18" charset="0"/>
                                </a:rPr>
                                <m:t>=</m:t>
                              </m:r>
                              <m:r>
                                <a:rPr lang="en-US" b="0" i="1" smtClean="0">
                                  <a:latin typeface="Cambria Math" panose="02040503050406030204" pitchFamily="18" charset="0"/>
                                </a:rPr>
                                <m:t>𝑓𝑐𝑜𝑠</m:t>
                              </m:r>
                              <m:r>
                                <a:rPr lang="en-US" b="0" i="1" smtClean="0">
                                  <a:latin typeface="Cambria Math" panose="02040503050406030204" pitchFamily="18" charset="0"/>
                                </a:rPr>
                                <m:t>(</m:t>
                              </m:r>
                              <m:r>
                                <a:rPr lang="en-US" b="0" i="1" smtClean="0">
                                  <a:latin typeface="Cambria Math" panose="02040503050406030204" pitchFamily="18" charset="0"/>
                                </a:rPr>
                                <m:t>𝑝𝑡</m:t>
                              </m:r>
                              <m:r>
                                <a:rPr lang="en-US" b="0" i="1" smtClean="0">
                                  <a:latin typeface="Cambria Math" panose="02040503050406030204" pitchFamily="18" charset="0"/>
                                </a:rPr>
                                <m:t>)</m:t>
                              </m:r>
                            </m:e>
                            <m:e>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0</m:t>
                                  </m:r>
                                </m:sup>
                              </m:sSup>
                            </m:e>
                            <m:e>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0</m:t>
                                  </m:r>
                                </m:sup>
                              </m:sSup>
                            </m:e>
                          </m:eqArr>
                        </m:e>
                      </m:d>
                    </m:oMath>
                  </m:oMathPara>
                </a14:m>
                <a:endParaRPr lang="ru-RU" dirty="0"/>
              </a:p>
            </p:txBody>
          </p:sp>
        </mc:Choice>
        <mc:Fallback xmlns="">
          <p:sp>
            <p:nvSpPr>
              <p:cNvPr id="5" name="TextBox 4">
                <a:extLst>
                  <a:ext uri="{FF2B5EF4-FFF2-40B4-BE49-F238E27FC236}">
                    <a16:creationId xmlns:a16="http://schemas.microsoft.com/office/drawing/2014/main" id="{837D769F-EF70-4796-AF1B-3654C5FF25E6}"/>
                  </a:ext>
                </a:extLst>
              </p:cNvPr>
              <p:cNvSpPr txBox="1">
                <a:spLocks noRot="1" noChangeAspect="1" noMove="1" noResize="1" noEditPoints="1" noAdjustHandles="1" noChangeArrowheads="1" noChangeShapeType="1" noTextEdit="1"/>
              </p:cNvSpPr>
              <p:nvPr/>
            </p:nvSpPr>
            <p:spPr>
              <a:xfrm>
                <a:off x="609626" y="1723347"/>
                <a:ext cx="3907673" cy="1591333"/>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E81B8FB-1130-43D8-A5D6-4246453C031A}"/>
                  </a:ext>
                </a:extLst>
              </p:cNvPr>
              <p:cNvSpPr txBox="1"/>
              <p:nvPr/>
            </p:nvSpPr>
            <p:spPr>
              <a:xfrm>
                <a:off x="501162" y="3631222"/>
                <a:ext cx="5838073" cy="923330"/>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Пусть коэффициент затухания колебаний </a:t>
                </a:r>
                <a14:m>
                  <m:oMath xmlns:m="http://schemas.openxmlformats.org/officeDocument/2006/math">
                    <m:r>
                      <a:rPr lang="en-US" b="0" i="1" smtClean="0">
                        <a:latin typeface="Cambria Math" panose="02040503050406030204" pitchFamily="18" charset="0"/>
                        <a:cs typeface="Times New Roman" panose="02020603050405020304" pitchFamily="18" charset="0"/>
                      </a:rPr>
                      <m:t>𝑐</m:t>
                    </m:r>
                  </m:oMath>
                </a14:m>
                <a:r>
                  <a:rPr lang="ru-RU" dirty="0">
                    <a:latin typeface="Times New Roman" panose="02020603050405020304" pitchFamily="18" charset="0"/>
                    <a:cs typeface="Times New Roman" panose="02020603050405020304" pitchFamily="18" charset="0"/>
                  </a:rPr>
                  <a:t> измерен с некоторой нормально распределённой ошибкой </a:t>
                </a:r>
                <a:endParaRPr lang="ru-RU"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𝑐</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𝜇</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𝜎𝜉</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𝜉</m:t>
                      </m:r>
                      <m:r>
                        <a:rPr lang="en-US" b="0" i="1" smtClean="0">
                          <a:latin typeface="Cambria Math" panose="02040503050406030204" pitchFamily="18" charset="0"/>
                          <a:cs typeface="Times New Roman" panose="02020603050405020304" pitchFamily="18" charset="0"/>
                        </a:rPr>
                        <m:t> ~ </m:t>
                      </m:r>
                      <m:r>
                        <a:rPr lang="en-US" b="0" i="1" smtClean="0">
                          <a:latin typeface="Cambria Math" panose="02040503050406030204" pitchFamily="18" charset="0"/>
                          <a:cs typeface="Times New Roman" panose="02020603050405020304" pitchFamily="18" charset="0"/>
                        </a:rPr>
                        <m:t>𝑁</m:t>
                      </m:r>
                      <m:r>
                        <a:rPr lang="en-US" b="0" i="1" smtClean="0">
                          <a:latin typeface="Cambria Math" panose="02040503050406030204" pitchFamily="18" charset="0"/>
                          <a:cs typeface="Times New Roman" panose="02020603050405020304" pitchFamily="18" charset="0"/>
                        </a:rPr>
                        <m:t>(0,1)</m:t>
                      </m:r>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BE81B8FB-1130-43D8-A5D6-4246453C031A}"/>
                  </a:ext>
                </a:extLst>
              </p:cNvPr>
              <p:cNvSpPr txBox="1">
                <a:spLocks noRot="1" noChangeAspect="1" noMove="1" noResize="1" noEditPoints="1" noAdjustHandles="1" noChangeArrowheads="1" noChangeShapeType="1" noTextEdit="1"/>
              </p:cNvSpPr>
              <p:nvPr/>
            </p:nvSpPr>
            <p:spPr>
              <a:xfrm>
                <a:off x="501162" y="3631222"/>
                <a:ext cx="5838073" cy="923330"/>
              </a:xfrm>
              <a:prstGeom prst="rect">
                <a:avLst/>
              </a:prstGeom>
              <a:blipFill>
                <a:blip r:embed="rId3"/>
                <a:stretch>
                  <a:fillRect l="-835" t="-3974" b="-529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56A1847-9694-406A-A9C8-9E8D16EC4291}"/>
                  </a:ext>
                </a:extLst>
              </p:cNvPr>
              <p:cNvSpPr txBox="1"/>
              <p:nvPr/>
            </p:nvSpPr>
            <p:spPr>
              <a:xfrm>
                <a:off x="609626" y="4835769"/>
                <a:ext cx="3362972" cy="1203919"/>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Тогда функция </a:t>
                </a:r>
                <a14:m>
                  <m:oMath xmlns:m="http://schemas.openxmlformats.org/officeDocument/2006/math">
                    <m:r>
                      <a:rPr lang="en-US" b="0" i="1" smtClean="0">
                        <a:latin typeface="Cambria Math" panose="02040503050406030204" pitchFamily="18" charset="0"/>
                        <a:cs typeface="Times New Roman" panose="02020603050405020304" pitchFamily="18" charset="0"/>
                      </a:rPr>
                      <m:t>𝑢</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𝜉</m:t>
                        </m:r>
                      </m:e>
                    </m:d>
                  </m:oMath>
                </a14:m>
                <a:r>
                  <a:rPr lang="ru-RU" dirty="0">
                    <a:latin typeface="Times New Roman" panose="02020603050405020304" pitchFamily="18" charset="0"/>
                    <a:cs typeface="Times New Roman" panose="02020603050405020304" pitchFamily="18" charset="0"/>
                  </a:rPr>
                  <a:t> имеет вид</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𝑢</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𝜉</m:t>
                          </m:r>
                        </m:e>
                      </m:d>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=0</m:t>
                          </m:r>
                        </m:sub>
                        <m:sup>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𝐴</m:t>
                              </m:r>
                            </m:e>
                          </m:d>
                          <m:r>
                            <a:rPr lang="en-US" b="0" i="1" smtClean="0">
                              <a:latin typeface="Cambria Math" panose="02040503050406030204" pitchFamily="18" charset="0"/>
                              <a:cs typeface="Times New Roman" panose="02020603050405020304" pitchFamily="18" charset="0"/>
                            </a:rPr>
                            <m:t>−1</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𝑗</m:t>
                              </m:r>
                            </m:sub>
                          </m:s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𝑡</m:t>
                              </m:r>
                            </m:e>
                          </m:d>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𝜙</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𝜉</m:t>
                          </m:r>
                          <m:r>
                            <a:rPr lang="en-US" b="0" i="1" smtClean="0">
                              <a:latin typeface="Cambria Math" panose="02040503050406030204" pitchFamily="18" charset="0"/>
                              <a:cs typeface="Times New Roman" panose="02020603050405020304" pitchFamily="18" charset="0"/>
                            </a:rPr>
                            <m:t>)</m:t>
                          </m:r>
                        </m:e>
                      </m:nary>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56A1847-9694-406A-A9C8-9E8D16EC4291}"/>
                  </a:ext>
                </a:extLst>
              </p:cNvPr>
              <p:cNvSpPr txBox="1">
                <a:spLocks noRot="1" noChangeAspect="1" noMove="1" noResize="1" noEditPoints="1" noAdjustHandles="1" noChangeArrowheads="1" noChangeShapeType="1" noTextEdit="1"/>
              </p:cNvSpPr>
              <p:nvPr/>
            </p:nvSpPr>
            <p:spPr>
              <a:xfrm>
                <a:off x="609626" y="4835769"/>
                <a:ext cx="3362972" cy="1203919"/>
              </a:xfrm>
              <a:prstGeom prst="rect">
                <a:avLst/>
              </a:prstGeom>
              <a:blipFill>
                <a:blip r:embed="rId4"/>
                <a:stretch>
                  <a:fillRect l="-1449" t="-2525" r="-725"/>
                </a:stretch>
              </a:blipFill>
            </p:spPr>
            <p:txBody>
              <a:bodyPr/>
              <a:lstStyle/>
              <a:p>
                <a:r>
                  <a:rPr lang="ru-RU">
                    <a:noFill/>
                  </a:rPr>
                  <a:t> </a:t>
                </a:r>
              </a:p>
            </p:txBody>
          </p:sp>
        </mc:Fallback>
      </mc:AlternateContent>
      <p:sp>
        <p:nvSpPr>
          <p:cNvPr id="13" name="TextBox 12">
            <a:extLst>
              <a:ext uri="{FF2B5EF4-FFF2-40B4-BE49-F238E27FC236}">
                <a16:creationId xmlns:a16="http://schemas.microsoft.com/office/drawing/2014/main" id="{691808E2-217D-49B5-B212-6F1BBA5D4686}"/>
              </a:ext>
            </a:extLst>
          </p:cNvPr>
          <p:cNvSpPr txBox="1"/>
          <p:nvPr/>
        </p:nvSpPr>
        <p:spPr>
          <a:xfrm>
            <a:off x="6884376" y="1213338"/>
            <a:ext cx="3847976" cy="369332"/>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Формула для расчёта коэффициентов</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C12AE7-7E7E-4751-88F7-2B666501862C}"/>
                  </a:ext>
                </a:extLst>
              </p:cNvPr>
              <p:cNvSpPr txBox="1"/>
              <p:nvPr/>
            </p:nvSpPr>
            <p:spPr>
              <a:xfrm>
                <a:off x="5464916" y="1738102"/>
                <a:ext cx="6598130" cy="2172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latin typeface="Cambria Math" panose="02040503050406030204" pitchFamily="18" charset="0"/>
                            </a:rPr>
                          </m:ctrlPr>
                        </m:dPr>
                        <m:e>
                          <m:eqArr>
                            <m:eqArrPr>
                              <m:ctrlPr>
                                <a:rPr lang="ru-RU" b="0" i="1" smtClean="0">
                                  <a:latin typeface="Cambria Math" panose="02040503050406030204" pitchFamily="18" charset="0"/>
                                </a:rPr>
                              </m:ctrlPr>
                            </m:eqArrPr>
                            <m:e>
                              <m:eqArr>
                                <m:eqArrPr>
                                  <m:ctrlPr>
                                    <a:rPr lang="ru-RU" b="0" i="1" smtClean="0">
                                      <a:latin typeface="Cambria Math" panose="02040503050406030204" pitchFamily="18" charset="0"/>
                                    </a:rPr>
                                  </m:ctrlPr>
                                </m:eqArrPr>
                                <m:e>
                                  <m:r>
                                    <a:rPr lang="en-US" b="0" i="1" smtClean="0">
                                      <a:latin typeface="Cambria Math" panose="02040503050406030204" pitchFamily="18" charset="0"/>
                                    </a:rPr>
                                    <m:t>𝑚</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𝜇</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𝜎</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𝑓𝑐𝑜𝑠</m:t>
                                  </m:r>
                                  <m:r>
                                    <a:rPr lang="en-US" b="0" i="1" smtClean="0">
                                      <a:latin typeface="Cambria Math" panose="02040503050406030204" pitchFamily="18" charset="0"/>
                                    </a:rPr>
                                    <m:t>(</m:t>
                                  </m:r>
                                  <m:r>
                                    <a:rPr lang="en-US" b="0" i="1" smtClean="0">
                                      <a:latin typeface="Cambria Math" panose="02040503050406030204" pitchFamily="18" charset="0"/>
                                    </a:rPr>
                                    <m:t>𝑝𝑡</m:t>
                                  </m:r>
                                  <m:r>
                                    <a:rPr lang="en-US" b="0" i="1" smtClean="0">
                                      <a:latin typeface="Cambria Math" panose="02040503050406030204" pitchFamily="18" charset="0"/>
                                    </a:rPr>
                                    <m:t>)</m:t>
                                  </m:r>
                                </m:e>
                                <m:e>
                                  <m:r>
                                    <a:rPr lang="en-US" b="0" i="1" smtClean="0">
                                      <a:latin typeface="Cambria Math" panose="02040503050406030204" pitchFamily="18" charset="0"/>
                                    </a:rPr>
                                    <m:t>𝑚</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𝜇</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r>
                                        <a:rPr lang="en-US" b="0" i="1" smtClean="0">
                                          <a:latin typeface="Cambria Math" panose="02040503050406030204" pitchFamily="18" charset="0"/>
                                        </a:rPr>
                                        <m:t>+1</m:t>
                                      </m:r>
                                    </m:e>
                                  </m:ra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sub>
                                  </m:sSub>
                                  <m:r>
                                    <a:rPr lang="en-US" b="0" i="1" smtClean="0">
                                      <a:latin typeface="Cambria Math" panose="02040503050406030204" pitchFamily="18" charset="0"/>
                                    </a:rPr>
                                    <m:t>=0</m:t>
                                  </m:r>
                                </m:e>
                                <m:e>
                                  <m:r>
                                    <a:rPr lang="en-US" b="0" i="1" smtClean="0">
                                      <a:latin typeface="Cambria Math" panose="02040503050406030204" pitchFamily="18" charset="0"/>
                                    </a:rPr>
                                    <m:t>𝑛</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a:latin typeface="Cambria Math" panose="02040503050406030204" pitchFamily="18" charset="0"/>
                                        </a:rPr>
                                        <m:t>1,</m:t>
                                      </m:r>
                                      <m:r>
                                        <a:rPr lang="en-US" b="0" i="1" smtClean="0">
                                          <a:latin typeface="Cambria Math" panose="02040503050406030204" pitchFamily="18" charset="0"/>
                                        </a:rPr>
                                        <m:t>𝑁</m:t>
                                      </m:r>
                                      <m:r>
                                        <a:rPr lang="en-US" i="1">
                                          <a:latin typeface="Cambria Math" panose="02040503050406030204" pitchFamily="18" charset="0"/>
                                        </a:rPr>
                                        <m:t>−1</m:t>
                                      </m:r>
                                    </m:e>
                                  </m:acc>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e>
                                <m:e>
                                  <m:r>
                                    <a:rPr lang="en-US" b="0" i="1" smtClean="0">
                                      <a:latin typeface="Cambria Math" panose="02040503050406030204" pitchFamily="18" charset="0"/>
                                    </a:rPr>
                                    <m:t>𝑚</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𝑁</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𝜎</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𝑁</m:t>
                                      </m:r>
                                    </m:e>
                                  </m:rad>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𝑁</m:t>
                                      </m:r>
                                      <m:r>
                                        <a:rPr lang="en-US" i="1">
                                          <a:latin typeface="Cambria Math" panose="02040503050406030204" pitchFamily="18" charset="0"/>
                                        </a:rPr>
                                        <m:t>−1</m:t>
                                      </m:r>
                                    </m:sub>
                                    <m:sup>
                                      <m:r>
                                        <a:rPr lang="en-US" i="1">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𝜇</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𝑁</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𝑁</m:t>
                                      </m:r>
                                    </m:sub>
                                  </m:sSub>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0</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0</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r>
                                        <a:rPr lang="en-US" b="0" i="1" smtClean="0">
                                          <a:latin typeface="Cambria Math" panose="02040503050406030204" pitchFamily="18" charset="0"/>
                                        </a:rPr>
                                        <m:t>𝑁</m:t>
                                      </m:r>
                                    </m:e>
                                  </m:acc>
                                </m:e>
                              </m:eqArr>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0</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0</m:t>
                                  </m:r>
                                  <m:r>
                                    <a:rPr lang="en-US" b="0" i="1" smtClean="0">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𝑗</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0,</m:t>
                                  </m:r>
                                  <m:r>
                                    <a:rPr lang="en-US" i="1">
                                      <a:latin typeface="Cambria Math" panose="02040503050406030204" pitchFamily="18" charset="0"/>
                                    </a:rPr>
                                    <m:t>𝑁</m:t>
                                  </m:r>
                                </m:e>
                              </m:acc>
                            </m:e>
                          </m:eqArr>
                        </m:e>
                      </m:d>
                    </m:oMath>
                  </m:oMathPara>
                </a14:m>
                <a:endParaRPr lang="ru-RU" dirty="0"/>
              </a:p>
            </p:txBody>
          </p:sp>
        </mc:Choice>
        <mc:Fallback xmlns="">
          <p:sp>
            <p:nvSpPr>
              <p:cNvPr id="14" name="TextBox 13">
                <a:extLst>
                  <a:ext uri="{FF2B5EF4-FFF2-40B4-BE49-F238E27FC236}">
                    <a16:creationId xmlns:a16="http://schemas.microsoft.com/office/drawing/2014/main" id="{91C12AE7-7E7E-4751-88F7-2B666501862C}"/>
                  </a:ext>
                </a:extLst>
              </p:cNvPr>
              <p:cNvSpPr txBox="1">
                <a:spLocks noRot="1" noChangeAspect="1" noMove="1" noResize="1" noEditPoints="1" noAdjustHandles="1" noChangeArrowheads="1" noChangeShapeType="1" noTextEdit="1"/>
              </p:cNvSpPr>
              <p:nvPr/>
            </p:nvSpPr>
            <p:spPr>
              <a:xfrm>
                <a:off x="5464916" y="1738102"/>
                <a:ext cx="6598130" cy="2172774"/>
              </a:xfrm>
              <a:prstGeom prst="rect">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4622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50C279-353A-4A4A-89E7-1E4728289097}"/>
              </a:ext>
            </a:extLst>
          </p:cNvPr>
          <p:cNvSpPr txBox="1"/>
          <p:nvPr/>
        </p:nvSpPr>
        <p:spPr>
          <a:xfrm>
            <a:off x="626086" y="202196"/>
            <a:ext cx="10939828" cy="769441"/>
          </a:xfrm>
          <a:prstGeom prst="rect">
            <a:avLst/>
          </a:prstGeom>
          <a:noFill/>
        </p:spPr>
        <p:txBody>
          <a:bodyPr wrap="square">
            <a:spAutoFit/>
          </a:bodyPr>
          <a:lstStyle/>
          <a:p>
            <a:r>
              <a:rPr lang="ru-RU" sz="4400" dirty="0">
                <a:latin typeface="Times New Roman" panose="02020603050405020304" pitchFamily="18" charset="0"/>
                <a:cs typeface="Times New Roman" panose="02020603050405020304" pitchFamily="18" charset="0"/>
              </a:rPr>
              <a:t>Задача о линейном затухающем осцилляторе</a:t>
            </a:r>
          </a:p>
        </p:txBody>
      </p:sp>
      <p:pic>
        <p:nvPicPr>
          <p:cNvPr id="4" name="Рисунок 3">
            <a:extLst>
              <a:ext uri="{FF2B5EF4-FFF2-40B4-BE49-F238E27FC236}">
                <a16:creationId xmlns:a16="http://schemas.microsoft.com/office/drawing/2014/main" id="{56227070-3679-43BF-980B-5ADC42F5F46B}"/>
              </a:ext>
            </a:extLst>
          </p:cNvPr>
          <p:cNvPicPr>
            <a:picLocks noChangeAspect="1"/>
          </p:cNvPicPr>
          <p:nvPr/>
        </p:nvPicPr>
        <p:blipFill>
          <a:blip r:embed="rId2"/>
          <a:stretch>
            <a:fillRect/>
          </a:stretch>
        </p:blipFill>
        <p:spPr>
          <a:xfrm>
            <a:off x="626086" y="1403472"/>
            <a:ext cx="4983407" cy="211282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4FC7F0-BDE4-4F63-B9FD-02479B62131F}"/>
                  </a:ext>
                </a:extLst>
              </p:cNvPr>
              <p:cNvSpPr txBox="1"/>
              <p:nvPr/>
            </p:nvSpPr>
            <p:spPr>
              <a:xfrm>
                <a:off x="772134" y="3500068"/>
                <a:ext cx="4983407" cy="646331"/>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Набор траекторий </a:t>
                </a:r>
                <a14:m>
                  <m:oMath xmlns:m="http://schemas.openxmlformats.org/officeDocument/2006/math">
                    <m:r>
                      <a:rPr lang="ru-RU" i="1" smtClean="0">
                        <a:latin typeface="Cambria Math" panose="02040503050406030204" pitchFamily="18" charset="0"/>
                        <a:cs typeface="Times New Roman" panose="02020603050405020304" pitchFamily="18" charset="0"/>
                      </a:rPr>
                      <m:t>ℳ</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r>
                      <a:rPr lang="en-US" b="0" i="1" smtClean="0">
                        <a:latin typeface="Cambria Math" panose="02040503050406030204" pitchFamily="18" charset="0"/>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при вариации коэффициента затухания колебаний</a:t>
                </a:r>
              </a:p>
            </p:txBody>
          </p:sp>
        </mc:Choice>
        <mc:Fallback xmlns="">
          <p:sp>
            <p:nvSpPr>
              <p:cNvPr id="5" name="TextBox 4">
                <a:extLst>
                  <a:ext uri="{FF2B5EF4-FFF2-40B4-BE49-F238E27FC236}">
                    <a16:creationId xmlns:a16="http://schemas.microsoft.com/office/drawing/2014/main" id="{754FC7F0-BDE4-4F63-B9FD-02479B62131F}"/>
                  </a:ext>
                </a:extLst>
              </p:cNvPr>
              <p:cNvSpPr txBox="1">
                <a:spLocks noRot="1" noChangeAspect="1" noMove="1" noResize="1" noEditPoints="1" noAdjustHandles="1" noChangeArrowheads="1" noChangeShapeType="1" noTextEdit="1"/>
              </p:cNvSpPr>
              <p:nvPr/>
            </p:nvSpPr>
            <p:spPr>
              <a:xfrm>
                <a:off x="772134" y="3500068"/>
                <a:ext cx="4983407" cy="646331"/>
              </a:xfrm>
              <a:prstGeom prst="rect">
                <a:avLst/>
              </a:prstGeom>
              <a:blipFill>
                <a:blip r:embed="rId3"/>
                <a:stretch>
                  <a:fillRect l="-1102" t="-4717" b="-14151"/>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E0D2360C-8C09-4C3E-872D-33E78B55B17A}"/>
              </a:ext>
            </a:extLst>
          </p:cNvPr>
          <p:cNvPicPr>
            <a:picLocks noChangeAspect="1"/>
          </p:cNvPicPr>
          <p:nvPr/>
        </p:nvPicPr>
        <p:blipFill>
          <a:blip r:embed="rId4"/>
          <a:stretch>
            <a:fillRect/>
          </a:stretch>
        </p:blipFill>
        <p:spPr>
          <a:xfrm>
            <a:off x="6241441" y="1276298"/>
            <a:ext cx="5012931" cy="215270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C626C2-9A29-4A0A-9668-677A016C86B3}"/>
                  </a:ext>
                </a:extLst>
              </p:cNvPr>
              <p:cNvSpPr txBox="1"/>
              <p:nvPr/>
            </p:nvSpPr>
            <p:spPr>
              <a:xfrm>
                <a:off x="6387489" y="3429000"/>
                <a:ext cx="5178425" cy="923330"/>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Набор траекторий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ru-RU" i="1" smtClean="0">
                            <a:latin typeface="Cambria Math" panose="02040503050406030204" pitchFamily="18" charset="0"/>
                            <a:cs typeface="Times New Roman" panose="02020603050405020304" pitchFamily="18" charset="0"/>
                          </a:rPr>
                          <m:t>ℳ</m:t>
                        </m:r>
                      </m:e>
                      <m:sub>
                        <m:r>
                          <a:rPr lang="en-US" b="0" i="1" smtClean="0">
                            <a:latin typeface="Cambria Math" panose="02040503050406030204" pitchFamily="18" charset="0"/>
                            <a:cs typeface="Times New Roman" panose="02020603050405020304" pitchFamily="18" charset="0"/>
                          </a:rPr>
                          <m:t>𝑃𝐶</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r>
                      <a:rPr lang="en-US" b="0" i="1" smtClean="0">
                        <a:latin typeface="Cambria Math" panose="02040503050406030204" pitchFamily="18" charset="0"/>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при вариации коэффициента затухания колебаний</a:t>
                </a:r>
              </a:p>
              <a:p>
                <a:endParaRPr lang="ru-RU" dirty="0"/>
              </a:p>
            </p:txBody>
          </p:sp>
        </mc:Choice>
        <mc:Fallback xmlns="">
          <p:sp>
            <p:nvSpPr>
              <p:cNvPr id="11" name="TextBox 10">
                <a:extLst>
                  <a:ext uri="{FF2B5EF4-FFF2-40B4-BE49-F238E27FC236}">
                    <a16:creationId xmlns:a16="http://schemas.microsoft.com/office/drawing/2014/main" id="{C5C626C2-9A29-4A0A-9668-677A016C86B3}"/>
                  </a:ext>
                </a:extLst>
              </p:cNvPr>
              <p:cNvSpPr txBox="1">
                <a:spLocks noRot="1" noChangeAspect="1" noMove="1" noResize="1" noEditPoints="1" noAdjustHandles="1" noChangeArrowheads="1" noChangeShapeType="1" noTextEdit="1"/>
              </p:cNvSpPr>
              <p:nvPr/>
            </p:nvSpPr>
            <p:spPr>
              <a:xfrm>
                <a:off x="6387489" y="3429000"/>
                <a:ext cx="5178425" cy="923330"/>
              </a:xfrm>
              <a:prstGeom prst="rect">
                <a:avLst/>
              </a:prstGeom>
              <a:blipFill>
                <a:blip r:embed="rId5"/>
                <a:stretch>
                  <a:fillRect l="-1060" t="-3974"/>
                </a:stretch>
              </a:blipFill>
            </p:spPr>
            <p:txBody>
              <a:bodyPr/>
              <a:lstStyle/>
              <a:p>
                <a:r>
                  <a:rPr lang="ru-RU">
                    <a:noFill/>
                  </a:rPr>
                  <a:t> </a:t>
                </a:r>
              </a:p>
            </p:txBody>
          </p:sp>
        </mc:Fallback>
      </mc:AlternateContent>
      <p:pic>
        <p:nvPicPr>
          <p:cNvPr id="12" name="Рисунок 11">
            <a:extLst>
              <a:ext uri="{FF2B5EF4-FFF2-40B4-BE49-F238E27FC236}">
                <a16:creationId xmlns:a16="http://schemas.microsoft.com/office/drawing/2014/main" id="{A83DF9BB-ADDB-4E24-8BB7-10EF12C409D9}"/>
              </a:ext>
            </a:extLst>
          </p:cNvPr>
          <p:cNvPicPr>
            <a:picLocks noChangeAspect="1"/>
          </p:cNvPicPr>
          <p:nvPr/>
        </p:nvPicPr>
        <p:blipFill>
          <a:blip r:embed="rId6"/>
          <a:stretch>
            <a:fillRect/>
          </a:stretch>
        </p:blipFill>
        <p:spPr>
          <a:xfrm>
            <a:off x="674625" y="4354332"/>
            <a:ext cx="5178424" cy="2200391"/>
          </a:xfrm>
          <a:prstGeom prst="rect">
            <a:avLst/>
          </a:prstGeom>
        </p:spPr>
      </p:pic>
      <p:sp>
        <p:nvSpPr>
          <p:cNvPr id="13" name="TextBox 12">
            <a:extLst>
              <a:ext uri="{FF2B5EF4-FFF2-40B4-BE49-F238E27FC236}">
                <a16:creationId xmlns:a16="http://schemas.microsoft.com/office/drawing/2014/main" id="{CB4259BE-74B0-48EC-9F90-926EFECE713E}"/>
              </a:ext>
            </a:extLst>
          </p:cNvPr>
          <p:cNvSpPr txBox="1"/>
          <p:nvPr/>
        </p:nvSpPr>
        <p:spPr>
          <a:xfrm>
            <a:off x="5853049" y="4267038"/>
            <a:ext cx="4709746" cy="923330"/>
          </a:xfrm>
          <a:prstGeom prst="rect">
            <a:avLst/>
          </a:prstGeom>
          <a:noFill/>
        </p:spPr>
        <p:txBody>
          <a:bodyPr wrap="square" rtlCol="0">
            <a:spAutoFit/>
          </a:bodyPr>
          <a:lstStyle/>
          <a:p>
            <a:r>
              <a:rPr lang="ru-RU" sz="1800" dirty="0">
                <a:solidFill>
                  <a:srgbClr val="000000"/>
                </a:solidFill>
                <a:effectLst/>
                <a:latin typeface="Times New Roman" panose="02020603050405020304" pitchFamily="18" charset="0"/>
                <a:ea typeface="Times New Roman" panose="02020603050405020304" pitchFamily="18" charset="0"/>
              </a:rPr>
              <a:t>Совмещённые траектории модели и метамодели ПХ при вариации коэффициента затухания колебаний.</a:t>
            </a:r>
            <a:endParaRPr lang="ru-RU" dirty="0"/>
          </a:p>
        </p:txBody>
      </p:sp>
    </p:spTree>
    <p:extLst>
      <p:ext uri="{BB962C8B-B14F-4D97-AF65-F5344CB8AC3E}">
        <p14:creationId xmlns:p14="http://schemas.microsoft.com/office/powerpoint/2010/main" val="1392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AECD4-B837-4982-87AB-05D627361194}"/>
              </a:ext>
            </a:extLst>
          </p:cNvPr>
          <p:cNvSpPr txBox="1"/>
          <p:nvPr/>
        </p:nvSpPr>
        <p:spPr>
          <a:xfrm>
            <a:off x="626086" y="202196"/>
            <a:ext cx="10939828" cy="769441"/>
          </a:xfrm>
          <a:prstGeom prst="rect">
            <a:avLst/>
          </a:prstGeom>
          <a:noFill/>
        </p:spPr>
        <p:txBody>
          <a:bodyPr wrap="square">
            <a:spAutoFit/>
          </a:bodyPr>
          <a:lstStyle/>
          <a:p>
            <a:r>
              <a:rPr lang="ru-RU" sz="4400" dirty="0">
                <a:latin typeface="Times New Roman" panose="02020603050405020304" pitchFamily="18" charset="0"/>
                <a:cs typeface="Times New Roman" panose="02020603050405020304" pitchFamily="18" charset="0"/>
              </a:rPr>
              <a:t>Задача о линейном затухающем осцилляторе</a:t>
            </a:r>
          </a:p>
        </p:txBody>
      </p:sp>
      <p:pic>
        <p:nvPicPr>
          <p:cNvPr id="3" name="Рисунок 2">
            <a:extLst>
              <a:ext uri="{FF2B5EF4-FFF2-40B4-BE49-F238E27FC236}">
                <a16:creationId xmlns:a16="http://schemas.microsoft.com/office/drawing/2014/main" id="{991B15E1-78AD-4B86-9F3F-844F0B143C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086" y="971637"/>
            <a:ext cx="5876925" cy="4112895"/>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D3A66C6-5E52-47DF-A8EF-64BC1B28DDB0}"/>
                  </a:ext>
                </a:extLst>
              </p:cNvPr>
              <p:cNvSpPr txBox="1"/>
              <p:nvPr/>
            </p:nvSpPr>
            <p:spPr>
              <a:xfrm>
                <a:off x="1055077" y="5034053"/>
                <a:ext cx="5447934" cy="923330"/>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Зависимость математического ожидания и стандартного отклонения траекторий</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ru-RU" i="1">
                            <a:latin typeface="Cambria Math" panose="02040503050406030204" pitchFamily="18" charset="0"/>
                            <a:cs typeface="Times New Roman" panose="02020603050405020304" pitchFamily="18" charset="0"/>
                          </a:rPr>
                          <m:t>ℳ</m:t>
                        </m:r>
                      </m:e>
                      <m:sub>
                        <m:r>
                          <a:rPr lang="en-US" i="1">
                            <a:latin typeface="Cambria Math" panose="02040503050406030204" pitchFamily="18" charset="0"/>
                            <a:cs typeface="Times New Roman" panose="02020603050405020304" pitchFamily="18" charset="0"/>
                          </a:rPr>
                          <m:t>𝑃𝐶</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от времени</a:t>
                </a:r>
              </a:p>
            </p:txBody>
          </p:sp>
        </mc:Choice>
        <mc:Fallback xmlns="">
          <p:sp>
            <p:nvSpPr>
              <p:cNvPr id="4" name="TextBox 3">
                <a:extLst>
                  <a:ext uri="{FF2B5EF4-FFF2-40B4-BE49-F238E27FC236}">
                    <a16:creationId xmlns:a16="http://schemas.microsoft.com/office/drawing/2014/main" id="{1D3A66C6-5E52-47DF-A8EF-64BC1B28DDB0}"/>
                  </a:ext>
                </a:extLst>
              </p:cNvPr>
              <p:cNvSpPr txBox="1">
                <a:spLocks noRot="1" noChangeAspect="1" noMove="1" noResize="1" noEditPoints="1" noAdjustHandles="1" noChangeArrowheads="1" noChangeShapeType="1" noTextEdit="1"/>
              </p:cNvSpPr>
              <p:nvPr/>
            </p:nvSpPr>
            <p:spPr>
              <a:xfrm>
                <a:off x="1055077" y="5034053"/>
                <a:ext cx="5447934" cy="923330"/>
              </a:xfrm>
              <a:prstGeom prst="rect">
                <a:avLst/>
              </a:prstGeom>
              <a:blipFill>
                <a:blip r:embed="rId3"/>
                <a:stretch>
                  <a:fillRect l="-895" t="-3974" b="-9934"/>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2951F5D4-B521-47E6-B6AF-6F60286CCD5F}"/>
              </a:ext>
            </a:extLst>
          </p:cNvPr>
          <p:cNvPicPr>
            <a:picLocks noChangeAspect="1"/>
          </p:cNvPicPr>
          <p:nvPr/>
        </p:nvPicPr>
        <p:blipFill>
          <a:blip r:embed="rId4"/>
          <a:stretch>
            <a:fillRect/>
          </a:stretch>
        </p:blipFill>
        <p:spPr>
          <a:xfrm>
            <a:off x="6516006" y="1289101"/>
            <a:ext cx="4807275" cy="2438838"/>
          </a:xfrm>
          <a:prstGeom prst="rect">
            <a:avLst/>
          </a:prstGeom>
        </p:spPr>
      </p:pic>
      <p:sp>
        <p:nvSpPr>
          <p:cNvPr id="6" name="TextBox 5">
            <a:extLst>
              <a:ext uri="{FF2B5EF4-FFF2-40B4-BE49-F238E27FC236}">
                <a16:creationId xmlns:a16="http://schemas.microsoft.com/office/drawing/2014/main" id="{B892EB8D-3731-4A85-9CA0-2F9D610F42FD}"/>
              </a:ext>
            </a:extLst>
          </p:cNvPr>
          <p:cNvSpPr txBox="1"/>
          <p:nvPr/>
        </p:nvSpPr>
        <p:spPr>
          <a:xfrm>
            <a:off x="6730318" y="3904726"/>
            <a:ext cx="4835596" cy="923330"/>
          </a:xfrm>
          <a:prstGeom prst="rect">
            <a:avLst/>
          </a:prstGeom>
          <a:noFill/>
        </p:spPr>
        <p:txBody>
          <a:bodyPr wrap="square" rtlCol="0">
            <a:spAutoFit/>
          </a:bodyPr>
          <a:lstStyle/>
          <a:p>
            <a:r>
              <a:rPr lang="ru-RU" sz="1800" dirty="0">
                <a:solidFill>
                  <a:srgbClr val="000000"/>
                </a:solidFill>
                <a:effectLst/>
                <a:latin typeface="Times New Roman" panose="02020603050405020304" pitchFamily="18" charset="0"/>
                <a:ea typeface="Times New Roman" panose="02020603050405020304" pitchFamily="18" charset="0"/>
              </a:rPr>
              <a:t>Решение задачи о линейном затухающем осцилляторе при детерминированных параметрах</a:t>
            </a:r>
            <a:endParaRPr lang="ru-RU"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FF2506-D771-4CA3-BFCC-FE89889BBC74}"/>
                  </a:ext>
                </a:extLst>
              </p:cNvPr>
              <p:cNvSpPr txBox="1"/>
              <p:nvPr/>
            </p:nvSpPr>
            <p:spPr>
              <a:xfrm>
                <a:off x="1055077" y="6031495"/>
                <a:ext cx="6947351" cy="372410"/>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Среднеквадратичная ошибка аппроксимации составила </a:t>
                </a:r>
                <a14:m>
                  <m:oMath xmlns:m="http://schemas.openxmlformats.org/officeDocument/2006/math">
                    <m:r>
                      <a:rPr lang="en-US" b="0" i="1" smtClean="0">
                        <a:latin typeface="Cambria Math" panose="02040503050406030204" pitchFamily="18" charset="0"/>
                        <a:cs typeface="Times New Roman" panose="02020603050405020304" pitchFamily="18" charset="0"/>
                      </a:rPr>
                      <m:t>𝜀</m:t>
                    </m:r>
                    <m:r>
                      <a:rPr lang="en-US" b="0" i="1" smtClean="0">
                        <a:latin typeface="Cambria Math" panose="02040503050406030204" pitchFamily="18" charset="0"/>
                        <a:cs typeface="Times New Roman" panose="02020603050405020304" pitchFamily="18" charset="0"/>
                      </a:rPr>
                      <m:t>=1∗</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−5</m:t>
                        </m:r>
                      </m:sup>
                    </m:sSup>
                  </m:oMath>
                </a14:m>
                <a:endParaRPr lang="ru-RU"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19FF2506-D771-4CA3-BFCC-FE89889BBC74}"/>
                  </a:ext>
                </a:extLst>
              </p:cNvPr>
              <p:cNvSpPr txBox="1">
                <a:spLocks noRot="1" noChangeAspect="1" noMove="1" noResize="1" noEditPoints="1" noAdjustHandles="1" noChangeArrowheads="1" noChangeShapeType="1" noTextEdit="1"/>
              </p:cNvSpPr>
              <p:nvPr/>
            </p:nvSpPr>
            <p:spPr>
              <a:xfrm>
                <a:off x="1055077" y="6031495"/>
                <a:ext cx="6947351" cy="372410"/>
              </a:xfrm>
              <a:prstGeom prst="rect">
                <a:avLst/>
              </a:prstGeom>
              <a:blipFill>
                <a:blip r:embed="rId5"/>
                <a:stretch>
                  <a:fillRect l="-702" t="-6452" b="-24194"/>
                </a:stretch>
              </a:blipFill>
            </p:spPr>
            <p:txBody>
              <a:bodyPr/>
              <a:lstStyle/>
              <a:p>
                <a:r>
                  <a:rPr lang="ru-RU">
                    <a:noFill/>
                  </a:rPr>
                  <a:t> </a:t>
                </a:r>
              </a:p>
            </p:txBody>
          </p:sp>
        </mc:Fallback>
      </mc:AlternateContent>
    </p:spTree>
    <p:extLst>
      <p:ext uri="{BB962C8B-B14F-4D97-AF65-F5344CB8AC3E}">
        <p14:creationId xmlns:p14="http://schemas.microsoft.com/office/powerpoint/2010/main" val="171717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781DAA-BE24-41DB-BCE9-3FC0B3AEC78F}"/>
              </a:ext>
            </a:extLst>
          </p:cNvPr>
          <p:cNvSpPr txBox="1"/>
          <p:nvPr/>
        </p:nvSpPr>
        <p:spPr>
          <a:xfrm>
            <a:off x="5027887" y="96716"/>
            <a:ext cx="2136226" cy="769441"/>
          </a:xfrm>
          <a:prstGeom prst="rect">
            <a:avLst/>
          </a:prstGeom>
          <a:noFill/>
        </p:spPr>
        <p:txBody>
          <a:bodyPr wrap="none" rtlCol="0">
            <a:spAutoFit/>
          </a:bodyPr>
          <a:lstStyle/>
          <a:p>
            <a:r>
              <a:rPr lang="ru-RU" sz="4400" dirty="0">
                <a:latin typeface="Times New Roman" panose="02020603050405020304" pitchFamily="18" charset="0"/>
                <a:cs typeface="Times New Roman" panose="02020603050405020304" pitchFamily="18" charset="0"/>
              </a:rPr>
              <a:t>Выводы</a:t>
            </a:r>
          </a:p>
        </p:txBody>
      </p:sp>
      <p:sp>
        <p:nvSpPr>
          <p:cNvPr id="3" name="TextBox 2">
            <a:extLst>
              <a:ext uri="{FF2B5EF4-FFF2-40B4-BE49-F238E27FC236}">
                <a16:creationId xmlns:a16="http://schemas.microsoft.com/office/drawing/2014/main" id="{70BE5766-12B0-4B80-A774-101312B82C51}"/>
              </a:ext>
            </a:extLst>
          </p:cNvPr>
          <p:cNvSpPr txBox="1"/>
          <p:nvPr/>
        </p:nvSpPr>
        <p:spPr>
          <a:xfrm>
            <a:off x="597876" y="866157"/>
            <a:ext cx="11157439" cy="5998052"/>
          </a:xfrm>
          <a:prstGeom prst="rect">
            <a:avLst/>
          </a:prstGeom>
          <a:noFill/>
        </p:spPr>
        <p:txBody>
          <a:bodyPr wrap="square" rtlCol="0">
            <a:spAutoFit/>
          </a:bodyPr>
          <a:lstStyle/>
          <a:p>
            <a:pPr algn="just">
              <a:lnSpc>
                <a:spcPct val="150000"/>
              </a:lnSpc>
            </a:pPr>
            <a:r>
              <a:rPr lang="ru-RU" sz="1600" dirty="0">
                <a:solidFill>
                  <a:srgbClr val="000000"/>
                </a:solidFill>
                <a:effectLst/>
                <a:latin typeface="Times New Roman" panose="02020603050405020304" pitchFamily="18" charset="0"/>
                <a:ea typeface="Times New Roman" panose="02020603050405020304" pitchFamily="18" charset="0"/>
              </a:rPr>
              <a:t>	В теоретической части работы всесторонне рассмотрена проблема подбора модели, описывающей изменения состояния системы под действием различных факторов стохастической природы. Подробно описан подход, основанный на разложении полиномиального хаоса, который позволяет не только использовать знания или предположения о законе распределения случайных входных данных, но и в интрузивной постановке учитывать устройство модели. </a:t>
            </a:r>
          </a:p>
          <a:p>
            <a:pPr algn="just">
              <a:lnSpc>
                <a:spcPct val="150000"/>
              </a:lnSpc>
            </a:pPr>
            <a:r>
              <a:rPr lang="ru-RU" sz="1600" dirty="0">
                <a:solidFill>
                  <a:srgbClr val="000000"/>
                </a:solidFill>
                <a:effectLst/>
                <a:latin typeface="Times New Roman" panose="02020603050405020304" pitchFamily="18" charset="0"/>
                <a:ea typeface="Times New Roman" panose="02020603050405020304" pitchFamily="18" charset="0"/>
              </a:rPr>
              <a:t>	В практической части работы реализован программный код для вычисления стохастической проекции </a:t>
            </a:r>
            <a:r>
              <a:rPr lang="ru-RU" sz="1600" dirty="0" err="1">
                <a:solidFill>
                  <a:srgbClr val="000000"/>
                </a:solidFill>
                <a:effectLst/>
                <a:latin typeface="Times New Roman" panose="02020603050405020304" pitchFamily="18" charset="0"/>
                <a:ea typeface="Times New Roman" panose="02020603050405020304" pitchFamily="18" charset="0"/>
              </a:rPr>
              <a:t>Галёркина</a:t>
            </a:r>
            <a:r>
              <a:rPr lang="ru-RU" sz="1600" dirty="0">
                <a:solidFill>
                  <a:srgbClr val="000000"/>
                </a:solidFill>
                <a:effectLst/>
                <a:latin typeface="Times New Roman" panose="02020603050405020304" pitchFamily="18" charset="0"/>
                <a:ea typeface="Times New Roman" panose="02020603050405020304" pitchFamily="18" charset="0"/>
              </a:rPr>
              <a:t>. На тестовых примерах проведён сравнительный анализ качества полученной модели с моделью МНК на основе полиномов Колмогорова-</a:t>
            </a:r>
            <a:r>
              <a:rPr lang="ru-RU" sz="1600" dirty="0" err="1">
                <a:solidFill>
                  <a:srgbClr val="000000"/>
                </a:solidFill>
                <a:effectLst/>
                <a:latin typeface="Times New Roman" panose="02020603050405020304" pitchFamily="18" charset="0"/>
                <a:ea typeface="Times New Roman" panose="02020603050405020304" pitchFamily="18" charset="0"/>
              </a:rPr>
              <a:t>Габора</a:t>
            </a:r>
            <a:r>
              <a:rPr lang="ru-RU" sz="1600" dirty="0">
                <a:solidFill>
                  <a:srgbClr val="000000"/>
                </a:solidFill>
                <a:effectLst/>
                <a:latin typeface="Times New Roman" panose="02020603050405020304" pitchFamily="18" charset="0"/>
                <a:ea typeface="Times New Roman" panose="02020603050405020304" pitchFamily="18" charset="0"/>
              </a:rPr>
              <a:t>. Установлено, чт</a:t>
            </a:r>
            <a:r>
              <a:rPr lang="ru-RU" sz="1600" dirty="0">
                <a:solidFill>
                  <a:srgbClr val="000000"/>
                </a:solidFill>
                <a:latin typeface="Times New Roman" panose="02020603050405020304" pitchFamily="18" charset="0"/>
                <a:ea typeface="Times New Roman" panose="02020603050405020304" pitchFamily="18" charset="0"/>
              </a:rPr>
              <a:t>о при </a:t>
            </a:r>
            <a:r>
              <a:rPr lang="ru-RU" sz="1600" dirty="0">
                <a:solidFill>
                  <a:srgbClr val="000000"/>
                </a:solidFill>
                <a:effectLst/>
                <a:latin typeface="Times New Roman" panose="02020603050405020304" pitchFamily="18" charset="0"/>
                <a:ea typeface="Times New Roman" panose="02020603050405020304" pitchFamily="18" charset="0"/>
              </a:rPr>
              <a:t>больших среднеквадратичных отклонениях предпочтение следует отдать стохастической проекции </a:t>
            </a:r>
            <a:r>
              <a:rPr lang="ru-RU" sz="1600" dirty="0" err="1">
                <a:solidFill>
                  <a:srgbClr val="000000"/>
                </a:solidFill>
                <a:effectLst/>
                <a:latin typeface="Times New Roman" panose="02020603050405020304" pitchFamily="18" charset="0"/>
                <a:ea typeface="Times New Roman" panose="02020603050405020304" pitchFamily="18" charset="0"/>
              </a:rPr>
              <a:t>Галёркина</a:t>
            </a:r>
            <a:r>
              <a:rPr lang="ru-RU" sz="1600" dirty="0">
                <a:solidFill>
                  <a:srgbClr val="000000"/>
                </a:solidFill>
                <a:effectLst/>
                <a:latin typeface="Times New Roman" panose="02020603050405020304" pitchFamily="18" charset="0"/>
                <a:ea typeface="Times New Roman" panose="02020603050405020304" pitchFamily="18" charset="0"/>
              </a:rPr>
              <a:t>. </a:t>
            </a:r>
          </a:p>
          <a:p>
            <a:pPr algn="just">
              <a:lnSpc>
                <a:spcPct val="150000"/>
              </a:lnSpc>
            </a:pPr>
            <a:r>
              <a:rPr lang="ru-RU" sz="1600" dirty="0">
                <a:solidFill>
                  <a:srgbClr val="000000"/>
                </a:solidFill>
                <a:latin typeface="Times New Roman" panose="02020603050405020304" pitchFamily="18" charset="0"/>
                <a:ea typeface="Times New Roman" panose="02020603050405020304" pitchFamily="18" charset="0"/>
              </a:rPr>
              <a:t>	</a:t>
            </a:r>
            <a:r>
              <a:rPr lang="ru-RU" sz="1600" dirty="0">
                <a:solidFill>
                  <a:srgbClr val="000000"/>
                </a:solidFill>
                <a:effectLst/>
                <a:latin typeface="Times New Roman" panose="02020603050405020304" pitchFamily="18" charset="0"/>
                <a:ea typeface="Times New Roman" panose="02020603050405020304" pitchFamily="18" charset="0"/>
              </a:rPr>
              <a:t>При исследовании модели </a:t>
            </a:r>
            <a:r>
              <a:rPr lang="ru-RU" sz="1600" dirty="0" err="1">
                <a:solidFill>
                  <a:srgbClr val="000000"/>
                </a:solidFill>
                <a:effectLst/>
                <a:latin typeface="Times New Roman" panose="02020603050405020304" pitchFamily="18" charset="0"/>
                <a:ea typeface="Times New Roman" panose="02020603050405020304" pitchFamily="18" charset="0"/>
              </a:rPr>
              <a:t>Шлёгля</a:t>
            </a:r>
            <a:r>
              <a:rPr lang="ru-RU" sz="1600" dirty="0">
                <a:solidFill>
                  <a:srgbClr val="000000"/>
                </a:solidFill>
                <a:effectLst/>
                <a:latin typeface="Times New Roman" panose="02020603050405020304" pitchFamily="18" charset="0"/>
                <a:ea typeface="Times New Roman" panose="02020603050405020304" pitchFamily="18" charset="0"/>
              </a:rPr>
              <a:t> установлено, что метод лучше всего подходит для оценки интегральных параметров системы. Также метод эффективен для анализа поведения системы, если параметры системы зависят от случайных параметров, законы распределения которых известны, так как он даёт возможность варьировать эти параметры, не пересчитывая аппроксимирующую функцию. </a:t>
            </a:r>
          </a:p>
          <a:p>
            <a:pPr algn="just">
              <a:lnSpc>
                <a:spcPct val="150000"/>
              </a:lnSpc>
            </a:pPr>
            <a:r>
              <a:rPr lang="ru-RU" sz="1600" dirty="0">
                <a:solidFill>
                  <a:srgbClr val="000000"/>
                </a:solidFill>
                <a:latin typeface="Times New Roman" panose="02020603050405020304" pitchFamily="18" charset="0"/>
                <a:ea typeface="Times New Roman" panose="02020603050405020304" pitchFamily="18" charset="0"/>
              </a:rPr>
              <a:t>	</a:t>
            </a:r>
            <a:r>
              <a:rPr lang="ru-RU" sz="1600" dirty="0">
                <a:solidFill>
                  <a:srgbClr val="000000"/>
                </a:solidFill>
                <a:effectLst/>
                <a:latin typeface="Times New Roman" panose="02020603050405020304" pitchFamily="18" charset="0"/>
                <a:ea typeface="Times New Roman" panose="02020603050405020304" pitchFamily="18" charset="0"/>
              </a:rPr>
              <a:t>При решении задачи о линейном затухающем осцилляторе со случайным коэффициентом затухания колебаний обнаружено, что метод стохастических проекций </a:t>
            </a:r>
            <a:r>
              <a:rPr lang="ru-RU" sz="1600" dirty="0" err="1">
                <a:solidFill>
                  <a:srgbClr val="000000"/>
                </a:solidFill>
                <a:effectLst/>
                <a:latin typeface="Times New Roman" panose="02020603050405020304" pitchFamily="18" charset="0"/>
                <a:ea typeface="Times New Roman" panose="02020603050405020304" pitchFamily="18" charset="0"/>
              </a:rPr>
              <a:t>Галёркина</a:t>
            </a:r>
            <a:r>
              <a:rPr lang="ru-RU" sz="1600" dirty="0">
                <a:solidFill>
                  <a:srgbClr val="000000"/>
                </a:solidFill>
                <a:effectLst/>
                <a:latin typeface="Times New Roman" panose="02020603050405020304" pitchFamily="18" charset="0"/>
                <a:ea typeface="Times New Roman" panose="02020603050405020304" pitchFamily="18" charset="0"/>
              </a:rPr>
              <a:t> крайне эффективен для решения дифференциальных уравнений, поскольку даёт очень точную аппроксимацию решения даже при большой дисперсии случайных параметров системы.</a:t>
            </a:r>
            <a:endParaRPr lang="ru-RU" sz="1600" dirty="0">
              <a:effectLst/>
              <a:latin typeface="Times New Roman" panose="02020603050405020304" pitchFamily="18" charset="0"/>
              <a:ea typeface="Times New Roman" panose="02020603050405020304" pitchFamily="18" charset="0"/>
            </a:endParaRPr>
          </a:p>
          <a:p>
            <a:pPr>
              <a:lnSpc>
                <a:spcPct val="150000"/>
              </a:lnSpc>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971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4BB2F0-E976-4896-8EF3-DBD82B83B7E8}"/>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				Благодарности</a:t>
            </a:r>
          </a:p>
        </p:txBody>
      </p:sp>
      <p:sp>
        <p:nvSpPr>
          <p:cNvPr id="4" name="TextBox 3">
            <a:extLst>
              <a:ext uri="{FF2B5EF4-FFF2-40B4-BE49-F238E27FC236}">
                <a16:creationId xmlns:a16="http://schemas.microsoft.com/office/drawing/2014/main" id="{FC8423ED-4404-4421-B3C9-BC82027D5449}"/>
              </a:ext>
            </a:extLst>
          </p:cNvPr>
          <p:cNvSpPr txBox="1"/>
          <p:nvPr/>
        </p:nvSpPr>
        <p:spPr>
          <a:xfrm>
            <a:off x="685801" y="1985960"/>
            <a:ext cx="11029949" cy="1815882"/>
          </a:xfrm>
          <a:prstGeom prst="rect">
            <a:avLst/>
          </a:prstGeom>
          <a:noFill/>
        </p:spPr>
        <p:txBody>
          <a:bodyPr wrap="square" rtlCol="0">
            <a:spAutoFit/>
          </a:bodyPr>
          <a:lstStyle/>
          <a:p>
            <a:r>
              <a:rPr lang="ru-RU" sz="2800" dirty="0">
                <a:latin typeface="Times New Roman" panose="02020603050405020304" pitchFamily="18" charset="0"/>
                <a:cs typeface="Times New Roman" panose="02020603050405020304" pitchFamily="18" charset="0"/>
              </a:rPr>
              <a:t>Выражаю благодарность зав. кафедрой ФН-11, д.ф.-</a:t>
            </a:r>
            <a:r>
              <a:rPr lang="ru-RU" sz="2800" dirty="0" err="1">
                <a:latin typeface="Times New Roman" panose="02020603050405020304" pitchFamily="18" charset="0"/>
                <a:cs typeface="Times New Roman" panose="02020603050405020304" pitchFamily="18" charset="0"/>
              </a:rPr>
              <a:t>м.н</a:t>
            </a:r>
            <a:r>
              <a:rPr lang="ru-RU" sz="2800" dirty="0">
                <a:latin typeface="Times New Roman" panose="02020603050405020304" pitchFamily="18" charset="0"/>
                <a:cs typeface="Times New Roman" panose="02020603050405020304" pitchFamily="18" charset="0"/>
              </a:rPr>
              <a:t>, профессору </a:t>
            </a:r>
            <a:r>
              <a:rPr lang="ru-RU" sz="2800" dirty="0" err="1">
                <a:latin typeface="Times New Roman" panose="02020603050405020304" pitchFamily="18" charset="0"/>
                <a:cs typeface="Times New Roman" panose="02020603050405020304" pitchFamily="18" charset="0"/>
              </a:rPr>
              <a:t>Димитриенко</a:t>
            </a:r>
            <a:r>
              <a:rPr lang="ru-RU" sz="2800" dirty="0">
                <a:latin typeface="Times New Roman" panose="02020603050405020304" pitchFamily="18" charset="0"/>
                <a:cs typeface="Times New Roman" panose="02020603050405020304" pitchFamily="18" charset="0"/>
              </a:rPr>
              <a:t> Ю.И., моему научному руководителю к.ф.-м.н., доценту </a:t>
            </a:r>
            <a:r>
              <a:rPr lang="ru-RU" sz="2800" dirty="0" err="1">
                <a:latin typeface="Times New Roman" panose="02020603050405020304" pitchFamily="18" charset="0"/>
                <a:cs typeface="Times New Roman" panose="02020603050405020304" pitchFamily="18" charset="0"/>
              </a:rPr>
              <a:t>Облаковой</a:t>
            </a:r>
            <a:r>
              <a:rPr lang="ru-RU" sz="2800" dirty="0">
                <a:latin typeface="Times New Roman" panose="02020603050405020304" pitchFamily="18" charset="0"/>
                <a:cs typeface="Times New Roman" panose="02020603050405020304" pitchFamily="18" charset="0"/>
              </a:rPr>
              <a:t> Т.В., а также всему преподавательскому составу кафедры ФН-11 за высокий уровень полученных знаний и навыков.</a:t>
            </a:r>
          </a:p>
        </p:txBody>
      </p:sp>
    </p:spTree>
    <p:extLst>
      <p:ext uri="{BB962C8B-B14F-4D97-AF65-F5344CB8AC3E}">
        <p14:creationId xmlns:p14="http://schemas.microsoft.com/office/powerpoint/2010/main" val="85217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FBFB77-587C-47A1-AA2B-7F0542E8900E}"/>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Концептуальная постановка задачи</a:t>
            </a:r>
          </a:p>
        </p:txBody>
      </p:sp>
      <p:pic>
        <p:nvPicPr>
          <p:cNvPr id="9" name="Рисунок 8">
            <a:extLst>
              <a:ext uri="{FF2B5EF4-FFF2-40B4-BE49-F238E27FC236}">
                <a16:creationId xmlns:a16="http://schemas.microsoft.com/office/drawing/2014/main" id="{2307AEDE-D3CE-442D-B4C4-46A40DD894C5}"/>
              </a:ext>
            </a:extLst>
          </p:cNvPr>
          <p:cNvPicPr>
            <a:picLocks noChangeAspect="1"/>
          </p:cNvPicPr>
          <p:nvPr/>
        </p:nvPicPr>
        <p:blipFill>
          <a:blip r:embed="rId2"/>
          <a:stretch>
            <a:fillRect/>
          </a:stretch>
        </p:blipFill>
        <p:spPr>
          <a:xfrm>
            <a:off x="838200" y="1690688"/>
            <a:ext cx="8954750" cy="2715004"/>
          </a:xfrm>
          <a:prstGeom prst="rect">
            <a:avLst/>
          </a:prstGeom>
        </p:spPr>
      </p:pic>
    </p:spTree>
    <p:extLst>
      <p:ext uri="{BB962C8B-B14F-4D97-AF65-F5344CB8AC3E}">
        <p14:creationId xmlns:p14="http://schemas.microsoft.com/office/powerpoint/2010/main" val="184495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9D50FF-42E9-4101-831B-112DD4E62ABA}"/>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Математическая постановка задачи</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9B44BF-DB08-4263-A5A3-CDAF27855764}"/>
                  </a:ext>
                </a:extLst>
              </p:cNvPr>
              <p:cNvSpPr txBox="1"/>
              <p:nvPr/>
            </p:nvSpPr>
            <p:spPr>
              <a:xfrm>
                <a:off x="948266" y="1492019"/>
                <a:ext cx="8398933" cy="332001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𝑘</m:t>
                          </m:r>
                        </m:sub>
                      </m:sSub>
                      <m:r>
                        <a:rPr lang="ru-RU" b="0" i="1" smtClean="0">
                          <a:latin typeface="Cambria Math" panose="02040503050406030204" pitchFamily="18" charset="0"/>
                          <a:cs typeface="Times New Roman" panose="02020603050405020304" pitchFamily="18" charset="0"/>
                        </a:rPr>
                        <m:t>=</m:t>
                      </m:r>
                      <m:r>
                        <a:rPr lang="ru-RU" i="1" smtClean="0">
                          <a:latin typeface="Cambria Math" panose="02040503050406030204" pitchFamily="18" charset="0"/>
                        </a:rPr>
                        <m:t>ℳ</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𝑘</m:t>
                              </m:r>
                            </m:sub>
                          </m:sSub>
                        </m:e>
                      </m:d>
                      <m:r>
                        <a:rPr lang="ru-RU" b="0" i="0" smtClean="0">
                          <a:latin typeface="Cambria Math" panose="02040503050406030204" pitchFamily="18" charset="0"/>
                          <a:cs typeface="Times New Roman" panose="02020603050405020304" pitchFamily="18" charset="0"/>
                        </a:rPr>
                        <m:t>−отклик модели</m:t>
                      </m:r>
                    </m:oMath>
                  </m:oMathPara>
                </a14:m>
                <a:endParaRPr lang="en-US"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ru-RU" i="1">
                              <a:latin typeface="Cambria Math" panose="02040503050406030204" pitchFamily="18" charset="0"/>
                            </a:rPr>
                            <m:t>ℳ</m:t>
                          </m:r>
                        </m:e>
                      </m:acc>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𝑘</m:t>
                              </m:r>
                            </m:sub>
                          </m:sSub>
                        </m:e>
                      </m:d>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pPr>
                  <a:lnSpc>
                    <a:spcPct val="150000"/>
                  </a:lnSpc>
                </a:pPr>
                <a:r>
                  <a:rPr lang="ru-RU" dirty="0">
                    <a:latin typeface="Times New Roman" panose="02020603050405020304" pitchFamily="18" charset="0"/>
                    <a:cs typeface="Times New Roman" panose="02020603050405020304" pitchFamily="18" charset="0"/>
                  </a:rPr>
                  <a:t>где</a:t>
                </a:r>
                <a:r>
                  <a:rPr lang="en-US"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ru-RU" i="1">
                            <a:latin typeface="Cambria Math" panose="02040503050406030204" pitchFamily="18" charset="0"/>
                          </a:rPr>
                          <m:t>ℳ</m:t>
                        </m:r>
                      </m:e>
                    </m:acc>
                  </m:oMath>
                </a14:m>
                <a:r>
                  <a:rPr lang="ru-RU" dirty="0">
                    <a:latin typeface="Times New Roman" panose="02020603050405020304" pitchFamily="18" charset="0"/>
                    <a:cs typeface="Times New Roman" panose="02020603050405020304" pitchFamily="18" charset="0"/>
                  </a:rPr>
                  <a:t>– аппроксимация функции </a:t>
                </a:r>
                <a14:m>
                  <m:oMath xmlns:m="http://schemas.openxmlformats.org/officeDocument/2006/math">
                    <m:r>
                      <a:rPr lang="ru-RU" i="1">
                        <a:latin typeface="Cambria Math" panose="02040503050406030204" pitchFamily="18" charset="0"/>
                      </a:rPr>
                      <m:t>ℳ</m:t>
                    </m:r>
                  </m:oMath>
                </a14:m>
                <a:r>
                  <a:rPr lang="ru-RU"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𝑘</m:t>
                        </m:r>
                      </m:sub>
                    </m:sSub>
                  </m:oMath>
                </a14:m>
                <a:r>
                  <a:rPr lang="ru-RU" dirty="0">
                    <a:latin typeface="Times New Roman" panose="02020603050405020304" pitchFamily="18" charset="0"/>
                    <a:cs typeface="Times New Roman" panose="02020603050405020304" pitchFamily="18" charset="0"/>
                  </a:rPr>
                  <a:t> – ошибка аппроксимации.</a:t>
                </a:r>
              </a:p>
              <a:p>
                <a:pPr>
                  <a:lnSpc>
                    <a:spcPct val="150000"/>
                  </a:lnSpc>
                </a:pPr>
                <a:r>
                  <a:rPr lang="ru-RU" dirty="0">
                    <a:latin typeface="Times New Roman" panose="02020603050405020304" pitchFamily="18" charset="0"/>
                    <a:cs typeface="Times New Roman" panose="02020603050405020304" pitchFamily="18" charset="0"/>
                  </a:rPr>
                  <a:t>При этом, если разложить функцию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ru-RU" i="1">
                            <a:latin typeface="Cambria Math" panose="02040503050406030204" pitchFamily="18" charset="0"/>
                          </a:rPr>
                          <m:t>ℳ</m:t>
                        </m:r>
                      </m:e>
                    </m:acc>
                    <m:r>
                      <a:rPr lang="ru-RU" i="1">
                        <a:latin typeface="Cambria Math" panose="02040503050406030204" pitchFamily="18" charset="0"/>
                      </a:rPr>
                      <m:t> </m:t>
                    </m:r>
                  </m:oMath>
                </a14:m>
                <a:r>
                  <a:rPr lang="ru-RU" dirty="0">
                    <a:latin typeface="Times New Roman" panose="02020603050405020304" pitchFamily="18" charset="0"/>
                    <a:cs typeface="Times New Roman" panose="02020603050405020304" pitchFamily="18" charset="0"/>
                  </a:rPr>
                  <a:t>по ортонормированному базису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𝜓</m:t>
                        </m:r>
                      </m:e>
                      <m:sub>
                        <m:r>
                          <a:rPr lang="en-US" b="0" i="1" smtClean="0">
                            <a:latin typeface="Cambria Math" panose="02040503050406030204" pitchFamily="18" charset="0"/>
                            <a:cs typeface="Times New Roman" panose="02020603050405020304" pitchFamily="18" charset="0"/>
                          </a:rPr>
                          <m:t>𝑗</m:t>
                        </m:r>
                      </m:sub>
                    </m:sSub>
                  </m:oMath>
                </a14:m>
                <a:r>
                  <a:rPr lang="ru-RU" dirty="0">
                    <a:latin typeface="Times New Roman" panose="02020603050405020304" pitchFamily="18" charset="0"/>
                    <a:cs typeface="Times New Roman" panose="02020603050405020304" pitchFamily="18" charset="0"/>
                  </a:rPr>
                  <a:t>, то задача сведётся к нахождению коэффициентов разложения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𝑗</m:t>
                        </m:r>
                      </m:sub>
                    </m:sSub>
                  </m:oMath>
                </a14:m>
                <a:r>
                  <a:rPr lang="ru-RU" dirty="0">
                    <a:latin typeface="Times New Roman" panose="02020603050405020304" pitchFamily="18" charset="0"/>
                    <a:cs typeface="Times New Roman" panose="02020603050405020304" pitchFamily="18" charset="0"/>
                  </a:rPr>
                  <a:t>.</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nary>
                        <m:naryPr>
                          <m:chr m:val="∑"/>
                          <m:supHide m:val="on"/>
                          <m:ctrlPr>
                            <a:rPr lang="en-US" b="0" i="1" smtClean="0">
                              <a:latin typeface="Cambria Math" panose="02040503050406030204" pitchFamily="18" charset="0"/>
                              <a:cs typeface="Times New Roman" panose="02020603050405020304" pitchFamily="18" charset="0"/>
                            </a:rPr>
                          </m:ctrlPr>
                        </m:naryPr>
                        <m:sub>
                          <m:r>
                            <m:rPr>
                              <m:brk m:alnAt="7"/>
                            </m:rPr>
                            <a:rPr lang="en-US" b="0" i="1" smtClean="0">
                              <a:latin typeface="Cambria Math" panose="02040503050406030204" pitchFamily="18" charset="0"/>
                              <a:cs typeface="Times New Roman" panose="02020603050405020304" pitchFamily="18" charset="0"/>
                            </a:rPr>
                            <m:t>𝑗</m:t>
                          </m:r>
                        </m:sub>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𝑗</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𝜓</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e>
                      </m:nary>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𝑘</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49B44BF-DB08-4263-A5A3-CDAF27855764}"/>
                  </a:ext>
                </a:extLst>
              </p:cNvPr>
              <p:cNvSpPr txBox="1">
                <a:spLocks noRot="1" noChangeAspect="1" noMove="1" noResize="1" noEditPoints="1" noAdjustHandles="1" noChangeArrowheads="1" noChangeShapeType="1" noTextEdit="1"/>
              </p:cNvSpPr>
              <p:nvPr/>
            </p:nvSpPr>
            <p:spPr>
              <a:xfrm>
                <a:off x="948266" y="1492019"/>
                <a:ext cx="8398933" cy="3320011"/>
              </a:xfrm>
              <a:prstGeom prst="rect">
                <a:avLst/>
              </a:prstGeom>
              <a:blipFill>
                <a:blip r:embed="rId2"/>
                <a:stretch>
                  <a:fillRect l="-654"/>
                </a:stretch>
              </a:blipFill>
            </p:spPr>
            <p:txBody>
              <a:bodyPr/>
              <a:lstStyle/>
              <a:p>
                <a:r>
                  <a:rPr lang="ru-RU">
                    <a:noFill/>
                  </a:rPr>
                  <a:t> </a:t>
                </a:r>
              </a:p>
            </p:txBody>
          </p:sp>
        </mc:Fallback>
      </mc:AlternateContent>
    </p:spTree>
    <p:extLst>
      <p:ext uri="{BB962C8B-B14F-4D97-AF65-F5344CB8AC3E}">
        <p14:creationId xmlns:p14="http://schemas.microsoft.com/office/powerpoint/2010/main" val="10054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8064BC-4318-4D6B-B35F-21C4617BFBB0}"/>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Разложение полиномиального хаоса</a:t>
            </a:r>
            <a:endParaRPr lang="ru-RU"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CCB9CC9-A5E6-4B10-B2C1-9EB34FD94C20}"/>
                  </a:ext>
                </a:extLst>
              </p:cNvPr>
              <p:cNvSpPr txBox="1"/>
              <p:nvPr/>
            </p:nvSpPr>
            <p:spPr>
              <a:xfrm>
                <a:off x="854447" y="2586892"/>
                <a:ext cx="8618427" cy="3462743"/>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На практике выбирают некоторое конечное число членов базиса полиномиального хаоса. Для этого рассматривают различные схемы усечения ряда.</a:t>
                </a:r>
              </a:p>
              <a:p>
                <a:pPr/>
                <a14:m>
                  <m:oMathPara xmlns:m="http://schemas.openxmlformats.org/officeDocument/2006/math">
                    <m:oMathParaPr>
                      <m:jc m:val="centerGroup"/>
                    </m:oMathParaPr>
                    <m:oMath xmlns:m="http://schemas.openxmlformats.org/officeDocument/2006/math">
                      <m:d>
                        <m:dPr>
                          <m:begChr m:val="["/>
                          <m:endChr m:val=""/>
                          <m:ctrlPr>
                            <a:rPr lang="ru-RU" i="1" smtClean="0">
                              <a:latin typeface="Cambria Math" panose="02040503050406030204" pitchFamily="18" charset="0"/>
                              <a:cs typeface="Times New Roman" panose="02020603050405020304" pitchFamily="18" charset="0"/>
                            </a:rPr>
                          </m:ctrlPr>
                        </m:dPr>
                        <m:e>
                          <m:eqArr>
                            <m:eqArrPr>
                              <m:ctrlPr>
                                <a:rPr lang="ru-RU" i="1" smtClean="0">
                                  <a:latin typeface="Cambria Math" panose="02040503050406030204" pitchFamily="18" charset="0"/>
                                  <a:cs typeface="Times New Roman" panose="02020603050405020304" pitchFamily="18" charset="0"/>
                                </a:rPr>
                              </m:ctrlPr>
                            </m:eqArrPr>
                            <m:e>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𝐴</m:t>
                                  </m:r>
                                </m:e>
                                <m:sup>
                                  <m:r>
                                    <a:rPr lang="en-US" b="0" i="1" smtClean="0">
                                      <a:latin typeface="Cambria Math" panose="02040503050406030204" pitchFamily="18" charset="0"/>
                                      <a:cs typeface="Times New Roman" panose="02020603050405020304" pitchFamily="18" charset="0"/>
                                    </a:rPr>
                                    <m:t>𝑀</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𝑝</m:t>
                                  </m:r>
                                </m:sup>
                              </m:sSup>
                              <m:r>
                                <a:rPr lang="en-US" b="0"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𝜶</m:t>
                              </m:r>
                              <m:r>
                                <a:rPr lang="en-US" b="1" i="1" smtClean="0">
                                  <a:latin typeface="Cambria Math" panose="02040503050406030204" pitchFamily="18" charset="0"/>
                                  <a:cs typeface="Times New Roman" panose="02020603050405020304" pitchFamily="18" charset="0"/>
                                </a:rPr>
                                <m:t>∈</m:t>
                              </m:r>
                              <m:sSup>
                                <m:sSupPr>
                                  <m:ctrlPr>
                                    <a:rPr lang="en-US" b="1" i="1" smtClean="0">
                                      <a:latin typeface="Cambria Math" panose="02040503050406030204" pitchFamily="18" charset="0"/>
                                      <a:cs typeface="Times New Roman" panose="02020603050405020304" pitchFamily="18" charset="0"/>
                                    </a:rPr>
                                  </m:ctrlPr>
                                </m:sSupPr>
                                <m:e>
                                  <m:d>
                                    <m:dPr>
                                      <m:ctrlPr>
                                        <a:rPr lang="en-US" b="1" i="1" smtClean="0">
                                          <a:latin typeface="Cambria Math" panose="02040503050406030204" pitchFamily="18" charset="0"/>
                                          <a:cs typeface="Times New Roman" panose="02020603050405020304" pitchFamily="18" charset="0"/>
                                        </a:rPr>
                                      </m:ctrlPr>
                                    </m:dPr>
                                    <m:e>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ℤ</m:t>
                                          </m:r>
                                        </m:e>
                                        <m:sup>
                                          <m:r>
                                            <a:rPr lang="en-US" b="1" i="1" smtClean="0">
                                              <a:latin typeface="Cambria Math" panose="02040503050406030204" pitchFamily="18" charset="0"/>
                                              <a:cs typeface="Times New Roman" panose="02020603050405020304" pitchFamily="18" charset="0"/>
                                            </a:rPr>
                                            <m:t>+</m:t>
                                          </m:r>
                                        </m:sup>
                                      </m:sSup>
                                    </m:e>
                                  </m:d>
                                </m:e>
                                <m:sup>
                                  <m:r>
                                    <a:rPr lang="en-US" b="0" i="1" smtClean="0">
                                      <a:latin typeface="Cambria Math" panose="02040503050406030204" pitchFamily="18" charset="0"/>
                                      <a:cs typeface="Times New Roman" panose="02020603050405020304" pitchFamily="18" charset="0"/>
                                    </a:rPr>
                                    <m:t>𝑀</m:t>
                                  </m:r>
                                </m:sup>
                              </m:sSup>
                              <m:r>
                                <a:rPr lang="en-US" b="1" i="1" smtClean="0">
                                  <a:latin typeface="Cambria Math" panose="02040503050406030204" pitchFamily="18" charset="0"/>
                                  <a:cs typeface="Times New Roman" panose="02020603050405020304" pitchFamily="18" charset="0"/>
                                </a:rPr>
                                <m:t>:</m:t>
                              </m:r>
                              <m:nary>
                                <m:naryPr>
                                  <m:chr m:val="∑"/>
                                  <m:ctrlPr>
                                    <a:rPr lang="en-US" b="1"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𝑀</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𝛼</m:t>
                                      </m:r>
                                    </m:e>
                                    <m:sub>
                                      <m:r>
                                        <a:rPr lang="en-US" b="0" i="1" smtClean="0">
                                          <a:latin typeface="Cambria Math" panose="02040503050406030204" pitchFamily="18" charset="0"/>
                                          <a:cs typeface="Times New Roman" panose="02020603050405020304" pitchFamily="18" charset="0"/>
                                        </a:rPr>
                                        <m:t>𝑗</m:t>
                                      </m:r>
                                    </m:sub>
                                  </m:sSub>
                                </m:e>
                              </m:nary>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m:t>
                              </m:r>
                            </m:e>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𝐴</m:t>
                                  </m:r>
                                </m:e>
                                <m:sup>
                                  <m:r>
                                    <a:rPr lang="en-US" i="1">
                                      <a:latin typeface="Cambria Math" panose="02040503050406030204" pitchFamily="18" charset="0"/>
                                      <a:cs typeface="Times New Roman" panose="02020603050405020304" pitchFamily="18" charset="0"/>
                                    </a:rPr>
                                    <m:t>𝑀</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𝑞</m:t>
                                  </m:r>
                                </m:sup>
                              </m:sSup>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𝜶</m:t>
                              </m:r>
                              <m:r>
                                <a:rPr lang="en-US" b="1" i="1">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𝐴</m:t>
                                  </m:r>
                                </m:e>
                                <m:sup>
                                  <m:r>
                                    <a:rPr lang="en-US" b="0" i="1" smtClean="0">
                                      <a:latin typeface="Cambria Math" panose="02040503050406030204" pitchFamily="18" charset="0"/>
                                      <a:cs typeface="Times New Roman" panose="02020603050405020304" pitchFamily="18" charset="0"/>
                                    </a:rPr>
                                    <m:t>𝑀</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𝑝</m:t>
                                  </m:r>
                                </m:sup>
                              </m:sSup>
                              <m:r>
                                <a:rPr lang="en-US" b="1" i="1">
                                  <a:latin typeface="Cambria Math" panose="02040503050406030204" pitchFamily="18" charset="0"/>
                                  <a:cs typeface="Times New Roman" panose="02020603050405020304" pitchFamily="18" charset="0"/>
                                </a:rPr>
                                <m:t>:</m:t>
                              </m:r>
                              <m:sSup>
                                <m:sSupPr>
                                  <m:ctrlPr>
                                    <a:rPr lang="en-US" b="1" i="1" smtClean="0">
                                      <a:latin typeface="Cambria Math" panose="02040503050406030204" pitchFamily="18" charset="0"/>
                                      <a:cs typeface="Times New Roman" panose="02020603050405020304" pitchFamily="18" charset="0"/>
                                    </a:rPr>
                                  </m:ctrlPr>
                                </m:sSupPr>
                                <m:e>
                                  <m:d>
                                    <m:dPr>
                                      <m:ctrlPr>
                                        <a:rPr lang="en-US" b="1" i="1" smtClean="0">
                                          <a:latin typeface="Cambria Math" panose="02040503050406030204" pitchFamily="18" charset="0"/>
                                          <a:cs typeface="Times New Roman" panose="02020603050405020304" pitchFamily="18" charset="0"/>
                                        </a:rPr>
                                      </m:ctrlPr>
                                    </m:dPr>
                                    <m:e>
                                      <m:nary>
                                        <m:naryPr>
                                          <m:chr m:val="∑"/>
                                          <m:ctrlPr>
                                            <a:rPr lang="en-US" b="1"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𝑗</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𝑀</m:t>
                                          </m:r>
                                        </m:sup>
                                        <m:e>
                                          <m:sSubSup>
                                            <m:sSubSupPr>
                                              <m:ctrlPr>
                                                <a:rPr lang="en-US" b="1" i="1" smtClean="0">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𝛼</m:t>
                                              </m:r>
                                            </m:e>
                                            <m:sub>
                                              <m:r>
                                                <a:rPr lang="en-US" i="1">
                                                  <a:latin typeface="Cambria Math" panose="02040503050406030204" pitchFamily="18" charset="0"/>
                                                  <a:cs typeface="Times New Roman" panose="02020603050405020304" pitchFamily="18" charset="0"/>
                                                </a:rPr>
                                                <m:t>𝑗</m:t>
                                              </m:r>
                                            </m:sub>
                                            <m:sup>
                                              <m:r>
                                                <a:rPr lang="en-US" b="0" i="1" smtClean="0">
                                                  <a:latin typeface="Cambria Math" panose="02040503050406030204" pitchFamily="18" charset="0"/>
                                                  <a:cs typeface="Times New Roman" panose="02020603050405020304" pitchFamily="18" charset="0"/>
                                                </a:rPr>
                                                <m:t>𝑞</m:t>
                                              </m:r>
                                            </m:sup>
                                          </m:sSubSup>
                                        </m:e>
                                      </m:nary>
                                    </m:e>
                                  </m:d>
                                </m:e>
                                <m:sup>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𝑞</m:t>
                                      </m:r>
                                    </m:den>
                                  </m:f>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𝑝</m:t>
                              </m:r>
                              <m:r>
                                <a:rPr lang="en-US" i="1">
                                  <a:latin typeface="Cambria Math" panose="02040503050406030204" pitchFamily="18" charset="0"/>
                                  <a:cs typeface="Times New Roman" panose="02020603050405020304" pitchFamily="18" charset="0"/>
                                </a:rPr>
                                <m:t>}</m:t>
                              </m:r>
                            </m:e>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𝐴</m:t>
                                  </m:r>
                                </m:e>
                                <m:sup>
                                  <m:r>
                                    <a:rPr lang="en-US" i="1">
                                      <a:latin typeface="Cambria Math" panose="02040503050406030204" pitchFamily="18" charset="0"/>
                                      <a:cs typeface="Times New Roman" panose="02020603050405020304" pitchFamily="18" charset="0"/>
                                    </a:rPr>
                                    <m:t>𝑀</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𝑟</m:t>
                                  </m:r>
                                </m:sup>
                              </m:sSup>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𝜶</m:t>
                              </m:r>
                              <m:r>
                                <a:rPr lang="en-US" b="1" i="1">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𝐴</m:t>
                                  </m:r>
                                </m:e>
                                <m:sup>
                                  <m:r>
                                    <a:rPr lang="en-US" b="0" i="1" smtClean="0">
                                      <a:latin typeface="Cambria Math" panose="02040503050406030204" pitchFamily="18" charset="0"/>
                                      <a:cs typeface="Times New Roman" panose="02020603050405020304" pitchFamily="18" charset="0"/>
                                    </a:rPr>
                                    <m:t>𝑀</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𝑝</m:t>
                                  </m:r>
                                </m:sup>
                              </m:sSup>
                              <m:r>
                                <a:rPr lang="en-US" b="1" i="1">
                                  <a:latin typeface="Cambria Math" panose="02040503050406030204" pitchFamily="18" charset="0"/>
                                  <a:cs typeface="Times New Roman" panose="02020603050405020304" pitchFamily="18" charset="0"/>
                                </a:rPr>
                                <m:t>:</m:t>
                              </m:r>
                              <m:nary>
                                <m:naryPr>
                                  <m:chr m:val="∑"/>
                                  <m:ctrlPr>
                                    <a:rPr lang="en-US" b="1"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𝑗</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𝑀</m:t>
                                  </m:r>
                                </m:sup>
                                <m:e>
                                  <m:r>
                                    <a:rPr lang="en-US" b="0" i="1" smtClean="0">
                                      <a:latin typeface="Cambria Math" panose="02040503050406030204" pitchFamily="18" charset="0"/>
                                      <a:cs typeface="Times New Roman" panose="02020603050405020304" pitchFamily="18" charset="0"/>
                                    </a:rPr>
                                    <m:t>𝐼</m:t>
                                  </m:r>
                                  <m:d>
                                    <m:dPr>
                                      <m:ctrlPr>
                                        <a:rPr lang="en-US" b="0" i="1" smtClean="0">
                                          <a:latin typeface="Cambria Math" panose="02040503050406030204" pitchFamily="18" charset="0"/>
                                          <a:cs typeface="Times New Roman" panose="02020603050405020304" pitchFamily="18" charset="0"/>
                                        </a:rPr>
                                      </m:ctrlPr>
                                    </m:dPr>
                                    <m:e>
                                      <m:d>
                                        <m:dPr>
                                          <m:begChr m:val="{"/>
                                          <m:endChr m:val="}"/>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𝛼</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&gt;0</m:t>
                                          </m:r>
                                        </m:e>
                                      </m:d>
                                    </m:e>
                                  </m:d>
                                </m:e>
                              </m:nary>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e>
                          </m:eqArr>
                        </m:e>
                      </m:d>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CCB9CC9-A5E6-4B10-B2C1-9EB34FD94C20}"/>
                  </a:ext>
                </a:extLst>
              </p:cNvPr>
              <p:cNvSpPr txBox="1">
                <a:spLocks noRot="1" noChangeAspect="1" noMove="1" noResize="1" noEditPoints="1" noAdjustHandles="1" noChangeArrowheads="1" noChangeShapeType="1" noTextEdit="1"/>
              </p:cNvSpPr>
              <p:nvPr/>
            </p:nvSpPr>
            <p:spPr>
              <a:xfrm>
                <a:off x="854447" y="2586892"/>
                <a:ext cx="8618427" cy="3462743"/>
              </a:xfrm>
              <a:prstGeom prst="rect">
                <a:avLst/>
              </a:prstGeom>
              <a:blipFill>
                <a:blip r:embed="rId2"/>
                <a:stretch>
                  <a:fillRect l="-566" t="-88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A3A9B96-28E0-4637-BED1-C6D86B3AE946}"/>
                  </a:ext>
                </a:extLst>
              </p:cNvPr>
              <p:cNvSpPr txBox="1"/>
              <p:nvPr/>
            </p:nvSpPr>
            <p:spPr>
              <a:xfrm>
                <a:off x="4231322" y="1539407"/>
                <a:ext cx="1864678" cy="11705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TextBox 2">
                <a:extLst>
                  <a:ext uri="{FF2B5EF4-FFF2-40B4-BE49-F238E27FC236}">
                    <a16:creationId xmlns:a16="http://schemas.microsoft.com/office/drawing/2014/main" id="{CA3A9B96-28E0-4637-BED1-C6D86B3AE946}"/>
                  </a:ext>
                </a:extLst>
              </p:cNvPr>
              <p:cNvSpPr txBox="1">
                <a:spLocks noRot="1" noChangeAspect="1" noMove="1" noResize="1" noEditPoints="1" noAdjustHandles="1" noChangeArrowheads="1" noChangeShapeType="1" noTextEdit="1"/>
              </p:cNvSpPr>
              <p:nvPr/>
            </p:nvSpPr>
            <p:spPr>
              <a:xfrm>
                <a:off x="4231322" y="1539407"/>
                <a:ext cx="1864678" cy="1170577"/>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83406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EAB882-75FC-42C7-A52D-6431ED7EC6FE}"/>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Полиномы Эрмита</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D6C5D5-44F2-4574-B8D7-AC74639D7239}"/>
                  </a:ext>
                </a:extLst>
              </p:cNvPr>
              <p:cNvSpPr txBox="1"/>
              <p:nvPr/>
            </p:nvSpPr>
            <p:spPr>
              <a:xfrm>
                <a:off x="0" y="1367380"/>
                <a:ext cx="8842131"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𝐻</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𝑒</m:t>
                          </m:r>
                        </m:e>
                        <m:sub>
                          <m:r>
                            <a:rPr lang="ru-RU" i="1">
                              <a:latin typeface="Cambria Math" panose="02040503050406030204" pitchFamily="18" charset="0"/>
                            </a:rPr>
                            <m:t>𝑘</m:t>
                          </m:r>
                        </m:sub>
                      </m:sSub>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e>
                      </m:d>
                      <m:r>
                        <a:rPr lang="ru-RU" i="0">
                          <a:latin typeface="Cambria Math" panose="02040503050406030204" pitchFamily="18" charset="0"/>
                        </a:rPr>
                        <m:t>=</m:t>
                      </m:r>
                      <m:sSup>
                        <m:sSupPr>
                          <m:ctrlPr>
                            <a:rPr lang="ru-RU" i="1">
                              <a:solidFill>
                                <a:srgbClr val="836967"/>
                              </a:solidFill>
                              <a:latin typeface="Cambria Math" panose="02040503050406030204" pitchFamily="18" charset="0"/>
                            </a:rPr>
                          </m:ctrlPr>
                        </m:sSupPr>
                        <m:e>
                          <m:d>
                            <m:dPr>
                              <m:ctrlPr>
                                <a:rPr lang="ru-RU" i="1">
                                  <a:solidFill>
                                    <a:srgbClr val="836967"/>
                                  </a:solidFill>
                                  <a:latin typeface="Cambria Math" panose="02040503050406030204" pitchFamily="18" charset="0"/>
                                </a:rPr>
                              </m:ctrlPr>
                            </m:dPr>
                            <m:e>
                              <m:r>
                                <a:rPr lang="ru-RU" i="0">
                                  <a:latin typeface="Cambria Math" panose="02040503050406030204" pitchFamily="18" charset="0"/>
                                </a:rPr>
                                <m:t>−1</m:t>
                              </m:r>
                            </m:e>
                          </m:d>
                        </m:e>
                        <m:sup>
                          <m:r>
                            <a:rPr lang="ru-RU" i="1">
                              <a:latin typeface="Cambria Math" panose="02040503050406030204" pitchFamily="18" charset="0"/>
                            </a:rPr>
                            <m:t>𝑘</m:t>
                          </m:r>
                        </m:sup>
                      </m:sSup>
                      <m:r>
                        <a:rPr lang="ru-RU" i="0">
                          <a:latin typeface="Cambria Math" panose="02040503050406030204" pitchFamily="18" charset="0"/>
                        </a:rPr>
                        <m:t>∗</m:t>
                      </m:r>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𝑒</m:t>
                          </m:r>
                        </m:e>
                        <m:sup>
                          <m:f>
                            <m:fPr>
                              <m:ctrlPr>
                                <a:rPr lang="ru-RU" i="1">
                                  <a:solidFill>
                                    <a:srgbClr val="836967"/>
                                  </a:solidFill>
                                  <a:latin typeface="Cambria Math" panose="02040503050406030204" pitchFamily="18" charset="0"/>
                                </a:rPr>
                              </m:ctrlPr>
                            </m:fPr>
                            <m:num>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𝑥</m:t>
                                  </m:r>
                                </m:e>
                                <m:sup>
                                  <m:r>
                                    <a:rPr lang="ru-RU" i="0">
                                      <a:latin typeface="Cambria Math" panose="02040503050406030204" pitchFamily="18" charset="0"/>
                                    </a:rPr>
                                    <m:t>2</m:t>
                                  </m:r>
                                </m:sup>
                              </m:sSup>
                            </m:num>
                            <m:den>
                              <m:r>
                                <a:rPr lang="ru-RU" i="0">
                                  <a:latin typeface="Cambria Math" panose="02040503050406030204" pitchFamily="18" charset="0"/>
                                </a:rPr>
                                <m:t>2</m:t>
                              </m:r>
                            </m:den>
                          </m:f>
                        </m:sup>
                      </m:sSup>
                      <m:r>
                        <a:rPr lang="ru-RU" i="0">
                          <a:latin typeface="Cambria Math" panose="02040503050406030204" pitchFamily="18" charset="0"/>
                        </a:rPr>
                        <m:t>∗</m:t>
                      </m:r>
                      <m:f>
                        <m:fPr>
                          <m:ctrlPr>
                            <a:rPr lang="ru-RU" i="1">
                              <a:solidFill>
                                <a:srgbClr val="836967"/>
                              </a:solidFill>
                              <a:latin typeface="Cambria Math" panose="02040503050406030204" pitchFamily="18" charset="0"/>
                            </a:rPr>
                          </m:ctrlPr>
                        </m:fPr>
                        <m:num>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𝑑</m:t>
                              </m:r>
                            </m:e>
                            <m:sup>
                              <m:r>
                                <a:rPr lang="ru-RU" i="1">
                                  <a:latin typeface="Cambria Math" panose="02040503050406030204" pitchFamily="18" charset="0"/>
                                </a:rPr>
                                <m:t>𝑘</m:t>
                              </m:r>
                            </m:sup>
                          </m:sSup>
                        </m:num>
                        <m:den>
                          <m:r>
                            <a:rPr lang="ru-RU" i="1">
                              <a:latin typeface="Cambria Math" panose="02040503050406030204" pitchFamily="18" charset="0"/>
                            </a:rPr>
                            <m:t>𝑑</m:t>
                          </m:r>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𝑥</m:t>
                              </m:r>
                            </m:e>
                            <m:sup>
                              <m:r>
                                <a:rPr lang="ru-RU" i="1">
                                  <a:latin typeface="Cambria Math" panose="02040503050406030204" pitchFamily="18" charset="0"/>
                                </a:rPr>
                                <m:t>𝑘</m:t>
                              </m:r>
                            </m:sup>
                          </m:sSup>
                        </m:den>
                      </m:f>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𝑒</m:t>
                          </m:r>
                        </m:e>
                        <m:sup>
                          <m:r>
                            <a:rPr lang="ru-RU" i="0">
                              <a:latin typeface="Cambria Math" panose="02040503050406030204" pitchFamily="18" charset="0"/>
                            </a:rPr>
                            <m:t>−</m:t>
                          </m:r>
                          <m:f>
                            <m:fPr>
                              <m:ctrlPr>
                                <a:rPr lang="ru-RU" i="1">
                                  <a:solidFill>
                                    <a:srgbClr val="836967"/>
                                  </a:solidFill>
                                  <a:latin typeface="Cambria Math" panose="02040503050406030204" pitchFamily="18" charset="0"/>
                                </a:rPr>
                              </m:ctrlPr>
                            </m:fPr>
                            <m:num>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𝑥</m:t>
                                  </m:r>
                                </m:e>
                                <m:sup>
                                  <m:r>
                                    <a:rPr lang="ru-RU" i="0">
                                      <a:latin typeface="Cambria Math" panose="02040503050406030204" pitchFamily="18" charset="0"/>
                                    </a:rPr>
                                    <m:t>2</m:t>
                                  </m:r>
                                </m:sup>
                              </m:sSup>
                            </m:num>
                            <m:den>
                              <m:r>
                                <a:rPr lang="ru-RU" i="0">
                                  <a:latin typeface="Cambria Math" panose="02040503050406030204" pitchFamily="18" charset="0"/>
                                </a:rPr>
                                <m:t>2</m:t>
                              </m:r>
                            </m:den>
                          </m:f>
                        </m:sup>
                      </m:sSup>
                      <m:r>
                        <a:rPr lang="en-US" b="0" i="0" smtClean="0">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𝑗</m:t>
                          </m:r>
                          <m:r>
                            <a:rPr lang="ru-RU" i="1">
                              <a:latin typeface="Cambria Math" panose="02040503050406030204" pitchFamily="18" charset="0"/>
                            </a:rPr>
                            <m:t>=0</m:t>
                          </m:r>
                        </m:sub>
                        <m:sup>
                          <m:d>
                            <m:dPr>
                              <m:begChr m:val="⌊"/>
                              <m:endChr m:val="⌋"/>
                              <m:ctrlPr>
                                <a:rPr lang="ru-RU" i="1">
                                  <a:latin typeface="Cambria Math" panose="02040503050406030204" pitchFamily="18" charset="0"/>
                                </a:rPr>
                              </m:ctrlPr>
                            </m:dPr>
                            <m:e>
                              <m:f>
                                <m:fPr>
                                  <m:ctrlPr>
                                    <a:rPr lang="ru-RU" i="1">
                                      <a:latin typeface="Cambria Math" panose="02040503050406030204" pitchFamily="18" charset="0"/>
                                    </a:rPr>
                                  </m:ctrlPr>
                                </m:fPr>
                                <m:num>
                                  <m:r>
                                    <a:rPr lang="ru-RU" i="1">
                                      <a:latin typeface="Cambria Math" panose="02040503050406030204" pitchFamily="18" charset="0"/>
                                    </a:rPr>
                                    <m:t>𝑘</m:t>
                                  </m:r>
                                </m:num>
                                <m:den>
                                  <m:r>
                                    <a:rPr lang="ru-RU" i="1">
                                      <a:latin typeface="Cambria Math" panose="02040503050406030204" pitchFamily="18" charset="0"/>
                                    </a:rPr>
                                    <m:t>2</m:t>
                                  </m:r>
                                </m:den>
                              </m:f>
                            </m:e>
                          </m:d>
                        </m:sup>
                        <m:e>
                          <m:sSup>
                            <m:sSupPr>
                              <m:ctrlPr>
                                <a:rPr lang="ru-RU" i="1">
                                  <a:latin typeface="Cambria Math" panose="02040503050406030204" pitchFamily="18" charset="0"/>
                                </a:rPr>
                              </m:ctrlPr>
                            </m:sSupPr>
                            <m:e>
                              <m:d>
                                <m:dPr>
                                  <m:ctrlPr>
                                    <a:rPr lang="ru-RU" i="1">
                                      <a:latin typeface="Cambria Math" panose="02040503050406030204" pitchFamily="18" charset="0"/>
                                    </a:rPr>
                                  </m:ctrlPr>
                                </m:dPr>
                                <m:e>
                                  <m:r>
                                    <a:rPr lang="ru-RU" i="1">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2</m:t>
                                      </m:r>
                                    </m:den>
                                  </m:f>
                                </m:e>
                              </m:d>
                            </m:e>
                            <m:sup>
                              <m:r>
                                <a:rPr lang="ru-RU" i="1">
                                  <a:latin typeface="Cambria Math" panose="02040503050406030204" pitchFamily="18" charset="0"/>
                                </a:rPr>
                                <m:t>𝑗</m:t>
                              </m:r>
                            </m:sup>
                          </m:sSup>
                        </m:e>
                      </m:nary>
                      <m:f>
                        <m:fPr>
                          <m:ctrlPr>
                            <a:rPr lang="ru-RU" i="1">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m:t>
                          </m:r>
                        </m:num>
                        <m:den>
                          <m:r>
                            <a:rPr lang="ru-RU" i="1">
                              <a:latin typeface="Cambria Math" panose="02040503050406030204" pitchFamily="18" charset="0"/>
                            </a:rPr>
                            <m:t>𝑗</m:t>
                          </m:r>
                          <m:r>
                            <a:rPr lang="ru-RU" i="1">
                              <a:latin typeface="Cambria Math" panose="02040503050406030204" pitchFamily="18" charset="0"/>
                            </a:rPr>
                            <m:t>!</m:t>
                          </m:r>
                          <m:d>
                            <m:dPr>
                              <m:ctrlPr>
                                <a:rPr lang="ru-RU" i="1">
                                  <a:latin typeface="Cambria Math" panose="02040503050406030204" pitchFamily="18" charset="0"/>
                                </a:rPr>
                              </m:ctrlPr>
                            </m:dPr>
                            <m:e>
                              <m:r>
                                <a:rPr lang="ru-RU" i="1">
                                  <a:latin typeface="Cambria Math" panose="02040503050406030204" pitchFamily="18" charset="0"/>
                                </a:rPr>
                                <m:t>𝑘</m:t>
                              </m:r>
                              <m:r>
                                <a:rPr lang="ru-RU" i="1">
                                  <a:latin typeface="Cambria Math" panose="02040503050406030204" pitchFamily="18" charset="0"/>
                                </a:rPr>
                                <m:t>−2</m:t>
                              </m:r>
                              <m:r>
                                <a:rPr lang="ru-RU" i="1">
                                  <a:latin typeface="Cambria Math" panose="02040503050406030204" pitchFamily="18" charset="0"/>
                                </a:rPr>
                                <m:t>𝑗</m:t>
                              </m:r>
                            </m:e>
                          </m:d>
                          <m:r>
                            <a:rPr lang="ru-RU" i="1">
                              <a:latin typeface="Cambria Math" panose="02040503050406030204" pitchFamily="18" charset="0"/>
                            </a:rPr>
                            <m:t>!</m:t>
                          </m:r>
                        </m:den>
                      </m:f>
                      <m:sSup>
                        <m:sSupPr>
                          <m:ctrlPr>
                            <a:rPr lang="ru-RU" i="1">
                              <a:latin typeface="Cambria Math" panose="02040503050406030204" pitchFamily="18" charset="0"/>
                            </a:rPr>
                          </m:ctrlPr>
                        </m:sSupPr>
                        <m:e>
                          <m:r>
                            <a:rPr lang="ru-RU" i="1">
                              <a:latin typeface="Cambria Math" panose="02040503050406030204" pitchFamily="18" charset="0"/>
                            </a:rPr>
                            <m:t>𝑥</m:t>
                          </m:r>
                        </m:e>
                        <m:sup>
                          <m:r>
                            <a:rPr lang="ru-RU" i="1">
                              <a:latin typeface="Cambria Math" panose="02040503050406030204" pitchFamily="18" charset="0"/>
                            </a:rPr>
                            <m:t>𝑘</m:t>
                          </m:r>
                          <m:r>
                            <a:rPr lang="ru-RU" i="1">
                              <a:latin typeface="Cambria Math" panose="02040503050406030204" pitchFamily="18" charset="0"/>
                            </a:rPr>
                            <m:t>−2</m:t>
                          </m:r>
                          <m:r>
                            <a:rPr lang="ru-RU" i="1">
                              <a:latin typeface="Cambria Math" panose="02040503050406030204" pitchFamily="18" charset="0"/>
                            </a:rPr>
                            <m:t>𝑗</m:t>
                          </m:r>
                        </m:sup>
                      </m:sSup>
                    </m:oMath>
                  </m:oMathPara>
                </a14:m>
                <a:endParaRPr lang="ru-RU" dirty="0"/>
              </a:p>
            </p:txBody>
          </p:sp>
        </mc:Choice>
        <mc:Fallback xmlns="">
          <p:sp>
            <p:nvSpPr>
              <p:cNvPr id="6" name="TextBox 5">
                <a:extLst>
                  <a:ext uri="{FF2B5EF4-FFF2-40B4-BE49-F238E27FC236}">
                    <a16:creationId xmlns:a16="http://schemas.microsoft.com/office/drawing/2014/main" id="{C2D6C5D5-44F2-4574-B8D7-AC74639D7239}"/>
                  </a:ext>
                </a:extLst>
              </p:cNvPr>
              <p:cNvSpPr txBox="1">
                <a:spLocks noRot="1" noChangeAspect="1" noMove="1" noResize="1" noEditPoints="1" noAdjustHandles="1" noChangeArrowheads="1" noChangeShapeType="1" noTextEdit="1"/>
              </p:cNvSpPr>
              <p:nvPr/>
            </p:nvSpPr>
            <p:spPr>
              <a:xfrm>
                <a:off x="0" y="1367380"/>
                <a:ext cx="8842131" cy="1117998"/>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7F2D44-079C-4E6C-B707-7AC41B0D43E8}"/>
                  </a:ext>
                </a:extLst>
              </p:cNvPr>
              <p:cNvSpPr txBox="1"/>
              <p:nvPr/>
            </p:nvSpPr>
            <p:spPr>
              <a:xfrm>
                <a:off x="6601558" y="1471163"/>
                <a:ext cx="6334858"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solidFill>
                                <a:srgbClr val="836967"/>
                              </a:solidFill>
                              <a:latin typeface="Cambria Math" panose="02040503050406030204" pitchFamily="18" charset="0"/>
                            </a:rPr>
                          </m:ctrlPr>
                        </m:dPr>
                        <m:e>
                          <m:eqArr>
                            <m:eqArrPr>
                              <m:ctrlPr>
                                <a:rPr lang="ru-RU" i="1">
                                  <a:solidFill>
                                    <a:srgbClr val="836967"/>
                                  </a:solidFill>
                                  <a:latin typeface="Cambria Math" panose="02040503050406030204" pitchFamily="18" charset="0"/>
                                </a:rPr>
                              </m:ctrlPr>
                            </m:eqArrPr>
                            <m:e>
                              <m:r>
                                <a:rPr lang="ru-RU">
                                  <a:latin typeface="Cambria Math" panose="02040503050406030204" pitchFamily="18" charset="0"/>
                                </a:rPr>
                                <m:t>&amp;</m:t>
                              </m:r>
                              <m:r>
                                <a:rPr lang="ru-RU" i="1">
                                  <a:latin typeface="Cambria Math" panose="02040503050406030204" pitchFamily="18" charset="0"/>
                                </a:rPr>
                                <m:t>𝐻</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𝑒</m:t>
                                  </m:r>
                                </m:e>
                                <m:sub>
                                  <m:r>
                                    <a:rPr lang="ru-RU" i="0">
                                      <a:latin typeface="Cambria Math" panose="02040503050406030204" pitchFamily="18" charset="0"/>
                                    </a:rPr>
                                    <m:t>0</m:t>
                                  </m:r>
                                </m:sub>
                              </m:sSub>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e>
                              </m:d>
                              <m:r>
                                <a:rPr lang="ru-RU" i="0">
                                  <a:latin typeface="Cambria Math" panose="02040503050406030204" pitchFamily="18" charset="0"/>
                                </a:rPr>
                                <m:t>=1</m:t>
                              </m:r>
                            </m:e>
                            <m:e>
                              <m:r>
                                <a:rPr lang="ru-RU" i="0">
                                  <a:latin typeface="Cambria Math" panose="02040503050406030204" pitchFamily="18" charset="0"/>
                                </a:rPr>
                                <m:t>&amp;</m:t>
                              </m:r>
                              <m:r>
                                <a:rPr lang="ru-RU" i="1">
                                  <a:latin typeface="Cambria Math" panose="02040503050406030204" pitchFamily="18" charset="0"/>
                                </a:rPr>
                                <m:t>𝐻</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𝑒</m:t>
                                  </m:r>
                                </m:e>
                                <m:sub>
                                  <m:r>
                                    <a:rPr lang="ru-RU" i="0">
                                      <a:latin typeface="Cambria Math" panose="02040503050406030204" pitchFamily="18" charset="0"/>
                                    </a:rPr>
                                    <m:t>1</m:t>
                                  </m:r>
                                </m:sub>
                              </m:sSub>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e>
                              </m:d>
                              <m:r>
                                <a:rPr lang="ru-RU" i="0">
                                  <a:latin typeface="Cambria Math" panose="02040503050406030204" pitchFamily="18" charset="0"/>
                                </a:rPr>
                                <m:t>=</m:t>
                              </m:r>
                              <m:r>
                                <a:rPr lang="ru-RU" i="1">
                                  <a:latin typeface="Cambria Math" panose="02040503050406030204" pitchFamily="18" charset="0"/>
                                </a:rPr>
                                <m:t>𝑥</m:t>
                              </m:r>
                            </m:e>
                            <m:e>
                              <m:r>
                                <a:rPr lang="ru-RU" i="0">
                                  <a:latin typeface="Cambria Math" panose="02040503050406030204" pitchFamily="18" charset="0"/>
                                </a:rPr>
                                <m:t>&amp;</m:t>
                              </m:r>
                              <m:r>
                                <a:rPr lang="ru-RU" i="1">
                                  <a:latin typeface="Cambria Math" panose="02040503050406030204" pitchFamily="18" charset="0"/>
                                </a:rPr>
                                <m:t>𝐻</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𝑒</m:t>
                                  </m:r>
                                </m:e>
                                <m:sub>
                                  <m:r>
                                    <a:rPr lang="ru-RU" i="1">
                                      <a:latin typeface="Cambria Math" panose="02040503050406030204" pitchFamily="18" charset="0"/>
                                    </a:rPr>
                                    <m:t>𝑛</m:t>
                                  </m:r>
                                  <m:r>
                                    <a:rPr lang="ru-RU" i="0">
                                      <a:latin typeface="Cambria Math" panose="02040503050406030204" pitchFamily="18" charset="0"/>
                                    </a:rPr>
                                    <m:t>+1</m:t>
                                  </m:r>
                                </m:sub>
                              </m:sSub>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e>
                              </m:d>
                              <m:r>
                                <a:rPr lang="ru-RU" i="0">
                                  <a:latin typeface="Cambria Math" panose="02040503050406030204" pitchFamily="18" charset="0"/>
                                </a:rPr>
                                <m:t>=</m:t>
                              </m:r>
                              <m:r>
                                <a:rPr lang="ru-RU" i="1">
                                  <a:latin typeface="Cambria Math" panose="02040503050406030204" pitchFamily="18" charset="0"/>
                                </a:rPr>
                                <m:t>𝑥</m:t>
                              </m:r>
                              <m:r>
                                <a:rPr lang="ru-RU" i="0">
                                  <a:latin typeface="Cambria Math" panose="02040503050406030204" pitchFamily="18" charset="0"/>
                                </a:rPr>
                                <m:t>∗</m:t>
                              </m:r>
                              <m:r>
                                <a:rPr lang="ru-RU" i="1">
                                  <a:latin typeface="Cambria Math" panose="02040503050406030204" pitchFamily="18" charset="0"/>
                                </a:rPr>
                                <m:t>𝐻</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𝑒</m:t>
                                  </m:r>
                                </m:e>
                                <m:sub>
                                  <m:r>
                                    <a:rPr lang="ru-RU" i="1">
                                      <a:latin typeface="Cambria Math" panose="02040503050406030204" pitchFamily="18" charset="0"/>
                                    </a:rPr>
                                    <m:t>𝑛</m:t>
                                  </m:r>
                                </m:sub>
                              </m:sSub>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e>
                              </m:d>
                              <m:r>
                                <a:rPr lang="ru-RU" i="0">
                                  <a:latin typeface="Cambria Math" panose="02040503050406030204" pitchFamily="18" charset="0"/>
                                </a:rPr>
                                <m:t>−</m:t>
                              </m:r>
                              <m:r>
                                <a:rPr lang="ru-RU" i="1">
                                  <a:latin typeface="Cambria Math" panose="02040503050406030204" pitchFamily="18" charset="0"/>
                                </a:rPr>
                                <m:t>𝑛</m:t>
                              </m:r>
                              <m:r>
                                <a:rPr lang="ru-RU" i="0">
                                  <a:latin typeface="Cambria Math" panose="02040503050406030204" pitchFamily="18" charset="0"/>
                                </a:rPr>
                                <m:t>∗</m:t>
                              </m:r>
                              <m:r>
                                <a:rPr lang="ru-RU" i="1">
                                  <a:latin typeface="Cambria Math" panose="02040503050406030204" pitchFamily="18" charset="0"/>
                                </a:rPr>
                                <m:t>𝐻</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𝑒</m:t>
                                  </m:r>
                                </m:e>
                                <m:sub>
                                  <m:r>
                                    <a:rPr lang="ru-RU" i="1">
                                      <a:latin typeface="Cambria Math" panose="02040503050406030204" pitchFamily="18" charset="0"/>
                                    </a:rPr>
                                    <m:t>𝑛</m:t>
                                  </m:r>
                                  <m:r>
                                    <a:rPr lang="ru-RU" i="0">
                                      <a:latin typeface="Cambria Math" panose="02040503050406030204" pitchFamily="18" charset="0"/>
                                    </a:rPr>
                                    <m:t>−1</m:t>
                                  </m:r>
                                </m:sub>
                              </m:sSub>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𝑥</m:t>
                                  </m:r>
                                </m:e>
                              </m:d>
                            </m:e>
                          </m:eqArr>
                        </m:e>
                      </m:d>
                      <m:r>
                        <a:rPr lang="ru-RU" i="0">
                          <a:latin typeface="Cambria Math" panose="02040503050406030204" pitchFamily="18" charset="0"/>
                        </a:rPr>
                        <m:t> </m:t>
                      </m:r>
                    </m:oMath>
                  </m:oMathPara>
                </a14:m>
                <a:endParaRPr lang="ru-RU" dirty="0"/>
              </a:p>
            </p:txBody>
          </p:sp>
        </mc:Choice>
        <mc:Fallback xmlns="">
          <p:sp>
            <p:nvSpPr>
              <p:cNvPr id="8" name="TextBox 7">
                <a:extLst>
                  <a:ext uri="{FF2B5EF4-FFF2-40B4-BE49-F238E27FC236}">
                    <a16:creationId xmlns:a16="http://schemas.microsoft.com/office/drawing/2014/main" id="{977F2D44-079C-4E6C-B707-7AC41B0D43E8}"/>
                  </a:ext>
                </a:extLst>
              </p:cNvPr>
              <p:cNvSpPr txBox="1">
                <a:spLocks noRot="1" noChangeAspect="1" noMove="1" noResize="1" noEditPoints="1" noAdjustHandles="1" noChangeArrowheads="1" noChangeShapeType="1" noTextEdit="1"/>
              </p:cNvSpPr>
              <p:nvPr/>
            </p:nvSpPr>
            <p:spPr>
              <a:xfrm>
                <a:off x="6601558" y="1471163"/>
                <a:ext cx="6334858" cy="1117998"/>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62CD85-9210-4A99-BAFE-091AFB920CF2}"/>
                  </a:ext>
                </a:extLst>
              </p:cNvPr>
              <p:cNvSpPr txBox="1"/>
              <p:nvPr/>
            </p:nvSpPr>
            <p:spPr>
              <a:xfrm>
                <a:off x="7675685" y="3059668"/>
                <a:ext cx="18637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latin typeface="Cambria Math" panose="02040503050406030204" pitchFamily="18" charset="0"/>
                            </a:rPr>
                          </m:ctrlPr>
                        </m:dPr>
                        <m:e>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r>
                            <a:rPr lang="en-US" b="0" i="1" smtClean="0">
                              <a:latin typeface="Cambria Math" panose="02040503050406030204" pitchFamily="18" charset="0"/>
                            </a:rPr>
                            <m:t>!</m:t>
                          </m:r>
                        </m:e>
                      </m:rad>
                    </m:oMath>
                  </m:oMathPara>
                </a14:m>
                <a:endParaRPr lang="ru-RU" dirty="0"/>
              </a:p>
            </p:txBody>
          </p:sp>
        </mc:Choice>
        <mc:Fallback xmlns="">
          <p:sp>
            <p:nvSpPr>
              <p:cNvPr id="3" name="TextBox 2">
                <a:extLst>
                  <a:ext uri="{FF2B5EF4-FFF2-40B4-BE49-F238E27FC236}">
                    <a16:creationId xmlns:a16="http://schemas.microsoft.com/office/drawing/2014/main" id="{BA62CD85-9210-4A99-BAFE-091AFB920CF2}"/>
                  </a:ext>
                </a:extLst>
              </p:cNvPr>
              <p:cNvSpPr txBox="1">
                <a:spLocks noRot="1" noChangeAspect="1" noMove="1" noResize="1" noEditPoints="1" noAdjustHandles="1" noChangeArrowheads="1" noChangeShapeType="1" noTextEdit="1"/>
              </p:cNvSpPr>
              <p:nvPr/>
            </p:nvSpPr>
            <p:spPr>
              <a:xfrm>
                <a:off x="7675685" y="3059668"/>
                <a:ext cx="1863779" cy="400110"/>
              </a:xfrm>
              <a:prstGeom prst="rect">
                <a:avLst/>
              </a:prstGeom>
              <a:blipFill>
                <a:blip r:embed="rId5"/>
                <a:stretch>
                  <a:fillRect b="-1060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3DADDDC-C263-48E2-9626-A6A0CDB89189}"/>
                  </a:ext>
                </a:extLst>
              </p:cNvPr>
              <p:cNvSpPr txBox="1"/>
              <p:nvPr/>
            </p:nvSpPr>
            <p:spPr>
              <a:xfrm>
                <a:off x="7675685" y="3695199"/>
                <a:ext cx="3511063" cy="795218"/>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r>
                                  <a:rPr lang="en-US" b="0" i="1" smtClean="0">
                                    <a:latin typeface="Cambria Math" panose="02040503050406030204" pitchFamily="18" charset="0"/>
                                  </a:rPr>
                                  <m:t>!</m:t>
                                </m:r>
                              </m:e>
                            </m:rad>
                          </m:den>
                        </m:f>
                      </m:e>
                    </m:d>
                  </m:oMath>
                </a14:m>
                <a:r>
                  <a:rPr lang="ru-RU" dirty="0"/>
                  <a:t> </a:t>
                </a:r>
                <a:r>
                  <a:rPr lang="ru-RU" dirty="0">
                    <a:latin typeface="Times New Roman" panose="02020603050405020304" pitchFamily="18" charset="0"/>
                    <a:cs typeface="Times New Roman" panose="02020603050405020304" pitchFamily="18" charset="0"/>
                  </a:rPr>
                  <a:t>– ортонормированное семейство полиномов Эрмита</a:t>
                </a:r>
                <a:endParaRPr lang="ru-RU" dirty="0"/>
              </a:p>
            </p:txBody>
          </p:sp>
        </mc:Choice>
        <mc:Fallback xmlns="">
          <p:sp>
            <p:nvSpPr>
              <p:cNvPr id="5" name="TextBox 4">
                <a:extLst>
                  <a:ext uri="{FF2B5EF4-FFF2-40B4-BE49-F238E27FC236}">
                    <a16:creationId xmlns:a16="http://schemas.microsoft.com/office/drawing/2014/main" id="{63DADDDC-C263-48E2-9626-A6A0CDB89189}"/>
                  </a:ext>
                </a:extLst>
              </p:cNvPr>
              <p:cNvSpPr txBox="1">
                <a:spLocks noRot="1" noChangeAspect="1" noMove="1" noResize="1" noEditPoints="1" noAdjustHandles="1" noChangeArrowheads="1" noChangeShapeType="1" noTextEdit="1"/>
              </p:cNvSpPr>
              <p:nvPr/>
            </p:nvSpPr>
            <p:spPr>
              <a:xfrm>
                <a:off x="7675685" y="3695199"/>
                <a:ext cx="3511063" cy="795218"/>
              </a:xfrm>
              <a:prstGeom prst="rect">
                <a:avLst/>
              </a:prstGeom>
              <a:blipFill>
                <a:blip r:embed="rId6"/>
                <a:stretch>
                  <a:fillRect l="-1389" b="-10687"/>
                </a:stretch>
              </a:blipFill>
            </p:spPr>
            <p:txBody>
              <a:bodyPr/>
              <a:lstStyle/>
              <a:p>
                <a:r>
                  <a:rPr lang="ru-RU">
                    <a:noFill/>
                  </a:rPr>
                  <a:t> </a:t>
                </a:r>
              </a:p>
            </p:txBody>
          </p:sp>
        </mc:Fallback>
      </mc:AlternateContent>
      <p:pic>
        <p:nvPicPr>
          <p:cNvPr id="33" name="Рисунок 32">
            <a:extLst>
              <a:ext uri="{FF2B5EF4-FFF2-40B4-BE49-F238E27FC236}">
                <a16:creationId xmlns:a16="http://schemas.microsoft.com/office/drawing/2014/main" id="{42DAA1E3-F469-4DA4-8853-5747E169A49D}"/>
              </a:ext>
            </a:extLst>
          </p:cNvPr>
          <p:cNvPicPr>
            <a:picLocks noChangeAspect="1"/>
          </p:cNvPicPr>
          <p:nvPr/>
        </p:nvPicPr>
        <p:blipFill>
          <a:blip r:embed="rId7"/>
          <a:stretch>
            <a:fillRect/>
          </a:stretch>
        </p:blipFill>
        <p:spPr>
          <a:xfrm>
            <a:off x="838200" y="2581673"/>
            <a:ext cx="5992061" cy="3581900"/>
          </a:xfrm>
          <a:prstGeom prst="rect">
            <a:avLst/>
          </a:prstGeom>
        </p:spPr>
      </p:pic>
    </p:spTree>
    <p:extLst>
      <p:ext uri="{BB962C8B-B14F-4D97-AF65-F5344CB8AC3E}">
        <p14:creationId xmlns:p14="http://schemas.microsoft.com/office/powerpoint/2010/main" val="285577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D126B-2BF8-4CAE-A2BE-06B4F1E3FF3A}"/>
              </a:ext>
            </a:extLst>
          </p:cNvPr>
          <p:cNvSpPr>
            <a:spLocks noGrp="1"/>
          </p:cNvSpPr>
          <p:nvPr>
            <p:ph type="title"/>
          </p:nvPr>
        </p:nvSpPr>
        <p:spPr>
          <a:xfrm>
            <a:off x="0" y="-8791"/>
            <a:ext cx="12192000" cy="1098672"/>
          </a:xfrm>
        </p:spPr>
        <p:txBody>
          <a:bodyPr/>
          <a:lstStyle/>
          <a:p>
            <a:r>
              <a:rPr lang="ru-RU" dirty="0">
                <a:latin typeface="Times New Roman" panose="02020603050405020304" pitchFamily="18" charset="0"/>
                <a:cs typeface="Times New Roman" panose="02020603050405020304" pitchFamily="18" charset="0"/>
              </a:rPr>
              <a:t>		Стохастический метод </a:t>
            </a:r>
            <a:r>
              <a:rPr lang="ru-RU" dirty="0" err="1">
                <a:latin typeface="Times New Roman" panose="02020603050405020304" pitchFamily="18" charset="0"/>
                <a:cs typeface="Times New Roman" panose="02020603050405020304" pitchFamily="18" charset="0"/>
              </a:rPr>
              <a:t>Галёркина</a:t>
            </a:r>
            <a:endParaRPr lang="ru-RU"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97E6A468-0A96-4C6D-97E4-8EF3EC4BD02C}"/>
              </a:ext>
            </a:extLst>
          </p:cNvPr>
          <p:cNvPicPr>
            <a:picLocks noChangeAspect="1"/>
          </p:cNvPicPr>
          <p:nvPr/>
        </p:nvPicPr>
        <p:blipFill>
          <a:blip r:embed="rId2"/>
          <a:stretch>
            <a:fillRect/>
          </a:stretch>
        </p:blipFill>
        <p:spPr>
          <a:xfrm>
            <a:off x="1631350" y="888023"/>
            <a:ext cx="8454744" cy="379489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ACAB19-5848-4C88-8CAF-C4FE53F3B421}"/>
                  </a:ext>
                </a:extLst>
              </p:cNvPr>
              <p:cNvSpPr txBox="1"/>
              <p:nvPr/>
            </p:nvSpPr>
            <p:spPr>
              <a:xfrm>
                <a:off x="3586435" y="4682917"/>
                <a:ext cx="5019130" cy="2136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latin typeface="Cambria Math" panose="02040503050406030204" pitchFamily="18" charset="0"/>
                            </a:rPr>
                          </m:ctrlPr>
                        </m:dPr>
                        <m:e>
                          <m:eqArr>
                            <m:eqArrPr>
                              <m:ctrlPr>
                                <a:rPr lang="ru-RU" b="0" i="1" smtClean="0">
                                  <a:latin typeface="Cambria Math" panose="02040503050406030204" pitchFamily="18" charset="0"/>
                                </a:rPr>
                              </m:ctrlPr>
                            </m:eqArrPr>
                            <m:e>
                              <m:r>
                                <a:rPr lang="en-US" b="0" i="1" smtClean="0">
                                  <a:latin typeface="Cambria Math" panose="02040503050406030204" pitchFamily="18" charset="0"/>
                                </a:rPr>
                                <m:t>𝑌</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1" i="1">
                                      <a:latin typeface="Cambria Math" panose="02040503050406030204" pitchFamily="18" charset="0"/>
                                      <a:ea typeface="Calibri" panose="020F0502020204030204" pitchFamily="34" charset="0"/>
                                      <a:cs typeface="Times New Roman" panose="02020603050405020304" pitchFamily="18" charset="0"/>
                                    </a:rPr>
                                    <m:t>𝑿</m:t>
                                  </m:r>
                                  <m:r>
                                    <a:rPr lang="en-US" b="0" i="1" smtClean="0">
                                      <a:latin typeface="Cambria Math" panose="02040503050406030204" pitchFamily="18" charset="0"/>
                                      <a:ea typeface="Calibri" panose="020F0502020204030204" pitchFamily="34" charset="0"/>
                                      <a:cs typeface="Times New Roman" panose="02020603050405020304" pitchFamily="18" charset="0"/>
                                    </a:rPr>
                                    <m:t>)</m:t>
                                  </m:r>
                                </m:e>
                              </m:nary>
                            </m:e>
                            <m:e>
                              <m:r>
                                <a:rPr lang="en-US" b="0" i="1" smtClean="0">
                                  <a:latin typeface="Cambria Math" panose="02040503050406030204" pitchFamily="18" charset="0"/>
                                </a:rPr>
                                <m:t>𝑀𝑌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e>
                            <m:e>
                              <m:r>
                                <a:rPr lang="en-US" b="0" i="1" smtClean="0">
                                  <a:latin typeface="Cambria Math" panose="02040503050406030204" pitchFamily="18" charset="0"/>
                                </a:rPr>
                                <m:t>𝐷𝑌</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e>
                              </m:nary>
                            </m:e>
                          </m:eqArr>
                        </m:e>
                      </m:d>
                    </m:oMath>
                  </m:oMathPara>
                </a14:m>
                <a:endParaRPr lang="ru-RU" dirty="0"/>
              </a:p>
            </p:txBody>
          </p:sp>
        </mc:Choice>
        <mc:Fallback xmlns="">
          <p:sp>
            <p:nvSpPr>
              <p:cNvPr id="5" name="TextBox 4">
                <a:extLst>
                  <a:ext uri="{FF2B5EF4-FFF2-40B4-BE49-F238E27FC236}">
                    <a16:creationId xmlns:a16="http://schemas.microsoft.com/office/drawing/2014/main" id="{BFACAB19-5848-4C88-8CAF-C4FE53F3B421}"/>
                  </a:ext>
                </a:extLst>
              </p:cNvPr>
              <p:cNvSpPr txBox="1">
                <a:spLocks noRot="1" noChangeAspect="1" noMove="1" noResize="1" noEditPoints="1" noAdjustHandles="1" noChangeArrowheads="1" noChangeShapeType="1" noTextEdit="1"/>
              </p:cNvSpPr>
              <p:nvPr/>
            </p:nvSpPr>
            <p:spPr>
              <a:xfrm>
                <a:off x="3586435" y="4682917"/>
                <a:ext cx="5019130" cy="2136611"/>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50378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624CE8-6691-4977-9158-88A85F5E2D4E}"/>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			Тестирование</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B6D38B-E54A-422C-ABEC-BB6F087A1A6F}"/>
                  </a:ext>
                </a:extLst>
              </p:cNvPr>
              <p:cNvSpPr txBox="1"/>
              <p:nvPr/>
            </p:nvSpPr>
            <p:spPr>
              <a:xfrm>
                <a:off x="6166338" y="1928025"/>
                <a:ext cx="5893777" cy="3132974"/>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Обозначения в таблице:</a:t>
                </a:r>
              </a:p>
              <a:p>
                <a:pPr marL="342900" indent="-342900">
                  <a:buAutoNum type="arabicPeriod"/>
                </a:pPr>
                <a14:m>
                  <m:oMath xmlns:m="http://schemas.openxmlformats.org/officeDocument/2006/math">
                    <m:r>
                      <a:rPr lang="en-US" b="0" i="1" smtClean="0">
                        <a:latin typeface="Cambria Math" panose="02040503050406030204" pitchFamily="18" charset="0"/>
                        <a:cs typeface="Times New Roman" panose="02020603050405020304" pitchFamily="18" charset="0"/>
                      </a:rPr>
                      <m:t>𝑓</m:t>
                    </m:r>
                  </m:oMath>
                </a14:m>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аппроксимируемая функция</a:t>
                </a:r>
              </a:p>
              <a:p>
                <a:pPr marL="342900" indent="-342900">
                  <a:buAutoNum type="arabicPeriod"/>
                </a:pPr>
                <a14:m>
                  <m:oMath xmlns:m="http://schemas.openxmlformats.org/officeDocument/2006/math">
                    <m:r>
                      <a:rPr lang="en-US" b="0" i="1" smtClean="0">
                        <a:latin typeface="Cambria Math" panose="02040503050406030204" pitchFamily="18" charset="0"/>
                        <a:cs typeface="Times New Roman" panose="02020603050405020304" pitchFamily="18" charset="0"/>
                      </a:rPr>
                      <m:t>𝜎</m:t>
                    </m:r>
                  </m:oMath>
                </a14:m>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среднеквадратичное отклонение входных данных</a:t>
                </a:r>
              </a:p>
              <a:p>
                <a:pPr marL="342900" indent="-342900">
                  <a:buAutoNum type="arabicPeriod"/>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1</m:t>
                        </m:r>
                      </m:sub>
                    </m:sSub>
                  </m:oMath>
                </a14:m>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степень многочлена, представляющего собой усечение ряда полиномов Эрмита</a:t>
                </a:r>
              </a:p>
              <a:p>
                <a:pPr marL="342900" indent="-342900">
                  <a:buAutoNum type="arabicPeriod"/>
                </a:pPr>
                <a14:m>
                  <m:oMath xmlns:m="http://schemas.openxmlformats.org/officeDocument/2006/math">
                    <m:r>
                      <a:rPr lang="ru-RU" b="0" i="0" smtClean="0">
                        <a:latin typeface="Cambria Math" panose="02040503050406030204" pitchFamily="18" charset="0"/>
                        <a:cs typeface="Times New Roman" panose="02020603050405020304" pitchFamily="18" charset="0"/>
                      </a:rPr>
                      <m:t>Аналогично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2</m:t>
                        </m:r>
                      </m:sub>
                    </m:sSub>
                    <m:r>
                      <m:rPr>
                        <m:nor/>
                      </m:rPr>
                      <a:rPr lang="ru-RU" i="1" dirty="0">
                        <a:latin typeface="Times New Roman" panose="02020603050405020304" pitchFamily="18" charset="0"/>
                        <a:cs typeface="Times New Roman" panose="02020603050405020304" pitchFamily="18" charset="0"/>
                      </a:rPr>
                      <m:t> </m:t>
                    </m:r>
                    <m:r>
                      <m:rPr>
                        <m:nor/>
                      </m:rPr>
                      <a:rPr lang="ru-RU" dirty="0">
                        <a:latin typeface="Times New Roman" panose="02020603050405020304" pitchFamily="18" charset="0"/>
                        <a:cs typeface="Times New Roman" panose="02020603050405020304" pitchFamily="18" charset="0"/>
                      </a:rPr>
                      <m:t>– ряда полиномов Колмогорова−</m:t>
                    </m:r>
                    <m:r>
                      <m:rPr>
                        <m:nor/>
                      </m:rPr>
                      <a:rPr lang="ru-RU" dirty="0" err="1">
                        <a:latin typeface="Times New Roman" panose="02020603050405020304" pitchFamily="18" charset="0"/>
                        <a:cs typeface="Times New Roman" panose="02020603050405020304" pitchFamily="18" charset="0"/>
                      </a:rPr>
                      <m:t>Габора</m:t>
                    </m:r>
                  </m:oMath>
                </a14:m>
                <a:endParaRPr lang="ru-RU" dirty="0">
                  <a:latin typeface="Times New Roman" panose="02020603050405020304" pitchFamily="18" charset="0"/>
                  <a:cs typeface="Times New Roman" panose="02020603050405020304" pitchFamily="18" charset="0"/>
                </a:endParaRPr>
              </a:p>
              <a:p>
                <a:pPr marL="342900" indent="-342900">
                  <a:buAutoNum type="arabicPeriod"/>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1</m:t>
                        </m:r>
                      </m:sub>
                    </m:sSub>
                  </m:oMath>
                </a14:m>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среднеквадратичная погрешность аппроксимации стохастическим методом </a:t>
                </a:r>
                <a:r>
                  <a:rPr lang="ru-RU" dirty="0" err="1">
                    <a:latin typeface="Times New Roman" panose="02020603050405020304" pitchFamily="18" charset="0"/>
                    <a:cs typeface="Times New Roman" panose="02020603050405020304" pitchFamily="18" charset="0"/>
                  </a:rPr>
                  <a:t>Галёркина</a:t>
                </a:r>
                <a:endParaRPr lang="ru-RU" dirty="0">
                  <a:latin typeface="Times New Roman" panose="02020603050405020304" pitchFamily="18" charset="0"/>
                  <a:cs typeface="Times New Roman" panose="02020603050405020304" pitchFamily="18" charset="0"/>
                </a:endParaRPr>
              </a:p>
              <a:p>
                <a:pPr marL="342900" indent="-342900">
                  <a:buAutoNum type="arabicPeriod"/>
                </a:pPr>
                <a:r>
                  <a:rPr lang="ru-RU" dirty="0">
                    <a:latin typeface="Times New Roman" panose="02020603050405020304" pitchFamily="18" charset="0"/>
                    <a:cs typeface="Times New Roman" panose="02020603050405020304" pitchFamily="18" charset="0"/>
                  </a:rPr>
                  <a:t>Аналогично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ru-RU" b="0" i="1" smtClean="0">
                            <a:latin typeface="Cambria Math" panose="02040503050406030204" pitchFamily="18" charset="0"/>
                            <a:cs typeface="Times New Roman" panose="02020603050405020304" pitchFamily="18" charset="0"/>
                          </a:rPr>
                          <m:t>2</m:t>
                        </m:r>
                      </m:sub>
                    </m:sSub>
                  </m:oMath>
                </a14:m>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среднеквадратичная погрешность</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метода наименьших квадратов</a:t>
                </a:r>
              </a:p>
            </p:txBody>
          </p:sp>
        </mc:Choice>
        <mc:Fallback xmlns="">
          <p:sp>
            <p:nvSpPr>
              <p:cNvPr id="4" name="TextBox 3">
                <a:extLst>
                  <a:ext uri="{FF2B5EF4-FFF2-40B4-BE49-F238E27FC236}">
                    <a16:creationId xmlns:a16="http://schemas.microsoft.com/office/drawing/2014/main" id="{3BB6D38B-E54A-422C-ABEC-BB6F087A1A6F}"/>
                  </a:ext>
                </a:extLst>
              </p:cNvPr>
              <p:cNvSpPr txBox="1">
                <a:spLocks noRot="1" noChangeAspect="1" noMove="1" noResize="1" noEditPoints="1" noAdjustHandles="1" noChangeArrowheads="1" noChangeShapeType="1" noTextEdit="1"/>
              </p:cNvSpPr>
              <p:nvPr/>
            </p:nvSpPr>
            <p:spPr>
              <a:xfrm>
                <a:off x="6166338" y="1928025"/>
                <a:ext cx="5893777" cy="3132974"/>
              </a:xfrm>
              <a:prstGeom prst="rect">
                <a:avLst/>
              </a:prstGeom>
              <a:blipFill>
                <a:blip r:embed="rId2"/>
                <a:stretch>
                  <a:fillRect l="-932" t="-973" r="-518" b="-2140"/>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F2E095C0-A90A-4710-AE3A-858C83F1AA7E}"/>
              </a:ext>
            </a:extLst>
          </p:cNvPr>
          <p:cNvPicPr>
            <a:picLocks noChangeAspect="1"/>
          </p:cNvPicPr>
          <p:nvPr/>
        </p:nvPicPr>
        <p:blipFill>
          <a:blip r:embed="rId3"/>
          <a:stretch>
            <a:fillRect/>
          </a:stretch>
        </p:blipFill>
        <p:spPr>
          <a:xfrm>
            <a:off x="838200" y="1388872"/>
            <a:ext cx="4971298" cy="5469128"/>
          </a:xfrm>
          <a:prstGeom prst="rect">
            <a:avLst/>
          </a:prstGeom>
        </p:spPr>
      </p:pic>
    </p:spTree>
    <p:extLst>
      <p:ext uri="{BB962C8B-B14F-4D97-AF65-F5344CB8AC3E}">
        <p14:creationId xmlns:p14="http://schemas.microsoft.com/office/powerpoint/2010/main" val="226957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0D43E4-D62B-496B-B617-A5738ED28FBB}"/>
              </a:ext>
            </a:extLst>
          </p:cNvPr>
          <p:cNvSpPr>
            <a:spLocks noGrp="1"/>
          </p:cNvSpPr>
          <p:nvPr>
            <p:ph type="title"/>
          </p:nvPr>
        </p:nvSpPr>
        <p:spPr>
          <a:xfrm>
            <a:off x="1066801" y="180458"/>
            <a:ext cx="10515600" cy="1325563"/>
          </a:xfrm>
        </p:spPr>
        <p:txBody>
          <a:bodyPr/>
          <a:lstStyle/>
          <a:p>
            <a:r>
              <a:rPr lang="ru-RU" dirty="0">
                <a:latin typeface="Times New Roman" panose="02020603050405020304" pitchFamily="18" charset="0"/>
                <a:cs typeface="Times New Roman" panose="02020603050405020304" pitchFamily="18" charset="0"/>
              </a:rPr>
              <a:t>			Модель </a:t>
            </a:r>
            <a:r>
              <a:rPr lang="ru-RU" dirty="0" err="1">
                <a:latin typeface="Times New Roman" panose="02020603050405020304" pitchFamily="18" charset="0"/>
                <a:cs typeface="Times New Roman" panose="02020603050405020304" pitchFamily="18" charset="0"/>
              </a:rPr>
              <a:t>Шлёгля</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E7F2DF-E037-44A4-86EC-19AA30AF8EB8}"/>
                  </a:ext>
                </a:extLst>
              </p:cNvPr>
              <p:cNvSpPr txBox="1"/>
              <p:nvPr/>
            </p:nvSpPr>
            <p:spPr>
              <a:xfrm>
                <a:off x="838201" y="1315704"/>
                <a:ext cx="10972800" cy="1998368"/>
              </a:xfrm>
              <a:prstGeom prst="rect">
                <a:avLst/>
              </a:prstGeom>
              <a:noFill/>
            </p:spPr>
            <p:txBody>
              <a:bodyPr wrap="square" rtlCol="0">
                <a:spAutoFit/>
              </a:bodyPr>
              <a:lstStyle/>
              <a:p>
                <a:pPr>
                  <a:lnSpc>
                    <a:spcPct val="150000"/>
                  </a:lnSpc>
                </a:pPr>
                <a:r>
                  <a:rPr lang="ru-RU" dirty="0">
                    <a:latin typeface="Times New Roman" panose="02020603050405020304" pitchFamily="18" charset="0"/>
                    <a:cs typeface="Times New Roman" panose="02020603050405020304" pitchFamily="18" charset="0"/>
                  </a:rPr>
                  <a:t>В качестве реальной системы в данной работе была выбрана модель </a:t>
                </a:r>
                <a:r>
                  <a:rPr lang="ru-RU" dirty="0" err="1">
                    <a:latin typeface="Times New Roman" panose="02020603050405020304" pitchFamily="18" charset="0"/>
                    <a:cs typeface="Times New Roman" panose="02020603050405020304" pitchFamily="18" charset="0"/>
                  </a:rPr>
                  <a:t>Шлёгля</a:t>
                </a:r>
                <a:r>
                  <a:rPr lang="ru-RU" dirty="0">
                    <a:latin typeface="Times New Roman" panose="02020603050405020304" pitchFamily="18" charset="0"/>
                    <a:cs typeface="Times New Roman" panose="02020603050405020304" pitchFamily="18" charset="0"/>
                  </a:rPr>
                  <a:t>, так как она является простейшей одномерной бистабильной системой. Она описывается следующей схемой взаимодействий</a:t>
                </a:r>
              </a:p>
              <a:p>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cs typeface="Times New Roman" panose="02020603050405020304" pitchFamily="18" charset="0"/>
                            </a:rPr>
                          </m:ctrlPr>
                        </m:eqArrPr>
                        <m:e>
                          <m:eqArr>
                            <m:eqArrPr>
                              <m:ctrlPr>
                                <a:rPr lang="en-US" b="0" i="1" smtClean="0">
                                  <a:latin typeface="Cambria Math" panose="02040503050406030204" pitchFamily="18" charset="0"/>
                                  <a:cs typeface="Times New Roman" panose="02020603050405020304" pitchFamily="18" charset="0"/>
                                </a:rPr>
                              </m:ctrlPr>
                            </m:eqArrPr>
                            <m:e>
                              <m:d>
                                <m:dPr>
                                  <m:begChr m:val="{"/>
                                  <m:endChr m:val=""/>
                                  <m:ctrlPr>
                                    <a:rPr lang="ru-RU" i="1" smtClean="0">
                                      <a:latin typeface="Cambria Math" panose="02040503050406030204" pitchFamily="18" charset="0"/>
                                      <a:cs typeface="Times New Roman" panose="02020603050405020304" pitchFamily="18" charset="0"/>
                                    </a:rPr>
                                  </m:ctrlPr>
                                </m:dPr>
                                <m:e>
                                  <m:eqArr>
                                    <m:eqArrPr>
                                      <m:ctrlPr>
                                        <a:rPr lang="ru-RU" i="1" smtClean="0">
                                          <a:latin typeface="Cambria Math" panose="02040503050406030204" pitchFamily="18" charset="0"/>
                                          <a:cs typeface="Times New Roman" panose="02020603050405020304" pitchFamily="18" charset="0"/>
                                        </a:rPr>
                                      </m:ctrlPr>
                                    </m:eqArrPr>
                                    <m:e>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𝑋</m:t>
                                      </m:r>
                                    </m:e>
                                    <m:e>
                                      <m:r>
                                        <a:rPr lang="en-US" b="0" i="1" smtClean="0">
                                          <a:latin typeface="Cambria Math" panose="02040503050406030204" pitchFamily="18" charset="0"/>
                                        </a:rPr>
                                        <m:t>𝑋</m:t>
                                      </m:r>
                                      <m:r>
                                        <a:rPr lang="en-US" b="0" i="1" smtClean="0">
                                          <a:latin typeface="Cambria Math" panose="02040503050406030204" pitchFamily="18" charset="0"/>
                                        </a:rPr>
                                        <m:t>→0</m:t>
                                      </m:r>
                                    </m:e>
                                    <m:e>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→3</m:t>
                                      </m:r>
                                      <m:r>
                                        <a:rPr lang="en-US" b="0" i="1" smtClean="0">
                                          <a:latin typeface="Cambria Math" panose="02040503050406030204" pitchFamily="18" charset="0"/>
                                        </a:rPr>
                                        <m:t>𝑋</m:t>
                                      </m:r>
                                    </m:e>
                                    <m:e>
                                      <m:r>
                                        <a:rPr lang="en-US" b="0" i="1" smtClean="0">
                                          <a:latin typeface="Cambria Math" panose="02040503050406030204" pitchFamily="18" charset="0"/>
                                        </a:rPr>
                                        <m:t>3</m:t>
                                      </m:r>
                                      <m:r>
                                        <a:rPr lang="en-US" b="0" i="1" smtClean="0">
                                          <a:latin typeface="Cambria Math" panose="02040503050406030204" pitchFamily="18" charset="0"/>
                                        </a:rPr>
                                        <m:t>𝑋</m:t>
                                      </m:r>
                                      <m:r>
                                        <a:rPr lang="en-US" b="0" i="1" smtClean="0">
                                          <a:latin typeface="Cambria Math" panose="02040503050406030204" pitchFamily="18" charset="0"/>
                                        </a:rPr>
                                        <m:t>→2</m:t>
                                      </m:r>
                                      <m:r>
                                        <a:rPr lang="en-US" b="0" i="1" smtClean="0">
                                          <a:latin typeface="Cambria Math" panose="02040503050406030204" pitchFamily="18" charset="0"/>
                                        </a:rPr>
                                        <m:t>𝑋</m:t>
                                      </m:r>
                                    </m:e>
                                  </m:eqArr>
                                </m:e>
                              </m:d>
                              <m:r>
                                <a:rPr lang="ru-RU" b="0" i="1" smtClean="0">
                                  <a:latin typeface="Cambria Math" panose="02040503050406030204" pitchFamily="18" charset="0"/>
                                  <a:cs typeface="Times New Roman" panose="02020603050405020304" pitchFamily="18" charset="0"/>
                                </a:rPr>
                                <m:t> #</m:t>
                              </m:r>
                            </m:e>
                          </m:eqArr>
                        </m:e>
                      </m:eqArr>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55E7F2DF-E037-44A4-86EC-19AA30AF8EB8}"/>
                  </a:ext>
                </a:extLst>
              </p:cNvPr>
              <p:cNvSpPr txBox="1">
                <a:spLocks noRot="1" noChangeAspect="1" noMove="1" noResize="1" noEditPoints="1" noAdjustHandles="1" noChangeArrowheads="1" noChangeShapeType="1" noTextEdit="1"/>
              </p:cNvSpPr>
              <p:nvPr/>
            </p:nvSpPr>
            <p:spPr>
              <a:xfrm>
                <a:off x="838201" y="1315704"/>
                <a:ext cx="10972800" cy="1998368"/>
              </a:xfrm>
              <a:prstGeom prst="rect">
                <a:avLst/>
              </a:prstGeom>
              <a:blipFill>
                <a:blip r:embed="rId3"/>
                <a:stretch>
                  <a:fillRect l="-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E7EEB1-92B1-4860-A576-C9A92AC21CA6}"/>
                  </a:ext>
                </a:extLst>
              </p:cNvPr>
              <p:cNvSpPr txBox="1"/>
              <p:nvPr/>
            </p:nvSpPr>
            <p:spPr>
              <a:xfrm>
                <a:off x="838201" y="3314072"/>
                <a:ext cx="10972800" cy="208775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cs typeface="Times New Roman" panose="02020603050405020304" pitchFamily="18" charset="0"/>
                            </a:rPr>
                          </m:ctrlPr>
                        </m:eqArrPr>
                        <m:e>
                          <m:eqArr>
                            <m:eqArrPr>
                              <m:ctrlPr>
                                <a:rPr lang="en-US" b="0" i="1" smtClean="0">
                                  <a:latin typeface="Cambria Math" panose="02040503050406030204" pitchFamily="18" charset="0"/>
                                  <a:cs typeface="Times New Roman" panose="02020603050405020304" pitchFamily="18" charset="0"/>
                                </a:rPr>
                              </m:ctrlPr>
                            </m:eqArrPr>
                            <m:e>
                              <m:eqArr>
                                <m:eqArrPr>
                                  <m:ctrlPr>
                                    <a:rPr lang="en-US" b="0" i="1" smtClean="0">
                                      <a:latin typeface="Cambria Math" panose="02040503050406030204" pitchFamily="18" charset="0"/>
                                      <a:cs typeface="Times New Roman" panose="02020603050405020304" pitchFamily="18" charset="0"/>
                                    </a:rPr>
                                  </m:ctrlPr>
                                </m:eqArr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𝑑𝑥</m:t>
                                      </m:r>
                                    </m:num>
                                    <m:den>
                                      <m:r>
                                        <a:rPr lang="en-US" b="0" i="1" smtClean="0">
                                          <a:latin typeface="Cambria Math" panose="02040503050406030204" pitchFamily="18" charset="0"/>
                                          <a:cs typeface="Times New Roman" panose="02020603050405020304" pitchFamily="18" charset="0"/>
                                        </a:rPr>
                                        <m:t>𝑑𝑡</m:t>
                                      </m:r>
                                    </m:den>
                                  </m:f>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𝐴</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3</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4</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3</m:t>
                                      </m:r>
                                    </m:sup>
                                  </m:sSup>
                                  <m:r>
                                    <a:rPr lang="en-US" b="0" i="1" smtClean="0">
                                      <a:latin typeface="Cambria Math" panose="02040503050406030204" pitchFamily="18" charset="0"/>
                                      <a:cs typeface="Times New Roman" panose="02020603050405020304" pitchFamily="18" charset="0"/>
                                    </a:rPr>
                                    <m:t>, #</m:t>
                                  </m:r>
                                </m:e>
                              </m:eqArr>
                              <m:r>
                                <a:rPr lang="en-US" b="0" i="1" smtClean="0">
                                  <a:latin typeface="Cambria Math" panose="02040503050406030204" pitchFamily="18" charset="0"/>
                                  <a:cs typeface="Times New Roman" panose="02020603050405020304" pitchFamily="18" charset="0"/>
                                </a:rPr>
                                <m:t> #</m:t>
                              </m:r>
                            </m:e>
                          </m:eqArr>
                        </m:e>
                      </m:eqArr>
                    </m:oMath>
                  </m:oMathPara>
                </a14:m>
                <a:endParaRPr lang="en-US" dirty="0">
                  <a:latin typeface="Times New Roman" panose="02020603050405020304" pitchFamily="18" charset="0"/>
                  <a:cs typeface="Times New Roman" panose="02020603050405020304" pitchFamily="18" charset="0"/>
                </a:endParaRPr>
              </a:p>
              <a:p>
                <a:pPr>
                  <a:lnSpc>
                    <a:spcPct val="150000"/>
                  </a:lnSpc>
                </a:pPr>
                <a:r>
                  <a:rPr lang="ru-RU" dirty="0">
                    <a:latin typeface="Times New Roman" panose="02020603050405020304" pitchFamily="18" charset="0"/>
                    <a:cs typeface="Times New Roman" panose="02020603050405020304" pitchFamily="18" charset="0"/>
                  </a:rPr>
                  <a:t>где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количество молекул вещества </a:t>
                </a:r>
                <a14:m>
                  <m:oMath xmlns:m="http://schemas.openxmlformats.org/officeDocument/2006/math">
                    <m:r>
                      <a:rPr lang="en-US" b="0" i="1" smtClean="0">
                        <a:latin typeface="Cambria Math" panose="02040503050406030204" pitchFamily="18" charset="0"/>
                        <a:cs typeface="Times New Roman" panose="02020603050405020304" pitchFamily="18" charset="0"/>
                      </a:rPr>
                      <m:t>𝑋</m:t>
                    </m:r>
                  </m:oMath>
                </a14:m>
                <a:endParaRPr lang="ru-RU" dirty="0">
                  <a:latin typeface="Times New Roman" panose="02020603050405020304" pitchFamily="18" charset="0"/>
                  <a:cs typeface="Times New Roman" panose="02020603050405020304" pitchFamily="18" charset="0"/>
                </a:endParaRPr>
              </a:p>
              <a:p>
                <a:pPr>
                  <a:lnSpc>
                    <a:spcPct val="150000"/>
                  </a:lnSpc>
                </a:pPr>
                <a:r>
                  <a:rPr lang="ru-RU" dirty="0">
                    <a:latin typeface="Times New Roman" panose="02020603050405020304" pitchFamily="18" charset="0"/>
                    <a:cs typeface="Times New Roman" panose="02020603050405020304" pitchFamily="18" charset="0"/>
                  </a:rPr>
                  <a:t>Дискриминант многочлена </a:t>
                </a:r>
                <a14:m>
                  <m:oMath xmlns:m="http://schemas.openxmlformats.org/officeDocument/2006/math">
                    <m:r>
                      <a:rPr lang="en-US" i="1">
                        <a:latin typeface="Cambria Math" panose="02040503050406030204" pitchFamily="18" charset="0"/>
                        <a:cs typeface="Times New Roman" panose="02020603050405020304" pitchFamily="18" charset="0"/>
                      </a:rPr>
                      <m:t>𝐴</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e>
                    </m:d>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ru-RU" b="0" i="0" dirty="0" smtClean="0">
                        <a:latin typeface="Cambria Math" panose="02040503050406030204" pitchFamily="18" charset="0"/>
                        <a:cs typeface="Times New Roman" panose="02020603050405020304" pitchFamily="18" charset="0"/>
                      </a:rPr>
                      <m:t>Δ</m:t>
                    </m:r>
                    <m:r>
                      <a:rPr lang="en-US" b="0" i="1" dirty="0" smtClean="0">
                        <a:latin typeface="Cambria Math" panose="02040503050406030204" pitchFamily="18" charset="0"/>
                        <a:cs typeface="Times New Roman" panose="02020603050405020304" pitchFamily="18" charset="0"/>
                      </a:rPr>
                      <m:t>=</m:t>
                    </m:r>
                    <m:r>
                      <a:rPr lang="ru-RU" i="1">
                        <a:latin typeface="Cambria Math" panose="02040503050406030204" pitchFamily="18" charset="0"/>
                      </a:rPr>
                      <m:t>−27</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4</m:t>
                        </m:r>
                      </m:sub>
                      <m:sup>
                        <m:r>
                          <a:rPr lang="en-US" b="0" i="1" smtClean="0">
                            <a:latin typeface="Cambria Math" panose="02040503050406030204" pitchFamily="18" charset="0"/>
                          </a:rPr>
                          <m:t>2</m:t>
                        </m:r>
                      </m:sup>
                    </m:sSubSup>
                    <m:r>
                      <a:rPr lang="ru-RU" i="1">
                        <a:latin typeface="Cambria Math" panose="02040503050406030204" pitchFamily="18" charset="0"/>
                      </a:rPr>
                      <m:t>−4</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3</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4</m:t>
                        </m:r>
                      </m:sub>
                    </m:sSub>
                    <m:r>
                      <a:rPr lang="ru-RU"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3</m:t>
                        </m:r>
                      </m:sub>
                      <m:sup>
                        <m:r>
                          <a:rPr lang="en-US" b="0" i="1" smtClean="0">
                            <a:latin typeface="Cambria Math" panose="02040503050406030204" pitchFamily="18" charset="0"/>
                          </a:rPr>
                          <m:t>2</m:t>
                        </m:r>
                      </m:sup>
                    </m:sSubSup>
                    <m:r>
                      <a:rPr lang="ru-RU" i="1">
                        <a:latin typeface="Cambria Math" panose="02040503050406030204" pitchFamily="18" charset="0"/>
                      </a:rPr>
                      <m:t>−</m:t>
                    </m:r>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3</m:t>
                        </m:r>
                      </m:sub>
                      <m:sup>
                        <m:r>
                          <a:rPr lang="en-US" b="0" i="1" smtClean="0">
                            <a:latin typeface="Cambria Math" panose="02040503050406030204" pitchFamily="18" charset="0"/>
                          </a:rPr>
                          <m:t>3</m:t>
                        </m:r>
                      </m:sup>
                    </m:sSubSup>
                    <m:r>
                      <a:rPr lang="ru-RU" i="1">
                        <a:latin typeface="Cambria Math" panose="02040503050406030204" pitchFamily="18" charset="0"/>
                      </a:rPr>
                      <m:t>+</m:t>
                    </m:r>
                    <m:r>
                      <a:rPr lang="en-US" b="0" i="1" smtClean="0">
                        <a:latin typeface="Cambria Math" panose="02040503050406030204" pitchFamily="18" charset="0"/>
                      </a:rPr>
                      <m:t>18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4</m:t>
                        </m:r>
                      </m:sub>
                    </m:sSub>
                    <m:r>
                      <a:rPr lang="en-US" b="0" i="1" smtClean="0">
                        <a:latin typeface="Cambria Math" panose="02040503050406030204" pitchFamily="18" charset="0"/>
                      </a:rPr>
                      <m:t> </m:t>
                    </m:r>
                  </m:oMath>
                </a14:m>
                <a:r>
                  <a:rPr lang="ru-RU" dirty="0">
                    <a:latin typeface="Times New Roman" panose="02020603050405020304" pitchFamily="18" charset="0"/>
                    <a:cs typeface="Times New Roman" panose="02020603050405020304" pitchFamily="18" charset="0"/>
                  </a:rPr>
                  <a:t>определяет поведение системы</a:t>
                </a:r>
                <a:endParaRPr lang="en-US"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D4E7EEB1-92B1-4860-A576-C9A92AC21CA6}"/>
                  </a:ext>
                </a:extLst>
              </p:cNvPr>
              <p:cNvSpPr txBox="1">
                <a:spLocks noRot="1" noChangeAspect="1" noMove="1" noResize="1" noEditPoints="1" noAdjustHandles="1" noChangeArrowheads="1" noChangeShapeType="1" noTextEdit="1"/>
              </p:cNvSpPr>
              <p:nvPr/>
            </p:nvSpPr>
            <p:spPr>
              <a:xfrm>
                <a:off x="838201" y="3314072"/>
                <a:ext cx="10972800" cy="2087751"/>
              </a:xfrm>
              <a:prstGeom prst="rect">
                <a:avLst/>
              </a:prstGeom>
              <a:blipFill>
                <a:blip r:embed="rId4"/>
                <a:stretch>
                  <a:fillRect l="-500" r="-167" b="-3801"/>
                </a:stretch>
              </a:blipFill>
            </p:spPr>
            <p:txBody>
              <a:bodyPr/>
              <a:lstStyle/>
              <a:p>
                <a:r>
                  <a:rPr lang="ru-RU">
                    <a:noFill/>
                  </a:rPr>
                  <a:t> </a:t>
                </a:r>
              </a:p>
            </p:txBody>
          </p:sp>
        </mc:Fallback>
      </mc:AlternateContent>
      <p:pic>
        <p:nvPicPr>
          <p:cNvPr id="7" name="Рисунок 6">
            <a:extLst>
              <a:ext uri="{FF2B5EF4-FFF2-40B4-BE49-F238E27FC236}">
                <a16:creationId xmlns:a16="http://schemas.microsoft.com/office/drawing/2014/main" id="{6491C992-58DB-40D6-B8DB-005B2BE90F74}"/>
              </a:ext>
            </a:extLst>
          </p:cNvPr>
          <p:cNvPicPr>
            <a:picLocks noChangeAspect="1"/>
          </p:cNvPicPr>
          <p:nvPr/>
        </p:nvPicPr>
        <p:blipFill>
          <a:blip r:embed="rId5"/>
          <a:stretch>
            <a:fillRect/>
          </a:stretch>
        </p:blipFill>
        <p:spPr>
          <a:xfrm>
            <a:off x="9010821" y="2233025"/>
            <a:ext cx="2571580" cy="2391950"/>
          </a:xfrm>
          <a:prstGeom prst="rect">
            <a:avLst/>
          </a:prstGeom>
        </p:spPr>
      </p:pic>
    </p:spTree>
    <p:extLst>
      <p:ext uri="{BB962C8B-B14F-4D97-AF65-F5344CB8AC3E}">
        <p14:creationId xmlns:p14="http://schemas.microsoft.com/office/powerpoint/2010/main" val="3510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B497D8-DBCA-435D-A234-3499F306BF70}"/>
              </a:ext>
            </a:extLst>
          </p:cNvPr>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Уравнение </a:t>
            </a:r>
            <a:r>
              <a:rPr lang="ru-RU" dirty="0" err="1">
                <a:latin typeface="Times New Roman" panose="02020603050405020304" pitchFamily="18" charset="0"/>
                <a:cs typeface="Times New Roman" panose="02020603050405020304" pitchFamily="18" charset="0"/>
              </a:rPr>
              <a:t>Фоккера</a:t>
            </a:r>
            <a:r>
              <a:rPr lang="ru-RU" dirty="0">
                <a:latin typeface="Times New Roman" panose="02020603050405020304" pitchFamily="18" charset="0"/>
                <a:cs typeface="Times New Roman" panose="02020603050405020304" pitchFamily="18" charset="0"/>
              </a:rPr>
              <a:t>-Планка и нахождение плотности вероятности эволюции системы</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0283F1-F44D-48CF-A2BF-F5BE7EEFE6C4}"/>
                  </a:ext>
                </a:extLst>
              </p:cNvPr>
              <p:cNvSpPr txBox="1"/>
              <p:nvPr/>
            </p:nvSpPr>
            <p:spPr>
              <a:xfrm>
                <a:off x="371095" y="1690688"/>
                <a:ext cx="10411924" cy="1441357"/>
              </a:xfrm>
              <a:prstGeom prst="rect">
                <a:avLst/>
              </a:prstGeom>
              <a:noFill/>
            </p:spPr>
            <p:txBody>
              <a:bodyPr wrap="square" rtlCol="0">
                <a:spAutoFit/>
              </a:bodyPr>
              <a:lstStyle/>
              <a:p>
                <a:pPr indent="449580" algn="just">
                  <a:lnSpc>
                    <a:spcPct val="150000"/>
                  </a:lnSpc>
                </a:pPr>
                <a:r>
                  <a:rPr lang="ru-RU" sz="1800" dirty="0">
                    <a:solidFill>
                      <a:srgbClr val="000000"/>
                    </a:solidFill>
                    <a:effectLst/>
                    <a:latin typeface="Times New Roman" panose="02020603050405020304" pitchFamily="18" charset="0"/>
                    <a:ea typeface="Times New Roman" panose="02020603050405020304" pitchFamily="18" charset="0"/>
                  </a:rPr>
                  <a:t>В одномерном случае уравнение </a:t>
                </a:r>
                <a:r>
                  <a:rPr lang="ru-RU" sz="1800" dirty="0" err="1">
                    <a:solidFill>
                      <a:srgbClr val="000000"/>
                    </a:solidFill>
                    <a:effectLst/>
                    <a:latin typeface="Times New Roman" panose="02020603050405020304" pitchFamily="18" charset="0"/>
                    <a:ea typeface="Times New Roman" panose="02020603050405020304" pitchFamily="18" charset="0"/>
                  </a:rPr>
                  <a:t>Фоккера</a:t>
                </a:r>
                <a:r>
                  <a:rPr lang="ru-RU" sz="1800" dirty="0">
                    <a:solidFill>
                      <a:srgbClr val="000000"/>
                    </a:solidFill>
                    <a:effectLst/>
                    <a:latin typeface="Times New Roman" panose="02020603050405020304" pitchFamily="18" charset="0"/>
                    <a:ea typeface="Times New Roman" panose="02020603050405020304" pitchFamily="18" charset="0"/>
                  </a:rPr>
                  <a:t>-Планка записывается в следующем виде</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49580" algn="just">
                  <a:lnSpc>
                    <a:spcPct val="150000"/>
                  </a:lnSpc>
                </a:pPr>
                <a14:m>
                  <m:oMathPara xmlns:m="http://schemas.openxmlformats.org/officeDocument/2006/math">
                    <m:oMathParaPr>
                      <m:jc m:val="centerGroup"/>
                    </m:oMathParaPr>
                    <m:oMath xmlns:m="http://schemas.openxmlformats.org/officeDocument/2006/math">
                      <m:f>
                        <m:fPr>
                          <m:ctrlPr>
                            <a:rPr lang="ru-RU" sz="1800" i="1" smtClean="0">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m:t>
                          </m:r>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f>
                        <m:fPr>
                          <m:ctrlPr>
                            <a:rPr lang="ru-RU" sz="1800" i="1">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f>
                            <m:fPr>
                              <m:ctrlPr>
                                <a:rPr lang="ru-RU" sz="1800" i="1">
                                  <a:solidFill>
                                    <a:srgbClr val="000000"/>
                                  </a:solidFill>
                                  <a:effectLst/>
                                  <a:latin typeface="Cambria Math" panose="02040503050406030204" pitchFamily="18" charset="0"/>
                                </a:rPr>
                              </m:ctrlPr>
                            </m:fPr>
                            <m:num>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ru-RU" sz="1800" i="1">
                                      <a:solidFill>
                                        <a:srgbClr val="000000"/>
                                      </a:solidFill>
                                      <a:effectLst/>
                                      <a:latin typeface="Cambria Math" panose="02040503050406030204" pitchFamily="18" charset="0"/>
                                    </a:rPr>
                                  </m:ctrlPr>
                                </m:dPr>
                                <m:e>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num>
                            <m:den>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e>
                      </m:d>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590283F1-F44D-48CF-A2BF-F5BE7EEFE6C4}"/>
                  </a:ext>
                </a:extLst>
              </p:cNvPr>
              <p:cNvSpPr txBox="1">
                <a:spLocks noRot="1" noChangeAspect="1" noMove="1" noResize="1" noEditPoints="1" noAdjustHandles="1" noChangeArrowheads="1" noChangeShapeType="1" noTextEdit="1"/>
              </p:cNvSpPr>
              <p:nvPr/>
            </p:nvSpPr>
            <p:spPr>
              <a:xfrm>
                <a:off x="371095" y="1690688"/>
                <a:ext cx="10411924" cy="1441357"/>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3B7876-CF72-47E9-B46F-FFFFBAFD7B9A}"/>
                  </a:ext>
                </a:extLst>
              </p:cNvPr>
              <p:cNvSpPr txBox="1"/>
              <p:nvPr/>
            </p:nvSpPr>
            <p:spPr>
              <a:xfrm>
                <a:off x="838200" y="3132045"/>
                <a:ext cx="9944819" cy="457689"/>
              </a:xfrm>
              <a:prstGeom prst="rect">
                <a:avLst/>
              </a:prstGeom>
              <a:noFill/>
            </p:spPr>
            <p:txBody>
              <a:bodyPr wrap="square" rtlCol="0">
                <a:spAutoFit/>
              </a:bodyPr>
              <a:lstStyle/>
              <a:p>
                <a:pPr>
                  <a:lnSpc>
                    <a:spcPct val="150000"/>
                  </a:lnSpc>
                </a:pPr>
                <a:r>
                  <a:rPr lang="ru-RU" dirty="0">
                    <a:solidFill>
                      <a:srgbClr val="000000"/>
                    </a:solidFill>
                    <a:latin typeface="Times New Roman" panose="02020603050405020304" pitchFamily="18" charset="0"/>
                  </a:rPr>
                  <a:t>Для модели Шлёгля </a:t>
                </a:r>
                <a14:m>
                  <m:oMath xmlns:m="http://schemas.openxmlformats.org/officeDocument/2006/math">
                    <m:r>
                      <a:rPr lang="en-US" b="0" i="1" smtClean="0">
                        <a:latin typeface="Cambria Math" panose="02040503050406030204" pitchFamily="18" charset="0"/>
                        <a:cs typeface="Times New Roman" panose="02020603050405020304" pitchFamily="18" charset="0"/>
                      </a:rPr>
                      <m:t>𝐴</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3</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4</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3</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𝐵</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3</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4</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3</m:t>
                        </m:r>
                      </m:sup>
                    </m:sSup>
                  </m:oMath>
                </a14:m>
                <a:endParaRPr lang="ru-RU"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43B7876-CF72-47E9-B46F-FFFFBAFD7B9A}"/>
                  </a:ext>
                </a:extLst>
              </p:cNvPr>
              <p:cNvSpPr txBox="1">
                <a:spLocks noRot="1" noChangeAspect="1" noMove="1" noResize="1" noEditPoints="1" noAdjustHandles="1" noChangeArrowheads="1" noChangeShapeType="1" noTextEdit="1"/>
              </p:cNvSpPr>
              <p:nvPr/>
            </p:nvSpPr>
            <p:spPr>
              <a:xfrm>
                <a:off x="838200" y="3132045"/>
                <a:ext cx="9944819" cy="457689"/>
              </a:xfrm>
              <a:prstGeom prst="rect">
                <a:avLst/>
              </a:prstGeom>
              <a:blipFill>
                <a:blip r:embed="rId3"/>
                <a:stretch>
                  <a:fillRect l="-552" b="-21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6C793F-E1F3-44CE-A480-14035C30A4DC}"/>
                  </a:ext>
                </a:extLst>
              </p:cNvPr>
              <p:cNvSpPr txBox="1"/>
              <p:nvPr/>
            </p:nvSpPr>
            <p:spPr>
              <a:xfrm>
                <a:off x="838200" y="3776675"/>
                <a:ext cx="9363808" cy="1390637"/>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Таким образом, при </a:t>
                </a:r>
                <a14:m>
                  <m:oMath xmlns:m="http://schemas.openxmlformats.org/officeDocument/2006/math">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получаем</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𝑃</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𝑁</m:t>
                          </m:r>
                        </m:num>
                        <m:den>
                          <m:r>
                            <a:rPr lang="en-US" b="0" i="1" smtClean="0">
                              <a:latin typeface="Cambria Math" panose="02040503050406030204" pitchFamily="18" charset="0"/>
                              <a:cs typeface="Times New Roman" panose="02020603050405020304" pitchFamily="18" charset="0"/>
                            </a:rPr>
                            <m:t>𝐵</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den>
                      </m:f>
                      <m:func>
                        <m:funcPr>
                          <m:ctrlPr>
                            <a:rPr lang="en-US" b="0" i="1" smtClean="0">
                              <a:latin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cs typeface="Times New Roman" panose="02020603050405020304" pitchFamily="18" charset="0"/>
                            </a:rPr>
                            <m:t>exp</m:t>
                          </m:r>
                        </m:fName>
                        <m:e>
                          <m:d>
                            <m:dPr>
                              <m:ctrlPr>
                                <a:rPr lang="en-US" b="0" i="1" smtClean="0">
                                  <a:latin typeface="Cambria Math" panose="02040503050406030204" pitchFamily="18" charset="0"/>
                                  <a:cs typeface="Times New Roman" panose="02020603050405020304" pitchFamily="18" charset="0"/>
                                </a:rPr>
                              </m:ctrlPr>
                            </m:dPr>
                            <m:e>
                              <m:nary>
                                <m:naryPr>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𝑥</m:t>
                                  </m:r>
                                </m:sup>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𝐴</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num>
                                    <m:den>
                                      <m:r>
                                        <a:rPr lang="en-US" b="0" i="1" smtClean="0">
                                          <a:latin typeface="Cambria Math" panose="02040503050406030204" pitchFamily="18" charset="0"/>
                                          <a:cs typeface="Times New Roman" panose="02020603050405020304" pitchFamily="18" charset="0"/>
                                        </a:rPr>
                                        <m:t>𝐵</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𝑢</m:t>
                                      </m:r>
                                      <m:r>
                                        <a:rPr lang="en-US" b="0" i="1" smtClean="0">
                                          <a:latin typeface="Cambria Math" panose="02040503050406030204" pitchFamily="18" charset="0"/>
                                          <a:cs typeface="Times New Roman" panose="02020603050405020304" pitchFamily="18" charset="0"/>
                                        </a:rPr>
                                        <m:t>)</m:t>
                                      </m:r>
                                    </m:den>
                                  </m:f>
                                  <m:r>
                                    <a:rPr lang="en-US" b="0" i="1" smtClean="0">
                                      <a:latin typeface="Cambria Math" panose="02040503050406030204" pitchFamily="18" charset="0"/>
                                      <a:cs typeface="Times New Roman" panose="02020603050405020304" pitchFamily="18" charset="0"/>
                                    </a:rPr>
                                    <m:t>𝑑𝑢</m:t>
                                  </m:r>
                                </m:e>
                              </m:nary>
                            </m:e>
                          </m:d>
                        </m:e>
                      </m:func>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где </a:t>
                </a:r>
                <a14:m>
                  <m:oMath xmlns:m="http://schemas.openxmlformats.org/officeDocument/2006/math">
                    <m:r>
                      <a:rPr lang="en-US" b="0" i="1" smtClean="0">
                        <a:latin typeface="Cambria Math" panose="02040503050406030204" pitchFamily="18" charset="0"/>
                        <a:cs typeface="Times New Roman" panose="02020603050405020304" pitchFamily="18" charset="0"/>
                      </a:rPr>
                      <m:t>𝑁</m:t>
                    </m:r>
                  </m:oMath>
                </a14:m>
                <a:r>
                  <a:rPr lang="ru-RU" dirty="0">
                    <a:latin typeface="Times New Roman" panose="02020603050405020304" pitchFamily="18" charset="0"/>
                    <a:cs typeface="Times New Roman" panose="02020603050405020304" pitchFamily="18" charset="0"/>
                  </a:rPr>
                  <a:t> – константа, которую можно получить из условия нормировки </a:t>
                </a:r>
                <a14:m>
                  <m:oMath xmlns:m="http://schemas.openxmlformats.org/officeDocument/2006/math">
                    <m:nary>
                      <m:naryPr>
                        <m:ctrlPr>
                          <a:rPr lang="ru-RU" i="1" smtClean="0">
                            <a:latin typeface="Cambria Math" panose="02040503050406030204" pitchFamily="18" charset="0"/>
                            <a:cs typeface="Times New Roman" panose="02020603050405020304" pitchFamily="18" charset="0"/>
                          </a:rPr>
                        </m:ctrlPr>
                      </m:naryPr>
                      <m:sub>
                        <m:r>
                          <m:rPr>
                            <m:brk m:alnAt="23"/>
                          </m:rPr>
                          <a:rPr lang="ru-RU" b="0" i="1" smtClean="0">
                            <a:latin typeface="Cambria Math" panose="02040503050406030204" pitchFamily="18" charset="0"/>
                            <a:cs typeface="Times New Roman" panose="02020603050405020304" pitchFamily="18" charset="0"/>
                          </a:rPr>
                          <m:t>0</m:t>
                        </m:r>
                      </m:sub>
                      <m:sup>
                        <m:r>
                          <a:rPr lang="ru-RU" b="0" i="1" smtClean="0">
                            <a:latin typeface="Cambria Math" panose="02040503050406030204" pitchFamily="18" charset="0"/>
                            <a:cs typeface="Times New Roman" panose="02020603050405020304" pitchFamily="18" charset="0"/>
                          </a:rPr>
                          <m:t>+∞</m:t>
                        </m:r>
                      </m:sup>
                      <m:e>
                        <m:r>
                          <a:rPr lang="en-US" b="0" i="1" smtClean="0">
                            <a:latin typeface="Cambria Math" panose="02040503050406030204" pitchFamily="18" charset="0"/>
                            <a:cs typeface="Times New Roman" panose="02020603050405020304" pitchFamily="18" charset="0"/>
                          </a:rPr>
                          <m:t>𝑃</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𝑑𝑥</m:t>
                        </m:r>
                        <m:r>
                          <a:rPr lang="en-US" b="0" i="1" smtClean="0">
                            <a:latin typeface="Cambria Math" panose="02040503050406030204" pitchFamily="18" charset="0"/>
                            <a:cs typeface="Times New Roman" panose="02020603050405020304" pitchFamily="18" charset="0"/>
                          </a:rPr>
                          <m:t>=1</m:t>
                        </m:r>
                      </m:e>
                    </m:nary>
                  </m:oMath>
                </a14:m>
                <a:endParaRPr lang="ru-RU"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9A6C793F-E1F3-44CE-A480-14035C30A4DC}"/>
                  </a:ext>
                </a:extLst>
              </p:cNvPr>
              <p:cNvSpPr txBox="1">
                <a:spLocks noRot="1" noChangeAspect="1" noMove="1" noResize="1" noEditPoints="1" noAdjustHandles="1" noChangeArrowheads="1" noChangeShapeType="1" noTextEdit="1"/>
              </p:cNvSpPr>
              <p:nvPr/>
            </p:nvSpPr>
            <p:spPr>
              <a:xfrm>
                <a:off x="838200" y="3776675"/>
                <a:ext cx="9363808" cy="1390637"/>
              </a:xfrm>
              <a:prstGeom prst="rect">
                <a:avLst/>
              </a:prstGeom>
              <a:blipFill>
                <a:blip r:embed="rId4"/>
                <a:stretch>
                  <a:fillRect l="-586" t="-2632" b="-54386"/>
                </a:stretch>
              </a:blipFill>
            </p:spPr>
            <p:txBody>
              <a:bodyPr/>
              <a:lstStyle/>
              <a:p>
                <a:r>
                  <a:rPr lang="ru-RU">
                    <a:noFill/>
                  </a:rPr>
                  <a:t> </a:t>
                </a:r>
              </a:p>
            </p:txBody>
          </p:sp>
        </mc:Fallback>
      </mc:AlternateContent>
    </p:spTree>
    <p:extLst>
      <p:ext uri="{BB962C8B-B14F-4D97-AF65-F5344CB8AC3E}">
        <p14:creationId xmlns:p14="http://schemas.microsoft.com/office/powerpoint/2010/main" val="4328634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2285</TotalTime>
  <Words>905</Words>
  <Application>Microsoft Office PowerPoint</Application>
  <PresentationFormat>Широкоэкранный</PresentationFormat>
  <Paragraphs>84</Paragraphs>
  <Slides>17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Calibri</vt:lpstr>
      <vt:lpstr>Calibri Light</vt:lpstr>
      <vt:lpstr>Cambria Math</vt:lpstr>
      <vt:lpstr>Times New Roman</vt:lpstr>
      <vt:lpstr>Тема Office</vt:lpstr>
      <vt:lpstr>Презентация PowerPoint</vt:lpstr>
      <vt:lpstr>Концептуальная постановка задачи</vt:lpstr>
      <vt:lpstr>Математическая постановка задачи</vt:lpstr>
      <vt:lpstr>Разложение полиномиального хаоса</vt:lpstr>
      <vt:lpstr>Полиномы Эрмита</vt:lpstr>
      <vt:lpstr>  Стохастический метод Галёркина</vt:lpstr>
      <vt:lpstr>   Тестирование</vt:lpstr>
      <vt:lpstr>   Модель Шлёгля</vt:lpstr>
      <vt:lpstr>Уравнение Фоккера-Планка и нахождение плотности вероятности эволюции системы</vt:lpstr>
      <vt:lpstr>Система с моностабильным поведением</vt:lpstr>
      <vt:lpstr>Система с моностабильным поведением</vt:lpstr>
      <vt:lpstr>Система с моностабильным поведением</vt:lpstr>
      <vt:lpstr>Презентация PowerPoint</vt:lpstr>
      <vt:lpstr>Презентация PowerPoint</vt:lpstr>
      <vt:lpstr>Презентация PowerPoint</vt:lpstr>
      <vt:lpstr>Презентация PowerPoint</vt:lpstr>
      <vt:lpstr>    Благодарности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Malik Khapisov</dc:creator>
  <cp:lastModifiedBy>mkhapisov</cp:lastModifiedBy>
  <cp:revision>107</cp:revision>
  <dcterms:created xsi:type="dcterms:W3CDTF">2024-04-13T14:01:26Z</dcterms:created>
  <dcterms:modified xsi:type="dcterms:W3CDTF">2024-06-13T06:53:37Z</dcterms:modified>
</cp:coreProperties>
</file>