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2"/>
  </p:notes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6" r:id="rId18"/>
    <p:sldId id="277" r:id="rId19"/>
    <p:sldId id="271" r:id="rId20"/>
    <p:sldId id="274"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8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3BEF1C-4E76-485C-8A45-C3B8A56CB2FF}" type="datetimeFigureOut">
              <a:rPr lang="ru-RU" smtClean="0"/>
              <a:t>19.02.2018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08F72F-6124-4561-ABBA-ABBEEE777D0E}" type="slidenum">
              <a:rPr lang="ru-RU" smtClean="0"/>
              <a:t>‹#›</a:t>
            </a:fld>
            <a:endParaRPr lang="ru-RU"/>
          </a:p>
        </p:txBody>
      </p:sp>
    </p:spTree>
    <p:extLst>
      <p:ext uri="{BB962C8B-B14F-4D97-AF65-F5344CB8AC3E}">
        <p14:creationId xmlns:p14="http://schemas.microsoft.com/office/powerpoint/2010/main" val="1120017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5" name="Нижний колонтитул 4"/>
          <p:cNvSpPr>
            <a:spLocks noGrp="1"/>
          </p:cNvSpPr>
          <p:nvPr>
            <p:ph type="ftr" sz="quarter" idx="11"/>
          </p:nvPr>
        </p:nvSpPr>
        <p:spPr>
          <a:xfrm>
            <a:off x="68364" y="6440051"/>
            <a:ext cx="6663875" cy="365125"/>
          </a:xfrm>
        </p:spPr>
        <p:txBody>
          <a:bodyPr/>
          <a:lstStyle/>
          <a:p>
            <a:endParaRPr lang="ru-RU"/>
          </a:p>
        </p:txBody>
      </p:sp>
      <p:sp>
        <p:nvSpPr>
          <p:cNvPr id="6" name="Номер слайда 5"/>
          <p:cNvSpPr>
            <a:spLocks noGrp="1"/>
          </p:cNvSpPr>
          <p:nvPr>
            <p:ph type="sldNum" sz="quarter" idx="12"/>
          </p:nvPr>
        </p:nvSpPr>
        <p:spPr>
          <a:xfrm>
            <a:off x="6876256" y="6453336"/>
            <a:ext cx="2133600" cy="365125"/>
          </a:xfrm>
        </p:spPr>
        <p:txBody>
          <a:bodyPr/>
          <a:lstStyle/>
          <a:p>
            <a:fld id="{36323958-A135-440C-8751-AE91B7BE7292}" type="slidenum">
              <a:rPr lang="ru-RU" smtClean="0"/>
              <a:t>‹#›</a:t>
            </a:fld>
            <a:endParaRPr lang="ru-RU"/>
          </a:p>
        </p:txBody>
      </p:sp>
    </p:spTree>
    <p:extLst>
      <p:ext uri="{BB962C8B-B14F-4D97-AF65-F5344CB8AC3E}">
        <p14:creationId xmlns:p14="http://schemas.microsoft.com/office/powerpoint/2010/main" val="19517112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6323958-A135-440C-8751-AE91B7BE7292}" type="slidenum">
              <a:rPr lang="ru-RU" smtClean="0"/>
              <a:t>‹#›</a:t>
            </a:fld>
            <a:endParaRPr lang="ru-RU"/>
          </a:p>
        </p:txBody>
      </p:sp>
      <p:sp>
        <p:nvSpPr>
          <p:cNvPr id="7" name="Прямоугольник 6"/>
          <p:cNvSpPr/>
          <p:nvPr/>
        </p:nvSpPr>
        <p:spPr>
          <a:xfrm>
            <a:off x="0" y="0"/>
            <a:ext cx="9144000" cy="854698"/>
          </a:xfrm>
          <a:prstGeom prst="rect">
            <a:avLst/>
          </a:prstGeom>
          <a:solidFill>
            <a:srgbClr val="1F4B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4619718" cy="882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descr="Брянский государственный технический университет"/>
          <p:cNvPicPr>
            <a:picLocks noChangeAspect="1" noChangeArrowheads="1"/>
          </p:cNvPicPr>
          <p:nvPr/>
        </p:nvPicPr>
        <p:blipFill rotWithShape="1">
          <a:blip r:embed="rId3">
            <a:extLst>
              <a:ext uri="{28A0092B-C50C-407E-A947-70E740481C1C}">
                <a14:useLocalDpi xmlns:a14="http://schemas.microsoft.com/office/drawing/2010/main" val="0"/>
              </a:ext>
            </a:extLst>
          </a:blip>
          <a:srcRect r="62685"/>
          <a:stretch/>
        </p:blipFill>
        <p:spPr bwMode="auto">
          <a:xfrm>
            <a:off x="6876710" y="-13212"/>
            <a:ext cx="2303802" cy="849924"/>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0" y="6021288"/>
            <a:ext cx="9180512" cy="864096"/>
          </a:xfrm>
          <a:prstGeom prst="rect">
            <a:avLst/>
          </a:prstGeom>
          <a:solidFill>
            <a:srgbClr val="E8F4F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8668" y="5413992"/>
            <a:ext cx="2521844" cy="147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86761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6323958-A135-440C-8751-AE91B7BE7292}" type="slidenum">
              <a:rPr lang="ru-RU" smtClean="0"/>
              <a:t>‹#›</a:t>
            </a:fld>
            <a:endParaRPr lang="ru-RU"/>
          </a:p>
        </p:txBody>
      </p:sp>
      <p:sp>
        <p:nvSpPr>
          <p:cNvPr id="7" name="Прямоугольник 6"/>
          <p:cNvSpPr/>
          <p:nvPr/>
        </p:nvSpPr>
        <p:spPr>
          <a:xfrm>
            <a:off x="0" y="0"/>
            <a:ext cx="9144000" cy="854698"/>
          </a:xfrm>
          <a:prstGeom prst="rect">
            <a:avLst/>
          </a:prstGeom>
          <a:solidFill>
            <a:srgbClr val="1F4B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4619718" cy="882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descr="Брянский государственный технический университет"/>
          <p:cNvPicPr>
            <a:picLocks noChangeAspect="1" noChangeArrowheads="1"/>
          </p:cNvPicPr>
          <p:nvPr/>
        </p:nvPicPr>
        <p:blipFill rotWithShape="1">
          <a:blip r:embed="rId3">
            <a:extLst>
              <a:ext uri="{28A0092B-C50C-407E-A947-70E740481C1C}">
                <a14:useLocalDpi xmlns:a14="http://schemas.microsoft.com/office/drawing/2010/main" val="0"/>
              </a:ext>
            </a:extLst>
          </a:blip>
          <a:srcRect r="62685"/>
          <a:stretch/>
        </p:blipFill>
        <p:spPr bwMode="auto">
          <a:xfrm>
            <a:off x="6876710" y="-13212"/>
            <a:ext cx="2303802" cy="849924"/>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0" y="6021288"/>
            <a:ext cx="9180512" cy="864096"/>
          </a:xfrm>
          <a:prstGeom prst="rect">
            <a:avLst/>
          </a:prstGeom>
          <a:solidFill>
            <a:srgbClr val="E8F4F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8668" y="5413992"/>
            <a:ext cx="2521844" cy="147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727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052736"/>
            <a:ext cx="8229600" cy="648072"/>
          </a:xfrm>
        </p:spPr>
        <p:txBody>
          <a:bodyPr/>
          <a:lstStyle/>
          <a:p>
            <a:r>
              <a:rPr lang="ru-RU" smtClean="0"/>
              <a:t>Образец заголовка</a:t>
            </a:r>
            <a:endParaRPr lang="ru-RU" dirty="0"/>
          </a:p>
        </p:txBody>
      </p:sp>
      <p:sp>
        <p:nvSpPr>
          <p:cNvPr id="3" name="Объект 2"/>
          <p:cNvSpPr>
            <a:spLocks noGrp="1"/>
          </p:cNvSpPr>
          <p:nvPr>
            <p:ph idx="1"/>
          </p:nvPr>
        </p:nvSpPr>
        <p:spPr>
          <a:xfrm>
            <a:off x="457200" y="2060848"/>
            <a:ext cx="8229600" cy="406531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5" name="Нижний колонтитул 4"/>
          <p:cNvSpPr>
            <a:spLocks noGrp="1"/>
          </p:cNvSpPr>
          <p:nvPr>
            <p:ph type="ftr" sz="quarter" idx="11"/>
          </p:nvPr>
        </p:nvSpPr>
        <p:spPr>
          <a:xfrm>
            <a:off x="2843808" y="6453336"/>
            <a:ext cx="4896544" cy="404664"/>
          </a:xfrm>
        </p:spPr>
        <p:txBody>
          <a:bodyPr/>
          <a:lstStyle>
            <a:lvl1pPr>
              <a:defRPr>
                <a:latin typeface="HeliosCond" pitchFamily="34" charset="-52"/>
              </a:defRPr>
            </a:lvl1pPr>
          </a:lstStyle>
          <a:p>
            <a:endParaRPr lang="ru-RU" dirty="0"/>
          </a:p>
        </p:txBody>
      </p:sp>
      <p:sp>
        <p:nvSpPr>
          <p:cNvPr id="6" name="Номер слайда 5"/>
          <p:cNvSpPr>
            <a:spLocks noGrp="1"/>
          </p:cNvSpPr>
          <p:nvPr>
            <p:ph type="sldNum" sz="quarter" idx="12"/>
          </p:nvPr>
        </p:nvSpPr>
        <p:spPr>
          <a:xfrm>
            <a:off x="8378080" y="6503481"/>
            <a:ext cx="658416" cy="365125"/>
          </a:xfrm>
        </p:spPr>
        <p:txBody>
          <a:bodyPr/>
          <a:lstStyle>
            <a:lvl1pPr>
              <a:defRPr sz="1400" b="1">
                <a:latin typeface="HeliosCond" pitchFamily="34" charset="-52"/>
              </a:defRPr>
            </a:lvl1pPr>
          </a:lstStyle>
          <a:p>
            <a:fld id="{36323958-A135-440C-8751-AE91B7BE7292}" type="slidenum">
              <a:rPr lang="ru-RU" smtClean="0"/>
              <a:pPr/>
              <a:t>‹#›</a:t>
            </a:fld>
            <a:endParaRPr lang="ru-RU" dirty="0"/>
          </a:p>
        </p:txBody>
      </p:sp>
    </p:spTree>
    <p:extLst>
      <p:ext uri="{BB962C8B-B14F-4D97-AF65-F5344CB8AC3E}">
        <p14:creationId xmlns:p14="http://schemas.microsoft.com/office/powerpoint/2010/main" val="3716384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a:xfrm>
            <a:off x="457200" y="6356350"/>
            <a:ext cx="2133600" cy="365125"/>
          </a:xfrm>
          <a:prstGeom prst="rect">
            <a:avLst/>
          </a:prstGeom>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6323958-A135-440C-8751-AE91B7BE7292}" type="slidenum">
              <a:rPr lang="ru-RU" smtClean="0"/>
              <a:t>‹#›</a:t>
            </a:fld>
            <a:endParaRPr lang="ru-RU"/>
          </a:p>
        </p:txBody>
      </p:sp>
    </p:spTree>
    <p:extLst>
      <p:ext uri="{BB962C8B-B14F-4D97-AF65-F5344CB8AC3E}">
        <p14:creationId xmlns:p14="http://schemas.microsoft.com/office/powerpoint/2010/main" val="25676009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a:xfrm>
            <a:off x="457200" y="6356350"/>
            <a:ext cx="2133600" cy="365125"/>
          </a:xfrm>
          <a:prstGeom prst="rect">
            <a:avLst/>
          </a:prstGeom>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6323958-A135-440C-8751-AE91B7BE7292}" type="slidenum">
              <a:rPr lang="ru-RU" smtClean="0"/>
              <a:t>‹#›</a:t>
            </a:fld>
            <a:endParaRPr lang="ru-RU"/>
          </a:p>
        </p:txBody>
      </p:sp>
    </p:spTree>
    <p:extLst>
      <p:ext uri="{BB962C8B-B14F-4D97-AF65-F5344CB8AC3E}">
        <p14:creationId xmlns:p14="http://schemas.microsoft.com/office/powerpoint/2010/main" val="3305894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a:xfrm>
            <a:off x="457200" y="6356350"/>
            <a:ext cx="2133600" cy="365125"/>
          </a:xfrm>
          <a:prstGeom prst="rect">
            <a:avLst/>
          </a:prstGeom>
        </p:spPr>
        <p:txBody>
          <a:bodyPr/>
          <a:lstStyle/>
          <a:p>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6323958-A135-440C-8751-AE91B7BE7292}" type="slidenum">
              <a:rPr lang="ru-RU" smtClean="0"/>
              <a:t>‹#›</a:t>
            </a:fld>
            <a:endParaRPr lang="ru-RU"/>
          </a:p>
        </p:txBody>
      </p:sp>
    </p:spTree>
    <p:extLst>
      <p:ext uri="{BB962C8B-B14F-4D97-AF65-F5344CB8AC3E}">
        <p14:creationId xmlns:p14="http://schemas.microsoft.com/office/powerpoint/2010/main" val="34061397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a:xfrm>
            <a:off x="457200" y="6356350"/>
            <a:ext cx="2133600" cy="365125"/>
          </a:xfrm>
          <a:prstGeom prst="rect">
            <a:avLst/>
          </a:prstGeom>
        </p:spPr>
        <p:txBody>
          <a:bodyPr/>
          <a:lstStyle/>
          <a:p>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6323958-A135-440C-8751-AE91B7BE7292}" type="slidenum">
              <a:rPr lang="ru-RU" smtClean="0"/>
              <a:t>‹#›</a:t>
            </a:fld>
            <a:endParaRPr lang="ru-RU"/>
          </a:p>
        </p:txBody>
      </p:sp>
    </p:spTree>
    <p:extLst>
      <p:ext uri="{BB962C8B-B14F-4D97-AF65-F5344CB8AC3E}">
        <p14:creationId xmlns:p14="http://schemas.microsoft.com/office/powerpoint/2010/main" val="34824346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457200" y="6356350"/>
            <a:ext cx="2133600" cy="365125"/>
          </a:xfrm>
          <a:prstGeom prst="rect">
            <a:avLst/>
          </a:prstGeom>
        </p:spPr>
        <p:txBody>
          <a:bodyPr/>
          <a:lstStyle/>
          <a:p>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6323958-A135-440C-8751-AE91B7BE7292}" type="slidenum">
              <a:rPr lang="ru-RU" smtClean="0"/>
              <a:t>‹#›</a:t>
            </a:fld>
            <a:endParaRPr lang="ru-RU"/>
          </a:p>
        </p:txBody>
      </p:sp>
    </p:spTree>
    <p:extLst>
      <p:ext uri="{BB962C8B-B14F-4D97-AF65-F5344CB8AC3E}">
        <p14:creationId xmlns:p14="http://schemas.microsoft.com/office/powerpoint/2010/main" val="36787859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a:xfrm>
            <a:off x="457200" y="6356350"/>
            <a:ext cx="2133600" cy="365125"/>
          </a:xfrm>
          <a:prstGeom prst="rect">
            <a:avLst/>
          </a:prstGeom>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6323958-A135-440C-8751-AE91B7BE7292}" type="slidenum">
              <a:rPr lang="ru-RU" smtClean="0"/>
              <a:t>‹#›</a:t>
            </a:fld>
            <a:endParaRPr lang="ru-RU"/>
          </a:p>
        </p:txBody>
      </p:sp>
    </p:spTree>
    <p:extLst>
      <p:ext uri="{BB962C8B-B14F-4D97-AF65-F5344CB8AC3E}">
        <p14:creationId xmlns:p14="http://schemas.microsoft.com/office/powerpoint/2010/main" val="10832516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a:xfrm>
            <a:off x="457200" y="6356350"/>
            <a:ext cx="2133600" cy="365125"/>
          </a:xfrm>
          <a:prstGeom prst="rect">
            <a:avLst/>
          </a:prstGeom>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6323958-A135-440C-8751-AE91B7BE7292}" type="slidenum">
              <a:rPr lang="ru-RU" smtClean="0"/>
              <a:t>‹#›</a:t>
            </a:fld>
            <a:endParaRPr lang="ru-RU"/>
          </a:p>
        </p:txBody>
      </p:sp>
    </p:spTree>
    <p:extLst>
      <p:ext uri="{BB962C8B-B14F-4D97-AF65-F5344CB8AC3E}">
        <p14:creationId xmlns:p14="http://schemas.microsoft.com/office/powerpoint/2010/main" val="36804598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7" name="Прямоугольник 6"/>
          <p:cNvSpPr/>
          <p:nvPr/>
        </p:nvSpPr>
        <p:spPr>
          <a:xfrm>
            <a:off x="0" y="0"/>
            <a:ext cx="9144000" cy="854698"/>
          </a:xfrm>
          <a:prstGeom prst="rect">
            <a:avLst/>
          </a:prstGeom>
          <a:solidFill>
            <a:srgbClr val="1F4B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ru-RU" dirty="0"/>
          </a:p>
        </p:txBody>
      </p:sp>
      <p:pic>
        <p:nvPicPr>
          <p:cNvPr id="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345" y="-10606"/>
            <a:ext cx="339413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Прямоугольник 9"/>
          <p:cNvSpPr/>
          <p:nvPr/>
        </p:nvSpPr>
        <p:spPr>
          <a:xfrm>
            <a:off x="0" y="6428169"/>
            <a:ext cx="9130177" cy="432048"/>
          </a:xfrm>
          <a:prstGeom prst="rect">
            <a:avLst/>
          </a:prstGeom>
          <a:solidFill>
            <a:srgbClr val="F3F5F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472638" y="5325030"/>
            <a:ext cx="2674318" cy="1560354"/>
          </a:xfrm>
          <a:prstGeom prst="rect">
            <a:avLst/>
          </a:prstGeom>
        </p:spPr>
      </p:pic>
      <p:sp>
        <p:nvSpPr>
          <p:cNvPr id="9" name="TextBox 8"/>
          <p:cNvSpPr txBox="1"/>
          <p:nvPr userDrawn="1"/>
        </p:nvSpPr>
        <p:spPr>
          <a:xfrm>
            <a:off x="797461" y="577699"/>
            <a:ext cx="3096344" cy="246221"/>
          </a:xfrm>
          <a:prstGeom prst="rect">
            <a:avLst/>
          </a:prstGeom>
          <a:noFill/>
        </p:spPr>
        <p:txBody>
          <a:bodyPr wrap="square" rtlCol="0">
            <a:spAutoFit/>
          </a:bodyPr>
          <a:lstStyle/>
          <a:p>
            <a:r>
              <a:rPr lang="ru-RU" sz="1000" b="1" dirty="0" smtClean="0">
                <a:solidFill>
                  <a:schemeClr val="bg1"/>
                </a:solidFill>
                <a:latin typeface="HeliosCond" pitchFamily="34" charset="-52"/>
              </a:rPr>
              <a:t>Кафедра программной инженерии</a:t>
            </a:r>
            <a:endParaRPr lang="ru-RU" sz="1000" b="1" dirty="0">
              <a:solidFill>
                <a:schemeClr val="bg1"/>
              </a:solidFill>
              <a:latin typeface="HeliosCond" pitchFamily="34" charset="-52"/>
            </a:endParaRPr>
          </a:p>
        </p:txBody>
      </p:sp>
      <p:sp>
        <p:nvSpPr>
          <p:cNvPr id="5" name="Нижний колонтитул 4"/>
          <p:cNvSpPr>
            <a:spLocks noGrp="1"/>
          </p:cNvSpPr>
          <p:nvPr>
            <p:ph type="ftr" sz="quarter" idx="3"/>
          </p:nvPr>
        </p:nvSpPr>
        <p:spPr>
          <a:xfrm>
            <a:off x="2627784" y="6461630"/>
            <a:ext cx="496855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388424" y="6453336"/>
            <a:ext cx="54942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23958-A135-440C-8751-AE91B7BE7292}" type="slidenum">
              <a:rPr lang="ru-RU" smtClean="0"/>
              <a:t>‹#›</a:t>
            </a:fld>
            <a:endParaRPr lang="ru-RU" dirty="0"/>
          </a:p>
        </p:txBody>
      </p:sp>
      <p:sp>
        <p:nvSpPr>
          <p:cNvPr id="16" name="TextBox 15"/>
          <p:cNvSpPr txBox="1"/>
          <p:nvPr userDrawn="1"/>
        </p:nvSpPr>
        <p:spPr>
          <a:xfrm>
            <a:off x="4572000" y="55657"/>
            <a:ext cx="4176464" cy="276999"/>
          </a:xfrm>
          <a:prstGeom prst="rect">
            <a:avLst/>
          </a:prstGeom>
          <a:noFill/>
        </p:spPr>
        <p:txBody>
          <a:bodyPr wrap="square" rtlCol="0">
            <a:spAutoFit/>
          </a:bodyPr>
          <a:lstStyle/>
          <a:p>
            <a:pPr algn="r"/>
            <a:r>
              <a:rPr lang="ru-RU" sz="1200" b="1" dirty="0" smtClean="0">
                <a:solidFill>
                  <a:schemeClr val="bg1"/>
                </a:solidFill>
                <a:latin typeface="HeliosCond" pitchFamily="34" charset="-52"/>
              </a:rPr>
              <a:t>МОДЕЛИРОВАНИЕ ПРОЦЕССОВ И СИСТЕМ</a:t>
            </a:r>
          </a:p>
        </p:txBody>
      </p:sp>
      <p:sp>
        <p:nvSpPr>
          <p:cNvPr id="17" name="TextBox 16"/>
          <p:cNvSpPr txBox="1"/>
          <p:nvPr userDrawn="1"/>
        </p:nvSpPr>
        <p:spPr>
          <a:xfrm>
            <a:off x="4436020" y="343199"/>
            <a:ext cx="432048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1200" b="0" dirty="0" smtClean="0">
                <a:solidFill>
                  <a:schemeClr val="bg1"/>
                </a:solidFill>
                <a:latin typeface="HeliosCond" pitchFamily="34" charset="-52"/>
              </a:rPr>
              <a:t>Лекция</a:t>
            </a:r>
            <a:r>
              <a:rPr lang="ru-RU" sz="1200" b="0" baseline="0" dirty="0" smtClean="0">
                <a:solidFill>
                  <a:schemeClr val="bg1"/>
                </a:solidFill>
                <a:latin typeface="HeliosCond" pitchFamily="34" charset="-52"/>
              </a:rPr>
              <a:t> 10. Диаграмма классов</a:t>
            </a:r>
            <a:endParaRPr lang="ru-RU" sz="1200" b="0" dirty="0" smtClean="0">
              <a:solidFill>
                <a:schemeClr val="bg1"/>
              </a:solidFill>
              <a:latin typeface="HeliosCond" pitchFamily="34" charset="-52"/>
            </a:endParaRPr>
          </a:p>
        </p:txBody>
      </p:sp>
      <p:sp>
        <p:nvSpPr>
          <p:cNvPr id="18" name="TextBox 17"/>
          <p:cNvSpPr txBox="1"/>
          <p:nvPr userDrawn="1"/>
        </p:nvSpPr>
        <p:spPr>
          <a:xfrm>
            <a:off x="107504" y="6525344"/>
            <a:ext cx="2448272" cy="246221"/>
          </a:xfrm>
          <a:prstGeom prst="rect">
            <a:avLst/>
          </a:prstGeom>
          <a:noFill/>
        </p:spPr>
        <p:txBody>
          <a:bodyPr wrap="square" rtlCol="0">
            <a:spAutoFit/>
          </a:bodyPr>
          <a:lstStyle/>
          <a:p>
            <a:pPr algn="r"/>
            <a:r>
              <a:rPr lang="ru-RU" sz="1000" dirty="0" smtClean="0">
                <a:solidFill>
                  <a:schemeClr val="bg1">
                    <a:lumMod val="50000"/>
                  </a:schemeClr>
                </a:solidFill>
                <a:latin typeface="HeliosCond" pitchFamily="34" charset="-52"/>
              </a:rPr>
              <a:t>Разработал: к.т.н., доцент </a:t>
            </a:r>
            <a:r>
              <a:rPr lang="ru-RU" sz="1000" dirty="0" err="1" smtClean="0">
                <a:solidFill>
                  <a:schemeClr val="bg1">
                    <a:lumMod val="50000"/>
                  </a:schemeClr>
                </a:solidFill>
                <a:latin typeface="HeliosCond" pitchFamily="34" charset="-52"/>
              </a:rPr>
              <a:t>Ужаринский</a:t>
            </a:r>
            <a:r>
              <a:rPr lang="ru-RU" sz="1000" dirty="0" smtClean="0">
                <a:solidFill>
                  <a:schemeClr val="bg1">
                    <a:lumMod val="50000"/>
                  </a:schemeClr>
                </a:solidFill>
                <a:latin typeface="HeliosCond" pitchFamily="34" charset="-52"/>
              </a:rPr>
              <a:t> А.Ю.</a:t>
            </a:r>
          </a:p>
        </p:txBody>
      </p:sp>
    </p:spTree>
    <p:extLst>
      <p:ext uri="{BB962C8B-B14F-4D97-AF65-F5344CB8AC3E}">
        <p14:creationId xmlns:p14="http://schemas.microsoft.com/office/powerpoint/2010/main" val="315740512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latin typeface="HeliosCond" pitchFamily="34" charset="-52"/>
              </a:rPr>
              <a:t>Диаграмма </a:t>
            </a:r>
            <a:r>
              <a:rPr lang="ru-RU" dirty="0" smtClean="0">
                <a:latin typeface="HeliosCond" pitchFamily="34" charset="-52"/>
              </a:rPr>
              <a:t>классов</a:t>
            </a:r>
            <a:endParaRPr lang="ru-RU" dirty="0">
              <a:latin typeface="HeliosCond" pitchFamily="34" charset="-52"/>
            </a:endParaRPr>
          </a:p>
        </p:txBody>
      </p:sp>
      <p:sp>
        <p:nvSpPr>
          <p:cNvPr id="3" name="Подзаголовок 2"/>
          <p:cNvSpPr>
            <a:spLocks noGrp="1"/>
          </p:cNvSpPr>
          <p:nvPr>
            <p:ph type="subTitle" idx="1"/>
          </p:nvPr>
        </p:nvSpPr>
        <p:spPr/>
        <p:txBody>
          <a:bodyPr/>
          <a:lstStyle/>
          <a:p>
            <a:r>
              <a:rPr lang="ru-RU" dirty="0" smtClean="0"/>
              <a:t>Лекция 10</a:t>
            </a:r>
            <a:endParaRPr lang="ru-RU" dirty="0"/>
          </a:p>
        </p:txBody>
      </p:sp>
    </p:spTree>
    <p:extLst>
      <p:ext uri="{BB962C8B-B14F-4D97-AF65-F5344CB8AC3E}">
        <p14:creationId xmlns:p14="http://schemas.microsoft.com/office/powerpoint/2010/main" val="579722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484785"/>
            <a:ext cx="8229600" cy="3672408"/>
          </a:xfrm>
        </p:spPr>
        <p:txBody>
          <a:bodyPr>
            <a:normAutofit fontScale="70000" lnSpcReduction="20000"/>
          </a:bodyPr>
          <a:lstStyle/>
          <a:p>
            <a:pPr marL="45720" indent="0">
              <a:buNone/>
            </a:pPr>
            <a:r>
              <a:rPr lang="ru-RU" sz="3600" b="1" dirty="0" smtClean="0">
                <a:solidFill>
                  <a:srgbClr val="C00000"/>
                </a:solidFill>
              </a:rPr>
              <a:t>1. Отношение </a:t>
            </a:r>
            <a:r>
              <a:rPr lang="ru-RU" sz="3600" b="1" dirty="0">
                <a:solidFill>
                  <a:srgbClr val="C00000"/>
                </a:solidFill>
              </a:rPr>
              <a:t>зависимости </a:t>
            </a:r>
            <a:r>
              <a:rPr lang="ru-RU" dirty="0"/>
              <a:t>в общем случае указывает некоторое семантическое отношение между двумя элементами модели или двумя множествами таких элементов, которое не является отношением ассоциации, обобщения или реализации. Отношение зависимости графически изображается пунктирной линией между соответствующими элементами со стрелкой на одном из ее концов («-&gt;» или «&lt;-»). </a:t>
            </a:r>
          </a:p>
          <a:p>
            <a:pPr marL="45720" indent="0">
              <a:buNone/>
            </a:pPr>
            <a:r>
              <a:rPr lang="ru-RU" dirty="0"/>
              <a:t>Отношение зависимости используется в такой ситуации, когда некоторое изменение одного элемента модели может потребовать изменения другого зависимого от него элемента модели. Стрелка направлена от класса-клиента зависимости к независимому классу или классу-источнику.</a:t>
            </a:r>
          </a:p>
        </p:txBody>
      </p:sp>
      <p:sp>
        <p:nvSpPr>
          <p:cNvPr id="4" name="Нижний колонтитул 3"/>
          <p:cNvSpPr>
            <a:spLocks noGrp="1"/>
          </p:cNvSpPr>
          <p:nvPr>
            <p:ph type="ftr" sz="quarter" idx="11"/>
          </p:nvPr>
        </p:nvSpPr>
        <p:spPr/>
        <p:txBody>
          <a:bodyPr/>
          <a:lstStyle/>
          <a:p>
            <a:r>
              <a:rPr lang="ru-RU" dirty="0"/>
              <a:t>3. Отношения между классами на диаграмме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10</a:t>
            </a:fld>
            <a:endParaRPr lang="ru-RU"/>
          </a:p>
        </p:txBody>
      </p:sp>
      <p:sp>
        <p:nvSpPr>
          <p:cNvPr id="7" name="Заголовок 1"/>
          <p:cNvSpPr>
            <a:spLocks noGrp="1"/>
          </p:cNvSpPr>
          <p:nvPr>
            <p:ph type="title"/>
          </p:nvPr>
        </p:nvSpPr>
        <p:spPr>
          <a:xfrm>
            <a:off x="467544" y="764704"/>
            <a:ext cx="8229600" cy="648072"/>
          </a:xfrm>
        </p:spPr>
        <p:txBody>
          <a:bodyPr>
            <a:normAutofit/>
          </a:bodyPr>
          <a:lstStyle/>
          <a:p>
            <a:r>
              <a:rPr lang="ru-RU" sz="2800" b="1" dirty="0">
                <a:latin typeface="HeliosCond" pitchFamily="34" charset="-52"/>
              </a:rPr>
              <a:t>Отношения между классами на диаграмме </a:t>
            </a:r>
            <a:r>
              <a:rPr lang="ru-RU" sz="2800" b="1" dirty="0" smtClean="0">
                <a:latin typeface="HeliosCond" pitchFamily="34" charset="-52"/>
              </a:rPr>
              <a:t>классов</a:t>
            </a:r>
            <a:endParaRPr lang="ru-RU" sz="2800" b="1" dirty="0">
              <a:latin typeface="HeliosCond" pitchFamily="34" charset="-52"/>
            </a:endParaRPr>
          </a:p>
        </p:txBody>
      </p:sp>
      <p:cxnSp>
        <p:nvCxnSpPr>
          <p:cNvPr id="8" name="Прямая соединительная линия 7"/>
          <p:cNvCxnSpPr/>
          <p:nvPr/>
        </p:nvCxnSpPr>
        <p:spPr>
          <a:xfrm>
            <a:off x="698388" y="1340768"/>
            <a:ext cx="7690036"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14" descr="Самоучитель UML"/>
          <p:cNvPicPr/>
          <p:nvPr/>
        </p:nvPicPr>
        <p:blipFill>
          <a:blip r:embed="rId2">
            <a:extLst>
              <a:ext uri="{28A0092B-C50C-407E-A947-70E740481C1C}">
                <a14:useLocalDpi xmlns:a14="http://schemas.microsoft.com/office/drawing/2010/main" val="0"/>
              </a:ext>
            </a:extLst>
          </a:blip>
          <a:srcRect/>
          <a:stretch>
            <a:fillRect/>
          </a:stretch>
        </p:blipFill>
        <p:spPr bwMode="auto">
          <a:xfrm>
            <a:off x="2483768" y="5085184"/>
            <a:ext cx="3312368" cy="1296144"/>
          </a:xfrm>
          <a:prstGeom prst="rect">
            <a:avLst/>
          </a:prstGeom>
          <a:noFill/>
          <a:ln>
            <a:noFill/>
          </a:ln>
        </p:spPr>
      </p:pic>
    </p:spTree>
    <p:extLst>
      <p:ext uri="{BB962C8B-B14F-4D97-AF65-F5344CB8AC3E}">
        <p14:creationId xmlns:p14="http://schemas.microsoft.com/office/powerpoint/2010/main" val="3691821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80728"/>
            <a:ext cx="8229600" cy="4032448"/>
          </a:xfrm>
        </p:spPr>
        <p:txBody>
          <a:bodyPr>
            <a:normAutofit fontScale="62500" lnSpcReduction="20000"/>
          </a:bodyPr>
          <a:lstStyle/>
          <a:p>
            <a:pPr marL="45720" indent="0">
              <a:buNone/>
            </a:pPr>
            <a:r>
              <a:rPr lang="ru-RU" sz="4000" b="1" dirty="0">
                <a:solidFill>
                  <a:srgbClr val="C00000"/>
                </a:solidFill>
              </a:rPr>
              <a:t>2</a:t>
            </a:r>
            <a:r>
              <a:rPr lang="ru-RU" sz="4000" b="1" dirty="0" smtClean="0">
                <a:solidFill>
                  <a:srgbClr val="C00000"/>
                </a:solidFill>
              </a:rPr>
              <a:t>. Отношение </a:t>
            </a:r>
            <a:r>
              <a:rPr lang="ru-RU" sz="4000" b="1" dirty="0">
                <a:solidFill>
                  <a:srgbClr val="C00000"/>
                </a:solidFill>
              </a:rPr>
              <a:t>ассоциации</a:t>
            </a:r>
            <a:r>
              <a:rPr lang="ru-RU" dirty="0"/>
              <a:t> соответствует наличию некоторого отношения между классами. Данное отношение обозначается сплошной линией с дополнительными специальными символами, которые характеризуют отдельные свойства конкретной ассоциации. </a:t>
            </a:r>
            <a:endParaRPr lang="ru-RU" dirty="0" smtClean="0"/>
          </a:p>
          <a:p>
            <a:pPr marL="45720" indent="0">
              <a:buNone/>
            </a:pPr>
            <a:endParaRPr lang="ru-RU" dirty="0" smtClean="0"/>
          </a:p>
          <a:p>
            <a:pPr marL="45720" indent="0">
              <a:buNone/>
            </a:pPr>
            <a:r>
              <a:rPr lang="ru-RU" dirty="0"/>
              <a:t>Наиболее простой случай данного отношения – </a:t>
            </a:r>
            <a:r>
              <a:rPr lang="ru-RU" sz="3600" b="1" dirty="0">
                <a:solidFill>
                  <a:srgbClr val="C00000"/>
                </a:solidFill>
              </a:rPr>
              <a:t>бинарная ассоциация</a:t>
            </a:r>
            <a:r>
              <a:rPr lang="ru-RU" dirty="0"/>
              <a:t>. Она связывает в точности два класса и, как исключение, может связывать класс с самим собой. Для бинарной ассоциации на диаграмме может быть указан порядок следования классов с использованием треугольника в форме стрелки рядом с именем данной ассоциации. Направление этой стрелки указывает на порядок классов, один из которых является первым (со стороны треугольника), а другой – вторым (со стороны вершины треугольника). Отсутствие данной стрелки рядом с именем ассоциации означает, что порядок следования классов в рассматриваемом отношении не определен.</a:t>
            </a:r>
          </a:p>
        </p:txBody>
      </p:sp>
      <p:sp>
        <p:nvSpPr>
          <p:cNvPr id="4" name="Нижний колонтитул 3"/>
          <p:cNvSpPr>
            <a:spLocks noGrp="1"/>
          </p:cNvSpPr>
          <p:nvPr>
            <p:ph type="ftr" sz="quarter" idx="11"/>
          </p:nvPr>
        </p:nvSpPr>
        <p:spPr/>
        <p:txBody>
          <a:bodyPr/>
          <a:lstStyle/>
          <a:p>
            <a:r>
              <a:rPr lang="ru-RU" dirty="0"/>
              <a:t>3. Отношения между классами на диаграмме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11</a:t>
            </a:fld>
            <a:endParaRPr lang="ru-RU"/>
          </a:p>
        </p:txBody>
      </p:sp>
      <p:pic>
        <p:nvPicPr>
          <p:cNvPr id="1026" name="Picture 2" descr="C:\Users\Антон\Desktop\РАБОТА\моделирование процессов и систем\Презентации\UML\pict_5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044" y="5013176"/>
            <a:ext cx="5274442"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834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052736"/>
            <a:ext cx="8229600" cy="4248472"/>
          </a:xfrm>
        </p:spPr>
        <p:txBody>
          <a:bodyPr>
            <a:normAutofit fontScale="62500" lnSpcReduction="20000"/>
          </a:bodyPr>
          <a:lstStyle/>
          <a:p>
            <a:pPr marL="45720" indent="0">
              <a:buNone/>
            </a:pPr>
            <a:r>
              <a:rPr lang="ru-RU" dirty="0"/>
              <a:t>Тернарная ассоциация и ассоциации более высокой арности в общем случае называются </a:t>
            </a:r>
            <a:r>
              <a:rPr lang="ru-RU" sz="3800" b="1" dirty="0">
                <a:solidFill>
                  <a:srgbClr val="C00000"/>
                </a:solidFill>
              </a:rPr>
              <a:t>N-</a:t>
            </a:r>
            <a:r>
              <a:rPr lang="ru-RU" sz="3800" b="1" dirty="0" err="1">
                <a:solidFill>
                  <a:srgbClr val="C00000"/>
                </a:solidFill>
              </a:rPr>
              <a:t>арной</a:t>
            </a:r>
            <a:r>
              <a:rPr lang="ru-RU" sz="3800" b="1" dirty="0">
                <a:solidFill>
                  <a:srgbClr val="C00000"/>
                </a:solidFill>
              </a:rPr>
              <a:t> </a:t>
            </a:r>
            <a:r>
              <a:rPr lang="ru-RU" sz="3800" b="1" dirty="0" smtClean="0">
                <a:solidFill>
                  <a:srgbClr val="C00000"/>
                </a:solidFill>
              </a:rPr>
              <a:t>ассоциацией</a:t>
            </a:r>
            <a:r>
              <a:rPr lang="ru-RU" dirty="0" smtClean="0"/>
              <a:t>. </a:t>
            </a:r>
            <a:r>
              <a:rPr lang="ru-RU" dirty="0"/>
              <a:t>Такая ассоциация связывает некоторым отношением 3 и более классов, при этом один класс может участвовать в ассоциации более чем один раз</a:t>
            </a:r>
            <a:r>
              <a:rPr lang="ru-RU" dirty="0" smtClean="0"/>
              <a:t>.</a:t>
            </a:r>
            <a:r>
              <a:rPr lang="en-US" dirty="0" smtClean="0"/>
              <a:t> </a:t>
            </a:r>
          </a:p>
          <a:p>
            <a:pPr marL="45720" indent="0">
              <a:buNone/>
            </a:pPr>
            <a:r>
              <a:rPr lang="ru-RU" dirty="0"/>
              <a:t>N-</a:t>
            </a:r>
            <a:r>
              <a:rPr lang="ru-RU" dirty="0" err="1"/>
              <a:t>арная</a:t>
            </a:r>
            <a:r>
              <a:rPr lang="ru-RU" dirty="0"/>
              <a:t> ассоциация графически обозначается ромбом, от которого ведут линии к символам классов данной ассоциации. В этом случае ромб соединяется с символами соответствующих классов сплошными линиями. Обычно линии проводятся от вершин ромба или от середины его сторон. Имя N-</a:t>
            </a:r>
            <a:r>
              <a:rPr lang="ru-RU" dirty="0" err="1"/>
              <a:t>арной</a:t>
            </a:r>
            <a:r>
              <a:rPr lang="ru-RU" dirty="0"/>
              <a:t> ассоциации записывается рядом с ромбом соответствующей ассоциации.</a:t>
            </a:r>
          </a:p>
          <a:p>
            <a:pPr marL="45720" indent="0">
              <a:buNone/>
            </a:pPr>
            <a:r>
              <a:rPr lang="ru-RU" dirty="0"/>
              <a:t>   Порядок классов в N-</a:t>
            </a:r>
            <a:r>
              <a:rPr lang="ru-RU" dirty="0" err="1"/>
              <a:t>арной</a:t>
            </a:r>
            <a:r>
              <a:rPr lang="ru-RU" dirty="0"/>
              <a:t> ассоциации, в отличие от порядка множеств в отношении, на диаграмме не фиксируется. Некоторый класс может быть присоединен к ромбу пунктирной линией. Это означает, что данный класс обеспечивает поддержку свойств соответствующей N-</a:t>
            </a:r>
            <a:r>
              <a:rPr lang="ru-RU" dirty="0" err="1"/>
              <a:t>арной</a:t>
            </a:r>
            <a:r>
              <a:rPr lang="ru-RU" dirty="0"/>
              <a:t> ассоциации, а сама N-</a:t>
            </a:r>
            <a:r>
              <a:rPr lang="ru-RU" dirty="0" err="1"/>
              <a:t>арная</a:t>
            </a:r>
            <a:r>
              <a:rPr lang="ru-RU" dirty="0"/>
              <a:t> ассоциация имеет атрибуты, операции и/или ассоциации.</a:t>
            </a:r>
          </a:p>
        </p:txBody>
      </p:sp>
      <p:sp>
        <p:nvSpPr>
          <p:cNvPr id="4" name="Нижний колонтитул 3"/>
          <p:cNvSpPr>
            <a:spLocks noGrp="1"/>
          </p:cNvSpPr>
          <p:nvPr>
            <p:ph type="ftr" sz="quarter" idx="11"/>
          </p:nvPr>
        </p:nvSpPr>
        <p:spPr/>
        <p:txBody>
          <a:bodyPr/>
          <a:lstStyle/>
          <a:p>
            <a:r>
              <a:rPr lang="ru-RU" dirty="0"/>
              <a:t>3. Отношения между классами на диаграмме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12</a:t>
            </a:fld>
            <a:endParaRPr lang="ru-RU"/>
          </a:p>
        </p:txBody>
      </p:sp>
      <p:pic>
        <p:nvPicPr>
          <p:cNvPr id="2050" name="Picture 2" descr="C:\Users\Антон\Desktop\РАБОТА\моделирование процессов и систем\Презентации\UML\pict_5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5104632"/>
            <a:ext cx="4248472" cy="142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571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052737"/>
            <a:ext cx="8229600" cy="4104456"/>
          </a:xfrm>
        </p:spPr>
        <p:txBody>
          <a:bodyPr>
            <a:normAutofit/>
          </a:bodyPr>
          <a:lstStyle/>
          <a:p>
            <a:pPr marL="0" indent="0">
              <a:buNone/>
            </a:pPr>
            <a:r>
              <a:rPr lang="ru-RU" sz="2200" dirty="0"/>
              <a:t>Частным случаем отношения ассоциации является так называемая </a:t>
            </a:r>
            <a:r>
              <a:rPr lang="ru-RU" sz="2800" dirty="0">
                <a:solidFill>
                  <a:srgbClr val="C00000"/>
                </a:solidFill>
              </a:rPr>
              <a:t>исключающая ассоциация (</a:t>
            </a:r>
            <a:r>
              <a:rPr lang="ru-RU" sz="2800" dirty="0" err="1">
                <a:solidFill>
                  <a:srgbClr val="C00000"/>
                </a:solidFill>
              </a:rPr>
              <a:t>Xor-association</a:t>
            </a:r>
            <a:r>
              <a:rPr lang="ru-RU" sz="2800" dirty="0">
                <a:solidFill>
                  <a:srgbClr val="C00000"/>
                </a:solidFill>
              </a:rPr>
              <a:t>). </a:t>
            </a:r>
            <a:r>
              <a:rPr lang="ru-RU" sz="2200" dirty="0"/>
              <a:t>Семантика данной ассоциации указывает на тот факт, что из нескольких потенциально возможных вариантов данной ассоциации в каждый момент времени может использоваться только один ее экземпляр. На диаграмме классов исключающая ассоциация изображается пунктирной линией, соединяющей две и более ассоциации, рядом с которой записывается строка-ограничение «{</a:t>
            </a:r>
            <a:r>
              <a:rPr lang="ru-RU" sz="2200" dirty="0" err="1"/>
              <a:t>хог</a:t>
            </a:r>
            <a:r>
              <a:rPr lang="ru-RU" sz="2200" dirty="0"/>
              <a:t>}».</a:t>
            </a:r>
          </a:p>
        </p:txBody>
      </p:sp>
      <p:sp>
        <p:nvSpPr>
          <p:cNvPr id="4" name="Нижний колонтитул 3"/>
          <p:cNvSpPr>
            <a:spLocks noGrp="1"/>
          </p:cNvSpPr>
          <p:nvPr>
            <p:ph type="ftr" sz="quarter" idx="11"/>
          </p:nvPr>
        </p:nvSpPr>
        <p:spPr/>
        <p:txBody>
          <a:bodyPr/>
          <a:lstStyle/>
          <a:p>
            <a:r>
              <a:rPr lang="ru-RU" dirty="0"/>
              <a:t>3. Отношения между классами на диаграмме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13</a:t>
            </a:fld>
            <a:endParaRPr lang="ru-RU"/>
          </a:p>
        </p:txBody>
      </p:sp>
      <p:pic>
        <p:nvPicPr>
          <p:cNvPr id="3074" name="Picture 2" descr="C:\Users\Антон\Desktop\РАБОТА\моделирование процессов и систем\Презентации\UML\pict_59.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149080"/>
            <a:ext cx="3790859"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505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052737"/>
            <a:ext cx="8229600" cy="2808311"/>
          </a:xfrm>
        </p:spPr>
        <p:txBody>
          <a:bodyPr>
            <a:normAutofit fontScale="85000" lnSpcReduction="20000"/>
          </a:bodyPr>
          <a:lstStyle/>
          <a:p>
            <a:pPr marL="0" indent="0">
              <a:buNone/>
            </a:pPr>
            <a:r>
              <a:rPr lang="ru-RU" sz="4000" b="1" dirty="0">
                <a:solidFill>
                  <a:srgbClr val="C00000"/>
                </a:solidFill>
              </a:rPr>
              <a:t>3</a:t>
            </a:r>
            <a:r>
              <a:rPr lang="ru-RU" sz="4000" b="1" dirty="0" smtClean="0">
                <a:solidFill>
                  <a:srgbClr val="C00000"/>
                </a:solidFill>
              </a:rPr>
              <a:t>. Отношение агрегации</a:t>
            </a:r>
            <a:r>
              <a:rPr lang="ru-RU" sz="4000" b="1" dirty="0">
                <a:solidFill>
                  <a:srgbClr val="C00000"/>
                </a:solidFill>
              </a:rPr>
              <a:t> </a:t>
            </a:r>
            <a:r>
              <a:rPr lang="ru-RU" sz="2600" dirty="0" smtClean="0"/>
              <a:t>имеет </a:t>
            </a:r>
            <a:r>
              <a:rPr lang="ru-RU" sz="2600" dirty="0"/>
              <a:t>место между несколькими классами в том случае, если один из классов представляет собой некоторую сущность, включающую в себя в качестве составных частей другие сущности</a:t>
            </a:r>
            <a:r>
              <a:rPr lang="ru-RU" sz="2600" dirty="0" smtClean="0"/>
              <a:t>.</a:t>
            </a:r>
          </a:p>
          <a:p>
            <a:pPr marL="0" indent="0">
              <a:buNone/>
            </a:pPr>
            <a:r>
              <a:rPr lang="ru-RU" sz="2600" dirty="0"/>
              <a:t>Графически отношение агрегации изображается сплошной линией, один из концов которой представляет собой </a:t>
            </a:r>
            <a:r>
              <a:rPr lang="ru-RU" sz="2600" dirty="0" err="1"/>
              <a:t>незакрашенный</a:t>
            </a:r>
            <a:r>
              <a:rPr lang="ru-RU" sz="2600" dirty="0"/>
              <a:t> внутри ромб. Этот ромб указывает на тот из классов, который представляет собой «целое». Остальные классы являются его «частями»</a:t>
            </a:r>
          </a:p>
          <a:p>
            <a:pPr marL="0" indent="0">
              <a:buNone/>
            </a:pPr>
            <a:endParaRPr lang="ru-RU" dirty="0"/>
          </a:p>
        </p:txBody>
      </p:sp>
      <p:sp>
        <p:nvSpPr>
          <p:cNvPr id="4" name="Нижний колонтитул 3"/>
          <p:cNvSpPr>
            <a:spLocks noGrp="1"/>
          </p:cNvSpPr>
          <p:nvPr>
            <p:ph type="ftr" sz="quarter" idx="11"/>
          </p:nvPr>
        </p:nvSpPr>
        <p:spPr/>
        <p:txBody>
          <a:bodyPr/>
          <a:lstStyle/>
          <a:p>
            <a:r>
              <a:rPr lang="ru-RU" dirty="0"/>
              <a:t>3. Отношения между классами на диаграмме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14</a:t>
            </a:fld>
            <a:endParaRPr lang="ru-RU"/>
          </a:p>
        </p:txBody>
      </p:sp>
      <p:pic>
        <p:nvPicPr>
          <p:cNvPr id="4098" name="Picture 2" descr="C:\Users\Антон\Desktop\РАБОТА\моделирование процессов и систем\Презентации\UML\pict_6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322" y="3933056"/>
            <a:ext cx="3816424" cy="6068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Антон\Desktop\РАБОТА\моделирование процессов и систем\Презентации\UML\pict_6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782751"/>
            <a:ext cx="5001014" cy="160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623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052737"/>
            <a:ext cx="8229600" cy="2592287"/>
          </a:xfrm>
        </p:spPr>
        <p:txBody>
          <a:bodyPr>
            <a:normAutofit fontScale="92500" lnSpcReduction="20000"/>
          </a:bodyPr>
          <a:lstStyle/>
          <a:p>
            <a:pPr marL="0" indent="0">
              <a:buNone/>
            </a:pPr>
            <a:r>
              <a:rPr lang="ru-RU" sz="3600" b="1" dirty="0">
                <a:solidFill>
                  <a:srgbClr val="C00000"/>
                </a:solidFill>
              </a:rPr>
              <a:t>4</a:t>
            </a:r>
            <a:r>
              <a:rPr lang="ru-RU" sz="3600" b="1" dirty="0" smtClean="0">
                <a:solidFill>
                  <a:srgbClr val="C00000"/>
                </a:solidFill>
              </a:rPr>
              <a:t>. Отношение </a:t>
            </a:r>
            <a:r>
              <a:rPr lang="ru-RU" sz="3600" b="1" dirty="0">
                <a:solidFill>
                  <a:srgbClr val="C00000"/>
                </a:solidFill>
              </a:rPr>
              <a:t>композиции. </a:t>
            </a:r>
            <a:r>
              <a:rPr lang="ru-RU" sz="2400" dirty="0"/>
              <a:t>Отношение композиции, как уже упоминалось ранее, является частным случаем отношения агрегации. Это отношение служит для выделения специальной формы отношения «часть-целое», при которой составляющие части в некотором смысле находятся внутри целого. Специфика взаимосвязи между ними заключается в том, что части не могут выступать в отрыве от целого, т. е. с уничтожением целого уничтожаются и все его составные части.</a:t>
            </a:r>
            <a:endParaRPr lang="ru-RU" sz="2400" dirty="0" smtClean="0"/>
          </a:p>
          <a:p>
            <a:pPr marL="0" indent="0">
              <a:buNone/>
            </a:pPr>
            <a:endParaRPr lang="ru-RU" dirty="0"/>
          </a:p>
        </p:txBody>
      </p:sp>
      <p:sp>
        <p:nvSpPr>
          <p:cNvPr id="4" name="Нижний колонтитул 3"/>
          <p:cNvSpPr>
            <a:spLocks noGrp="1"/>
          </p:cNvSpPr>
          <p:nvPr>
            <p:ph type="ftr" sz="quarter" idx="11"/>
          </p:nvPr>
        </p:nvSpPr>
        <p:spPr/>
        <p:txBody>
          <a:bodyPr/>
          <a:lstStyle/>
          <a:p>
            <a:r>
              <a:rPr lang="ru-RU" dirty="0"/>
              <a:t>3. Отношения между классами на диаграмме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15</a:t>
            </a:fld>
            <a:endParaRPr lang="ru-RU"/>
          </a:p>
        </p:txBody>
      </p:sp>
      <p:pic>
        <p:nvPicPr>
          <p:cNvPr id="5122" name="Picture 2" descr="C:\Users\Антон\Desktop\РАБОТА\моделирование процессов и систем\Презентации\UML\pict_6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457150"/>
            <a:ext cx="4528503" cy="7200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Антон\Desktop\РАБОТА\моделирование процессов и систем\Презентации\UML\pict_6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1" y="4365104"/>
            <a:ext cx="5755903"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058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052737"/>
            <a:ext cx="8229600" cy="2736303"/>
          </a:xfrm>
        </p:spPr>
        <p:txBody>
          <a:bodyPr>
            <a:normAutofit fontScale="77500" lnSpcReduction="20000"/>
          </a:bodyPr>
          <a:lstStyle/>
          <a:p>
            <a:pPr marL="0" indent="0">
              <a:buNone/>
            </a:pPr>
            <a:r>
              <a:rPr lang="ru-RU" sz="4000" b="1" dirty="0">
                <a:solidFill>
                  <a:srgbClr val="C00000"/>
                </a:solidFill>
              </a:rPr>
              <a:t>5</a:t>
            </a:r>
            <a:r>
              <a:rPr lang="ru-RU" sz="4000" b="1" dirty="0" smtClean="0">
                <a:solidFill>
                  <a:srgbClr val="C00000"/>
                </a:solidFill>
              </a:rPr>
              <a:t>. Отношение обобщения. </a:t>
            </a:r>
            <a:r>
              <a:rPr lang="ru-RU" dirty="0" smtClean="0"/>
              <a:t>Применительно </a:t>
            </a:r>
            <a:r>
              <a:rPr lang="ru-RU" dirty="0"/>
              <a:t>к диаграмме классов данное отношение описывает иерархическое строение классов и наследование их свойств и поведения. При этом предполагается, что класс-потомок обладает всеми свойствами и поведением класса-предка, а также имеет свои собственные свойства и поведение, которые отсутствуют у класса-предка.</a:t>
            </a:r>
          </a:p>
          <a:p>
            <a:pPr marL="0" indent="0">
              <a:buNone/>
            </a:pPr>
            <a:endParaRPr lang="ru-RU" dirty="0"/>
          </a:p>
        </p:txBody>
      </p:sp>
      <p:sp>
        <p:nvSpPr>
          <p:cNvPr id="4" name="Нижний колонтитул 3"/>
          <p:cNvSpPr>
            <a:spLocks noGrp="1"/>
          </p:cNvSpPr>
          <p:nvPr>
            <p:ph type="ftr" sz="quarter" idx="11"/>
          </p:nvPr>
        </p:nvSpPr>
        <p:spPr/>
        <p:txBody>
          <a:bodyPr/>
          <a:lstStyle/>
          <a:p>
            <a:r>
              <a:rPr lang="ru-RU" dirty="0"/>
              <a:t>3. Отношения между классами на диаграмме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16</a:t>
            </a:fld>
            <a:endParaRPr lang="ru-RU"/>
          </a:p>
        </p:txBody>
      </p:sp>
      <p:pic>
        <p:nvPicPr>
          <p:cNvPr id="6146" name="Picture 2" descr="C:\Users\Антон\Desktop\РАБОТА\моделирование процессов и систем\Презентации\UML\pict_6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479065"/>
            <a:ext cx="4680520" cy="69811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Антон\Desktop\РАБОТА\моделирование процессов и систем\Презентации\UML\pict_6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760" y="4396499"/>
            <a:ext cx="5404440"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454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484785"/>
            <a:ext cx="8229600" cy="2880320"/>
          </a:xfrm>
        </p:spPr>
        <p:txBody>
          <a:bodyPr>
            <a:normAutofit fontScale="85000" lnSpcReduction="20000"/>
          </a:bodyPr>
          <a:lstStyle/>
          <a:p>
            <a:pPr marL="0" indent="0">
              <a:buNone/>
            </a:pPr>
            <a:r>
              <a:rPr lang="ru-RU" sz="3800" b="1" dirty="0">
                <a:solidFill>
                  <a:srgbClr val="C00000"/>
                </a:solidFill>
              </a:rPr>
              <a:t>Интерфейсы </a:t>
            </a:r>
            <a:r>
              <a:rPr lang="ru-RU" dirty="0"/>
              <a:t>являются элементами диаграммы вариантов использования и были рассмотрены ранее. Однако при построении диаграммы классов отдельные интерфейсы могут уточняться и в этом случае для их изображения используется специальный графический символ – прямоугольник класса с ключевым словом или стереотипом «</a:t>
            </a:r>
            <a:r>
              <a:rPr lang="ru-RU" dirty="0" err="1"/>
              <a:t>interface</a:t>
            </a:r>
            <a:r>
              <a:rPr lang="ru-RU" dirty="0"/>
              <a:t>».</a:t>
            </a:r>
          </a:p>
        </p:txBody>
      </p:sp>
      <p:sp>
        <p:nvSpPr>
          <p:cNvPr id="4" name="Нижний колонтитул 3"/>
          <p:cNvSpPr>
            <a:spLocks noGrp="1"/>
          </p:cNvSpPr>
          <p:nvPr>
            <p:ph type="ftr" sz="quarter" idx="11"/>
          </p:nvPr>
        </p:nvSpPr>
        <p:spPr/>
        <p:txBody>
          <a:bodyPr/>
          <a:lstStyle/>
          <a:p>
            <a:r>
              <a:rPr lang="ru-RU" dirty="0" smtClean="0"/>
              <a:t>4</a:t>
            </a:r>
            <a:r>
              <a:rPr lang="ru-RU" dirty="0"/>
              <a:t>. Изображение объектов и интерфейсов на диаграмме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pPr/>
              <a:t>17</a:t>
            </a:fld>
            <a:endParaRPr lang="ru-RU" dirty="0"/>
          </a:p>
        </p:txBody>
      </p:sp>
      <p:sp>
        <p:nvSpPr>
          <p:cNvPr id="6" name="Заголовок 1"/>
          <p:cNvSpPr>
            <a:spLocks noGrp="1"/>
          </p:cNvSpPr>
          <p:nvPr>
            <p:ph type="title"/>
          </p:nvPr>
        </p:nvSpPr>
        <p:spPr>
          <a:xfrm>
            <a:off x="467544" y="764704"/>
            <a:ext cx="8229600" cy="648072"/>
          </a:xfrm>
        </p:spPr>
        <p:txBody>
          <a:bodyPr>
            <a:normAutofit fontScale="90000"/>
          </a:bodyPr>
          <a:lstStyle/>
          <a:p>
            <a:r>
              <a:rPr lang="ru-RU" sz="2800" b="1" dirty="0">
                <a:latin typeface="HeliosCond" pitchFamily="34" charset="-52"/>
              </a:rPr>
              <a:t>Изображение объектов и интерфейсов на диаграмме классов</a:t>
            </a:r>
          </a:p>
        </p:txBody>
      </p:sp>
      <p:cxnSp>
        <p:nvCxnSpPr>
          <p:cNvPr id="7" name="Прямая соединительная линия 6"/>
          <p:cNvCxnSpPr/>
          <p:nvPr/>
        </p:nvCxnSpPr>
        <p:spPr>
          <a:xfrm>
            <a:off x="698388" y="1340768"/>
            <a:ext cx="7690036"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1" descr="Самоучитель UML"/>
          <p:cNvPicPr/>
          <p:nvPr/>
        </p:nvPicPr>
        <p:blipFill>
          <a:blip r:embed="rId2">
            <a:extLst>
              <a:ext uri="{28A0092B-C50C-407E-A947-70E740481C1C}">
                <a14:useLocalDpi xmlns:a14="http://schemas.microsoft.com/office/drawing/2010/main" val="0"/>
              </a:ext>
            </a:extLst>
          </a:blip>
          <a:srcRect/>
          <a:stretch>
            <a:fillRect/>
          </a:stretch>
        </p:blipFill>
        <p:spPr bwMode="auto">
          <a:xfrm>
            <a:off x="2995234" y="4365104"/>
            <a:ext cx="3096344" cy="1821379"/>
          </a:xfrm>
          <a:prstGeom prst="rect">
            <a:avLst/>
          </a:prstGeom>
          <a:noFill/>
          <a:ln>
            <a:noFill/>
          </a:ln>
        </p:spPr>
      </p:pic>
    </p:spTree>
    <p:extLst>
      <p:ext uri="{BB962C8B-B14F-4D97-AF65-F5344CB8AC3E}">
        <p14:creationId xmlns:p14="http://schemas.microsoft.com/office/powerpoint/2010/main" val="2107982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24745"/>
            <a:ext cx="8229600" cy="3240359"/>
          </a:xfrm>
        </p:spPr>
        <p:txBody>
          <a:bodyPr>
            <a:normAutofit fontScale="70000" lnSpcReduction="20000"/>
          </a:bodyPr>
          <a:lstStyle/>
          <a:p>
            <a:pPr marL="0" indent="0">
              <a:buNone/>
            </a:pPr>
            <a:r>
              <a:rPr lang="ru-RU" sz="4000" b="1" dirty="0">
                <a:solidFill>
                  <a:srgbClr val="C00000"/>
                </a:solidFill>
              </a:rPr>
              <a:t>Объект (</a:t>
            </a:r>
            <a:r>
              <a:rPr lang="ru-RU" sz="4000" b="1" dirty="0" err="1">
                <a:solidFill>
                  <a:srgbClr val="C00000"/>
                </a:solidFill>
              </a:rPr>
              <a:t>object</a:t>
            </a:r>
            <a:r>
              <a:rPr lang="ru-RU" sz="4000" b="1" dirty="0">
                <a:solidFill>
                  <a:srgbClr val="C00000"/>
                </a:solidFill>
              </a:rPr>
              <a:t>)</a:t>
            </a:r>
            <a:r>
              <a:rPr lang="ru-RU" dirty="0"/>
              <a:t> является отдельным экземпляром класса, который создается на этапе выполнения программы. Он имеет свое собственное имя и конкретные значения атрибутов.</a:t>
            </a:r>
          </a:p>
          <a:p>
            <a:pPr marL="0" indent="0">
              <a:buNone/>
            </a:pPr>
            <a:r>
              <a:rPr lang="ru-RU" dirty="0"/>
              <a:t>Для графического изображения объектов используется такой же символ прямоугольника, что и для классов. Отличия проявляются при указании имен объектов, которые в случае объектов обязательно подчеркиваются. При этом запись имени объекта представляет собой строку текста «имя </a:t>
            </a:r>
            <a:r>
              <a:rPr lang="ru-RU" dirty="0" err="1"/>
              <a:t>объекта:имя</a:t>
            </a:r>
            <a:r>
              <a:rPr lang="ru-RU" dirty="0"/>
              <a:t> класса»,  разделенную двоеточием. Атрибуты объектов принимают конкретные значения.</a:t>
            </a:r>
          </a:p>
        </p:txBody>
      </p:sp>
      <p:sp>
        <p:nvSpPr>
          <p:cNvPr id="4" name="Нижний колонтитул 3"/>
          <p:cNvSpPr>
            <a:spLocks noGrp="1"/>
          </p:cNvSpPr>
          <p:nvPr>
            <p:ph type="ftr" sz="quarter" idx="11"/>
          </p:nvPr>
        </p:nvSpPr>
        <p:spPr/>
        <p:txBody>
          <a:bodyPr/>
          <a:lstStyle/>
          <a:p>
            <a:r>
              <a:rPr lang="ru-RU" dirty="0"/>
              <a:t>4. Изображение объектов и интерфейсов на диаграмме </a:t>
            </a:r>
            <a:r>
              <a:rPr lang="ru-RU" dirty="0" smtClean="0"/>
              <a:t>классов</a:t>
            </a:r>
            <a:endParaRPr lang="ru-RU" dirty="0"/>
          </a:p>
        </p:txBody>
      </p:sp>
      <p:sp>
        <p:nvSpPr>
          <p:cNvPr id="5" name="Номер слайда 4"/>
          <p:cNvSpPr>
            <a:spLocks noGrp="1"/>
          </p:cNvSpPr>
          <p:nvPr>
            <p:ph type="sldNum" sz="quarter" idx="12"/>
          </p:nvPr>
        </p:nvSpPr>
        <p:spPr/>
        <p:txBody>
          <a:bodyPr/>
          <a:lstStyle/>
          <a:p>
            <a:fld id="{36323958-A135-440C-8751-AE91B7BE7292}" type="slidenum">
              <a:rPr lang="ru-RU" smtClean="0"/>
              <a:pPr/>
              <a:t>18</a:t>
            </a:fld>
            <a:endParaRPr lang="ru-RU" dirty="0"/>
          </a:p>
        </p:txBody>
      </p:sp>
      <p:pic>
        <p:nvPicPr>
          <p:cNvPr id="7170" name="Picture 2" descr="C:\Users\Антон\Desktop\РАБОТА\моделирование процессов и систем\Презентации\UML\pict_7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77072"/>
            <a:ext cx="3803933"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072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64704"/>
            <a:ext cx="8229600" cy="648072"/>
          </a:xfrm>
        </p:spPr>
        <p:txBody>
          <a:bodyPr>
            <a:normAutofit/>
          </a:bodyPr>
          <a:lstStyle/>
          <a:p>
            <a:r>
              <a:rPr lang="ru-RU" sz="2800" b="1" dirty="0">
                <a:latin typeface="HeliosCond" pitchFamily="34" charset="-52"/>
              </a:rPr>
              <a:t>Пример построения диаграммы </a:t>
            </a:r>
            <a:r>
              <a:rPr lang="ru-RU" sz="2800" b="1" dirty="0" smtClean="0">
                <a:latin typeface="HeliosCond" pitchFamily="34" charset="-52"/>
              </a:rPr>
              <a:t>классов</a:t>
            </a:r>
            <a:endParaRPr lang="ru-RU" sz="2800" b="1" dirty="0">
              <a:latin typeface="HeliosCond" pitchFamily="34" charset="-52"/>
            </a:endParaRPr>
          </a:p>
        </p:txBody>
      </p:sp>
      <p:sp>
        <p:nvSpPr>
          <p:cNvPr id="3" name="Объект 2"/>
          <p:cNvSpPr>
            <a:spLocks noGrp="1"/>
          </p:cNvSpPr>
          <p:nvPr>
            <p:ph idx="1"/>
          </p:nvPr>
        </p:nvSpPr>
        <p:spPr/>
        <p:txBody>
          <a:bodyPr/>
          <a:lstStyle/>
          <a:p>
            <a:endParaRPr lang="ru-RU"/>
          </a:p>
        </p:txBody>
      </p:sp>
      <p:sp>
        <p:nvSpPr>
          <p:cNvPr id="4" name="Нижний колонтитул 3"/>
          <p:cNvSpPr>
            <a:spLocks noGrp="1"/>
          </p:cNvSpPr>
          <p:nvPr>
            <p:ph type="ftr" sz="quarter" idx="11"/>
          </p:nvPr>
        </p:nvSpPr>
        <p:spPr/>
        <p:txBody>
          <a:bodyPr/>
          <a:lstStyle/>
          <a:p>
            <a:r>
              <a:rPr lang="ru-RU" dirty="0"/>
              <a:t>5</a:t>
            </a:r>
            <a:r>
              <a:rPr lang="ru-RU" dirty="0" smtClean="0"/>
              <a:t>. Пример </a:t>
            </a:r>
            <a:r>
              <a:rPr lang="ru-RU" dirty="0"/>
              <a:t>построения диаграммы </a:t>
            </a:r>
            <a:r>
              <a:rPr lang="ru-RU" dirty="0" smtClean="0"/>
              <a:t>классов</a:t>
            </a:r>
            <a:endParaRPr lang="ru-RU" dirty="0"/>
          </a:p>
        </p:txBody>
      </p:sp>
      <p:sp>
        <p:nvSpPr>
          <p:cNvPr id="5" name="Номер слайда 4"/>
          <p:cNvSpPr>
            <a:spLocks noGrp="1"/>
          </p:cNvSpPr>
          <p:nvPr>
            <p:ph type="sldNum" sz="quarter" idx="12"/>
          </p:nvPr>
        </p:nvSpPr>
        <p:spPr/>
        <p:txBody>
          <a:bodyPr/>
          <a:lstStyle/>
          <a:p>
            <a:fld id="{36323958-A135-440C-8751-AE91B7BE7292}" type="slidenum">
              <a:rPr lang="ru-RU" smtClean="0"/>
              <a:t>19</a:t>
            </a:fld>
            <a:endParaRPr lang="ru-RU"/>
          </a:p>
        </p:txBody>
      </p:sp>
      <p:cxnSp>
        <p:nvCxnSpPr>
          <p:cNvPr id="6" name="Прямая соединительная линия 5"/>
          <p:cNvCxnSpPr/>
          <p:nvPr/>
        </p:nvCxnSpPr>
        <p:spPr>
          <a:xfrm>
            <a:off x="698388" y="1340768"/>
            <a:ext cx="7690036"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3" descr="http://baumanki.net/uploads/lectures/informatika-i-programmirovanie/sovremennye-tehnologii-programmirovaniya/files/11-9-diagrammy-klassov.png"/>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496944" cy="4211529"/>
          </a:xfrm>
          <a:prstGeom prst="rect">
            <a:avLst/>
          </a:prstGeom>
          <a:noFill/>
          <a:ln>
            <a:noFill/>
          </a:ln>
        </p:spPr>
      </p:pic>
    </p:spTree>
    <p:extLst>
      <p:ext uri="{BB962C8B-B14F-4D97-AF65-F5344CB8AC3E}">
        <p14:creationId xmlns:p14="http://schemas.microsoft.com/office/powerpoint/2010/main" val="1025209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836712"/>
            <a:ext cx="8229600" cy="504056"/>
          </a:xfrm>
        </p:spPr>
        <p:txBody>
          <a:bodyPr>
            <a:noAutofit/>
          </a:bodyPr>
          <a:lstStyle/>
          <a:p>
            <a:r>
              <a:rPr lang="ru-RU" sz="2800" b="1" dirty="0" smtClean="0">
                <a:latin typeface="HeliosCond" pitchFamily="34" charset="-52"/>
              </a:rPr>
              <a:t>Изучаемые вопросы</a:t>
            </a:r>
            <a:endParaRPr lang="ru-RU" sz="2800" b="1" dirty="0">
              <a:latin typeface="HeliosCond" pitchFamily="34" charset="-52"/>
            </a:endParaRPr>
          </a:p>
        </p:txBody>
      </p:sp>
      <p:sp>
        <p:nvSpPr>
          <p:cNvPr id="3" name="Объект 2"/>
          <p:cNvSpPr>
            <a:spLocks noGrp="1"/>
          </p:cNvSpPr>
          <p:nvPr>
            <p:ph idx="1"/>
          </p:nvPr>
        </p:nvSpPr>
        <p:spPr/>
        <p:txBody>
          <a:bodyPr>
            <a:normAutofit/>
          </a:bodyPr>
          <a:lstStyle/>
          <a:p>
            <a:pPr marL="514350" indent="-514350">
              <a:buFont typeface="+mj-lt"/>
              <a:buAutoNum type="arabicPeriod"/>
            </a:pPr>
            <a:r>
              <a:rPr lang="ru-RU" dirty="0" smtClean="0"/>
              <a:t>Уровни </a:t>
            </a:r>
            <a:r>
              <a:rPr lang="ru-RU" dirty="0"/>
              <a:t>диаграмм классов.</a:t>
            </a:r>
          </a:p>
          <a:p>
            <a:pPr marL="514350" indent="-514350">
              <a:buFont typeface="+mj-lt"/>
              <a:buAutoNum type="arabicPeriod"/>
            </a:pPr>
            <a:r>
              <a:rPr lang="ru-RU" dirty="0" smtClean="0"/>
              <a:t>Элементы диаграммы классов.</a:t>
            </a:r>
            <a:endParaRPr lang="ru-RU" dirty="0"/>
          </a:p>
          <a:p>
            <a:pPr marL="514350" indent="-514350">
              <a:buFont typeface="+mj-lt"/>
              <a:buAutoNum type="arabicPeriod"/>
            </a:pPr>
            <a:r>
              <a:rPr lang="ru-RU" dirty="0" smtClean="0"/>
              <a:t>Отношения </a:t>
            </a:r>
            <a:r>
              <a:rPr lang="ru-RU" dirty="0"/>
              <a:t>между классами на диаграмме классов.</a:t>
            </a:r>
          </a:p>
          <a:p>
            <a:pPr marL="514350" indent="-514350">
              <a:buFont typeface="+mj-lt"/>
              <a:buAutoNum type="arabicPeriod"/>
            </a:pPr>
            <a:r>
              <a:rPr lang="ru-RU" dirty="0" smtClean="0"/>
              <a:t>Изображение </a:t>
            </a:r>
            <a:r>
              <a:rPr lang="ru-RU" dirty="0"/>
              <a:t>объектов и интерфейсов на диаграмме классов.</a:t>
            </a:r>
          </a:p>
          <a:p>
            <a:pPr marL="514350" indent="-514350">
              <a:buFont typeface="+mj-lt"/>
              <a:buAutoNum type="arabicPeriod"/>
            </a:pPr>
            <a:r>
              <a:rPr lang="ru-RU" dirty="0" smtClean="0"/>
              <a:t>Пример </a:t>
            </a:r>
            <a:r>
              <a:rPr lang="ru-RU" dirty="0"/>
              <a:t>построения диаграммы классов.</a:t>
            </a:r>
          </a:p>
          <a:p>
            <a:pPr marL="514350" indent="-514350">
              <a:buFont typeface="+mj-lt"/>
              <a:buAutoNum type="arabicPeriod"/>
            </a:pPr>
            <a:endParaRPr lang="ru-RU" dirty="0" smtClean="0"/>
          </a:p>
          <a:p>
            <a:endParaRPr lang="ru-RU" dirty="0"/>
          </a:p>
        </p:txBody>
      </p:sp>
      <p:sp>
        <p:nvSpPr>
          <p:cNvPr id="4" name="Нижний колонтитул 3"/>
          <p:cNvSpPr>
            <a:spLocks noGrp="1"/>
          </p:cNvSpPr>
          <p:nvPr>
            <p:ph type="ftr" sz="quarter" idx="11"/>
          </p:nvPr>
        </p:nvSpPr>
        <p:spPr>
          <a:xfrm>
            <a:off x="3419872" y="6453336"/>
            <a:ext cx="3960440" cy="504056"/>
          </a:xfrm>
        </p:spPr>
        <p:txBody>
          <a:bodyPr/>
          <a:lstStyle/>
          <a:p>
            <a:pPr algn="l"/>
            <a:endParaRPr lang="ru-RU" dirty="0">
              <a:solidFill>
                <a:srgbClr val="5A585C"/>
              </a:solidFill>
            </a:endParaRPr>
          </a:p>
        </p:txBody>
      </p:sp>
      <p:sp>
        <p:nvSpPr>
          <p:cNvPr id="5" name="Номер слайда 4"/>
          <p:cNvSpPr>
            <a:spLocks noGrp="1"/>
          </p:cNvSpPr>
          <p:nvPr>
            <p:ph type="sldNum" sz="quarter" idx="12"/>
          </p:nvPr>
        </p:nvSpPr>
        <p:spPr>
          <a:xfrm>
            <a:off x="8316416" y="6520259"/>
            <a:ext cx="658416" cy="365125"/>
          </a:xfrm>
        </p:spPr>
        <p:txBody>
          <a:bodyPr/>
          <a:lstStyle/>
          <a:p>
            <a:fld id="{36323958-A135-440C-8751-AE91B7BE7292}" type="slidenum">
              <a:rPr lang="ru-RU" b="1" smtClean="0">
                <a:solidFill>
                  <a:schemeClr val="tx1"/>
                </a:solidFill>
              </a:rPr>
              <a:t>2</a:t>
            </a:fld>
            <a:endParaRPr lang="ru-RU" b="1" dirty="0">
              <a:solidFill>
                <a:schemeClr val="tx1"/>
              </a:solidFill>
            </a:endParaRPr>
          </a:p>
        </p:txBody>
      </p:sp>
      <p:cxnSp>
        <p:nvCxnSpPr>
          <p:cNvPr id="6" name="Прямая соединительная линия 5"/>
          <p:cNvCxnSpPr/>
          <p:nvPr/>
        </p:nvCxnSpPr>
        <p:spPr>
          <a:xfrm>
            <a:off x="698388" y="1340768"/>
            <a:ext cx="76900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090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endParaRPr lang="ru-RU"/>
          </a:p>
        </p:txBody>
      </p:sp>
      <p:sp>
        <p:nvSpPr>
          <p:cNvPr id="3" name="Объект 2"/>
          <p:cNvSpPr>
            <a:spLocks noGrp="1"/>
          </p:cNvSpPr>
          <p:nvPr>
            <p:ph idx="1"/>
          </p:nvPr>
        </p:nvSpPr>
        <p:spPr/>
        <p:txBody>
          <a:bodyPr/>
          <a:lstStyle/>
          <a:p>
            <a:endParaRPr lang="ru-RU"/>
          </a:p>
        </p:txBody>
      </p:sp>
      <p:sp>
        <p:nvSpPr>
          <p:cNvPr id="4" name="Нижний колонтитул 3"/>
          <p:cNvSpPr>
            <a:spLocks noGrp="1"/>
          </p:cNvSpPr>
          <p:nvPr>
            <p:ph type="ftr" sz="quarter" idx="11"/>
          </p:nvPr>
        </p:nvSpPr>
        <p:spPr/>
        <p:txBody>
          <a:bodyPr/>
          <a:lstStyle/>
          <a:p>
            <a:r>
              <a:rPr lang="ru-RU" dirty="0"/>
              <a:t>4. Пример построения диаграммы вариантов </a:t>
            </a:r>
            <a:r>
              <a:rPr lang="ru-RU" dirty="0" smtClean="0"/>
              <a:t>использования</a:t>
            </a:r>
            <a:endParaRPr lang="ru-RU" dirty="0"/>
          </a:p>
        </p:txBody>
      </p:sp>
      <p:sp>
        <p:nvSpPr>
          <p:cNvPr id="5" name="Номер слайда 4"/>
          <p:cNvSpPr>
            <a:spLocks noGrp="1"/>
          </p:cNvSpPr>
          <p:nvPr>
            <p:ph type="sldNum" sz="quarter" idx="12"/>
          </p:nvPr>
        </p:nvSpPr>
        <p:spPr/>
        <p:txBody>
          <a:bodyPr/>
          <a:lstStyle/>
          <a:p>
            <a:fld id="{36323958-A135-440C-8751-AE91B7BE7292}" type="slidenum">
              <a:rPr lang="ru-RU" smtClean="0"/>
              <a:pPr/>
              <a:t>20</a:t>
            </a:fld>
            <a:endParaRPr lang="ru-RU" dirty="0"/>
          </a:p>
        </p:txBody>
      </p:sp>
      <p:pic>
        <p:nvPicPr>
          <p:cNvPr id="7" name="Рисунок 6"/>
          <p:cNvPicPr/>
          <p:nvPr/>
        </p:nvPicPr>
        <p:blipFill>
          <a:blip r:embed="rId2">
            <a:extLst>
              <a:ext uri="{28A0092B-C50C-407E-A947-70E740481C1C}">
                <a14:useLocalDpi xmlns:a14="http://schemas.microsoft.com/office/drawing/2010/main" val="0"/>
              </a:ext>
            </a:extLst>
          </a:blip>
          <a:srcRect/>
          <a:stretch>
            <a:fillRect/>
          </a:stretch>
        </p:blipFill>
        <p:spPr bwMode="auto">
          <a:xfrm>
            <a:off x="611505" y="1286510"/>
            <a:ext cx="7920990" cy="4284980"/>
          </a:xfrm>
          <a:prstGeom prst="rect">
            <a:avLst/>
          </a:prstGeom>
          <a:noFill/>
          <a:ln>
            <a:noFill/>
          </a:ln>
        </p:spPr>
      </p:pic>
    </p:spTree>
    <p:extLst>
      <p:ext uri="{BB962C8B-B14F-4D97-AF65-F5344CB8AC3E}">
        <p14:creationId xmlns:p14="http://schemas.microsoft.com/office/powerpoint/2010/main" val="2635987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64704"/>
            <a:ext cx="8229600" cy="648072"/>
          </a:xfrm>
        </p:spPr>
        <p:txBody>
          <a:bodyPr>
            <a:normAutofit/>
          </a:bodyPr>
          <a:lstStyle/>
          <a:p>
            <a:r>
              <a:rPr lang="ru-RU" sz="2800" b="1" dirty="0" smtClean="0">
                <a:latin typeface="HeliosCond" pitchFamily="34" charset="-52"/>
              </a:rPr>
              <a:t>Уровни диаграмм классов</a:t>
            </a:r>
            <a:endParaRPr lang="ru-RU" sz="2800" b="1" dirty="0">
              <a:latin typeface="HeliosCond" pitchFamily="34" charset="-52"/>
            </a:endParaRPr>
          </a:p>
        </p:txBody>
      </p:sp>
      <p:sp>
        <p:nvSpPr>
          <p:cNvPr id="3" name="Объект 2"/>
          <p:cNvSpPr>
            <a:spLocks noGrp="1"/>
          </p:cNvSpPr>
          <p:nvPr>
            <p:ph idx="1"/>
          </p:nvPr>
        </p:nvSpPr>
        <p:spPr>
          <a:xfrm>
            <a:off x="467544" y="1412776"/>
            <a:ext cx="8229600" cy="4968552"/>
          </a:xfrm>
        </p:spPr>
        <p:txBody>
          <a:bodyPr>
            <a:normAutofit fontScale="77500" lnSpcReduction="20000"/>
          </a:bodyPr>
          <a:lstStyle/>
          <a:p>
            <a:pPr marL="45720" indent="0">
              <a:buNone/>
            </a:pPr>
            <a:r>
              <a:rPr lang="ru-RU" sz="4000" b="1" dirty="0">
                <a:solidFill>
                  <a:srgbClr val="C00000"/>
                </a:solidFill>
              </a:rPr>
              <a:t>Диаграмма </a:t>
            </a:r>
            <a:r>
              <a:rPr lang="ru-RU" sz="4000" b="1" dirty="0" smtClean="0">
                <a:solidFill>
                  <a:srgbClr val="C00000"/>
                </a:solidFill>
              </a:rPr>
              <a:t>классов </a:t>
            </a:r>
            <a:r>
              <a:rPr lang="en-US" sz="4000" b="1" dirty="0">
                <a:solidFill>
                  <a:srgbClr val="C00000"/>
                </a:solidFill>
              </a:rPr>
              <a:t>(class diagram) </a:t>
            </a:r>
            <a:r>
              <a:rPr lang="ru-RU" sz="4000" b="1" dirty="0" smtClean="0">
                <a:solidFill>
                  <a:srgbClr val="C00000"/>
                </a:solidFill>
              </a:rPr>
              <a:t> </a:t>
            </a:r>
            <a:r>
              <a:rPr lang="ru-RU" sz="2800" dirty="0"/>
              <a:t>представляет собой некоторый граф, вершинами которого являются элементы типа «классификатор», которые связаны различными типами структурных отношений. Следует заметить, что диаграмма классов может также содержать интерфейсы, пакеты, отношения и даже отдельные экземпляры, такие как объекты и связи</a:t>
            </a:r>
            <a:r>
              <a:rPr lang="ru-RU" sz="2800" dirty="0" smtClean="0"/>
              <a:t>. </a:t>
            </a:r>
          </a:p>
          <a:p>
            <a:pPr marL="45720" indent="0">
              <a:buNone/>
            </a:pPr>
            <a:endParaRPr lang="ru-RU" sz="2800" dirty="0" smtClean="0"/>
          </a:p>
          <a:p>
            <a:pPr marL="45720" indent="0">
              <a:buNone/>
            </a:pPr>
            <a:r>
              <a:rPr lang="ru-RU" sz="2800" dirty="0"/>
              <a:t>Диаграмма классов </a:t>
            </a:r>
            <a:r>
              <a:rPr lang="ru-RU" sz="2800" dirty="0" smtClean="0"/>
              <a:t>служит </a:t>
            </a:r>
            <a:r>
              <a:rPr lang="ru-RU" sz="2800" dirty="0"/>
              <a:t>для представления статической структуры модели системы в терминологии классов объектно-ориентированного программирования. Диаграмма классов может отражать, в частности, различные взаимосвязи между отдельными сущностями предметной области, такими как объекты и подсистемы, а также описывает их внутреннюю структуру и типы отношений. На данной диаграмме не указывается информация о временных аспектах функционирования системы. С этой точки зрения диаграмма классов является дальнейшим развитием концептуальной модели проектируемой системы.</a:t>
            </a:r>
          </a:p>
        </p:txBody>
      </p:sp>
      <p:sp>
        <p:nvSpPr>
          <p:cNvPr id="4" name="Нижний колонтитул 3"/>
          <p:cNvSpPr>
            <a:spLocks noGrp="1"/>
          </p:cNvSpPr>
          <p:nvPr>
            <p:ph type="ftr" sz="quarter" idx="11"/>
          </p:nvPr>
        </p:nvSpPr>
        <p:spPr/>
        <p:txBody>
          <a:bodyPr/>
          <a:lstStyle/>
          <a:p>
            <a:r>
              <a:rPr lang="ru-RU" dirty="0" smtClean="0"/>
              <a:t>1. </a:t>
            </a:r>
            <a:r>
              <a:rPr lang="ru-RU" dirty="0"/>
              <a:t>Уровни диаграмм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3</a:t>
            </a:fld>
            <a:endParaRPr lang="ru-RU"/>
          </a:p>
        </p:txBody>
      </p:sp>
      <p:cxnSp>
        <p:nvCxnSpPr>
          <p:cNvPr id="9" name="Прямая соединительная линия 8"/>
          <p:cNvCxnSpPr/>
          <p:nvPr/>
        </p:nvCxnSpPr>
        <p:spPr>
          <a:xfrm>
            <a:off x="698388" y="1340768"/>
            <a:ext cx="76900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38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Объект 7"/>
          <p:cNvGraphicFramePr>
            <a:graphicFrameLocks noGrp="1"/>
          </p:cNvGraphicFramePr>
          <p:nvPr>
            <p:ph idx="1"/>
            <p:extLst>
              <p:ext uri="{D42A27DB-BD31-4B8C-83A1-F6EECF244321}">
                <p14:modId xmlns:p14="http://schemas.microsoft.com/office/powerpoint/2010/main" val="2437297067"/>
              </p:ext>
            </p:extLst>
          </p:nvPr>
        </p:nvGraphicFramePr>
        <p:xfrm>
          <a:off x="428606" y="1700808"/>
          <a:ext cx="8229600" cy="43890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200" b="1" i="0" u="none" strike="noStrike" cap="none" normalizeH="0" baseline="0" dirty="0" smtClean="0">
                          <a:ln>
                            <a:noFill/>
                          </a:ln>
                          <a:solidFill>
                            <a:schemeClr val="tx1"/>
                          </a:solidFill>
                          <a:effectLst/>
                          <a:latin typeface="+mn-lt"/>
                        </a:rPr>
                        <a:t>Уровень</a:t>
                      </a:r>
                    </a:p>
                  </a:txBody>
                  <a:tcPr marT="45715" marB="4571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200" b="1" i="0" u="none" strike="noStrike" cap="none" normalizeH="0" baseline="0" dirty="0" smtClean="0">
                          <a:ln>
                            <a:noFill/>
                          </a:ln>
                          <a:solidFill>
                            <a:schemeClr val="tx1"/>
                          </a:solidFill>
                          <a:effectLst/>
                          <a:latin typeface="+mn-lt"/>
                        </a:rPr>
                        <a:t>Что отражает диаграмма</a:t>
                      </a:r>
                    </a:p>
                  </a:txBody>
                  <a:tcPr marT="45715" marB="4571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200" b="1" i="0" u="none" strike="noStrike" cap="none" normalizeH="0" baseline="0" dirty="0" smtClean="0">
                          <a:ln>
                            <a:noFill/>
                          </a:ln>
                          <a:solidFill>
                            <a:schemeClr val="tx1"/>
                          </a:solidFill>
                          <a:effectLst/>
                          <a:latin typeface="+mn-lt"/>
                        </a:rPr>
                        <a:t>Этап, на котором используется</a:t>
                      </a:r>
                    </a:p>
                  </a:txBody>
                  <a:tcPr marT="45715" marB="45715" horzOverflow="overflow"/>
                </a:tc>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dirty="0" smtClean="0">
                          <a:ln>
                            <a:noFill/>
                          </a:ln>
                          <a:solidFill>
                            <a:srgbClr val="000000"/>
                          </a:solidFill>
                          <a:effectLst/>
                          <a:latin typeface="+mn-lt"/>
                        </a:rPr>
                        <a:t>концептуальный уровень</a:t>
                      </a:r>
                      <a:endParaRPr kumimoji="0" lang="ru-RU" sz="2200" b="0" i="0" u="none" strike="noStrike" cap="none" normalizeH="0" baseline="0" dirty="0" smtClean="0">
                        <a:ln>
                          <a:noFill/>
                        </a:ln>
                        <a:solidFill>
                          <a:schemeClr val="tx1"/>
                        </a:solidFill>
                        <a:effectLst/>
                        <a:latin typeface="+mn-lt"/>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dirty="0" smtClean="0">
                          <a:ln>
                            <a:noFill/>
                          </a:ln>
                          <a:solidFill>
                            <a:srgbClr val="000000"/>
                          </a:solidFill>
                          <a:effectLst/>
                          <a:latin typeface="+mn-lt"/>
                        </a:rPr>
                        <a:t>связи между основными понятиями предметной области</a:t>
                      </a:r>
                      <a:endParaRPr kumimoji="0" lang="ru-RU" sz="2200" b="0" i="0" u="none" strike="noStrike" cap="none" normalizeH="0" baseline="0" dirty="0" smtClean="0">
                        <a:ln>
                          <a:noFill/>
                        </a:ln>
                        <a:solidFill>
                          <a:schemeClr val="tx1"/>
                        </a:solidFill>
                        <a:effectLst/>
                        <a:latin typeface="+mn-lt"/>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dirty="0" smtClean="0">
                          <a:ln>
                            <a:noFill/>
                          </a:ln>
                          <a:solidFill>
                            <a:schemeClr val="tx1"/>
                          </a:solidFill>
                          <a:effectLst/>
                          <a:latin typeface="+mn-lt"/>
                        </a:rPr>
                        <a:t>анализ</a:t>
                      </a:r>
                    </a:p>
                  </a:txBody>
                  <a:tcPr marT="45715" marB="45715" horzOverflow="overflow"/>
                </a:tc>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smtClean="0">
                          <a:ln>
                            <a:noFill/>
                          </a:ln>
                          <a:solidFill>
                            <a:srgbClr val="000000"/>
                          </a:solidFill>
                          <a:effectLst/>
                          <a:latin typeface="+mn-lt"/>
                        </a:rPr>
                        <a:t>уровень спецификаций</a:t>
                      </a:r>
                      <a:endParaRPr kumimoji="0" lang="ru-RU" sz="2200" b="0" i="0" u="none" strike="noStrike" cap="none" normalizeH="0" baseline="0" smtClean="0">
                        <a:ln>
                          <a:noFill/>
                        </a:ln>
                        <a:solidFill>
                          <a:schemeClr val="tx1"/>
                        </a:solidFill>
                        <a:effectLst/>
                        <a:latin typeface="+mn-lt"/>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dirty="0" smtClean="0">
                          <a:ln>
                            <a:noFill/>
                          </a:ln>
                          <a:solidFill>
                            <a:srgbClr val="000000"/>
                          </a:solidFill>
                          <a:effectLst/>
                          <a:latin typeface="+mn-lt"/>
                        </a:rPr>
                        <a:t>интерфейсы классов предметной области, т. е. связи объектов этих классов</a:t>
                      </a:r>
                      <a:endParaRPr kumimoji="0" lang="ru-RU" sz="2200" b="0" i="0" u="none" strike="noStrike" cap="none" normalizeH="0" baseline="0" dirty="0" smtClean="0">
                        <a:ln>
                          <a:noFill/>
                        </a:ln>
                        <a:solidFill>
                          <a:schemeClr val="tx1"/>
                        </a:solidFill>
                        <a:effectLst/>
                        <a:latin typeface="+mn-lt"/>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dirty="0" smtClean="0">
                          <a:ln>
                            <a:noFill/>
                          </a:ln>
                          <a:solidFill>
                            <a:schemeClr val="tx1"/>
                          </a:solidFill>
                          <a:effectLst/>
                          <a:latin typeface="+mn-lt"/>
                        </a:rPr>
                        <a:t>проектирование</a:t>
                      </a:r>
                    </a:p>
                  </a:txBody>
                  <a:tcPr marT="45715" marB="45715" horzOverflow="overflow"/>
                </a:tc>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smtClean="0">
                          <a:ln>
                            <a:noFill/>
                          </a:ln>
                          <a:solidFill>
                            <a:srgbClr val="000000"/>
                          </a:solidFill>
                          <a:effectLst/>
                          <a:latin typeface="+mn-lt"/>
                        </a:rPr>
                        <a:t>уровень реализации</a:t>
                      </a:r>
                      <a:endParaRPr kumimoji="0" lang="ru-RU" sz="2200" b="0" i="0" u="none" strike="noStrike" cap="none" normalizeH="0" baseline="0" smtClean="0">
                        <a:ln>
                          <a:noFill/>
                        </a:ln>
                        <a:solidFill>
                          <a:schemeClr val="tx1"/>
                        </a:solidFill>
                        <a:effectLst/>
                        <a:latin typeface="+mn-lt"/>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dirty="0" smtClean="0">
                          <a:ln>
                            <a:noFill/>
                          </a:ln>
                          <a:solidFill>
                            <a:srgbClr val="000000"/>
                          </a:solidFill>
                          <a:effectLst/>
                          <a:latin typeface="+mn-lt"/>
                        </a:rPr>
                        <a:t>поля и методы конкретных классов</a:t>
                      </a:r>
                      <a:endParaRPr kumimoji="0" lang="ru-RU" sz="2200" b="0" i="0" u="none" strike="noStrike" cap="none" normalizeH="0" baseline="0" dirty="0" smtClean="0">
                        <a:ln>
                          <a:noFill/>
                        </a:ln>
                        <a:solidFill>
                          <a:schemeClr val="tx1"/>
                        </a:solidFill>
                        <a:effectLst/>
                        <a:latin typeface="+mn-lt"/>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dirty="0" smtClean="0">
                          <a:ln>
                            <a:noFill/>
                          </a:ln>
                          <a:solidFill>
                            <a:schemeClr val="tx1"/>
                          </a:solidFill>
                          <a:effectLst/>
                          <a:latin typeface="+mn-lt"/>
                        </a:rPr>
                        <a:t>Проектирование</a:t>
                      </a:r>
                      <a:r>
                        <a:rPr kumimoji="0" lang="en-US" sz="2200" b="0" i="0" u="none" strike="noStrike" cap="none" normalizeH="0" baseline="0" dirty="0" smtClean="0">
                          <a:ln>
                            <a:noFill/>
                          </a:ln>
                          <a:solidFill>
                            <a:schemeClr val="tx1"/>
                          </a:solidFill>
                          <a:effectLst/>
                          <a:latin typeface="+mn-lt"/>
                        </a:rPr>
                        <a:t> </a:t>
                      </a:r>
                      <a:r>
                        <a:rPr kumimoji="0" lang="ru-RU" sz="2200" b="0" i="0" u="none" strike="noStrike" cap="none" normalizeH="0" baseline="0" dirty="0" smtClean="0">
                          <a:ln>
                            <a:noFill/>
                          </a:ln>
                          <a:solidFill>
                            <a:schemeClr val="tx1"/>
                          </a:solidFill>
                          <a:effectLst/>
                          <a:latin typeface="+mn-lt"/>
                        </a:rPr>
                        <a:t>и реализация</a:t>
                      </a:r>
                    </a:p>
                  </a:txBody>
                  <a:tcPr marT="45715" marB="45715" horzOverflow="overflow"/>
                </a:tc>
              </a:tr>
            </a:tbl>
          </a:graphicData>
        </a:graphic>
      </p:graphicFrame>
      <p:sp>
        <p:nvSpPr>
          <p:cNvPr id="4" name="Нижний колонтитул 3"/>
          <p:cNvSpPr>
            <a:spLocks noGrp="1"/>
          </p:cNvSpPr>
          <p:nvPr>
            <p:ph type="ftr" sz="quarter" idx="11"/>
          </p:nvPr>
        </p:nvSpPr>
        <p:spPr/>
        <p:txBody>
          <a:bodyPr/>
          <a:lstStyle/>
          <a:p>
            <a:r>
              <a:rPr lang="ru-RU" dirty="0"/>
              <a:t>1. Уровни диаграмм </a:t>
            </a:r>
            <a:r>
              <a:rPr lang="ru-RU" dirty="0" smtClean="0"/>
              <a:t>классов</a:t>
            </a:r>
            <a:endParaRPr lang="ru-RU" dirty="0"/>
          </a:p>
        </p:txBody>
      </p:sp>
      <p:sp>
        <p:nvSpPr>
          <p:cNvPr id="5" name="Номер слайда 4"/>
          <p:cNvSpPr>
            <a:spLocks noGrp="1"/>
          </p:cNvSpPr>
          <p:nvPr>
            <p:ph type="sldNum" sz="quarter" idx="12"/>
          </p:nvPr>
        </p:nvSpPr>
        <p:spPr/>
        <p:txBody>
          <a:bodyPr/>
          <a:lstStyle/>
          <a:p>
            <a:fld id="{36323958-A135-440C-8751-AE91B7BE7292}" type="slidenum">
              <a:rPr lang="ru-RU" smtClean="0"/>
              <a:pPr/>
              <a:t>4</a:t>
            </a:fld>
            <a:endParaRPr lang="ru-RU" dirty="0"/>
          </a:p>
        </p:txBody>
      </p:sp>
      <p:sp>
        <p:nvSpPr>
          <p:cNvPr id="6" name="Заголовок 1"/>
          <p:cNvSpPr>
            <a:spLocks noGrp="1"/>
          </p:cNvSpPr>
          <p:nvPr>
            <p:ph type="title"/>
          </p:nvPr>
        </p:nvSpPr>
        <p:spPr>
          <a:xfrm>
            <a:off x="467544" y="764704"/>
            <a:ext cx="8229600" cy="648072"/>
          </a:xfrm>
        </p:spPr>
        <p:txBody>
          <a:bodyPr>
            <a:normAutofit/>
          </a:bodyPr>
          <a:lstStyle/>
          <a:p>
            <a:r>
              <a:rPr lang="ru-RU" sz="2800" b="1" dirty="0" smtClean="0">
                <a:latin typeface="HeliosCond" pitchFamily="34" charset="-52"/>
              </a:rPr>
              <a:t>Уровни диаграмм классов</a:t>
            </a:r>
            <a:endParaRPr lang="ru-RU" sz="2800" b="1" dirty="0">
              <a:latin typeface="HeliosCond" pitchFamily="34" charset="-52"/>
            </a:endParaRPr>
          </a:p>
        </p:txBody>
      </p:sp>
      <p:cxnSp>
        <p:nvCxnSpPr>
          <p:cNvPr id="7" name="Прямая соединительная линия 6"/>
          <p:cNvCxnSpPr/>
          <p:nvPr/>
        </p:nvCxnSpPr>
        <p:spPr>
          <a:xfrm>
            <a:off x="698388" y="1340768"/>
            <a:ext cx="76900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650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484785"/>
            <a:ext cx="8229600" cy="3456384"/>
          </a:xfrm>
        </p:spPr>
        <p:txBody>
          <a:bodyPr>
            <a:normAutofit/>
          </a:bodyPr>
          <a:lstStyle/>
          <a:p>
            <a:pPr marL="45720" lvl="0" indent="0">
              <a:spcAft>
                <a:spcPts val="300"/>
              </a:spcAft>
              <a:buClr>
                <a:srgbClr val="F14124">
                  <a:lumMod val="75000"/>
                </a:srgbClr>
              </a:buClr>
              <a:buSzPct val="130000"/>
              <a:buNone/>
            </a:pPr>
            <a:r>
              <a:rPr lang="ru-RU" sz="2800" b="1" dirty="0">
                <a:solidFill>
                  <a:srgbClr val="C00000"/>
                </a:solidFill>
              </a:rPr>
              <a:t>Классы.</a:t>
            </a:r>
          </a:p>
          <a:p>
            <a:pPr marL="45720" lvl="0" indent="0">
              <a:spcAft>
                <a:spcPts val="300"/>
              </a:spcAft>
              <a:buClr>
                <a:srgbClr val="F14124">
                  <a:lumMod val="75000"/>
                </a:srgbClr>
              </a:buClr>
              <a:buSzPct val="130000"/>
              <a:buNone/>
            </a:pPr>
            <a:r>
              <a:rPr lang="ru-RU" sz="2200" dirty="0">
                <a:solidFill>
                  <a:prstClr val="black">
                    <a:lumMod val="75000"/>
                    <a:lumOff val="25000"/>
                  </a:prstClr>
                </a:solidFill>
              </a:rPr>
              <a:t>Класс (</a:t>
            </a:r>
            <a:r>
              <a:rPr lang="ru-RU" sz="2200" dirty="0" err="1">
                <a:solidFill>
                  <a:prstClr val="black">
                    <a:lumMod val="75000"/>
                    <a:lumOff val="25000"/>
                  </a:prstClr>
                </a:solidFill>
              </a:rPr>
              <a:t>class</a:t>
            </a:r>
            <a:r>
              <a:rPr lang="ru-RU" sz="2200" dirty="0">
                <a:solidFill>
                  <a:prstClr val="black">
                    <a:lumMod val="75000"/>
                    <a:lumOff val="25000"/>
                  </a:prstClr>
                </a:solidFill>
              </a:rPr>
              <a:t>) в языке UML служит для обозначения множества объектов, которые обладают одинаковой структурой, поведением и отношениями с объектами из других классов.</a:t>
            </a:r>
          </a:p>
          <a:p>
            <a:pPr marL="45720" lvl="0" indent="0">
              <a:spcAft>
                <a:spcPts val="300"/>
              </a:spcAft>
              <a:buClr>
                <a:srgbClr val="F14124">
                  <a:lumMod val="75000"/>
                </a:srgbClr>
              </a:buClr>
              <a:buSzPct val="130000"/>
              <a:buNone/>
            </a:pPr>
            <a:r>
              <a:rPr lang="ru-RU" sz="2200" dirty="0">
                <a:solidFill>
                  <a:prstClr val="black">
                    <a:lumMod val="75000"/>
                    <a:lumOff val="25000"/>
                  </a:prstClr>
                </a:solidFill>
              </a:rPr>
              <a:t>Графически класс изображается в виде прямоугольника, который дополнительно может быть разделен горизонтальными линиями на разделы или секции. В этих разделах могут указываться имя класса, атрибуты (переменные) и операции (методы).</a:t>
            </a:r>
          </a:p>
          <a:p>
            <a:pPr marL="0" indent="0">
              <a:lnSpc>
                <a:spcPct val="120000"/>
              </a:lnSpc>
              <a:buNone/>
            </a:pPr>
            <a:endParaRPr lang="ru-RU" dirty="0"/>
          </a:p>
        </p:txBody>
      </p:sp>
      <p:sp>
        <p:nvSpPr>
          <p:cNvPr id="4" name="Нижний колонтитул 3"/>
          <p:cNvSpPr>
            <a:spLocks noGrp="1"/>
          </p:cNvSpPr>
          <p:nvPr>
            <p:ph type="ftr" sz="quarter" idx="11"/>
          </p:nvPr>
        </p:nvSpPr>
        <p:spPr/>
        <p:txBody>
          <a:bodyPr/>
          <a:lstStyle/>
          <a:p>
            <a:r>
              <a:rPr lang="ru-RU" dirty="0"/>
              <a:t>2. Элементы диаграммы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5</a:t>
            </a:fld>
            <a:endParaRPr lang="ru-RU"/>
          </a:p>
        </p:txBody>
      </p:sp>
      <p:sp>
        <p:nvSpPr>
          <p:cNvPr id="6" name="Заголовок 1"/>
          <p:cNvSpPr>
            <a:spLocks noGrp="1"/>
          </p:cNvSpPr>
          <p:nvPr>
            <p:ph type="title"/>
          </p:nvPr>
        </p:nvSpPr>
        <p:spPr>
          <a:xfrm>
            <a:off x="467544" y="764704"/>
            <a:ext cx="8229600" cy="648072"/>
          </a:xfrm>
        </p:spPr>
        <p:txBody>
          <a:bodyPr>
            <a:normAutofit/>
          </a:bodyPr>
          <a:lstStyle/>
          <a:p>
            <a:r>
              <a:rPr lang="ru-RU" sz="2800" b="1" dirty="0">
                <a:latin typeface="HeliosCond" pitchFamily="34" charset="-52"/>
              </a:rPr>
              <a:t>Элементы диаграммы </a:t>
            </a:r>
            <a:r>
              <a:rPr lang="ru-RU" sz="2800" b="1" dirty="0" smtClean="0">
                <a:latin typeface="HeliosCond" pitchFamily="34" charset="-52"/>
              </a:rPr>
              <a:t>классов</a:t>
            </a:r>
            <a:endParaRPr lang="ru-RU" sz="2800" b="1" dirty="0">
              <a:latin typeface="HeliosCond" pitchFamily="34" charset="-52"/>
            </a:endParaRPr>
          </a:p>
        </p:txBody>
      </p:sp>
      <p:cxnSp>
        <p:nvCxnSpPr>
          <p:cNvPr id="7" name="Прямая соединительная линия 6"/>
          <p:cNvCxnSpPr/>
          <p:nvPr/>
        </p:nvCxnSpPr>
        <p:spPr>
          <a:xfrm>
            <a:off x="698388" y="1340768"/>
            <a:ext cx="7690036"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13" descr="Самоучитель UML"/>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581128"/>
            <a:ext cx="4608512" cy="1656184"/>
          </a:xfrm>
          <a:prstGeom prst="rect">
            <a:avLst/>
          </a:prstGeom>
          <a:noFill/>
          <a:ln>
            <a:noFill/>
          </a:ln>
        </p:spPr>
      </p:pic>
    </p:spTree>
    <p:extLst>
      <p:ext uri="{BB962C8B-B14F-4D97-AF65-F5344CB8AC3E}">
        <p14:creationId xmlns:p14="http://schemas.microsoft.com/office/powerpoint/2010/main" val="1336493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052736"/>
            <a:ext cx="8229600" cy="5328592"/>
          </a:xfrm>
        </p:spPr>
        <p:txBody>
          <a:bodyPr>
            <a:normAutofit fontScale="85000" lnSpcReduction="20000"/>
          </a:bodyPr>
          <a:lstStyle/>
          <a:p>
            <a:pPr marL="0" indent="0">
              <a:buNone/>
            </a:pPr>
            <a:r>
              <a:rPr lang="ru-RU" b="1" dirty="0">
                <a:solidFill>
                  <a:srgbClr val="C00000"/>
                </a:solidFill>
              </a:rPr>
              <a:t>Имя класса </a:t>
            </a:r>
            <a:r>
              <a:rPr lang="ru-RU" sz="2600" dirty="0"/>
              <a:t>должно быть уникальным в пределах пакета, который описывается некоторой совокупностью диаграмм классов (возможно, одной диаграммой). Оно указывается в первой верхней секции прямоугольника. В дополнение к общему правилу наименования элементов языка UML, имя класса записывается по центру секции имени полужирным шрифтом и должно начинаться с заглавной буквы. Рекомендуется в качестве имен классов использовать существительные, записанные по практическим соображениям без пробелов. Необходимо помнить, что именно имена классов образуют словарь предметной области при ООАП</a:t>
            </a:r>
            <a:r>
              <a:rPr lang="ru-RU" sz="2600" dirty="0" smtClean="0"/>
              <a:t>.</a:t>
            </a:r>
          </a:p>
          <a:p>
            <a:pPr marL="0" indent="0">
              <a:buNone/>
            </a:pPr>
            <a:endParaRPr lang="ru-RU" sz="2600" dirty="0" smtClean="0"/>
          </a:p>
          <a:p>
            <a:pPr marL="0" indent="0">
              <a:buNone/>
            </a:pPr>
            <a:r>
              <a:rPr lang="ru-RU" sz="2600" dirty="0" smtClean="0"/>
              <a:t>Класс </a:t>
            </a:r>
            <a:r>
              <a:rPr lang="ru-RU" sz="2600" dirty="0"/>
              <a:t>может не иметь экземпляров или объектов. В этом случае он называется </a:t>
            </a:r>
            <a:r>
              <a:rPr lang="ru-RU" sz="2600" b="1" dirty="0">
                <a:solidFill>
                  <a:srgbClr val="C00000"/>
                </a:solidFill>
              </a:rPr>
              <a:t>абстрактным классом</a:t>
            </a:r>
            <a:r>
              <a:rPr lang="ru-RU" sz="2600" dirty="0"/>
              <a:t>, а для обозначения его имени используется </a:t>
            </a:r>
            <a:r>
              <a:rPr lang="ru-RU" sz="2600" b="1" i="1" dirty="0"/>
              <a:t>наклонный шрифт (курсив)</a:t>
            </a:r>
            <a:r>
              <a:rPr lang="ru-RU" sz="2600" dirty="0"/>
              <a:t>. В языке UML принято общее соглашение о том, что любой текст, относящийся к абстрактному элементу, записывается курсивом. Данное обстоятельство является семантическим аспектом описания соответствующих элементов языка UML.</a:t>
            </a:r>
          </a:p>
        </p:txBody>
      </p:sp>
      <p:sp>
        <p:nvSpPr>
          <p:cNvPr id="4" name="Нижний колонтитул 3"/>
          <p:cNvSpPr>
            <a:spLocks noGrp="1"/>
          </p:cNvSpPr>
          <p:nvPr>
            <p:ph type="ftr" sz="quarter" idx="11"/>
          </p:nvPr>
        </p:nvSpPr>
        <p:spPr/>
        <p:txBody>
          <a:bodyPr/>
          <a:lstStyle/>
          <a:p>
            <a:r>
              <a:rPr lang="ru-RU" dirty="0"/>
              <a:t>2. Элементы диаграммы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6</a:t>
            </a:fld>
            <a:endParaRPr lang="ru-RU"/>
          </a:p>
        </p:txBody>
      </p:sp>
    </p:spTree>
    <p:extLst>
      <p:ext uri="{BB962C8B-B14F-4D97-AF65-F5344CB8AC3E}">
        <p14:creationId xmlns:p14="http://schemas.microsoft.com/office/powerpoint/2010/main" val="4096093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80728"/>
            <a:ext cx="8229600" cy="5544616"/>
          </a:xfrm>
        </p:spPr>
        <p:txBody>
          <a:bodyPr>
            <a:normAutofit fontScale="85000" lnSpcReduction="20000"/>
          </a:bodyPr>
          <a:lstStyle/>
          <a:p>
            <a:pPr marL="45720" indent="0">
              <a:buNone/>
            </a:pPr>
            <a:r>
              <a:rPr lang="ru-RU" sz="2200" dirty="0" smtClean="0"/>
              <a:t>Во </a:t>
            </a:r>
            <a:r>
              <a:rPr lang="ru-RU" sz="2200" dirty="0"/>
              <a:t>второй сверху секции прямоугольника класса записываются его </a:t>
            </a:r>
            <a:r>
              <a:rPr lang="ru-RU" sz="2600" b="1" dirty="0">
                <a:solidFill>
                  <a:srgbClr val="C00000"/>
                </a:solidFill>
              </a:rPr>
              <a:t>атрибуты (</a:t>
            </a:r>
            <a:r>
              <a:rPr lang="ru-RU" sz="2600" b="1" dirty="0" err="1">
                <a:solidFill>
                  <a:srgbClr val="C00000"/>
                </a:solidFill>
              </a:rPr>
              <a:t>attributes</a:t>
            </a:r>
            <a:r>
              <a:rPr lang="ru-RU" sz="2600" b="1" dirty="0">
                <a:solidFill>
                  <a:srgbClr val="C00000"/>
                </a:solidFill>
              </a:rPr>
              <a:t>) или свойства</a:t>
            </a:r>
            <a:r>
              <a:rPr lang="ru-RU" sz="2200" dirty="0"/>
              <a:t>. Каждому атрибуту класса соответствует отдельная строка текста, которая состоит из квантора видимости атрибута, имени атрибута, его кратности, типа значений атрибута и, возможно, его исходного значения</a:t>
            </a:r>
            <a:r>
              <a:rPr lang="ru-RU" sz="2200" dirty="0" smtClean="0"/>
              <a:t>:</a:t>
            </a:r>
          </a:p>
          <a:p>
            <a:pPr marL="45720" indent="0">
              <a:buNone/>
            </a:pPr>
            <a:endParaRPr lang="ru-RU" sz="2200" dirty="0" smtClean="0"/>
          </a:p>
          <a:p>
            <a:pPr marL="45720" indent="0">
              <a:buNone/>
            </a:pPr>
            <a:r>
              <a:rPr lang="ru-RU" sz="2200" dirty="0" smtClean="0"/>
              <a:t>	&lt;</a:t>
            </a:r>
            <a:r>
              <a:rPr lang="ru-RU" sz="2200" dirty="0"/>
              <a:t>квантор видимости&gt;&lt;имя атрибута&gt;[кратность]:</a:t>
            </a:r>
          </a:p>
          <a:p>
            <a:pPr marL="45720" indent="0">
              <a:buNone/>
            </a:pPr>
            <a:r>
              <a:rPr lang="ru-RU" sz="2200" dirty="0"/>
              <a:t>  </a:t>
            </a:r>
            <a:r>
              <a:rPr lang="ru-RU" sz="2200" dirty="0" smtClean="0"/>
              <a:t>	                      </a:t>
            </a:r>
            <a:r>
              <a:rPr lang="ru-RU" sz="2200" dirty="0"/>
              <a:t>&lt;тип </a:t>
            </a:r>
            <a:r>
              <a:rPr lang="ru-RU" sz="2200" dirty="0" smtClean="0"/>
              <a:t>атрибута</a:t>
            </a:r>
            <a:r>
              <a:rPr lang="ru-RU" sz="2200" dirty="0"/>
              <a:t>&gt; = &lt;исходное значение&gt;{строка-свойство</a:t>
            </a:r>
            <a:r>
              <a:rPr lang="ru-RU" sz="2200" dirty="0" smtClean="0"/>
              <a:t>}</a:t>
            </a:r>
          </a:p>
          <a:p>
            <a:pPr marL="45720" indent="0">
              <a:buNone/>
            </a:pPr>
            <a:endParaRPr lang="ru-RU" sz="2200" dirty="0"/>
          </a:p>
          <a:p>
            <a:pPr marL="45720" indent="0">
              <a:buNone/>
            </a:pPr>
            <a:r>
              <a:rPr lang="ru-RU" sz="2600" b="1" dirty="0">
                <a:solidFill>
                  <a:srgbClr val="C00000"/>
                </a:solidFill>
              </a:rPr>
              <a:t>Квантор видимости</a:t>
            </a:r>
            <a:r>
              <a:rPr lang="ru-RU" sz="2200" dirty="0"/>
              <a:t> может принимать одно из трех возможных значений и, соответственно, отображается при помощи специальных символов:</a:t>
            </a:r>
          </a:p>
          <a:p>
            <a:pPr marL="388620"/>
            <a:r>
              <a:rPr lang="ru-RU" sz="2200" dirty="0"/>
              <a:t> </a:t>
            </a:r>
            <a:r>
              <a:rPr lang="ru-RU" sz="2200" dirty="0" smtClean="0"/>
              <a:t>Символ </a:t>
            </a:r>
            <a:r>
              <a:rPr lang="ru-RU" sz="2200" dirty="0"/>
              <a:t>"+" обозначает атрибут с областью видимости типа общедоступный (</a:t>
            </a:r>
            <a:r>
              <a:rPr lang="ru-RU" sz="2200" dirty="0" err="1"/>
              <a:t>public</a:t>
            </a:r>
            <a:r>
              <a:rPr lang="ru-RU" sz="2200" dirty="0"/>
              <a:t>). Атрибут с этой областью видимости доступен или виден из любого другого класса пакета, в котором определена диаграмма.</a:t>
            </a:r>
          </a:p>
          <a:p>
            <a:pPr marL="388620"/>
            <a:r>
              <a:rPr lang="ru-RU" sz="2200" dirty="0" smtClean="0"/>
              <a:t>Символ </a:t>
            </a:r>
            <a:r>
              <a:rPr lang="ru-RU" sz="2200" dirty="0"/>
              <a:t>"#" обозначает атрибут с областью видимости типа защищенный (</a:t>
            </a:r>
            <a:r>
              <a:rPr lang="ru-RU" sz="2200" dirty="0" err="1"/>
              <a:t>protected</a:t>
            </a:r>
            <a:r>
              <a:rPr lang="ru-RU" sz="2200" dirty="0"/>
              <a:t>). Атрибут с этой областью видимости недоступен или невиден для всех классов, за исключением подклассов данного класса.</a:t>
            </a:r>
          </a:p>
          <a:p>
            <a:pPr marL="388620"/>
            <a:r>
              <a:rPr lang="ru-RU" sz="2200" dirty="0" smtClean="0"/>
              <a:t>И</a:t>
            </a:r>
            <a:r>
              <a:rPr lang="ru-RU" sz="2200" dirty="0"/>
              <a:t>, наконец, знак "-" обозначает атрибут с областью видимости типа закрытый (</a:t>
            </a:r>
            <a:r>
              <a:rPr lang="ru-RU" sz="2200" dirty="0" err="1"/>
              <a:t>private</a:t>
            </a:r>
            <a:r>
              <a:rPr lang="ru-RU" sz="2200" dirty="0"/>
              <a:t>). Атрибут с этой областью видимости недоступен или невиден для всех классов без исключения.</a:t>
            </a:r>
          </a:p>
        </p:txBody>
      </p:sp>
      <p:sp>
        <p:nvSpPr>
          <p:cNvPr id="4" name="Нижний колонтитул 3"/>
          <p:cNvSpPr>
            <a:spLocks noGrp="1"/>
          </p:cNvSpPr>
          <p:nvPr>
            <p:ph type="ftr" sz="quarter" idx="11"/>
          </p:nvPr>
        </p:nvSpPr>
        <p:spPr>
          <a:xfrm>
            <a:off x="2843808" y="6453336"/>
            <a:ext cx="4896544" cy="404664"/>
          </a:xfrm>
        </p:spPr>
        <p:txBody>
          <a:bodyPr/>
          <a:lstStyle/>
          <a:p>
            <a:r>
              <a:rPr lang="ru-RU" dirty="0"/>
              <a:t>2. Элементы диаграммы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7</a:t>
            </a:fld>
            <a:endParaRPr lang="ru-RU"/>
          </a:p>
        </p:txBody>
      </p:sp>
    </p:spTree>
    <p:extLst>
      <p:ext uri="{BB962C8B-B14F-4D97-AF65-F5344CB8AC3E}">
        <p14:creationId xmlns:p14="http://schemas.microsoft.com/office/powerpoint/2010/main" val="1059181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80728"/>
            <a:ext cx="8229600" cy="5472608"/>
          </a:xfrm>
        </p:spPr>
        <p:txBody>
          <a:bodyPr>
            <a:noAutofit/>
          </a:bodyPr>
          <a:lstStyle/>
          <a:p>
            <a:pPr marL="45720" indent="0">
              <a:buNone/>
            </a:pPr>
            <a:r>
              <a:rPr lang="ru-RU" sz="1800" b="1" dirty="0">
                <a:solidFill>
                  <a:srgbClr val="C00000"/>
                </a:solidFill>
              </a:rPr>
              <a:t>Имя атрибута </a:t>
            </a:r>
            <a:r>
              <a:rPr lang="ru-RU" sz="1600" dirty="0"/>
              <a:t>представляет собой строку текста, которая используется в качестве идентификатора соответствующего атрибута и поэтому должна быть уникальной в пределах данного класса. Имя атрибута является единственным обязательным элементом синтаксического обозначения атрибута.</a:t>
            </a:r>
          </a:p>
          <a:p>
            <a:pPr marL="45720" indent="0">
              <a:buNone/>
            </a:pPr>
            <a:r>
              <a:rPr lang="ru-RU" sz="1600" dirty="0">
                <a:solidFill>
                  <a:srgbClr val="C00000"/>
                </a:solidFill>
              </a:rPr>
              <a:t> </a:t>
            </a:r>
            <a:r>
              <a:rPr lang="ru-RU" sz="1800" b="1" dirty="0" smtClean="0">
                <a:solidFill>
                  <a:srgbClr val="C00000"/>
                </a:solidFill>
              </a:rPr>
              <a:t>Кратность</a:t>
            </a:r>
            <a:r>
              <a:rPr lang="ru-RU" sz="1800" dirty="0" smtClean="0">
                <a:solidFill>
                  <a:srgbClr val="C00000"/>
                </a:solidFill>
              </a:rPr>
              <a:t> </a:t>
            </a:r>
            <a:r>
              <a:rPr lang="ru-RU" sz="1600" dirty="0"/>
              <a:t>атрибута характеризует общее количество конкретных атрибутов данного типа, входящих в состав отдельного класса. В общем случае кратность записывается в форме строки текста в квадратных скобках после имени соответствующего атрибута:</a:t>
            </a:r>
          </a:p>
          <a:p>
            <a:pPr marL="45720" indent="0">
              <a:buNone/>
            </a:pPr>
            <a:r>
              <a:rPr lang="ru-RU" sz="1600" dirty="0" smtClean="0"/>
              <a:t>[</a:t>
            </a:r>
            <a:r>
              <a:rPr lang="ru-RU" sz="1600" dirty="0"/>
              <a:t>нижняя_граница1 .. </a:t>
            </a:r>
            <a:r>
              <a:rPr lang="ru-RU" sz="1600" dirty="0" smtClean="0"/>
              <a:t>верхняя_граница1]</a:t>
            </a:r>
          </a:p>
          <a:p>
            <a:pPr marL="45720" indent="0">
              <a:buNone/>
            </a:pPr>
            <a:r>
              <a:rPr lang="ru-RU" sz="1600" dirty="0" smtClean="0"/>
              <a:t>В </a:t>
            </a:r>
            <a:r>
              <a:rPr lang="ru-RU" sz="1600" dirty="0"/>
              <a:t>качестве примера рассмотрим следующие варианты задания кратности атрибутов.</a:t>
            </a:r>
          </a:p>
          <a:p>
            <a:pPr marL="331470" indent="-285750"/>
            <a:r>
              <a:rPr lang="ru-RU" sz="1600" dirty="0"/>
              <a:t>   [0..1] означает, что кратность атрибута может принимать значение О или 1. При этом 0 означает отсутствие значения для данного атрибута.</a:t>
            </a:r>
          </a:p>
          <a:p>
            <a:pPr marL="331470" indent="-285750"/>
            <a:r>
              <a:rPr lang="ru-RU" sz="1600" dirty="0"/>
              <a:t>   [0..*] означает, что кратность атрибута может принимать любое положительное целое значение большее или равное 0. Эта кратность может быть записана короче в виде простого символа – [*].</a:t>
            </a:r>
          </a:p>
          <a:p>
            <a:pPr marL="331470" indent="-285750"/>
            <a:r>
              <a:rPr lang="ru-RU" sz="1600" dirty="0"/>
              <a:t>   [1.:*] означает, что кратность атрибута может принимать любое положительное целое значение большее или равное 1.</a:t>
            </a:r>
          </a:p>
          <a:p>
            <a:pPr marL="331470" indent="-285750"/>
            <a:r>
              <a:rPr lang="ru-RU" sz="1600" dirty="0"/>
              <a:t>   [1..5] означает, что кратность атрибута может принимать любое значение из чисел: 1, 2, 3, 4, 5</a:t>
            </a:r>
            <a:r>
              <a:rPr lang="ru-RU" sz="1600" dirty="0" smtClean="0"/>
              <a:t>.</a:t>
            </a:r>
          </a:p>
          <a:p>
            <a:pPr marL="45720" indent="0">
              <a:buNone/>
            </a:pPr>
            <a:r>
              <a:rPr lang="ru-RU" sz="1600" dirty="0"/>
              <a:t>Если кратность атрибута не указана, то по умолчанию принимается ее значение равное 1..1, т. е. в точности 1.</a:t>
            </a:r>
          </a:p>
        </p:txBody>
      </p:sp>
      <p:sp>
        <p:nvSpPr>
          <p:cNvPr id="4" name="Нижний колонтитул 3"/>
          <p:cNvSpPr>
            <a:spLocks noGrp="1"/>
          </p:cNvSpPr>
          <p:nvPr>
            <p:ph type="ftr" sz="quarter" idx="11"/>
          </p:nvPr>
        </p:nvSpPr>
        <p:spPr/>
        <p:txBody>
          <a:bodyPr/>
          <a:lstStyle/>
          <a:p>
            <a:r>
              <a:rPr lang="ru-RU" dirty="0"/>
              <a:t>2. Элементы диаграммы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8</a:t>
            </a:fld>
            <a:endParaRPr lang="ru-RU"/>
          </a:p>
        </p:txBody>
      </p:sp>
    </p:spTree>
    <p:extLst>
      <p:ext uri="{BB962C8B-B14F-4D97-AF65-F5344CB8AC3E}">
        <p14:creationId xmlns:p14="http://schemas.microsoft.com/office/powerpoint/2010/main" val="450552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80728"/>
            <a:ext cx="8229600" cy="5760640"/>
          </a:xfrm>
        </p:spPr>
        <p:txBody>
          <a:bodyPr>
            <a:normAutofit fontScale="70000" lnSpcReduction="20000"/>
          </a:bodyPr>
          <a:lstStyle/>
          <a:p>
            <a:pPr marL="0" indent="0">
              <a:buNone/>
            </a:pPr>
            <a:r>
              <a:rPr lang="ru-RU" sz="3400" b="1" dirty="0">
                <a:solidFill>
                  <a:srgbClr val="C00000"/>
                </a:solidFill>
              </a:rPr>
              <a:t>Тип атрибута </a:t>
            </a:r>
            <a:r>
              <a:rPr lang="ru-RU" dirty="0"/>
              <a:t>представляет собой выражение, семантика которого определяется языком спецификации соответствующей модели. В нотации UML тип атрибута иногда определяется в зависимости от языка программирования, который предполагается использовать для реализации данной модели. В простейшем случае тип атрибута указывается строкой текста, имеющей осмысленное значение в пределах пакета или модели, к которым относится рассматриваемый класс</a:t>
            </a:r>
            <a:r>
              <a:rPr lang="ru-RU" dirty="0" smtClean="0"/>
              <a:t>.</a:t>
            </a:r>
          </a:p>
          <a:p>
            <a:pPr marL="0" indent="0">
              <a:buNone/>
            </a:pPr>
            <a:r>
              <a:rPr lang="ru-RU" dirty="0"/>
              <a:t>При задании атрибутов могут быть использованы две дополнительные синтаксические конструкции – это подчеркивание строки атрибута и пояснительный текст в фигурных скобках.</a:t>
            </a:r>
          </a:p>
          <a:p>
            <a:pPr marL="0" indent="0">
              <a:buNone/>
            </a:pPr>
            <a:r>
              <a:rPr lang="ru-RU" sz="3400" b="1" dirty="0" smtClean="0">
                <a:solidFill>
                  <a:srgbClr val="C00000"/>
                </a:solidFill>
              </a:rPr>
              <a:t>Подчеркивание </a:t>
            </a:r>
            <a:r>
              <a:rPr lang="ru-RU" sz="3400" b="1" dirty="0">
                <a:solidFill>
                  <a:srgbClr val="C00000"/>
                </a:solidFill>
              </a:rPr>
              <a:t>строки атрибута</a:t>
            </a:r>
            <a:r>
              <a:rPr lang="ru-RU" dirty="0"/>
              <a:t> означает, что соответствующий атрибут может принимать подмножество значений из некоторой области значений атрибута, определяемой его типом. Эти значения можно рассматривать как набор однотипных записей или массив, которые в совокупности характеризуют каждый объект класса.</a:t>
            </a:r>
          </a:p>
        </p:txBody>
      </p:sp>
      <p:sp>
        <p:nvSpPr>
          <p:cNvPr id="4" name="Нижний колонтитул 3"/>
          <p:cNvSpPr>
            <a:spLocks noGrp="1"/>
          </p:cNvSpPr>
          <p:nvPr>
            <p:ph type="ftr" sz="quarter" idx="11"/>
          </p:nvPr>
        </p:nvSpPr>
        <p:spPr/>
        <p:txBody>
          <a:bodyPr/>
          <a:lstStyle/>
          <a:p>
            <a:r>
              <a:rPr lang="ru-RU" dirty="0"/>
              <a:t>2. Элементы диаграммы классов</a:t>
            </a:r>
          </a:p>
        </p:txBody>
      </p:sp>
      <p:sp>
        <p:nvSpPr>
          <p:cNvPr id="5" name="Номер слайда 4"/>
          <p:cNvSpPr>
            <a:spLocks noGrp="1"/>
          </p:cNvSpPr>
          <p:nvPr>
            <p:ph type="sldNum" sz="quarter" idx="12"/>
          </p:nvPr>
        </p:nvSpPr>
        <p:spPr/>
        <p:txBody>
          <a:bodyPr/>
          <a:lstStyle/>
          <a:p>
            <a:fld id="{36323958-A135-440C-8751-AE91B7BE7292}" type="slidenum">
              <a:rPr lang="ru-RU" smtClean="0"/>
              <a:t>9</a:t>
            </a:fld>
            <a:endParaRPr lang="ru-RU"/>
          </a:p>
        </p:txBody>
      </p:sp>
    </p:spTree>
    <p:extLst>
      <p:ext uri="{BB962C8B-B14F-4D97-AF65-F5344CB8AC3E}">
        <p14:creationId xmlns:p14="http://schemas.microsoft.com/office/powerpoint/2010/main" val="1990383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Брянск">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r">
          <a:defRPr sz="1200" dirty="0" smtClean="0">
            <a:solidFill>
              <a:schemeClr val="bg1"/>
            </a:solidFill>
            <a:latin typeface="HeliosCond" pitchFamily="34" charset="-52"/>
          </a:defRPr>
        </a:defPPr>
      </a:lstStyle>
    </a:tx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 Брянск</Template>
  <TotalTime>436</TotalTime>
  <Words>1686</Words>
  <Application>Microsoft Office PowerPoint</Application>
  <PresentationFormat>Экран (4:3)</PresentationFormat>
  <Paragraphs>109</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Тема Брянск</vt:lpstr>
      <vt:lpstr>Диаграмма классов</vt:lpstr>
      <vt:lpstr>Изучаемые вопросы</vt:lpstr>
      <vt:lpstr>Уровни диаграмм классов</vt:lpstr>
      <vt:lpstr>Уровни диаграмм классов</vt:lpstr>
      <vt:lpstr>Элементы диаграммы классов</vt:lpstr>
      <vt:lpstr>Презентация PowerPoint</vt:lpstr>
      <vt:lpstr>Презентация PowerPoint</vt:lpstr>
      <vt:lpstr>Презентация PowerPoint</vt:lpstr>
      <vt:lpstr>Презентация PowerPoint</vt:lpstr>
      <vt:lpstr>Отношения между классами на диаграмме классов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Изображение объектов и интерфейсов на диаграмме классов</vt:lpstr>
      <vt:lpstr>Презентация PowerPoint</vt:lpstr>
      <vt:lpstr>Пример построения диаграммы классов</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Антон Ужаринский</dc:creator>
  <cp:lastModifiedBy>Антон Ужаринский</cp:lastModifiedBy>
  <cp:revision>25</cp:revision>
  <dcterms:created xsi:type="dcterms:W3CDTF">2018-02-03T15:07:24Z</dcterms:created>
  <dcterms:modified xsi:type="dcterms:W3CDTF">2018-02-19T06:23:56Z</dcterms:modified>
</cp:coreProperties>
</file>