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16.05.2019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16.05.2019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16.05.2019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Лекция 10: «Логические функции, схемы и элементы»</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38EFCFC-854D-4503-9065-AEF7AF246A2A}"/>
              </a:ext>
            </a:extLst>
          </p:cNvPr>
          <p:cNvSpPr/>
          <p:nvPr/>
        </p:nvSpPr>
        <p:spPr>
          <a:xfrm>
            <a:off x="173535" y="196334"/>
            <a:ext cx="2197012"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Отрицание, НЕ</a:t>
            </a:r>
          </a:p>
        </p:txBody>
      </p:sp>
      <p:pic>
        <p:nvPicPr>
          <p:cNvPr id="10" name="Рисунок 9">
            <a:extLst>
              <a:ext uri="{FF2B5EF4-FFF2-40B4-BE49-F238E27FC236}">
                <a16:creationId xmlns:a16="http://schemas.microsoft.com/office/drawing/2014/main" id="{4CFE1247-2E55-4A46-807D-7FEFC3A18BF1}"/>
              </a:ext>
            </a:extLst>
          </p:cNvPr>
          <p:cNvPicPr>
            <a:picLocks noChangeAspect="1"/>
          </p:cNvPicPr>
          <p:nvPr/>
        </p:nvPicPr>
        <p:blipFill>
          <a:blip r:embed="rId2"/>
          <a:stretch>
            <a:fillRect/>
          </a:stretch>
        </p:blipFill>
        <p:spPr>
          <a:xfrm>
            <a:off x="256597" y="657998"/>
            <a:ext cx="1234855" cy="1783679"/>
          </a:xfrm>
          <a:prstGeom prst="rect">
            <a:avLst/>
          </a:prstGeom>
        </p:spPr>
      </p:pic>
      <p:pic>
        <p:nvPicPr>
          <p:cNvPr id="11" name="Рисунок 10">
            <a:extLst>
              <a:ext uri="{FF2B5EF4-FFF2-40B4-BE49-F238E27FC236}">
                <a16:creationId xmlns:a16="http://schemas.microsoft.com/office/drawing/2014/main" id="{D36AD49B-D708-41D6-87AA-42868D670FF7}"/>
              </a:ext>
            </a:extLst>
          </p:cNvPr>
          <p:cNvPicPr>
            <a:picLocks noChangeAspect="1"/>
          </p:cNvPicPr>
          <p:nvPr/>
        </p:nvPicPr>
        <p:blipFill>
          <a:blip r:embed="rId3"/>
          <a:stretch>
            <a:fillRect/>
          </a:stretch>
        </p:blipFill>
        <p:spPr>
          <a:xfrm>
            <a:off x="1814133" y="657998"/>
            <a:ext cx="1487667" cy="1783679"/>
          </a:xfrm>
          <a:prstGeom prst="rect">
            <a:avLst/>
          </a:prstGeom>
        </p:spPr>
      </p:pic>
      <p:sp>
        <p:nvSpPr>
          <p:cNvPr id="12" name="Прямоугольник 11">
            <a:extLst>
              <a:ext uri="{FF2B5EF4-FFF2-40B4-BE49-F238E27FC236}">
                <a16:creationId xmlns:a16="http://schemas.microsoft.com/office/drawing/2014/main" id="{1BF4F508-9726-49A1-A934-7B4EE6A89943}"/>
              </a:ext>
            </a:extLst>
          </p:cNvPr>
          <p:cNvSpPr/>
          <p:nvPr/>
        </p:nvSpPr>
        <p:spPr>
          <a:xfrm>
            <a:off x="5452879" y="427166"/>
            <a:ext cx="6565586"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отрицания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входе «0»,</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входе «1»</a:t>
            </a:r>
          </a:p>
        </p:txBody>
      </p:sp>
      <p:pic>
        <p:nvPicPr>
          <p:cNvPr id="13" name="Рисунок 12">
            <a:extLst>
              <a:ext uri="{FF2B5EF4-FFF2-40B4-BE49-F238E27FC236}">
                <a16:creationId xmlns:a16="http://schemas.microsoft.com/office/drawing/2014/main" id="{E739F5A3-774E-4746-92FA-C262C30AF463}"/>
              </a:ext>
            </a:extLst>
          </p:cNvPr>
          <p:cNvPicPr>
            <a:picLocks noChangeAspect="1"/>
          </p:cNvPicPr>
          <p:nvPr/>
        </p:nvPicPr>
        <p:blipFill>
          <a:blip r:embed="rId4"/>
          <a:stretch>
            <a:fillRect/>
          </a:stretch>
        </p:blipFill>
        <p:spPr>
          <a:xfrm>
            <a:off x="3624482" y="651214"/>
            <a:ext cx="1613275" cy="1797246"/>
          </a:xfrm>
          <a:prstGeom prst="rect">
            <a:avLst/>
          </a:prstGeom>
        </p:spPr>
      </p:pic>
      <p:sp>
        <p:nvSpPr>
          <p:cNvPr id="14" name="Прямоугольник 13">
            <a:extLst>
              <a:ext uri="{FF2B5EF4-FFF2-40B4-BE49-F238E27FC236}">
                <a16:creationId xmlns:a16="http://schemas.microsoft.com/office/drawing/2014/main" id="{81E4F6A1-22E4-40A8-B372-A4529D2E2A10}"/>
              </a:ext>
            </a:extLst>
          </p:cNvPr>
          <p:cNvSpPr/>
          <p:nvPr/>
        </p:nvSpPr>
        <p:spPr>
          <a:xfrm>
            <a:off x="173535" y="2742889"/>
            <a:ext cx="1740669"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Повторение</a:t>
            </a:r>
          </a:p>
        </p:txBody>
      </p:sp>
      <p:pic>
        <p:nvPicPr>
          <p:cNvPr id="15" name="Рисунок 14">
            <a:extLst>
              <a:ext uri="{FF2B5EF4-FFF2-40B4-BE49-F238E27FC236}">
                <a16:creationId xmlns:a16="http://schemas.microsoft.com/office/drawing/2014/main" id="{80BD7218-7209-4A48-8306-FDC7E614995D}"/>
              </a:ext>
            </a:extLst>
          </p:cNvPr>
          <p:cNvPicPr>
            <a:picLocks noChangeAspect="1"/>
          </p:cNvPicPr>
          <p:nvPr/>
        </p:nvPicPr>
        <p:blipFill>
          <a:blip r:embed="rId5"/>
          <a:stretch>
            <a:fillRect/>
          </a:stretch>
        </p:blipFill>
        <p:spPr>
          <a:xfrm>
            <a:off x="256596" y="3332116"/>
            <a:ext cx="903609" cy="1599833"/>
          </a:xfrm>
          <a:prstGeom prst="rect">
            <a:avLst/>
          </a:prstGeom>
        </p:spPr>
      </p:pic>
      <p:pic>
        <p:nvPicPr>
          <p:cNvPr id="16" name="Рисунок 15">
            <a:extLst>
              <a:ext uri="{FF2B5EF4-FFF2-40B4-BE49-F238E27FC236}">
                <a16:creationId xmlns:a16="http://schemas.microsoft.com/office/drawing/2014/main" id="{1DD69BAD-624E-412A-8D47-C2EFDA6B5D79}"/>
              </a:ext>
            </a:extLst>
          </p:cNvPr>
          <p:cNvPicPr>
            <a:picLocks noChangeAspect="1"/>
          </p:cNvPicPr>
          <p:nvPr/>
        </p:nvPicPr>
        <p:blipFill>
          <a:blip r:embed="rId6"/>
          <a:stretch>
            <a:fillRect/>
          </a:stretch>
        </p:blipFill>
        <p:spPr>
          <a:xfrm>
            <a:off x="1623761" y="3332116"/>
            <a:ext cx="1080110" cy="1600164"/>
          </a:xfrm>
          <a:prstGeom prst="rect">
            <a:avLst/>
          </a:prstGeom>
        </p:spPr>
      </p:pic>
      <p:sp>
        <p:nvSpPr>
          <p:cNvPr id="17" name="Прямоугольник 16">
            <a:extLst>
              <a:ext uri="{FF2B5EF4-FFF2-40B4-BE49-F238E27FC236}">
                <a16:creationId xmlns:a16="http://schemas.microsoft.com/office/drawing/2014/main" id="{51B16A45-9EC4-46D0-A3F8-71D5256A6201}"/>
              </a:ext>
            </a:extLst>
          </p:cNvPr>
          <p:cNvSpPr/>
          <p:nvPr/>
        </p:nvSpPr>
        <p:spPr>
          <a:xfrm>
            <a:off x="3167427" y="3204554"/>
            <a:ext cx="8851038"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Преобразование информации требует выполнения операций с группами знаков, простейшей из которых является группа из двух знаков. Оперирование с большими группами всегда можно разбить на последовательные операции с двумя знаками.</a:t>
            </a:r>
          </a:p>
        </p:txBody>
      </p:sp>
    </p:spTree>
    <p:extLst>
      <p:ext uri="{BB962C8B-B14F-4D97-AF65-F5344CB8AC3E}">
        <p14:creationId xmlns:p14="http://schemas.microsoft.com/office/powerpoint/2010/main" val="70984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011A150-5332-4FFA-B43C-90FAB87AEA6F}"/>
              </a:ext>
            </a:extLst>
          </p:cNvPr>
          <p:cNvSpPr/>
          <p:nvPr/>
        </p:nvSpPr>
        <p:spPr>
          <a:xfrm>
            <a:off x="105706" y="215999"/>
            <a:ext cx="6896440"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Конъюнкция (логическое умножение). Операция И</a:t>
            </a:r>
          </a:p>
        </p:txBody>
      </p:sp>
      <p:pic>
        <p:nvPicPr>
          <p:cNvPr id="3" name="Рисунок 2">
            <a:extLst>
              <a:ext uri="{FF2B5EF4-FFF2-40B4-BE49-F238E27FC236}">
                <a16:creationId xmlns:a16="http://schemas.microsoft.com/office/drawing/2014/main" id="{D9FF219A-C2F5-4372-B6F4-463E0C69FEE3}"/>
              </a:ext>
            </a:extLst>
          </p:cNvPr>
          <p:cNvPicPr>
            <a:picLocks noChangeAspect="1"/>
          </p:cNvPicPr>
          <p:nvPr/>
        </p:nvPicPr>
        <p:blipFill>
          <a:blip r:embed="rId2"/>
          <a:stretch>
            <a:fillRect/>
          </a:stretch>
        </p:blipFill>
        <p:spPr>
          <a:xfrm>
            <a:off x="6984295" y="1785698"/>
            <a:ext cx="2195068" cy="2853589"/>
          </a:xfrm>
          <a:prstGeom prst="rect">
            <a:avLst/>
          </a:prstGeom>
        </p:spPr>
      </p:pic>
      <p:pic>
        <p:nvPicPr>
          <p:cNvPr id="4" name="Рисунок 3">
            <a:extLst>
              <a:ext uri="{FF2B5EF4-FFF2-40B4-BE49-F238E27FC236}">
                <a16:creationId xmlns:a16="http://schemas.microsoft.com/office/drawing/2014/main" id="{01854860-75B3-45EA-8C13-45AAD77418B3}"/>
              </a:ext>
            </a:extLst>
          </p:cNvPr>
          <p:cNvPicPr>
            <a:picLocks noChangeAspect="1"/>
          </p:cNvPicPr>
          <p:nvPr/>
        </p:nvPicPr>
        <p:blipFill>
          <a:blip r:embed="rId3"/>
          <a:stretch>
            <a:fillRect/>
          </a:stretch>
        </p:blipFill>
        <p:spPr>
          <a:xfrm>
            <a:off x="9233020" y="3782046"/>
            <a:ext cx="2853274" cy="2565329"/>
          </a:xfrm>
          <a:prstGeom prst="rect">
            <a:avLst/>
          </a:prstGeom>
        </p:spPr>
      </p:pic>
      <p:pic>
        <p:nvPicPr>
          <p:cNvPr id="5" name="Рисунок 4">
            <a:extLst>
              <a:ext uri="{FF2B5EF4-FFF2-40B4-BE49-F238E27FC236}">
                <a16:creationId xmlns:a16="http://schemas.microsoft.com/office/drawing/2014/main" id="{1FD92F1B-17D9-420A-B71A-6DA4DE8E4FDA}"/>
              </a:ext>
            </a:extLst>
          </p:cNvPr>
          <p:cNvPicPr>
            <a:picLocks noChangeAspect="1"/>
          </p:cNvPicPr>
          <p:nvPr/>
        </p:nvPicPr>
        <p:blipFill>
          <a:blip r:embed="rId4"/>
          <a:stretch>
            <a:fillRect/>
          </a:stretch>
        </p:blipFill>
        <p:spPr>
          <a:xfrm>
            <a:off x="9233020" y="285220"/>
            <a:ext cx="2855262" cy="2289131"/>
          </a:xfrm>
          <a:prstGeom prst="rect">
            <a:avLst/>
          </a:prstGeom>
        </p:spPr>
      </p:pic>
      <p:sp>
        <p:nvSpPr>
          <p:cNvPr id="6" name="Прямоугольник 5">
            <a:extLst>
              <a:ext uri="{FF2B5EF4-FFF2-40B4-BE49-F238E27FC236}">
                <a16:creationId xmlns:a16="http://schemas.microsoft.com/office/drawing/2014/main" id="{0181194D-D45D-4489-B7AF-360E63FD1CF2}"/>
              </a:ext>
            </a:extLst>
          </p:cNvPr>
          <p:cNvSpPr/>
          <p:nvPr/>
        </p:nvSpPr>
        <p:spPr>
          <a:xfrm>
            <a:off x="105706" y="677664"/>
            <a:ext cx="6824932"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Логический элемент, реализующий функцию конъюнкции, называется схемой совпадения. Мнемоническое правило для конъюнкции с любым количеством входов звучит так: На выходе будет: </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всех входах действуют «1»,</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хотя бы на одном входе действует «0»</a:t>
            </a:r>
          </a:p>
          <a:p>
            <a:pPr indent="540000" algn="just">
              <a:lnSpc>
                <a:spcPts val="3000"/>
              </a:lnSpc>
            </a:pPr>
            <a:r>
              <a:rPr lang="ru-RU" sz="2400" dirty="0">
                <a:latin typeface="Times New Roman" panose="02020603050405020304" pitchFamily="18" charset="0"/>
                <a:cs typeface="Times New Roman" panose="02020603050405020304" pitchFamily="18" charset="0"/>
              </a:rPr>
              <a:t>Словесно эту операцию можно выразить следующим выражением: «Истина на выходе может быть при истине на входе 1 И истине на входе 2».</a:t>
            </a:r>
          </a:p>
        </p:txBody>
      </p:sp>
    </p:spTree>
    <p:extLst>
      <p:ext uri="{BB962C8B-B14F-4D97-AF65-F5344CB8AC3E}">
        <p14:creationId xmlns:p14="http://schemas.microsoft.com/office/powerpoint/2010/main" val="345562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419DECB-1E0A-4F23-92E0-BA7C0D748187}"/>
              </a:ext>
            </a:extLst>
          </p:cNvPr>
          <p:cNvSpPr/>
          <p:nvPr/>
        </p:nvSpPr>
        <p:spPr>
          <a:xfrm>
            <a:off x="170822" y="251324"/>
            <a:ext cx="7090082"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Дизъюнкция (логическое сложение). Операция ИЛИ</a:t>
            </a:r>
          </a:p>
        </p:txBody>
      </p:sp>
      <p:sp>
        <p:nvSpPr>
          <p:cNvPr id="3" name="Прямоугольник 2">
            <a:extLst>
              <a:ext uri="{FF2B5EF4-FFF2-40B4-BE49-F238E27FC236}">
                <a16:creationId xmlns:a16="http://schemas.microsoft.com/office/drawing/2014/main" id="{7EC53D84-4EB7-4B6F-B88A-82387375EE54}"/>
              </a:ext>
            </a:extLst>
          </p:cNvPr>
          <p:cNvSpPr/>
          <p:nvPr/>
        </p:nvSpPr>
        <p:spPr>
          <a:xfrm>
            <a:off x="170821" y="692447"/>
            <a:ext cx="7090081"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дизъюнкции с любым количеством входов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хотя бы на одном входе действует «1»,</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всех входах действуют «0»</a:t>
            </a:r>
          </a:p>
        </p:txBody>
      </p:sp>
      <p:pic>
        <p:nvPicPr>
          <p:cNvPr id="4" name="Рисунок 3">
            <a:extLst>
              <a:ext uri="{FF2B5EF4-FFF2-40B4-BE49-F238E27FC236}">
                <a16:creationId xmlns:a16="http://schemas.microsoft.com/office/drawing/2014/main" id="{C1A153ED-3BD1-4E92-B1EC-ABA2E335B683}"/>
              </a:ext>
            </a:extLst>
          </p:cNvPr>
          <p:cNvPicPr>
            <a:picLocks noChangeAspect="1"/>
          </p:cNvPicPr>
          <p:nvPr/>
        </p:nvPicPr>
        <p:blipFill>
          <a:blip r:embed="rId2"/>
          <a:stretch>
            <a:fillRect/>
          </a:stretch>
        </p:blipFill>
        <p:spPr>
          <a:xfrm>
            <a:off x="7260902" y="251324"/>
            <a:ext cx="2107761" cy="2761332"/>
          </a:xfrm>
          <a:prstGeom prst="rect">
            <a:avLst/>
          </a:prstGeom>
        </p:spPr>
      </p:pic>
      <p:pic>
        <p:nvPicPr>
          <p:cNvPr id="5" name="Рисунок 4">
            <a:extLst>
              <a:ext uri="{FF2B5EF4-FFF2-40B4-BE49-F238E27FC236}">
                <a16:creationId xmlns:a16="http://schemas.microsoft.com/office/drawing/2014/main" id="{D7919572-EC5A-4BD4-8003-80A4C0AF20F2}"/>
              </a:ext>
            </a:extLst>
          </p:cNvPr>
          <p:cNvPicPr>
            <a:picLocks noChangeAspect="1"/>
          </p:cNvPicPr>
          <p:nvPr/>
        </p:nvPicPr>
        <p:blipFill>
          <a:blip r:embed="rId3"/>
          <a:stretch>
            <a:fillRect/>
          </a:stretch>
        </p:blipFill>
        <p:spPr>
          <a:xfrm>
            <a:off x="9415094" y="150273"/>
            <a:ext cx="1329265" cy="1513885"/>
          </a:xfrm>
          <a:prstGeom prst="rect">
            <a:avLst/>
          </a:prstGeom>
        </p:spPr>
      </p:pic>
      <p:pic>
        <p:nvPicPr>
          <p:cNvPr id="6" name="Рисунок 5">
            <a:extLst>
              <a:ext uri="{FF2B5EF4-FFF2-40B4-BE49-F238E27FC236}">
                <a16:creationId xmlns:a16="http://schemas.microsoft.com/office/drawing/2014/main" id="{7F554B47-4049-4AAB-B752-91DACC3A1E3C}"/>
              </a:ext>
            </a:extLst>
          </p:cNvPr>
          <p:cNvPicPr>
            <a:picLocks noChangeAspect="1"/>
          </p:cNvPicPr>
          <p:nvPr/>
        </p:nvPicPr>
        <p:blipFill>
          <a:blip r:embed="rId4"/>
          <a:stretch>
            <a:fillRect/>
          </a:stretch>
        </p:blipFill>
        <p:spPr>
          <a:xfrm>
            <a:off x="10599051" y="1922062"/>
            <a:ext cx="1422128" cy="1489209"/>
          </a:xfrm>
          <a:prstGeom prst="rect">
            <a:avLst/>
          </a:prstGeom>
        </p:spPr>
      </p:pic>
      <p:sp>
        <p:nvSpPr>
          <p:cNvPr id="7" name="Прямоугольник 6">
            <a:extLst>
              <a:ext uri="{FF2B5EF4-FFF2-40B4-BE49-F238E27FC236}">
                <a16:creationId xmlns:a16="http://schemas.microsoft.com/office/drawing/2014/main" id="{75D100E0-91A1-4881-B2BF-79AB9A594393}"/>
              </a:ext>
            </a:extLst>
          </p:cNvPr>
          <p:cNvSpPr/>
          <p:nvPr/>
        </p:nvSpPr>
        <p:spPr>
          <a:xfrm>
            <a:off x="170820" y="3453779"/>
            <a:ext cx="7090081" cy="830997"/>
          </a:xfrm>
          <a:prstGeom prst="rect">
            <a:avLst/>
          </a:prstGeom>
        </p:spPr>
        <p:txBody>
          <a:bodyPr wrap="square">
            <a:spAutoFit/>
          </a:bodyPr>
          <a:lstStyle/>
          <a:p>
            <a:r>
              <a:rPr lang="ru-RU" sz="2400" dirty="0">
                <a:solidFill>
                  <a:srgbClr val="FFFF00"/>
                </a:solidFill>
                <a:latin typeface="Times New Roman" panose="02020603050405020304" pitchFamily="18" charset="0"/>
                <a:cs typeface="Times New Roman" panose="02020603050405020304" pitchFamily="18" charset="0"/>
              </a:rPr>
              <a:t>Инверсия функции конъюнкции. Операция И-НЕ </a:t>
            </a:r>
            <a:br>
              <a:rPr lang="ru-RU" sz="2400" dirty="0">
                <a:solidFill>
                  <a:srgbClr val="FFFF00"/>
                </a:solidFill>
                <a:latin typeface="Times New Roman" panose="02020603050405020304" pitchFamily="18" charset="0"/>
                <a:cs typeface="Times New Roman" panose="02020603050405020304" pitchFamily="18" charset="0"/>
              </a:rPr>
            </a:br>
            <a:r>
              <a:rPr lang="ru-RU" sz="2400" dirty="0">
                <a:solidFill>
                  <a:srgbClr val="FFFF00"/>
                </a:solidFill>
                <a:latin typeface="Times New Roman" panose="02020603050405020304" pitchFamily="18" charset="0"/>
                <a:cs typeface="Times New Roman" panose="02020603050405020304" pitchFamily="18" charset="0"/>
              </a:rPr>
              <a:t>(штрих Шеффера)</a:t>
            </a:r>
          </a:p>
        </p:txBody>
      </p:sp>
      <p:sp>
        <p:nvSpPr>
          <p:cNvPr id="8" name="Прямоугольник 7">
            <a:extLst>
              <a:ext uri="{FF2B5EF4-FFF2-40B4-BE49-F238E27FC236}">
                <a16:creationId xmlns:a16="http://schemas.microsoft.com/office/drawing/2014/main" id="{D160A51F-9423-4870-AB64-C374FCA5A7BC}"/>
              </a:ext>
            </a:extLst>
          </p:cNvPr>
          <p:cNvSpPr/>
          <p:nvPr/>
        </p:nvSpPr>
        <p:spPr>
          <a:xfrm>
            <a:off x="170820" y="4284776"/>
            <a:ext cx="7090081" cy="23645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И-НЕ с любым количеством входов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хотя бы на одном входе действует «0»,</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всех входах действуют «1»</a:t>
            </a:r>
          </a:p>
        </p:txBody>
      </p:sp>
      <p:pic>
        <p:nvPicPr>
          <p:cNvPr id="9" name="Рисунок 8">
            <a:extLst>
              <a:ext uri="{FF2B5EF4-FFF2-40B4-BE49-F238E27FC236}">
                <a16:creationId xmlns:a16="http://schemas.microsoft.com/office/drawing/2014/main" id="{473E2743-F8E3-4E54-B292-EA8E82393D84}"/>
              </a:ext>
            </a:extLst>
          </p:cNvPr>
          <p:cNvPicPr>
            <a:picLocks noChangeAspect="1"/>
          </p:cNvPicPr>
          <p:nvPr/>
        </p:nvPicPr>
        <p:blipFill>
          <a:blip r:embed="rId5"/>
          <a:stretch>
            <a:fillRect/>
          </a:stretch>
        </p:blipFill>
        <p:spPr>
          <a:xfrm>
            <a:off x="7260901" y="3672995"/>
            <a:ext cx="1907119" cy="2885554"/>
          </a:xfrm>
          <a:prstGeom prst="rect">
            <a:avLst/>
          </a:prstGeom>
        </p:spPr>
      </p:pic>
      <p:pic>
        <p:nvPicPr>
          <p:cNvPr id="10" name="Рисунок 9">
            <a:extLst>
              <a:ext uri="{FF2B5EF4-FFF2-40B4-BE49-F238E27FC236}">
                <a16:creationId xmlns:a16="http://schemas.microsoft.com/office/drawing/2014/main" id="{646460D3-1959-4276-93CF-DBD396215B4E}"/>
              </a:ext>
            </a:extLst>
          </p:cNvPr>
          <p:cNvPicPr>
            <a:picLocks noChangeAspect="1"/>
          </p:cNvPicPr>
          <p:nvPr/>
        </p:nvPicPr>
        <p:blipFill>
          <a:blip r:embed="rId6"/>
          <a:stretch>
            <a:fillRect/>
          </a:stretch>
        </p:blipFill>
        <p:spPr>
          <a:xfrm>
            <a:off x="9322231" y="3528463"/>
            <a:ext cx="1422128" cy="1512626"/>
          </a:xfrm>
          <a:prstGeom prst="rect">
            <a:avLst/>
          </a:prstGeom>
        </p:spPr>
      </p:pic>
      <p:pic>
        <p:nvPicPr>
          <p:cNvPr id="11" name="Рисунок 10">
            <a:extLst>
              <a:ext uri="{FF2B5EF4-FFF2-40B4-BE49-F238E27FC236}">
                <a16:creationId xmlns:a16="http://schemas.microsoft.com/office/drawing/2014/main" id="{AEEF1236-833F-4E74-BCAE-77E828D20759}"/>
              </a:ext>
            </a:extLst>
          </p:cNvPr>
          <p:cNvPicPr>
            <a:picLocks noChangeAspect="1"/>
          </p:cNvPicPr>
          <p:nvPr/>
        </p:nvPicPr>
        <p:blipFill>
          <a:blip r:embed="rId7"/>
          <a:stretch>
            <a:fillRect/>
          </a:stretch>
        </p:blipFill>
        <p:spPr>
          <a:xfrm>
            <a:off x="10599052" y="5115772"/>
            <a:ext cx="1422128" cy="1500410"/>
          </a:xfrm>
          <a:prstGeom prst="rect">
            <a:avLst/>
          </a:prstGeom>
        </p:spPr>
      </p:pic>
    </p:spTree>
    <p:extLst>
      <p:ext uri="{BB962C8B-B14F-4D97-AF65-F5344CB8AC3E}">
        <p14:creationId xmlns:p14="http://schemas.microsoft.com/office/powerpoint/2010/main" val="180354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01201FF-25BE-4427-B062-98884F9902AB}"/>
              </a:ext>
            </a:extLst>
          </p:cNvPr>
          <p:cNvSpPr/>
          <p:nvPr/>
        </p:nvSpPr>
        <p:spPr>
          <a:xfrm>
            <a:off x="0" y="101378"/>
            <a:ext cx="7063991" cy="830997"/>
          </a:xfrm>
          <a:prstGeom prst="rect">
            <a:avLst/>
          </a:prstGeom>
        </p:spPr>
        <p:txBody>
          <a:bodyPr wrap="square">
            <a:spAutoFit/>
          </a:bodyPr>
          <a:lstStyle/>
          <a:p>
            <a:pPr algn="just"/>
            <a:r>
              <a:rPr lang="ru-RU" sz="2400" dirty="0">
                <a:solidFill>
                  <a:srgbClr val="FFFF00"/>
                </a:solidFill>
                <a:latin typeface="Times New Roman" panose="02020603050405020304" pitchFamily="18" charset="0"/>
                <a:cs typeface="Times New Roman" panose="02020603050405020304" pitchFamily="18" charset="0"/>
              </a:rPr>
              <a:t>Инверсия функции дизъюнкции. Операция ИЛИ-НЕ</a:t>
            </a:r>
            <a:br>
              <a:rPr lang="ru-RU" sz="2400" dirty="0">
                <a:solidFill>
                  <a:srgbClr val="FFFF00"/>
                </a:solidFill>
                <a:latin typeface="Times New Roman" panose="02020603050405020304" pitchFamily="18" charset="0"/>
                <a:cs typeface="Times New Roman" panose="02020603050405020304" pitchFamily="18" charset="0"/>
              </a:rPr>
            </a:br>
            <a:r>
              <a:rPr lang="ru-RU" sz="2400" dirty="0">
                <a:solidFill>
                  <a:srgbClr val="FFFF00"/>
                </a:solidFill>
                <a:latin typeface="Times New Roman" panose="02020603050405020304" pitchFamily="18" charset="0"/>
                <a:cs typeface="Times New Roman" panose="02020603050405020304" pitchFamily="18" charset="0"/>
              </a:rPr>
              <a:t>(стрелка Пирса)</a:t>
            </a:r>
          </a:p>
        </p:txBody>
      </p:sp>
      <p:sp>
        <p:nvSpPr>
          <p:cNvPr id="3" name="Прямоугольник 2">
            <a:extLst>
              <a:ext uri="{FF2B5EF4-FFF2-40B4-BE49-F238E27FC236}">
                <a16:creationId xmlns:a16="http://schemas.microsoft.com/office/drawing/2014/main" id="{ED01A9D0-84D5-4476-958C-6C0A1A36E1F3}"/>
              </a:ext>
            </a:extLst>
          </p:cNvPr>
          <p:cNvSpPr/>
          <p:nvPr/>
        </p:nvSpPr>
        <p:spPr>
          <a:xfrm>
            <a:off x="0" y="932374"/>
            <a:ext cx="7063990"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ИЛИ-НЕ с любым количеством входов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всех входах действуют «0»,</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хотя бы на одном входе действует «1»</a:t>
            </a:r>
          </a:p>
        </p:txBody>
      </p:sp>
      <p:pic>
        <p:nvPicPr>
          <p:cNvPr id="4" name="Рисунок 3">
            <a:extLst>
              <a:ext uri="{FF2B5EF4-FFF2-40B4-BE49-F238E27FC236}">
                <a16:creationId xmlns:a16="http://schemas.microsoft.com/office/drawing/2014/main" id="{32D68D3E-DA18-45EB-A8A7-86E31A629EF5}"/>
              </a:ext>
            </a:extLst>
          </p:cNvPr>
          <p:cNvPicPr>
            <a:picLocks noChangeAspect="1"/>
          </p:cNvPicPr>
          <p:nvPr/>
        </p:nvPicPr>
        <p:blipFill>
          <a:blip r:embed="rId2"/>
          <a:stretch>
            <a:fillRect/>
          </a:stretch>
        </p:blipFill>
        <p:spPr>
          <a:xfrm>
            <a:off x="9143207" y="135720"/>
            <a:ext cx="1518094" cy="1569555"/>
          </a:xfrm>
          <a:prstGeom prst="rect">
            <a:avLst/>
          </a:prstGeom>
        </p:spPr>
      </p:pic>
      <p:pic>
        <p:nvPicPr>
          <p:cNvPr id="5" name="Рисунок 4">
            <a:extLst>
              <a:ext uri="{FF2B5EF4-FFF2-40B4-BE49-F238E27FC236}">
                <a16:creationId xmlns:a16="http://schemas.microsoft.com/office/drawing/2014/main" id="{59920C09-7AAC-4C73-B5E2-8CB84AC6D467}"/>
              </a:ext>
            </a:extLst>
          </p:cNvPr>
          <p:cNvPicPr>
            <a:picLocks noChangeAspect="1"/>
          </p:cNvPicPr>
          <p:nvPr/>
        </p:nvPicPr>
        <p:blipFill>
          <a:blip r:embed="rId3"/>
          <a:stretch>
            <a:fillRect/>
          </a:stretch>
        </p:blipFill>
        <p:spPr>
          <a:xfrm>
            <a:off x="7063990" y="135720"/>
            <a:ext cx="1914727" cy="2728487"/>
          </a:xfrm>
          <a:prstGeom prst="rect">
            <a:avLst/>
          </a:prstGeom>
        </p:spPr>
      </p:pic>
      <p:pic>
        <p:nvPicPr>
          <p:cNvPr id="6" name="Рисунок 5">
            <a:extLst>
              <a:ext uri="{FF2B5EF4-FFF2-40B4-BE49-F238E27FC236}">
                <a16:creationId xmlns:a16="http://schemas.microsoft.com/office/drawing/2014/main" id="{8C220F3D-4152-4782-8295-516AB0CB281C}"/>
              </a:ext>
            </a:extLst>
          </p:cNvPr>
          <p:cNvPicPr>
            <a:picLocks noChangeAspect="1"/>
          </p:cNvPicPr>
          <p:nvPr/>
        </p:nvPicPr>
        <p:blipFill>
          <a:blip r:embed="rId4"/>
          <a:stretch>
            <a:fillRect/>
          </a:stretch>
        </p:blipFill>
        <p:spPr>
          <a:xfrm>
            <a:off x="10565110" y="1762763"/>
            <a:ext cx="1518094" cy="1490491"/>
          </a:xfrm>
          <a:prstGeom prst="rect">
            <a:avLst/>
          </a:prstGeom>
        </p:spPr>
      </p:pic>
      <p:sp>
        <p:nvSpPr>
          <p:cNvPr id="7" name="Прямоугольник 6">
            <a:extLst>
              <a:ext uri="{FF2B5EF4-FFF2-40B4-BE49-F238E27FC236}">
                <a16:creationId xmlns:a16="http://schemas.microsoft.com/office/drawing/2014/main" id="{AC2F997B-67E8-4DC6-A903-E40A669DF763}"/>
              </a:ext>
            </a:extLst>
          </p:cNvPr>
          <p:cNvSpPr/>
          <p:nvPr/>
        </p:nvSpPr>
        <p:spPr>
          <a:xfrm>
            <a:off x="0" y="3253254"/>
            <a:ext cx="7063990" cy="830997"/>
          </a:xfrm>
          <a:prstGeom prst="rect">
            <a:avLst/>
          </a:prstGeom>
        </p:spPr>
        <p:txBody>
          <a:bodyPr wrap="square">
            <a:spAutoFit/>
          </a:bodyPr>
          <a:lstStyle/>
          <a:p>
            <a:pPr algn="just"/>
            <a:r>
              <a:rPr lang="ru-RU" sz="2400" dirty="0">
                <a:solidFill>
                  <a:srgbClr val="FFFF00"/>
                </a:solidFill>
                <a:latin typeface="Times New Roman" panose="02020603050405020304" pitchFamily="18" charset="0"/>
                <a:cs typeface="Times New Roman" panose="02020603050405020304" pitchFamily="18" charset="0"/>
              </a:rPr>
              <a:t>Эквивалентность (равнозначность),</a:t>
            </a:r>
            <a:br>
              <a:rPr lang="ru-RU" sz="2400" dirty="0">
                <a:solidFill>
                  <a:srgbClr val="FFFF00"/>
                </a:solidFill>
                <a:latin typeface="Times New Roman" panose="02020603050405020304" pitchFamily="18" charset="0"/>
                <a:cs typeface="Times New Roman" panose="02020603050405020304" pitchFamily="18" charset="0"/>
              </a:rPr>
            </a:br>
            <a:r>
              <a:rPr lang="ru-RU" sz="2400" dirty="0">
                <a:solidFill>
                  <a:srgbClr val="FFFF00"/>
                </a:solidFill>
                <a:latin typeface="Times New Roman" panose="02020603050405020304" pitchFamily="18" charset="0"/>
                <a:cs typeface="Times New Roman" panose="02020603050405020304" pitchFamily="18" charset="0"/>
              </a:rPr>
              <a:t>ИСКЛЮЧАЮЩЕЕ_ИЛИ-НЕ</a:t>
            </a:r>
          </a:p>
        </p:txBody>
      </p:sp>
      <p:sp>
        <p:nvSpPr>
          <p:cNvPr id="8" name="Прямоугольник 7">
            <a:extLst>
              <a:ext uri="{FF2B5EF4-FFF2-40B4-BE49-F238E27FC236}">
                <a16:creationId xmlns:a16="http://schemas.microsoft.com/office/drawing/2014/main" id="{D2CD56DA-E2FA-41C0-A66D-042BC8209D93}"/>
              </a:ext>
            </a:extLst>
          </p:cNvPr>
          <p:cNvSpPr/>
          <p:nvPr/>
        </p:nvSpPr>
        <p:spPr>
          <a:xfrm>
            <a:off x="123929" y="3993794"/>
            <a:ext cx="7211368" cy="2944268"/>
          </a:xfrm>
          <a:prstGeom prst="rect">
            <a:avLst/>
          </a:prstGeom>
        </p:spPr>
        <p:txBody>
          <a:bodyPr wrap="square">
            <a:spAutoFit/>
          </a:bodyPr>
          <a:lstStyle/>
          <a:p>
            <a:pPr indent="540000" algn="just">
              <a:lnSpc>
                <a:spcPts val="2800"/>
              </a:lnSpc>
            </a:pPr>
            <a:r>
              <a:rPr lang="ru-RU" sz="2300" dirty="0">
                <a:latin typeface="Times New Roman" panose="02020603050405020304" pitchFamily="18" charset="0"/>
                <a:cs typeface="Times New Roman" panose="02020603050405020304" pitchFamily="18" charset="0"/>
              </a:rPr>
              <a:t>Мнемоническое правило эквивалентности с любым количеством входов звучит так: На выходе будет:</a:t>
            </a:r>
          </a:p>
          <a:p>
            <a:pPr indent="540000" algn="just">
              <a:lnSpc>
                <a:spcPts val="2800"/>
              </a:lnSpc>
              <a:buFont typeface="Arial" panose="020B0604020202020204" pitchFamily="34" charset="0"/>
              <a:buChar char="•"/>
            </a:pPr>
            <a:r>
              <a:rPr lang="ru-RU" sz="2300" dirty="0">
                <a:latin typeface="Times New Roman" panose="02020603050405020304" pitchFamily="18" charset="0"/>
                <a:cs typeface="Times New Roman" panose="02020603050405020304" pitchFamily="18" charset="0"/>
              </a:rPr>
              <a:t>«1» тогда и только тогда, когда на входе действует чётное количество,</a:t>
            </a:r>
          </a:p>
          <a:p>
            <a:pPr indent="540000" algn="just">
              <a:lnSpc>
                <a:spcPts val="2800"/>
              </a:lnSpc>
              <a:buFont typeface="Arial" panose="020B0604020202020204" pitchFamily="34" charset="0"/>
              <a:buChar char="•"/>
            </a:pPr>
            <a:r>
              <a:rPr lang="ru-RU" sz="2300" dirty="0">
                <a:latin typeface="Times New Roman" panose="02020603050405020304" pitchFamily="18" charset="0"/>
                <a:cs typeface="Times New Roman" panose="02020603050405020304" pitchFamily="18" charset="0"/>
              </a:rPr>
              <a:t>«0» тогда и только тогда, когда на входе действует нечётное количество</a:t>
            </a:r>
          </a:p>
          <a:p>
            <a:pPr indent="540000" algn="just">
              <a:lnSpc>
                <a:spcPts val="2800"/>
              </a:lnSpc>
            </a:pPr>
            <a:r>
              <a:rPr lang="ru-RU" sz="2300" dirty="0">
                <a:latin typeface="Times New Roman" panose="02020603050405020304" pitchFamily="18" charset="0"/>
                <a:cs typeface="Times New Roman" panose="02020603050405020304" pitchFamily="18" charset="0"/>
              </a:rPr>
              <a:t>Словесная запись: «истина на выходе при истине на входе 1 и входе 2 или при лжи на входе 1 и входе 2».</a:t>
            </a:r>
          </a:p>
        </p:txBody>
      </p:sp>
      <p:pic>
        <p:nvPicPr>
          <p:cNvPr id="9" name="Рисунок 8">
            <a:extLst>
              <a:ext uri="{FF2B5EF4-FFF2-40B4-BE49-F238E27FC236}">
                <a16:creationId xmlns:a16="http://schemas.microsoft.com/office/drawing/2014/main" id="{B3C99DF9-6006-4ABA-94A6-03CC01719F93}"/>
              </a:ext>
            </a:extLst>
          </p:cNvPr>
          <p:cNvPicPr>
            <a:picLocks noChangeAspect="1"/>
          </p:cNvPicPr>
          <p:nvPr/>
        </p:nvPicPr>
        <p:blipFill>
          <a:blip r:embed="rId5"/>
          <a:stretch>
            <a:fillRect/>
          </a:stretch>
        </p:blipFill>
        <p:spPr>
          <a:xfrm>
            <a:off x="7335297" y="4084251"/>
            <a:ext cx="1731078" cy="2267848"/>
          </a:xfrm>
          <a:prstGeom prst="rect">
            <a:avLst/>
          </a:prstGeom>
        </p:spPr>
      </p:pic>
      <p:pic>
        <p:nvPicPr>
          <p:cNvPr id="10" name="Рисунок 9">
            <a:extLst>
              <a:ext uri="{FF2B5EF4-FFF2-40B4-BE49-F238E27FC236}">
                <a16:creationId xmlns:a16="http://schemas.microsoft.com/office/drawing/2014/main" id="{8BB47E42-9D36-4622-9C4B-A16D1CCEF40E}"/>
              </a:ext>
            </a:extLst>
          </p:cNvPr>
          <p:cNvPicPr>
            <a:picLocks noChangeAspect="1"/>
          </p:cNvPicPr>
          <p:nvPr/>
        </p:nvPicPr>
        <p:blipFill>
          <a:blip r:embed="rId6"/>
          <a:stretch>
            <a:fillRect/>
          </a:stretch>
        </p:blipFill>
        <p:spPr>
          <a:xfrm>
            <a:off x="9143207" y="3448602"/>
            <a:ext cx="1278668" cy="1592521"/>
          </a:xfrm>
          <a:prstGeom prst="rect">
            <a:avLst/>
          </a:prstGeom>
        </p:spPr>
      </p:pic>
      <p:pic>
        <p:nvPicPr>
          <p:cNvPr id="11" name="Рисунок 10">
            <a:extLst>
              <a:ext uri="{FF2B5EF4-FFF2-40B4-BE49-F238E27FC236}">
                <a16:creationId xmlns:a16="http://schemas.microsoft.com/office/drawing/2014/main" id="{1AC6CF82-111F-477F-8EB6-469EABED8C6D}"/>
              </a:ext>
            </a:extLst>
          </p:cNvPr>
          <p:cNvPicPr>
            <a:picLocks noChangeAspect="1"/>
          </p:cNvPicPr>
          <p:nvPr/>
        </p:nvPicPr>
        <p:blipFill>
          <a:blip r:embed="rId7"/>
          <a:stretch>
            <a:fillRect/>
          </a:stretch>
        </p:blipFill>
        <p:spPr>
          <a:xfrm>
            <a:off x="10498707" y="4814441"/>
            <a:ext cx="1518094" cy="1827336"/>
          </a:xfrm>
          <a:prstGeom prst="rect">
            <a:avLst/>
          </a:prstGeom>
        </p:spPr>
      </p:pic>
    </p:spTree>
    <p:extLst>
      <p:ext uri="{BB962C8B-B14F-4D97-AF65-F5344CB8AC3E}">
        <p14:creationId xmlns:p14="http://schemas.microsoft.com/office/powerpoint/2010/main" val="372161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6E567DF-9FA8-4736-9DFB-ED6E7525AD9C}"/>
              </a:ext>
            </a:extLst>
          </p:cNvPr>
          <p:cNvSpPr/>
          <p:nvPr/>
        </p:nvSpPr>
        <p:spPr>
          <a:xfrm>
            <a:off x="0" y="153797"/>
            <a:ext cx="11997732" cy="830997"/>
          </a:xfrm>
          <a:prstGeom prst="rect">
            <a:avLst/>
          </a:prstGeom>
        </p:spPr>
        <p:txBody>
          <a:bodyPr wrap="square">
            <a:spAutoFit/>
          </a:bodyPr>
          <a:lstStyle/>
          <a:p>
            <a:pPr algn="ctr"/>
            <a:r>
              <a:rPr lang="ru-RU" sz="2400" dirty="0">
                <a:solidFill>
                  <a:srgbClr val="FFFF00"/>
                </a:solidFill>
                <a:latin typeface="Times New Roman" panose="02020603050405020304" pitchFamily="18" charset="0"/>
                <a:cs typeface="Times New Roman" panose="02020603050405020304" pitchFamily="18" charset="0"/>
              </a:rPr>
              <a:t>Сложение (сумма) по модулю 2 (Исключающее - ИЛИ, неравнозначность). Инверсия равнозначности.</a:t>
            </a:r>
          </a:p>
        </p:txBody>
      </p:sp>
      <p:sp>
        <p:nvSpPr>
          <p:cNvPr id="3" name="Прямоугольник 2">
            <a:extLst>
              <a:ext uri="{FF2B5EF4-FFF2-40B4-BE49-F238E27FC236}">
                <a16:creationId xmlns:a16="http://schemas.microsoft.com/office/drawing/2014/main" id="{03852075-F3D4-4822-983F-B85558AB4CEF}"/>
              </a:ext>
            </a:extLst>
          </p:cNvPr>
          <p:cNvSpPr/>
          <p:nvPr/>
        </p:nvSpPr>
        <p:spPr>
          <a:xfrm>
            <a:off x="0" y="984794"/>
            <a:ext cx="8450664"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суммы по модулю 2 с любым количеством входов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входе действует нечётное количество ,</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входе действует чётное количество</a:t>
            </a:r>
          </a:p>
          <a:p>
            <a:pPr indent="540000" algn="just">
              <a:lnSpc>
                <a:spcPts val="3000"/>
              </a:lnSpc>
            </a:pPr>
            <a:r>
              <a:rPr lang="ru-RU" sz="2400" dirty="0">
                <a:latin typeface="Times New Roman" panose="02020603050405020304" pitchFamily="18" charset="0"/>
                <a:cs typeface="Times New Roman" panose="02020603050405020304" pitchFamily="18" charset="0"/>
              </a:rPr>
              <a:t>Словесное описание: «истина на выходе — только при истине на входе 1, либо только при истине на входе 2».</a:t>
            </a:r>
          </a:p>
        </p:txBody>
      </p:sp>
      <p:pic>
        <p:nvPicPr>
          <p:cNvPr id="4" name="Рисунок 3">
            <a:extLst>
              <a:ext uri="{FF2B5EF4-FFF2-40B4-BE49-F238E27FC236}">
                <a16:creationId xmlns:a16="http://schemas.microsoft.com/office/drawing/2014/main" id="{CA038AC3-E83F-443D-AFC9-3B1813B2CFCE}"/>
              </a:ext>
            </a:extLst>
          </p:cNvPr>
          <p:cNvPicPr>
            <a:picLocks noChangeAspect="1"/>
          </p:cNvPicPr>
          <p:nvPr/>
        </p:nvPicPr>
        <p:blipFill>
          <a:blip r:embed="rId2"/>
          <a:stretch>
            <a:fillRect/>
          </a:stretch>
        </p:blipFill>
        <p:spPr>
          <a:xfrm>
            <a:off x="8772211" y="984794"/>
            <a:ext cx="2903974" cy="3598403"/>
          </a:xfrm>
          <a:prstGeom prst="rect">
            <a:avLst/>
          </a:prstGeom>
        </p:spPr>
      </p:pic>
      <p:pic>
        <p:nvPicPr>
          <p:cNvPr id="5" name="Рисунок 4">
            <a:extLst>
              <a:ext uri="{FF2B5EF4-FFF2-40B4-BE49-F238E27FC236}">
                <a16:creationId xmlns:a16="http://schemas.microsoft.com/office/drawing/2014/main" id="{0FFE7A3F-FFC0-4CAB-970D-16D7DFC54653}"/>
              </a:ext>
            </a:extLst>
          </p:cNvPr>
          <p:cNvPicPr>
            <a:picLocks noChangeAspect="1"/>
          </p:cNvPicPr>
          <p:nvPr/>
        </p:nvPicPr>
        <p:blipFill>
          <a:blip r:embed="rId3"/>
          <a:stretch>
            <a:fillRect/>
          </a:stretch>
        </p:blipFill>
        <p:spPr>
          <a:xfrm>
            <a:off x="1951351" y="4418736"/>
            <a:ext cx="2098133" cy="2285467"/>
          </a:xfrm>
          <a:prstGeom prst="rect">
            <a:avLst/>
          </a:prstGeom>
        </p:spPr>
      </p:pic>
      <p:pic>
        <p:nvPicPr>
          <p:cNvPr id="6" name="Рисунок 5">
            <a:extLst>
              <a:ext uri="{FF2B5EF4-FFF2-40B4-BE49-F238E27FC236}">
                <a16:creationId xmlns:a16="http://schemas.microsoft.com/office/drawing/2014/main" id="{D6512BB0-A4F0-4898-8D12-0F5AC6218772}"/>
              </a:ext>
            </a:extLst>
          </p:cNvPr>
          <p:cNvPicPr>
            <a:picLocks noChangeAspect="1"/>
          </p:cNvPicPr>
          <p:nvPr/>
        </p:nvPicPr>
        <p:blipFill>
          <a:blip r:embed="rId4"/>
          <a:stretch>
            <a:fillRect/>
          </a:stretch>
        </p:blipFill>
        <p:spPr>
          <a:xfrm>
            <a:off x="5473468" y="4367175"/>
            <a:ext cx="2233618" cy="2337028"/>
          </a:xfrm>
          <a:prstGeom prst="rect">
            <a:avLst/>
          </a:prstGeom>
        </p:spPr>
      </p:pic>
    </p:spTree>
    <p:extLst>
      <p:ext uri="{BB962C8B-B14F-4D97-AF65-F5344CB8AC3E}">
        <p14:creationId xmlns:p14="http://schemas.microsoft.com/office/powerpoint/2010/main" val="258914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A1AC4BD-A747-4755-8FB6-963DB46C4B27}"/>
              </a:ext>
            </a:extLst>
          </p:cNvPr>
          <p:cNvSpPr/>
          <p:nvPr/>
        </p:nvSpPr>
        <p:spPr>
          <a:xfrm>
            <a:off x="68826" y="97164"/>
            <a:ext cx="9969908" cy="461665"/>
          </a:xfrm>
          <a:prstGeom prst="rect">
            <a:avLst/>
          </a:prstGeom>
        </p:spPr>
        <p:txBody>
          <a:bodyPr wrap="square">
            <a:spAutoFit/>
          </a:bodyPr>
          <a:lstStyle/>
          <a:p>
            <a:r>
              <a:rPr lang="ru-RU" sz="2400" dirty="0">
                <a:solidFill>
                  <a:srgbClr val="FFFF00"/>
                </a:solidFill>
                <a:latin typeface="Times New Roman" panose="02020603050405020304" pitchFamily="18" charset="0"/>
                <a:cs typeface="Times New Roman" panose="02020603050405020304" pitchFamily="18" charset="0"/>
              </a:rPr>
              <a:t>Импликация от A к B (прямая импликация, инверсия декремента, A&lt;=B)</a:t>
            </a:r>
          </a:p>
        </p:txBody>
      </p:sp>
      <p:sp>
        <p:nvSpPr>
          <p:cNvPr id="3" name="Прямоугольник 2">
            <a:extLst>
              <a:ext uri="{FF2B5EF4-FFF2-40B4-BE49-F238E27FC236}">
                <a16:creationId xmlns:a16="http://schemas.microsoft.com/office/drawing/2014/main" id="{2180D9C9-E103-4BE8-8C45-08142F67C389}"/>
              </a:ext>
            </a:extLst>
          </p:cNvPr>
          <p:cNvSpPr/>
          <p:nvPr/>
        </p:nvSpPr>
        <p:spPr>
          <a:xfrm>
            <a:off x="68826" y="772710"/>
            <a:ext cx="996990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инверсии декремента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«B» меньше «А»,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«B» больше либо равно «А»</a:t>
            </a:r>
          </a:p>
        </p:txBody>
      </p:sp>
      <p:pic>
        <p:nvPicPr>
          <p:cNvPr id="4" name="Рисунок 3">
            <a:extLst>
              <a:ext uri="{FF2B5EF4-FFF2-40B4-BE49-F238E27FC236}">
                <a16:creationId xmlns:a16="http://schemas.microsoft.com/office/drawing/2014/main" id="{26EB8319-2FB5-4A7F-B79D-83A70F325D64}"/>
              </a:ext>
            </a:extLst>
          </p:cNvPr>
          <p:cNvPicPr>
            <a:picLocks noChangeAspect="1"/>
          </p:cNvPicPr>
          <p:nvPr/>
        </p:nvPicPr>
        <p:blipFill>
          <a:blip r:embed="rId2"/>
          <a:stretch>
            <a:fillRect/>
          </a:stretch>
        </p:blipFill>
        <p:spPr>
          <a:xfrm>
            <a:off x="10159999" y="97164"/>
            <a:ext cx="1825523" cy="2493398"/>
          </a:xfrm>
          <a:prstGeom prst="rect">
            <a:avLst/>
          </a:prstGeom>
        </p:spPr>
      </p:pic>
      <p:sp>
        <p:nvSpPr>
          <p:cNvPr id="5" name="Прямоугольник 4">
            <a:extLst>
              <a:ext uri="{FF2B5EF4-FFF2-40B4-BE49-F238E27FC236}">
                <a16:creationId xmlns:a16="http://schemas.microsoft.com/office/drawing/2014/main" id="{BB63D38A-E7AE-40FD-BCD2-C2B7594FDD02}"/>
              </a:ext>
            </a:extLst>
          </p:cNvPr>
          <p:cNvSpPr/>
          <p:nvPr/>
        </p:nvSpPr>
        <p:spPr>
          <a:xfrm>
            <a:off x="68825" y="3855812"/>
            <a:ext cx="9969907" cy="461665"/>
          </a:xfrm>
          <a:prstGeom prst="rect">
            <a:avLst/>
          </a:prstGeom>
        </p:spPr>
        <p:txBody>
          <a:bodyPr wrap="square">
            <a:spAutoFit/>
          </a:bodyPr>
          <a:lstStyle/>
          <a:p>
            <a:r>
              <a:rPr lang="ru-RU" sz="2400" dirty="0">
                <a:solidFill>
                  <a:srgbClr val="FFFF00"/>
                </a:solidFill>
                <a:latin typeface="Times New Roman" panose="02020603050405020304" pitchFamily="18" charset="0"/>
                <a:cs typeface="Times New Roman" panose="02020603050405020304" pitchFamily="18" charset="0"/>
              </a:rPr>
              <a:t>Импликация от B к A (обратная импликация, инверсия инкремента, A&gt;=B)</a:t>
            </a:r>
          </a:p>
        </p:txBody>
      </p:sp>
      <p:sp>
        <p:nvSpPr>
          <p:cNvPr id="6" name="Прямоугольник 5">
            <a:extLst>
              <a:ext uri="{FF2B5EF4-FFF2-40B4-BE49-F238E27FC236}">
                <a16:creationId xmlns:a16="http://schemas.microsoft.com/office/drawing/2014/main" id="{4D437D11-7305-4020-93BE-A5D8D2FEC135}"/>
              </a:ext>
            </a:extLst>
          </p:cNvPr>
          <p:cNvSpPr/>
          <p:nvPr/>
        </p:nvSpPr>
        <p:spPr>
          <a:xfrm>
            <a:off x="68825" y="4478119"/>
            <a:ext cx="9969906"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инверсии инкремента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«B» больше «А»,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«B» меньше либо равно «А»</a:t>
            </a:r>
          </a:p>
        </p:txBody>
      </p:sp>
      <p:pic>
        <p:nvPicPr>
          <p:cNvPr id="7" name="Рисунок 6">
            <a:extLst>
              <a:ext uri="{FF2B5EF4-FFF2-40B4-BE49-F238E27FC236}">
                <a16:creationId xmlns:a16="http://schemas.microsoft.com/office/drawing/2014/main" id="{56470940-C64C-4A95-AA89-8AECCCF2648D}"/>
              </a:ext>
            </a:extLst>
          </p:cNvPr>
          <p:cNvPicPr>
            <a:picLocks noChangeAspect="1"/>
          </p:cNvPicPr>
          <p:nvPr/>
        </p:nvPicPr>
        <p:blipFill>
          <a:blip r:embed="rId3"/>
          <a:stretch>
            <a:fillRect/>
          </a:stretch>
        </p:blipFill>
        <p:spPr>
          <a:xfrm>
            <a:off x="10159999" y="3855812"/>
            <a:ext cx="1825523" cy="2526522"/>
          </a:xfrm>
          <a:prstGeom prst="rect">
            <a:avLst/>
          </a:prstGeom>
        </p:spPr>
      </p:pic>
    </p:spTree>
    <p:extLst>
      <p:ext uri="{BB962C8B-B14F-4D97-AF65-F5344CB8AC3E}">
        <p14:creationId xmlns:p14="http://schemas.microsoft.com/office/powerpoint/2010/main" val="115295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C5508F-0174-44C1-BAAC-A611999BAC11}"/>
              </a:ext>
            </a:extLst>
          </p:cNvPr>
          <p:cNvSpPr/>
          <p:nvPr/>
        </p:nvSpPr>
        <p:spPr>
          <a:xfrm>
            <a:off x="0" y="97164"/>
            <a:ext cx="8613058" cy="830997"/>
          </a:xfrm>
          <a:prstGeom prst="rect">
            <a:avLst/>
          </a:prstGeom>
        </p:spPr>
        <p:txBody>
          <a:bodyPr wrap="square">
            <a:spAutoFit/>
          </a:bodyPr>
          <a:lstStyle/>
          <a:p>
            <a:r>
              <a:rPr lang="ru-RU" sz="2400" dirty="0">
                <a:solidFill>
                  <a:srgbClr val="FFFF00"/>
                </a:solidFill>
                <a:latin typeface="Times New Roman" panose="02020603050405020304" pitchFamily="18" charset="0"/>
                <a:cs typeface="Times New Roman" panose="02020603050405020304" pitchFamily="18" charset="0"/>
              </a:rPr>
              <a:t>Декремент. Запрет импликации по B. Инверсия импликации от A к B</a:t>
            </a:r>
          </a:p>
        </p:txBody>
      </p:sp>
      <p:sp>
        <p:nvSpPr>
          <p:cNvPr id="3" name="Прямоугольник 2">
            <a:extLst>
              <a:ext uri="{FF2B5EF4-FFF2-40B4-BE49-F238E27FC236}">
                <a16:creationId xmlns:a16="http://schemas.microsoft.com/office/drawing/2014/main" id="{3842BE89-DE24-43EC-857A-551BF01FC145}"/>
              </a:ext>
            </a:extLst>
          </p:cNvPr>
          <p:cNvSpPr/>
          <p:nvPr/>
        </p:nvSpPr>
        <p:spPr>
          <a:xfrm>
            <a:off x="-1" y="910085"/>
            <a:ext cx="9489133"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инверсии импликации от A к B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«A» больше «B»,</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«A» меньше либо равно «B»</a:t>
            </a:r>
          </a:p>
        </p:txBody>
      </p:sp>
      <p:pic>
        <p:nvPicPr>
          <p:cNvPr id="4" name="Рисунок 3">
            <a:extLst>
              <a:ext uri="{FF2B5EF4-FFF2-40B4-BE49-F238E27FC236}">
                <a16:creationId xmlns:a16="http://schemas.microsoft.com/office/drawing/2014/main" id="{1E41ABD1-6FAE-49DF-AC46-609016F0BD69}"/>
              </a:ext>
            </a:extLst>
          </p:cNvPr>
          <p:cNvPicPr>
            <a:picLocks noChangeAspect="1"/>
          </p:cNvPicPr>
          <p:nvPr/>
        </p:nvPicPr>
        <p:blipFill>
          <a:blip r:embed="rId2"/>
          <a:stretch>
            <a:fillRect/>
          </a:stretch>
        </p:blipFill>
        <p:spPr>
          <a:xfrm>
            <a:off x="9706968" y="228954"/>
            <a:ext cx="2221086" cy="2692687"/>
          </a:xfrm>
          <a:prstGeom prst="rect">
            <a:avLst/>
          </a:prstGeom>
        </p:spPr>
      </p:pic>
      <p:sp>
        <p:nvSpPr>
          <p:cNvPr id="5" name="Прямоугольник 4">
            <a:extLst>
              <a:ext uri="{FF2B5EF4-FFF2-40B4-BE49-F238E27FC236}">
                <a16:creationId xmlns:a16="http://schemas.microsoft.com/office/drawing/2014/main" id="{C3EBDACA-E201-4A9B-82C4-D0551929F66D}"/>
              </a:ext>
            </a:extLst>
          </p:cNvPr>
          <p:cNvSpPr/>
          <p:nvPr/>
        </p:nvSpPr>
        <p:spPr>
          <a:xfrm>
            <a:off x="-1" y="2802552"/>
            <a:ext cx="8613058" cy="830997"/>
          </a:xfrm>
          <a:prstGeom prst="rect">
            <a:avLst/>
          </a:prstGeom>
        </p:spPr>
        <p:txBody>
          <a:bodyPr wrap="square">
            <a:spAutoFit/>
          </a:bodyPr>
          <a:lstStyle/>
          <a:p>
            <a:r>
              <a:rPr lang="ru-RU" sz="2400" dirty="0">
                <a:solidFill>
                  <a:srgbClr val="FFFF00"/>
                </a:solidFill>
                <a:latin typeface="Times New Roman" panose="02020603050405020304" pitchFamily="18" charset="0"/>
                <a:cs typeface="Times New Roman" panose="02020603050405020304" pitchFamily="18" charset="0"/>
              </a:rPr>
              <a:t>Инкремент. Запрет импликации по A. Инверсия импликации от B к A</a:t>
            </a:r>
          </a:p>
        </p:txBody>
      </p:sp>
      <p:sp>
        <p:nvSpPr>
          <p:cNvPr id="6" name="Прямоугольник 5">
            <a:extLst>
              <a:ext uri="{FF2B5EF4-FFF2-40B4-BE49-F238E27FC236}">
                <a16:creationId xmlns:a16="http://schemas.microsoft.com/office/drawing/2014/main" id="{C1B19B91-74A4-418E-A4C2-D690704A6B98}"/>
              </a:ext>
            </a:extLst>
          </p:cNvPr>
          <p:cNvSpPr/>
          <p:nvPr/>
        </p:nvSpPr>
        <p:spPr>
          <a:xfrm>
            <a:off x="-1" y="3633549"/>
            <a:ext cx="9489133"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Мнемоническое правило для инверсии импликации от B к A звучит так: На выходе будет: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 тогда и только тогда, когда на «B» больше «A»,</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«0» тогда и только тогда, когда на «B» меньше либо равно «A»</a:t>
            </a:r>
          </a:p>
          <a:p>
            <a:pPr indent="540000" algn="just">
              <a:lnSpc>
                <a:spcPts val="3000"/>
              </a:lnSpc>
            </a:pPr>
            <a:r>
              <a:rPr lang="ru-RU" sz="2400" dirty="0">
                <a:latin typeface="Times New Roman" panose="02020603050405020304" pitchFamily="18" charset="0"/>
                <a:cs typeface="Times New Roman" panose="02020603050405020304" pitchFamily="18" charset="0"/>
              </a:rPr>
              <a:t>Примечание 1. Элементы импликаций не имеют промышленных аналогов для функций с количеством входов, не равным 2.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Примечание 2. Элементы импликаций не имеют промышленных аналогов.</a:t>
            </a:r>
          </a:p>
        </p:txBody>
      </p:sp>
      <p:pic>
        <p:nvPicPr>
          <p:cNvPr id="7" name="Рисунок 6">
            <a:extLst>
              <a:ext uri="{FF2B5EF4-FFF2-40B4-BE49-F238E27FC236}">
                <a16:creationId xmlns:a16="http://schemas.microsoft.com/office/drawing/2014/main" id="{5A0DC68A-1DA3-4649-8693-119E7126ACBA}"/>
              </a:ext>
            </a:extLst>
          </p:cNvPr>
          <p:cNvPicPr>
            <a:picLocks noChangeAspect="1"/>
          </p:cNvPicPr>
          <p:nvPr/>
        </p:nvPicPr>
        <p:blipFill>
          <a:blip r:embed="rId3"/>
          <a:stretch>
            <a:fillRect/>
          </a:stretch>
        </p:blipFill>
        <p:spPr>
          <a:xfrm>
            <a:off x="9706969" y="3633549"/>
            <a:ext cx="2221085" cy="2563939"/>
          </a:xfrm>
          <a:prstGeom prst="rect">
            <a:avLst/>
          </a:prstGeom>
        </p:spPr>
      </p:pic>
    </p:spTree>
    <p:extLst>
      <p:ext uri="{BB962C8B-B14F-4D97-AF65-F5344CB8AC3E}">
        <p14:creationId xmlns:p14="http://schemas.microsoft.com/office/powerpoint/2010/main" val="383943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C3170C2-F54E-40BA-8DA2-DBD4A542CBCA}"/>
              </a:ext>
            </a:extLst>
          </p:cNvPr>
          <p:cNvSpPr/>
          <p:nvPr/>
        </p:nvSpPr>
        <p:spPr>
          <a:xfrm>
            <a:off x="117987" y="107502"/>
            <a:ext cx="11867536"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Этими простейшими логическими операциями (функциями), и даже некоторыми их подмножествами, можно выразить любые другие логические операции. Такой набор простейших функций называется функционально полным логическим базисом. Таких базисов 4:</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 НЕ (2 элемента)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ИЛИ, НЕ (2 элемента)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И-НЕ (1 элемент)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ИЛИ-НЕ (1 элемент).</a:t>
            </a:r>
          </a:p>
          <a:p>
            <a:pPr indent="540000" algn="just">
              <a:lnSpc>
                <a:spcPts val="3000"/>
              </a:lnSpc>
            </a:pPr>
            <a:r>
              <a:rPr lang="ru-RU" sz="2400" dirty="0">
                <a:latin typeface="Times New Roman" panose="02020603050405020304" pitchFamily="18" charset="0"/>
                <a:cs typeface="Times New Roman" panose="02020603050405020304" pitchFamily="18" charset="0"/>
              </a:rPr>
              <a:t>Для преобразования логических функций в один из названых базисов необходимо применять Закон (правило) де-Моргана.</a:t>
            </a:r>
          </a:p>
        </p:txBody>
      </p:sp>
      <p:pic>
        <p:nvPicPr>
          <p:cNvPr id="3" name="Рисунок 2">
            <a:extLst>
              <a:ext uri="{FF2B5EF4-FFF2-40B4-BE49-F238E27FC236}">
                <a16:creationId xmlns:a16="http://schemas.microsoft.com/office/drawing/2014/main" id="{CA292EA8-796B-4E8E-8678-82D437162336}"/>
              </a:ext>
            </a:extLst>
          </p:cNvPr>
          <p:cNvPicPr>
            <a:picLocks noChangeAspect="1"/>
          </p:cNvPicPr>
          <p:nvPr/>
        </p:nvPicPr>
        <p:blipFill>
          <a:blip r:embed="rId2"/>
          <a:stretch>
            <a:fillRect/>
          </a:stretch>
        </p:blipFill>
        <p:spPr>
          <a:xfrm>
            <a:off x="4401489" y="4129035"/>
            <a:ext cx="3389022" cy="1455687"/>
          </a:xfrm>
          <a:prstGeom prst="rect">
            <a:avLst/>
          </a:prstGeom>
        </p:spPr>
      </p:pic>
    </p:spTree>
    <p:extLst>
      <p:ext uri="{BB962C8B-B14F-4D97-AF65-F5344CB8AC3E}">
        <p14:creationId xmlns:p14="http://schemas.microsoft.com/office/powerpoint/2010/main" val="37905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17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48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39C5377-6FAA-4446-A656-1D4C75790A55}"/>
              </a:ext>
            </a:extLst>
          </p:cNvPr>
          <p:cNvSpPr/>
          <p:nvPr/>
        </p:nvSpPr>
        <p:spPr>
          <a:xfrm>
            <a:off x="147484" y="112247"/>
            <a:ext cx="11729884"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Булева функция (или логическая функция, или функция алгебры логики) от n аргументов — в дискретной математике — отображение </a:t>
            </a:r>
            <a:r>
              <a:rPr lang="ru-RU" sz="2400" dirty="0" err="1">
                <a:latin typeface="Times New Roman" panose="02020603050405020304" pitchFamily="18" charset="0"/>
                <a:cs typeface="Times New Roman" panose="02020603050405020304" pitchFamily="18" charset="0"/>
              </a:rPr>
              <a:t>Bn</a:t>
            </a:r>
            <a:r>
              <a:rPr lang="ru-RU" sz="2400" dirty="0">
                <a:latin typeface="Times New Roman" panose="02020603050405020304" pitchFamily="18" charset="0"/>
                <a:cs typeface="Times New Roman" panose="02020603050405020304" pitchFamily="18" charset="0"/>
              </a:rPr>
              <a:t> → B, где B = {0,1} — булево множество. Элементы булева множества {1, 0} обычно интерпретируют как логические значения «истинно» и «ложно», хотя в общем случае они рассматриваются как формальные символы, не несущие определённого смысла. Неотрицательное целое число n называют арностью или местностью функции, в случае n = 0 булева функция превращается в булеву константу. Элементы декартова произведения (n-я прямая степень) </a:t>
            </a:r>
            <a:r>
              <a:rPr lang="ru-RU" sz="2400" dirty="0" err="1">
                <a:latin typeface="Times New Roman" panose="02020603050405020304" pitchFamily="18" charset="0"/>
                <a:cs typeface="Times New Roman" panose="02020603050405020304" pitchFamily="18" charset="0"/>
              </a:rPr>
              <a:t>Bn</a:t>
            </a:r>
            <a:r>
              <a:rPr lang="ru-RU" sz="2400" dirty="0">
                <a:latin typeface="Times New Roman" panose="02020603050405020304" pitchFamily="18" charset="0"/>
                <a:cs typeface="Times New Roman" panose="02020603050405020304" pitchFamily="18" charset="0"/>
              </a:rPr>
              <a:t> называют </a:t>
            </a:r>
            <a:r>
              <a:rPr lang="ru-RU" sz="2400" b="1" dirty="0">
                <a:latin typeface="Times New Roman" panose="02020603050405020304" pitchFamily="18" charset="0"/>
                <a:cs typeface="Times New Roman" panose="02020603050405020304" pitchFamily="18" charset="0"/>
              </a:rPr>
              <a:t>булевыми векторами</a:t>
            </a:r>
            <a:r>
              <a:rPr lang="ru-RU" sz="2400" dirty="0">
                <a:latin typeface="Times New Roman" panose="02020603050405020304" pitchFamily="18" charset="0"/>
                <a:cs typeface="Times New Roman" panose="02020603050405020304" pitchFamily="18" charset="0"/>
              </a:rPr>
              <a:t>. </a:t>
            </a:r>
          </a:p>
          <a:p>
            <a:pPr indent="540000" algn="just">
              <a:lnSpc>
                <a:spcPts val="3000"/>
              </a:lnSpc>
            </a:pPr>
            <a:r>
              <a:rPr lang="ru-RU" sz="2400" dirty="0">
                <a:latin typeface="Times New Roman" panose="02020603050405020304" pitchFamily="18" charset="0"/>
                <a:cs typeface="Times New Roman" panose="02020603050405020304" pitchFamily="18" charset="0"/>
              </a:rPr>
              <a:t>Множество всех булевых функций от любого числа аргументов часто обозначается P2, а от n аргументов — P2(n). Переменные, принимающие значения из булева множества, называются </a:t>
            </a:r>
            <a:r>
              <a:rPr lang="ru-RU" sz="2400" b="1" dirty="0">
                <a:latin typeface="Times New Roman" panose="02020603050405020304" pitchFamily="18" charset="0"/>
                <a:cs typeface="Times New Roman" panose="02020603050405020304" pitchFamily="18" charset="0"/>
              </a:rPr>
              <a:t>булевыми переменными</a:t>
            </a:r>
            <a:r>
              <a:rPr lang="ru-RU" sz="2400" dirty="0">
                <a:latin typeface="Times New Roman" panose="02020603050405020304" pitchFamily="18" charset="0"/>
                <a:cs typeface="Times New Roman" panose="02020603050405020304" pitchFamily="18" charset="0"/>
              </a:rPr>
              <a:t>. Булевы функции названы по фамилии математика Джорджа Буля.</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0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436F0F3-14FE-4672-BABA-FD5D7E0D5B99}"/>
              </a:ext>
            </a:extLst>
          </p:cNvPr>
          <p:cNvSpPr/>
          <p:nvPr/>
        </p:nvSpPr>
        <p:spPr>
          <a:xfrm>
            <a:off x="186812" y="108350"/>
            <a:ext cx="11611897"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работе с булевыми функциями происходит полное абстрагирование от содержательного смысла, который имелся в виду в алгебре высказываний. Тем не менее, между булевыми функциями и формулами алгебры высказываний можно установить взаимно-однозначное соответствие, если: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установить взаимно-однозначное соответствие между булевыми переменными и пропозициональными переменными,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установить связь между булевыми функциями и логическими связками,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оставить расстановку скобок без изменений.</a:t>
            </a:r>
          </a:p>
          <a:p>
            <a:pPr indent="540000" algn="just">
              <a:lnSpc>
                <a:spcPts val="3000"/>
              </a:lnSpc>
            </a:pPr>
            <a:r>
              <a:rPr lang="ru-RU" sz="2400" dirty="0">
                <a:latin typeface="Times New Roman" panose="02020603050405020304" pitchFamily="18" charset="0"/>
                <a:cs typeface="Times New Roman" panose="02020603050405020304" pitchFamily="18" charset="0"/>
              </a:rPr>
              <a:t>Каждая булева функция арности n полностью определяется заданием своих значений на своей области определения, то есть на всех булевых векторах длины n. Число таких векторов равно 2n. Поскольку на каждом векторе булева функция может принимать значение либо 0, либо 1, то количество всех n-</a:t>
            </a:r>
            <a:r>
              <a:rPr lang="ru-RU" sz="2400" dirty="0" err="1">
                <a:latin typeface="Times New Roman" panose="02020603050405020304" pitchFamily="18" charset="0"/>
                <a:cs typeface="Times New Roman" panose="02020603050405020304" pitchFamily="18" charset="0"/>
              </a:rPr>
              <a:t>арных</a:t>
            </a:r>
            <a:r>
              <a:rPr lang="ru-RU" sz="2400" dirty="0">
                <a:latin typeface="Times New Roman" panose="02020603050405020304" pitchFamily="18" charset="0"/>
                <a:cs typeface="Times New Roman" panose="02020603050405020304" pitchFamily="18" charset="0"/>
              </a:rPr>
              <a:t> булевых функций равно 2(2n). Практически все булевы функции малых </a:t>
            </a:r>
            <a:r>
              <a:rPr lang="ru-RU" sz="2400" dirty="0" err="1">
                <a:latin typeface="Times New Roman" panose="02020603050405020304" pitchFamily="18" charset="0"/>
                <a:cs typeface="Times New Roman" panose="02020603050405020304" pitchFamily="18" charset="0"/>
              </a:rPr>
              <a:t>арностей</a:t>
            </a:r>
            <a:r>
              <a:rPr lang="ru-RU" sz="2400" dirty="0">
                <a:latin typeface="Times New Roman" panose="02020603050405020304" pitchFamily="18" charset="0"/>
                <a:cs typeface="Times New Roman" panose="02020603050405020304" pitchFamily="18" charset="0"/>
              </a:rPr>
              <a:t> (0, 1, 2 и 3) сложились исторически и имеют конкретные имена. Если значение функции не зависит от одной из переменных (то есть строго говоря для любых двух булевых векторов, отличающихся лишь в значении этой переменной, значение функции на них совпадает), то эта переменная называется </a:t>
            </a:r>
            <a:r>
              <a:rPr lang="ru-RU" sz="2400" i="1" dirty="0">
                <a:latin typeface="Times New Roman" panose="02020603050405020304" pitchFamily="18" charset="0"/>
                <a:cs typeface="Times New Roman" panose="02020603050405020304" pitchFamily="18" charset="0"/>
              </a:rPr>
              <a:t>фиктивной</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7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446DC0DA-AA38-40D6-9F72-96DC21BF71B3}"/>
              </a:ext>
            </a:extLst>
          </p:cNvPr>
          <p:cNvSpPr/>
          <p:nvPr/>
        </p:nvSpPr>
        <p:spPr>
          <a:xfrm>
            <a:off x="137652" y="174126"/>
            <a:ext cx="11887200"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Таблицы истинности</a:t>
            </a:r>
          </a:p>
          <a:p>
            <a:pPr indent="540000" algn="just">
              <a:lnSpc>
                <a:spcPts val="3000"/>
              </a:lnSpc>
            </a:pPr>
            <a:r>
              <a:rPr lang="ru-RU" sz="2400" dirty="0">
                <a:latin typeface="Times New Roman" panose="02020603050405020304" pitchFamily="18" charset="0"/>
                <a:cs typeface="Times New Roman" panose="02020603050405020304" pitchFamily="18" charset="0"/>
              </a:rPr>
              <a:t>Булева функция задаётся конечным набором значений, что позволяет представить её в виде таблицы истинности, например:</a:t>
            </a:r>
          </a:p>
        </p:txBody>
      </p:sp>
      <p:pic>
        <p:nvPicPr>
          <p:cNvPr id="18" name="Рисунок 17">
            <a:extLst>
              <a:ext uri="{FF2B5EF4-FFF2-40B4-BE49-F238E27FC236}">
                <a16:creationId xmlns:a16="http://schemas.microsoft.com/office/drawing/2014/main" id="{747D1BA6-87E1-4198-A517-99DFE0966DCF}"/>
              </a:ext>
            </a:extLst>
          </p:cNvPr>
          <p:cNvPicPr>
            <a:picLocks noChangeAspect="1"/>
          </p:cNvPicPr>
          <p:nvPr/>
        </p:nvPicPr>
        <p:blipFill>
          <a:blip r:embed="rId2"/>
          <a:stretch>
            <a:fillRect/>
          </a:stretch>
        </p:blipFill>
        <p:spPr>
          <a:xfrm>
            <a:off x="2993086" y="1396577"/>
            <a:ext cx="6176331" cy="4898923"/>
          </a:xfrm>
          <a:prstGeom prst="rect">
            <a:avLst/>
          </a:prstGeom>
        </p:spPr>
      </p:pic>
    </p:spTree>
    <p:extLst>
      <p:ext uri="{BB962C8B-B14F-4D97-AF65-F5344CB8AC3E}">
        <p14:creationId xmlns:p14="http://schemas.microsoft.com/office/powerpoint/2010/main" val="107985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01C504C-4E71-49AD-9A5A-C3E17336576A}"/>
              </a:ext>
            </a:extLst>
          </p:cNvPr>
          <p:cNvSpPr/>
          <p:nvPr/>
        </p:nvSpPr>
        <p:spPr>
          <a:xfrm>
            <a:off x="4242620" y="158083"/>
            <a:ext cx="3598606" cy="453009"/>
          </a:xfrm>
          <a:prstGeom prst="rect">
            <a:avLst/>
          </a:prstGeom>
        </p:spPr>
        <p:txBody>
          <a:bodyPr wrap="square">
            <a:spAutoFit/>
          </a:bodyPr>
          <a:lstStyle/>
          <a:p>
            <a:pPr indent="540000" algn="just">
              <a:lnSpc>
                <a:spcPts val="3000"/>
              </a:lnSpc>
            </a:pPr>
            <a:r>
              <a:rPr lang="ru-RU" sz="2400" dirty="0" err="1">
                <a:solidFill>
                  <a:srgbClr val="FFFF00"/>
                </a:solidFill>
                <a:latin typeface="Times New Roman" panose="02020603050405020304" pitchFamily="18" charset="0"/>
                <a:cs typeface="Times New Roman" panose="02020603050405020304" pitchFamily="18" charset="0"/>
              </a:rPr>
              <a:t>Нульарные</a:t>
            </a:r>
            <a:r>
              <a:rPr lang="ru-RU" sz="2400" dirty="0">
                <a:solidFill>
                  <a:srgbClr val="FFFF00"/>
                </a:solidFill>
                <a:latin typeface="Times New Roman" panose="02020603050405020304" pitchFamily="18" charset="0"/>
                <a:cs typeface="Times New Roman" panose="02020603050405020304" pitchFamily="18" charset="0"/>
              </a:rPr>
              <a:t> функции</a:t>
            </a:r>
          </a:p>
        </p:txBody>
      </p:sp>
      <p:pic>
        <p:nvPicPr>
          <p:cNvPr id="3" name="Рисунок 2">
            <a:extLst>
              <a:ext uri="{FF2B5EF4-FFF2-40B4-BE49-F238E27FC236}">
                <a16:creationId xmlns:a16="http://schemas.microsoft.com/office/drawing/2014/main" id="{32FD9CA9-3E95-4D84-A10E-244928C11B40}"/>
              </a:ext>
            </a:extLst>
          </p:cNvPr>
          <p:cNvPicPr>
            <a:picLocks noChangeAspect="1"/>
          </p:cNvPicPr>
          <p:nvPr/>
        </p:nvPicPr>
        <p:blipFill>
          <a:blip r:embed="rId2"/>
          <a:stretch>
            <a:fillRect/>
          </a:stretch>
        </p:blipFill>
        <p:spPr>
          <a:xfrm>
            <a:off x="3068650" y="804627"/>
            <a:ext cx="6054697" cy="1134554"/>
          </a:xfrm>
          <a:prstGeom prst="rect">
            <a:avLst/>
          </a:prstGeom>
        </p:spPr>
      </p:pic>
      <p:sp>
        <p:nvSpPr>
          <p:cNvPr id="4" name="Прямоугольник 3">
            <a:extLst>
              <a:ext uri="{FF2B5EF4-FFF2-40B4-BE49-F238E27FC236}">
                <a16:creationId xmlns:a16="http://schemas.microsoft.com/office/drawing/2014/main" id="{C60F3836-0C20-49FF-929F-A165FDC8EDBE}"/>
              </a:ext>
            </a:extLst>
          </p:cNvPr>
          <p:cNvSpPr/>
          <p:nvPr/>
        </p:nvSpPr>
        <p:spPr>
          <a:xfrm>
            <a:off x="176981" y="2099552"/>
            <a:ext cx="11729884" cy="1607171"/>
          </a:xfrm>
          <a:prstGeom prst="rect">
            <a:avLst/>
          </a:prstGeom>
        </p:spPr>
        <p:txBody>
          <a:bodyPr wrap="square">
            <a:spAutoFit/>
          </a:bodyPr>
          <a:lstStyle/>
          <a:p>
            <a:pPr indent="540000" algn="ctr">
              <a:lnSpc>
                <a:spcPts val="3000"/>
              </a:lnSpc>
            </a:pPr>
            <a:r>
              <a:rPr lang="ru-RU" sz="2400" dirty="0">
                <a:solidFill>
                  <a:srgbClr val="FFFF00"/>
                </a:solidFill>
                <a:latin typeface="Times New Roman" panose="02020603050405020304" pitchFamily="18" charset="0"/>
                <a:cs typeface="Times New Roman" panose="02020603050405020304" pitchFamily="18" charset="0"/>
              </a:rPr>
              <a:t>Унарные функции</a:t>
            </a:r>
          </a:p>
          <a:p>
            <a:pPr indent="540000" algn="just">
              <a:lnSpc>
                <a:spcPts val="3000"/>
              </a:lnSpc>
            </a:pPr>
            <a:r>
              <a:rPr lang="ru-RU" sz="2400" dirty="0">
                <a:latin typeface="Times New Roman" panose="02020603050405020304" pitchFamily="18" charset="0"/>
                <a:cs typeface="Times New Roman" panose="02020603050405020304" pitchFamily="18" charset="0"/>
              </a:rPr>
              <a:t>При </a:t>
            </a:r>
            <a:r>
              <a:rPr lang="ru-RU" sz="2400" i="1"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 = 1 число булевых функций равно 2</a:t>
            </a:r>
            <a:r>
              <a:rPr lang="ru-RU" sz="2400" baseline="30000" dirty="0">
                <a:latin typeface="Times New Roman" panose="02020603050405020304" pitchFamily="18" charset="0"/>
                <a:cs typeface="Times New Roman" panose="02020603050405020304" pitchFamily="18" charset="0"/>
              </a:rPr>
              <a:t>21</a:t>
            </a:r>
            <a:r>
              <a:rPr lang="ru-RU" sz="2400" dirty="0">
                <a:latin typeface="Times New Roman" panose="02020603050405020304" pitchFamily="18" charset="0"/>
                <a:cs typeface="Times New Roman" panose="02020603050405020304" pitchFamily="18" charset="0"/>
              </a:rPr>
              <a:t> = 2</a:t>
            </a:r>
            <a:r>
              <a:rPr lang="ru-RU" sz="2400" baseline="30000" dirty="0">
                <a:latin typeface="Times New Roman" panose="02020603050405020304" pitchFamily="18" charset="0"/>
                <a:cs typeface="Times New Roman" panose="02020603050405020304" pitchFamily="18" charset="0"/>
              </a:rPr>
              <a:t>2</a:t>
            </a:r>
            <a:r>
              <a:rPr lang="ru-RU" sz="2400" dirty="0">
                <a:latin typeface="Times New Roman" panose="02020603050405020304" pitchFamily="18" charset="0"/>
                <a:cs typeface="Times New Roman" panose="02020603050405020304" pitchFamily="18" charset="0"/>
              </a:rPr>
              <a:t> = 4. Определение этих функций содержится в следующей таблице.</a:t>
            </a:r>
          </a:p>
          <a:p>
            <a:pPr indent="540000" algn="just">
              <a:lnSpc>
                <a:spcPts val="3000"/>
              </a:lnSpc>
            </a:pPr>
            <a:r>
              <a:rPr lang="ru-RU" sz="2400" dirty="0">
                <a:latin typeface="Times New Roman" panose="02020603050405020304" pitchFamily="18" charset="0"/>
                <a:cs typeface="Times New Roman" panose="02020603050405020304" pitchFamily="18" charset="0"/>
              </a:rPr>
              <a:t>Таблица значений и названий булевых функций от одной переменной:</a:t>
            </a:r>
            <a:endParaRPr lang="ru-RU" sz="2400" b="0" i="0" dirty="0">
              <a:effectLst/>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F2D3579A-9198-4CEA-A3DB-741DB788F1C5}"/>
              </a:ext>
            </a:extLst>
          </p:cNvPr>
          <p:cNvPicPr>
            <a:picLocks noChangeAspect="1"/>
          </p:cNvPicPr>
          <p:nvPr/>
        </p:nvPicPr>
        <p:blipFill>
          <a:blip r:embed="rId3"/>
          <a:stretch>
            <a:fillRect/>
          </a:stretch>
        </p:blipFill>
        <p:spPr>
          <a:xfrm>
            <a:off x="192639" y="3950436"/>
            <a:ext cx="11806721" cy="2296472"/>
          </a:xfrm>
          <a:prstGeom prst="rect">
            <a:avLst/>
          </a:prstGeom>
        </p:spPr>
      </p:pic>
    </p:spTree>
    <p:extLst>
      <p:ext uri="{BB962C8B-B14F-4D97-AF65-F5344CB8AC3E}">
        <p14:creationId xmlns:p14="http://schemas.microsoft.com/office/powerpoint/2010/main" val="329947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CD5AEE4-1DDD-44AE-A6C5-7D68A676AD2A}"/>
              </a:ext>
            </a:extLst>
          </p:cNvPr>
          <p:cNvSpPr/>
          <p:nvPr/>
        </p:nvSpPr>
        <p:spPr>
          <a:xfrm>
            <a:off x="4735531" y="0"/>
            <a:ext cx="2720938"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Бинарные функции</a:t>
            </a:r>
          </a:p>
        </p:txBody>
      </p:sp>
      <p:pic>
        <p:nvPicPr>
          <p:cNvPr id="5" name="Рисунок 4">
            <a:extLst>
              <a:ext uri="{FF2B5EF4-FFF2-40B4-BE49-F238E27FC236}">
                <a16:creationId xmlns:a16="http://schemas.microsoft.com/office/drawing/2014/main" id="{CBDBB823-4DC8-406E-A87F-D033046CA796}"/>
              </a:ext>
            </a:extLst>
          </p:cNvPr>
          <p:cNvPicPr>
            <a:picLocks noChangeAspect="1"/>
          </p:cNvPicPr>
          <p:nvPr/>
        </p:nvPicPr>
        <p:blipFill>
          <a:blip r:embed="rId2"/>
          <a:stretch>
            <a:fillRect/>
          </a:stretch>
        </p:blipFill>
        <p:spPr>
          <a:xfrm>
            <a:off x="0" y="1071716"/>
            <a:ext cx="12192000" cy="4100052"/>
          </a:xfrm>
          <a:prstGeom prst="rect">
            <a:avLst/>
          </a:prstGeom>
        </p:spPr>
      </p:pic>
    </p:spTree>
    <p:extLst>
      <p:ext uri="{BB962C8B-B14F-4D97-AF65-F5344CB8AC3E}">
        <p14:creationId xmlns:p14="http://schemas.microsoft.com/office/powerpoint/2010/main" val="87084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2102DE8-A79E-4523-9D46-A4EEE9DA0879}"/>
              </a:ext>
            </a:extLst>
          </p:cNvPr>
          <p:cNvPicPr>
            <a:picLocks noChangeAspect="1"/>
          </p:cNvPicPr>
          <p:nvPr/>
        </p:nvPicPr>
        <p:blipFill>
          <a:blip r:embed="rId2"/>
          <a:stretch>
            <a:fillRect/>
          </a:stretch>
        </p:blipFill>
        <p:spPr>
          <a:xfrm>
            <a:off x="45195" y="192829"/>
            <a:ext cx="12101609" cy="3661416"/>
          </a:xfrm>
          <a:prstGeom prst="rect">
            <a:avLst/>
          </a:prstGeom>
        </p:spPr>
      </p:pic>
      <p:sp>
        <p:nvSpPr>
          <p:cNvPr id="3" name="Прямоугольник 2">
            <a:extLst>
              <a:ext uri="{FF2B5EF4-FFF2-40B4-BE49-F238E27FC236}">
                <a16:creationId xmlns:a16="http://schemas.microsoft.com/office/drawing/2014/main" id="{F45FD7F2-5D97-4664-8DC1-005BBEA391D5}"/>
              </a:ext>
            </a:extLst>
          </p:cNvPr>
          <p:cNvSpPr/>
          <p:nvPr/>
        </p:nvSpPr>
        <p:spPr>
          <a:xfrm>
            <a:off x="45196" y="4060722"/>
            <a:ext cx="11979656"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двух аргументах префиксная, инфиксная и постфиксная записи, по экономичности, почти одинаковы. Некоторые функции, имеющие смысл в цифровой технике, например функции сравнения, минимум и максимум, не имеют смысла в логике, так как в логике, в общем случае, логические значения TRUE и FALSE не имеют жёсткой привязки к числовым значениям (например в </a:t>
            </a:r>
            <a:r>
              <a:rPr lang="ru-RU" sz="2400" dirty="0" err="1">
                <a:latin typeface="Times New Roman" panose="02020603050405020304" pitchFamily="18" charset="0"/>
                <a:cs typeface="Times New Roman" panose="02020603050405020304" pitchFamily="18" charset="0"/>
              </a:rPr>
              <a:t>TurboBasic'е</a:t>
            </a:r>
            <a:r>
              <a:rPr lang="ru-RU" sz="2400" dirty="0">
                <a:latin typeface="Times New Roman" panose="02020603050405020304" pitchFamily="18" charset="0"/>
                <a:cs typeface="Times New Roman" panose="02020603050405020304" pitchFamily="18" charset="0"/>
              </a:rPr>
              <a:t>, для упрощения некоторых вычислений, TRUE = -1, а FALSE = 0) и невозможно определить, что больше TRUE или FALSE, импликации же и др. имеют смысл и в цифровой технике и в логике.</a:t>
            </a:r>
          </a:p>
        </p:txBody>
      </p:sp>
    </p:spTree>
    <p:extLst>
      <p:ext uri="{BB962C8B-B14F-4D97-AF65-F5344CB8AC3E}">
        <p14:creationId xmlns:p14="http://schemas.microsoft.com/office/powerpoint/2010/main" val="20680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FAC6A92-07AB-4CB0-A645-6981085F29F3}"/>
              </a:ext>
            </a:extLst>
          </p:cNvPr>
          <p:cNvSpPr/>
          <p:nvPr/>
        </p:nvSpPr>
        <p:spPr>
          <a:xfrm>
            <a:off x="4673270" y="0"/>
            <a:ext cx="2845459"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Тернарные функции</a:t>
            </a:r>
          </a:p>
        </p:txBody>
      </p:sp>
      <p:pic>
        <p:nvPicPr>
          <p:cNvPr id="4" name="Рисунок 3">
            <a:extLst>
              <a:ext uri="{FF2B5EF4-FFF2-40B4-BE49-F238E27FC236}">
                <a16:creationId xmlns:a16="http://schemas.microsoft.com/office/drawing/2014/main" id="{034EC456-AB80-4600-B0D1-D158C35AF9D0}"/>
              </a:ext>
            </a:extLst>
          </p:cNvPr>
          <p:cNvPicPr>
            <a:picLocks noChangeAspect="1"/>
          </p:cNvPicPr>
          <p:nvPr/>
        </p:nvPicPr>
        <p:blipFill>
          <a:blip r:embed="rId2"/>
          <a:stretch>
            <a:fillRect/>
          </a:stretch>
        </p:blipFill>
        <p:spPr>
          <a:xfrm>
            <a:off x="22333" y="461665"/>
            <a:ext cx="12147333" cy="4717703"/>
          </a:xfrm>
          <a:prstGeom prst="rect">
            <a:avLst/>
          </a:prstGeom>
        </p:spPr>
      </p:pic>
      <p:sp>
        <p:nvSpPr>
          <p:cNvPr id="5" name="Прямоугольник 4">
            <a:extLst>
              <a:ext uri="{FF2B5EF4-FFF2-40B4-BE49-F238E27FC236}">
                <a16:creationId xmlns:a16="http://schemas.microsoft.com/office/drawing/2014/main" id="{542DEB25-F442-47E6-ACA3-AFE69E939EAD}"/>
              </a:ext>
            </a:extLst>
          </p:cNvPr>
          <p:cNvSpPr/>
          <p:nvPr/>
        </p:nvSpPr>
        <p:spPr>
          <a:xfrm>
            <a:off x="0" y="5179368"/>
            <a:ext cx="12147333"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трёх и более аргументах префиксная (и постфиксная) запись экономичнее инфиксной записи. Обычный вид записи функций — префиксный (перед операндами). При инфиксной (между операндами) записи функций функции называются </a:t>
            </a:r>
            <a:r>
              <a:rPr lang="ru-RU" sz="2400" b="1" dirty="0">
                <a:latin typeface="Times New Roman" panose="02020603050405020304" pitchFamily="18" charset="0"/>
                <a:cs typeface="Times New Roman" panose="02020603050405020304" pitchFamily="18" charset="0"/>
              </a:rPr>
              <a:t>операторами</a:t>
            </a:r>
            <a:r>
              <a:rPr lang="ru-RU" sz="2400" dirty="0">
                <a:latin typeface="Times New Roman" panose="02020603050405020304" pitchFamily="18" charset="0"/>
                <a:cs typeface="Times New Roman" panose="02020603050405020304" pitchFamily="18" charset="0"/>
              </a:rPr>
              <a:t>, а аргументы функции — </a:t>
            </a:r>
            <a:r>
              <a:rPr lang="ru-RU" sz="2400" b="1" dirty="0">
                <a:latin typeface="Times New Roman" panose="02020603050405020304" pitchFamily="18" charset="0"/>
                <a:cs typeface="Times New Roman" panose="02020603050405020304" pitchFamily="18" charset="0"/>
              </a:rPr>
              <a:t>операндами</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033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281F62F-2911-4963-87D0-926E287F3B1D}"/>
              </a:ext>
            </a:extLst>
          </p:cNvPr>
          <p:cNvSpPr/>
          <p:nvPr/>
        </p:nvSpPr>
        <p:spPr>
          <a:xfrm>
            <a:off x="137650" y="128014"/>
            <a:ext cx="11897033" cy="4684937"/>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Логические элементы</a:t>
            </a:r>
            <a:r>
              <a:rPr lang="ru-RU" sz="2400" dirty="0">
                <a:latin typeface="Times New Roman" panose="02020603050405020304" pitchFamily="18" charset="0"/>
                <a:cs typeface="Times New Roman" panose="02020603050405020304" pitchFamily="18" charset="0"/>
              </a:rPr>
              <a:t> — устройства, предназначенные для обработки информации в цифровой форме (последовательности сигналов высокого — «1» и низкого — «0» уровней в двоичной логике, последовательность «0», «1» и «2» в троичной логике, последовательностями «0», «1», «2», «3», «4», «5», «6», «7», «8» и «9» в десятичной логике). Физически логические элементы могут быть выполнены механическими, электромеханическими (на электромагнитных реле), электронными (на диодах и транзисторах), пневматическими, гидравлическими, оптическими и др.</a:t>
            </a:r>
          </a:p>
          <a:p>
            <a:pPr indent="540000" algn="just">
              <a:lnSpc>
                <a:spcPts val="3000"/>
              </a:lnSpc>
            </a:pPr>
            <a:r>
              <a:rPr lang="ru-RU" sz="2400" dirty="0">
                <a:latin typeface="Times New Roman" panose="02020603050405020304" pitchFamily="18" charset="0"/>
                <a:cs typeface="Times New Roman" panose="02020603050405020304" pitchFamily="18" charset="0"/>
              </a:rPr>
              <a:t>Логические операции (булева функция) своё теоретическое обоснование получили в алгебре логики.</a:t>
            </a:r>
          </a:p>
          <a:p>
            <a:pPr indent="540000" algn="just">
              <a:lnSpc>
                <a:spcPts val="3000"/>
              </a:lnSpc>
            </a:pPr>
            <a:r>
              <a:rPr lang="ru-RU" sz="2400" dirty="0">
                <a:latin typeface="Times New Roman" panose="02020603050405020304" pitchFamily="18" charset="0"/>
                <a:cs typeface="Times New Roman" panose="02020603050405020304" pitchFamily="18" charset="0"/>
              </a:rPr>
              <a:t>Логические операции с одним операндом называются </a:t>
            </a:r>
            <a:r>
              <a:rPr lang="ru-RU" sz="2400" i="1" dirty="0">
                <a:latin typeface="Times New Roman" panose="02020603050405020304" pitchFamily="18" charset="0"/>
                <a:cs typeface="Times New Roman" panose="02020603050405020304" pitchFamily="18" charset="0"/>
              </a:rPr>
              <a:t>унарными</a:t>
            </a:r>
            <a:r>
              <a:rPr lang="ru-RU" sz="2400" dirty="0">
                <a:latin typeface="Times New Roman" panose="02020603050405020304" pitchFamily="18" charset="0"/>
                <a:cs typeface="Times New Roman" panose="02020603050405020304" pitchFamily="18" charset="0"/>
              </a:rPr>
              <a:t>, с двумя — </a:t>
            </a:r>
            <a:r>
              <a:rPr lang="ru-RU" sz="2400" i="1" dirty="0">
                <a:latin typeface="Times New Roman" panose="02020603050405020304" pitchFamily="18" charset="0"/>
                <a:cs typeface="Times New Roman" panose="02020603050405020304" pitchFamily="18" charset="0"/>
              </a:rPr>
              <a:t>бинарными</a:t>
            </a:r>
            <a:r>
              <a:rPr lang="ru-RU" sz="2400" dirty="0">
                <a:latin typeface="Times New Roman" panose="02020603050405020304" pitchFamily="18" charset="0"/>
                <a:cs typeface="Times New Roman" panose="02020603050405020304" pitchFamily="18" charset="0"/>
              </a:rPr>
              <a:t>, с тремя — </a:t>
            </a:r>
            <a:r>
              <a:rPr lang="ru-RU" sz="2400" i="1" dirty="0">
                <a:latin typeface="Times New Roman" panose="02020603050405020304" pitchFamily="18" charset="0"/>
                <a:cs typeface="Times New Roman" panose="02020603050405020304" pitchFamily="18" charset="0"/>
              </a:rPr>
              <a:t>тернарными</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триарными</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тринарными</a:t>
            </a:r>
            <a:r>
              <a:rPr lang="ru-RU" sz="2400" dirty="0">
                <a:latin typeface="Times New Roman" panose="02020603050405020304" pitchFamily="18" charset="0"/>
                <a:cs typeface="Times New Roman" panose="02020603050405020304" pitchFamily="18" charset="0"/>
              </a:rPr>
              <a:t>) и т. д.</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718</TotalTime>
  <Words>530</Words>
  <Application>Microsoft Office PowerPoint</Application>
  <PresentationFormat>Широкоэкранный</PresentationFormat>
  <Paragraphs>81</Paragraphs>
  <Slides>19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Calisto MT</vt:lpstr>
      <vt:lpstr>Times New Roman</vt:lpstr>
      <vt:lpstr>Wingdings 2</vt:lpstr>
      <vt:lpstr>Сланец</vt:lpstr>
      <vt:lpstr>Лекция 10: «Логические функции, схемы и элементы»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65</cp:revision>
  <dcterms:created xsi:type="dcterms:W3CDTF">2019-03-05T13:15:09Z</dcterms:created>
  <dcterms:modified xsi:type="dcterms:W3CDTF">2019-05-16T08:30:46Z</dcterms:modified>
</cp:coreProperties>
</file>