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8" r:id="rId14"/>
    <p:sldId id="289" r:id="rId15"/>
    <p:sldId id="291" r:id="rId16"/>
    <p:sldId id="292" r:id="rId17"/>
    <p:sldId id="293" r:id="rId18"/>
    <p:sldId id="294" r:id="rId19"/>
    <p:sldId id="295" r:id="rId20"/>
    <p:sldId id="29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16.05.2019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16.05.2019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16.05.2019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16.05.2019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16.05.2019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16.05.2019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16.05.2019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16.05.2019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u.wikipedia.org/wiki/%D0%90%D0%BD%D0%B3%D0%BB%D0%B8%D0%B9%D1%81%D0%BA%D0%B8%D0%B9_%D1%8F%D0%B7%D1%8B%D0%BA"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850491"/>
            <a:ext cx="12192000" cy="1558212"/>
          </a:xfrm>
        </p:spPr>
        <p:txBody>
          <a:bodyPr>
            <a:normAutofit fontScale="90000"/>
          </a:bodyPr>
          <a:lstStyle/>
          <a:p>
            <a:r>
              <a:rPr lang="ru-RU" dirty="0"/>
              <a:t>Лекция 11: «Логические элементы, Шифраторы, дешифраторы и мультиплексоры, счетчики, триггеры»</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F636D66-C28B-4460-A580-5F503F429D64}"/>
              </a:ext>
            </a:extLst>
          </p:cNvPr>
          <p:cNvSpPr/>
          <p:nvPr/>
        </p:nvSpPr>
        <p:spPr>
          <a:xfrm>
            <a:off x="147483" y="114792"/>
            <a:ext cx="11769213" cy="391549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Кроме этого, некоторые мультиплексоры имеют выход, который может принимать три состояния: два логических состояния 0 и 1, и третье состояние — отключённый выход (</a:t>
            </a:r>
            <a:r>
              <a:rPr lang="ru-RU" sz="2400" dirty="0" err="1">
                <a:latin typeface="Times New Roman" panose="02020603050405020304" pitchFamily="18" charset="0"/>
                <a:cs typeface="Times New Roman" panose="02020603050405020304" pitchFamily="18" charset="0"/>
              </a:rPr>
              <a:t>высокоимпедансное</a:t>
            </a:r>
            <a:r>
              <a:rPr lang="ru-RU" sz="2400" dirty="0">
                <a:latin typeface="Times New Roman" panose="02020603050405020304" pitchFamily="18" charset="0"/>
                <a:cs typeface="Times New Roman" panose="02020603050405020304" pitchFamily="18" charset="0"/>
              </a:rPr>
              <a:t> состояние, часто говорят, Z - состояние — выходное сопротивление велико, выходной внутренний логический вентиль отключается от выхода специальным внутренним ключом). Такое техническое решение облегчает наращивание количества входных сигналов мультиплексора каскадированием нескольких микросхем мультиплексоров, при этом выходы микросхем просто электрически соединяются. Перевод мультиплексора в третье состояние производится подачей на вход OE (от англ. Output </a:t>
            </a:r>
            <a:r>
              <a:rPr lang="ru-RU" sz="2400" dirty="0" err="1">
                <a:latin typeface="Times New Roman" panose="02020603050405020304" pitchFamily="18" charset="0"/>
                <a:cs typeface="Times New Roman" panose="02020603050405020304" pitchFamily="18" charset="0"/>
              </a:rPr>
              <a:t>Enable</a:t>
            </a:r>
            <a:r>
              <a:rPr lang="ru-RU" sz="2400" dirty="0">
                <a:latin typeface="Times New Roman" panose="02020603050405020304" pitchFamily="18" charset="0"/>
                <a:cs typeface="Times New Roman" panose="02020603050405020304" pitchFamily="18" charset="0"/>
              </a:rPr>
              <a:t>) логической 1, чаще логического 0 — опять же зависит от модели конкретного мультиплексора.</a:t>
            </a:r>
          </a:p>
        </p:txBody>
      </p:sp>
    </p:spTree>
    <p:extLst>
      <p:ext uri="{BB962C8B-B14F-4D97-AF65-F5344CB8AC3E}">
        <p14:creationId xmlns:p14="http://schemas.microsoft.com/office/powerpoint/2010/main" val="160901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A5C0AF3-8A42-48F6-AB8A-D39887A40614}"/>
              </a:ext>
            </a:extLst>
          </p:cNvPr>
          <p:cNvSpPr/>
          <p:nvPr/>
        </p:nvSpPr>
        <p:spPr>
          <a:xfrm>
            <a:off x="108155" y="296604"/>
            <a:ext cx="6351640" cy="6223820"/>
          </a:xfrm>
          <a:prstGeom prst="rect">
            <a:avLst/>
          </a:prstGeom>
        </p:spPr>
        <p:txBody>
          <a:bodyPr wrap="square">
            <a:spAutoFit/>
          </a:bodyPr>
          <a:lstStyle/>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Мультиплексоры могут использоваться в делителя частоты, триггерных устройствах, сдвигающих устройствах и др. </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Мультиплексоры могут использоваться для преобразования параллельного двоичного кода в последовательный. Для такого преобразования достаточно подать на информационные входы мультиплексора параллельный двоичный код, а сигналы на адресные входы подавать в такой последовательности, чтобы к выходу поочередно подключались входы, начиная с первого и заканчивая последним.</a:t>
            </a:r>
          </a:p>
          <a:p>
            <a:pPr indent="540000" algn="just">
              <a:lnSpc>
                <a:spcPts val="3000"/>
              </a:lnSpc>
            </a:pPr>
            <a:r>
              <a:rPr lang="ru-RU" sz="2400" dirty="0">
                <a:latin typeface="Times New Roman" panose="02020603050405020304" pitchFamily="18" charset="0"/>
                <a:cs typeface="Times New Roman" panose="02020603050405020304" pitchFamily="18" charset="0"/>
              </a:rPr>
              <a:t>Мультиплексоры обозначают сочетанием </a:t>
            </a:r>
            <a:r>
              <a:rPr lang="en-US" sz="2400" dirty="0">
                <a:latin typeface="Times New Roman" panose="02020603050405020304" pitchFamily="18" charset="0"/>
                <a:cs typeface="Times New Roman" panose="02020603050405020304" pitchFamily="18" charset="0"/>
              </a:rPr>
              <a:t>MUX (</a:t>
            </a:r>
            <a:r>
              <a:rPr lang="ru-RU" sz="2400" dirty="0">
                <a:latin typeface="Times New Roman" panose="02020603050405020304" pitchFamily="18" charset="0"/>
                <a:cs typeface="Times New Roman" panose="02020603050405020304" pitchFamily="18" charset="0"/>
              </a:rPr>
              <a:t>от англ. </a:t>
            </a:r>
            <a:r>
              <a:rPr lang="en-US" sz="2400" dirty="0">
                <a:latin typeface="Times New Roman" panose="02020603050405020304" pitchFamily="18" charset="0"/>
                <a:cs typeface="Times New Roman" panose="02020603050405020304" pitchFamily="18" charset="0"/>
              </a:rPr>
              <a:t>multiplexer), </a:t>
            </a:r>
            <a:r>
              <a:rPr lang="ru-RU" sz="2400" dirty="0">
                <a:latin typeface="Times New Roman" panose="02020603050405020304" pitchFamily="18" charset="0"/>
                <a:cs typeface="Times New Roman" panose="02020603050405020304" pitchFamily="18" charset="0"/>
              </a:rPr>
              <a:t>а также </a:t>
            </a:r>
            <a:r>
              <a:rPr lang="en-US" sz="2400" dirty="0">
                <a:latin typeface="Times New Roman" panose="02020603050405020304" pitchFamily="18" charset="0"/>
                <a:cs typeface="Times New Roman" panose="02020603050405020304" pitchFamily="18" charset="0"/>
              </a:rPr>
              <a:t>MS (</a:t>
            </a:r>
            <a:r>
              <a:rPr lang="ru-RU" sz="2400" dirty="0">
                <a:latin typeface="Times New Roman" panose="02020603050405020304" pitchFamily="18" charset="0"/>
                <a:cs typeface="Times New Roman" panose="02020603050405020304" pitchFamily="18" charset="0"/>
              </a:rPr>
              <a:t>от англ. </a:t>
            </a:r>
            <a:r>
              <a:rPr lang="en-US" sz="2400" dirty="0">
                <a:latin typeface="Times New Roman" panose="02020603050405020304" pitchFamily="18" charset="0"/>
                <a:cs typeface="Times New Roman" panose="02020603050405020304" pitchFamily="18" charset="0"/>
              </a:rPr>
              <a:t>multiplexer selector).</a:t>
            </a:r>
            <a:endParaRPr lang="ru-RU" sz="2400" dirty="0">
              <a:latin typeface="Times New Roman" panose="02020603050405020304" pitchFamily="18" charset="0"/>
              <a:cs typeface="Times New Roman" panose="02020603050405020304" pitchFamily="18" charset="0"/>
            </a:endParaRPr>
          </a:p>
        </p:txBody>
      </p:sp>
      <p:pic>
        <p:nvPicPr>
          <p:cNvPr id="5122" name="Picture 2" descr="https://upload.wikimedia.org/wikipedia/commons/thumb/d/d8/MUX.png/250px-MUX.png">
            <a:extLst>
              <a:ext uri="{FF2B5EF4-FFF2-40B4-BE49-F238E27FC236}">
                <a16:creationId xmlns:a16="http://schemas.microsoft.com/office/drawing/2014/main" id="{54BA3C61-DAC0-4CD3-B673-A482DD41C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5937" y="296604"/>
            <a:ext cx="5198960" cy="4533493"/>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49C1577B-2069-4FF4-B6F6-621533DCAA31}"/>
              </a:ext>
            </a:extLst>
          </p:cNvPr>
          <p:cNvSpPr/>
          <p:nvPr/>
        </p:nvSpPr>
        <p:spPr>
          <a:xfrm>
            <a:off x="6685937" y="5180441"/>
            <a:ext cx="4562166"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5 — Условное графическое обозначение (УГО) мультиплексора «4 в 1».</a:t>
            </a:r>
          </a:p>
        </p:txBody>
      </p:sp>
    </p:spTree>
    <p:extLst>
      <p:ext uri="{BB962C8B-B14F-4D97-AF65-F5344CB8AC3E}">
        <p14:creationId xmlns:p14="http://schemas.microsoft.com/office/powerpoint/2010/main" val="3767918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8929233-779B-4D44-B438-9D118A77A0AA}"/>
              </a:ext>
            </a:extLst>
          </p:cNvPr>
          <p:cNvSpPr/>
          <p:nvPr/>
        </p:nvSpPr>
        <p:spPr>
          <a:xfrm>
            <a:off x="98321" y="110894"/>
            <a:ext cx="11906865" cy="2761333"/>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Счётчик</a:t>
            </a:r>
            <a:r>
              <a:rPr lang="ru-RU" sz="2400" dirty="0">
                <a:latin typeface="Times New Roman" panose="02020603050405020304" pitchFamily="18" charset="0"/>
                <a:cs typeface="Times New Roman" panose="02020603050405020304" pitchFamily="18" charset="0"/>
              </a:rPr>
              <a:t> числа импульсов — устройство, на выходах которого получается двоичный (двоично-десятичный) код, определяемый числом поступивших импульсов. Счётчики могут строиться на двухступенчатых D-триггерах, T-триггерах и JK-триггерах.</a:t>
            </a:r>
          </a:p>
          <a:p>
            <a:pPr indent="540000" algn="just">
              <a:lnSpc>
                <a:spcPts val="3000"/>
              </a:lnSpc>
            </a:pPr>
            <a:r>
              <a:rPr lang="ru-RU" sz="2400" dirty="0">
                <a:latin typeface="Times New Roman" panose="02020603050405020304" pitchFamily="18" charset="0"/>
                <a:cs typeface="Times New Roman" panose="02020603050405020304" pitchFamily="18" charset="0"/>
              </a:rPr>
              <a:t>Основной параметр счётчика — модуль счёта — максимальное число единичных сигналов, которое может быть сосчитано счётчиком. Счётчики обозначают через СТ (от англ. </a:t>
            </a:r>
            <a:r>
              <a:rPr lang="ru-RU" sz="2400" dirty="0" err="1">
                <a:latin typeface="Times New Roman" panose="02020603050405020304" pitchFamily="18" charset="0"/>
                <a:cs typeface="Times New Roman" panose="02020603050405020304" pitchFamily="18" charset="0"/>
              </a:rPr>
              <a:t>counter</a:t>
            </a:r>
            <a:r>
              <a:rPr lang="ru-RU" sz="2400" dirty="0">
                <a:latin typeface="Times New Roman" panose="02020603050405020304" pitchFamily="18" charset="0"/>
                <a:cs typeface="Times New Roman" panose="02020603050405020304" pitchFamily="18" charset="0"/>
              </a:rPr>
              <a:t>).</a:t>
            </a:r>
          </a:p>
        </p:txBody>
      </p:sp>
      <p:pic>
        <p:nvPicPr>
          <p:cNvPr id="6146" name="Picture 2" descr="https://upload.wikimedia.org/wikipedia/commons/thumb/b/bc/Counter2s_JKasT.png/220px-Counter2s_JKasT.png">
            <a:extLst>
              <a:ext uri="{FF2B5EF4-FFF2-40B4-BE49-F238E27FC236}">
                <a16:creationId xmlns:a16="http://schemas.microsoft.com/office/drawing/2014/main" id="{94EBCC91-7429-4081-854E-7A7A7EA45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2624" y="3282125"/>
            <a:ext cx="4282562" cy="34649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Прямоугольник 2">
            <a:extLst>
              <a:ext uri="{FF2B5EF4-FFF2-40B4-BE49-F238E27FC236}">
                <a16:creationId xmlns:a16="http://schemas.microsoft.com/office/drawing/2014/main" id="{C8FE7323-D2BF-4C60-9BF8-A6748743850D}"/>
              </a:ext>
            </a:extLst>
          </p:cNvPr>
          <p:cNvSpPr/>
          <p:nvPr/>
        </p:nvSpPr>
        <p:spPr>
          <a:xfrm>
            <a:off x="0" y="4370493"/>
            <a:ext cx="7629832"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Рисунок 6 — Двухразрядный двоичный асинхронный суммирующий счётчик с последовательной организацией переноса на JK-триггерах. Наклонная черточка на C-входе JK-триггеров указывает, что изменение состояния триггеров происходит по фронту сигнала.</a:t>
            </a:r>
          </a:p>
        </p:txBody>
      </p:sp>
    </p:spTree>
    <p:extLst>
      <p:ext uri="{BB962C8B-B14F-4D97-AF65-F5344CB8AC3E}">
        <p14:creationId xmlns:p14="http://schemas.microsoft.com/office/powerpoint/2010/main" val="403258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8E4840DF-1D6A-43DE-83FB-12A03E9CD1FC}"/>
                  </a:ext>
                </a:extLst>
              </p:cNvPr>
              <p:cNvSpPr/>
              <p:nvPr/>
            </p:nvSpPr>
            <p:spPr>
              <a:xfrm>
                <a:off x="108154" y="117693"/>
                <a:ext cx="11838039" cy="4300216"/>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Максимальное количество импульсов, которое может зарегистрировать счётчик, называется ёмкостью счётчика. После поступления на счётчик максимального числа входных сигналов начинается новый цикл, повторяющий предыдущий, т.е., счётчик перезапускается. Счётчики, как правило, строятся на основе каскадного включения триггеров, каждый из которых выполняет операцию деления на 2. Ёмкость счётчика, состоящего из m триггеров, будет равна </a:t>
                </a:r>
                <a14:m>
                  <m:oMath xmlns:m="http://schemas.openxmlformats.org/officeDocument/2006/math">
                    <m:sSup>
                      <m:sSupPr>
                        <m:ctrlPr>
                          <a:rPr lang="ru-RU" sz="2400" i="1" dirty="0">
                            <a:latin typeface="Cambria Math" panose="02040503050406030204" pitchFamily="18" charset="0"/>
                            <a:cs typeface="Times New Roman" panose="02020603050405020304" pitchFamily="18" charset="0"/>
                          </a:rPr>
                        </m:ctrlPr>
                      </m:sSupPr>
                      <m:e>
                        <m:r>
                          <a:rPr lang="ru-RU" sz="2400" i="1" dirty="0">
                            <a:latin typeface="Cambria Math" panose="02040503050406030204" pitchFamily="18" charset="0"/>
                            <a:cs typeface="Times New Roman" panose="02020603050405020304" pitchFamily="18" charset="0"/>
                          </a:rPr>
                          <m:t>2</m:t>
                        </m:r>
                      </m:e>
                      <m:sup>
                        <m:r>
                          <a:rPr lang="en-US" sz="2400" i="1" dirty="0">
                            <a:latin typeface="Cambria Math" panose="02040503050406030204" pitchFamily="18" charset="0"/>
                            <a:cs typeface="Times New Roman" panose="02020603050405020304" pitchFamily="18" charset="0"/>
                          </a:rPr>
                          <m:t>𝑚</m:t>
                        </m:r>
                      </m:sup>
                    </m:sSup>
                  </m:oMath>
                </a14:m>
                <a:r>
                  <a:rPr lang="ru-RU" sz="2400" dirty="0">
                    <a:latin typeface="Times New Roman" panose="02020603050405020304" pitchFamily="18" charset="0"/>
                    <a:cs typeface="Times New Roman" panose="02020603050405020304" pitchFamily="18" charset="0"/>
                  </a:rPr>
                  <a:t>, поскольку возможно </a:t>
                </a:r>
                <a14:m>
                  <m:oMath xmlns:m="http://schemas.openxmlformats.org/officeDocument/2006/math">
                    <m:sSup>
                      <m:sSupPr>
                        <m:ctrlPr>
                          <a:rPr lang="ru-RU" sz="2400" i="1" dirty="0">
                            <a:latin typeface="Cambria Math" panose="02040503050406030204" pitchFamily="18" charset="0"/>
                            <a:cs typeface="Times New Roman" panose="02020603050405020304" pitchFamily="18" charset="0"/>
                          </a:rPr>
                        </m:ctrlPr>
                      </m:sSupPr>
                      <m:e>
                        <m:r>
                          <a:rPr lang="ru-RU" sz="2400" i="1" dirty="0">
                            <a:latin typeface="Cambria Math" panose="02040503050406030204" pitchFamily="18" charset="0"/>
                            <a:cs typeface="Times New Roman" panose="02020603050405020304" pitchFamily="18" charset="0"/>
                          </a:rPr>
                          <m:t>2</m:t>
                        </m:r>
                      </m:e>
                      <m:sup>
                        <m:r>
                          <a:rPr lang="en-US" sz="2400" i="1" dirty="0">
                            <a:latin typeface="Cambria Math" panose="02040503050406030204" pitchFamily="18" charset="0"/>
                            <a:cs typeface="Times New Roman" panose="02020603050405020304" pitchFamily="18" charset="0"/>
                          </a:rPr>
                          <m:t>𝑚</m:t>
                        </m:r>
                      </m:sup>
                    </m:sSup>
                  </m:oMath>
                </a14:m>
                <a:r>
                  <a:rPr lang="ru-RU" sz="2400" dirty="0">
                    <a:latin typeface="Times New Roman" panose="02020603050405020304" pitchFamily="18" charset="0"/>
                    <a:cs typeface="Times New Roman" panose="02020603050405020304" pitchFamily="18" charset="0"/>
                  </a:rPr>
                  <a:t> различных дискретных состояний. Специфической для счётчиков операцией является изменение их содержимого на единицу. Прибавление единицы соответствует операции инкрементации, вычитание единицы – операции декрементации. Кроме того, счётчики могут выполнять дополнительные операции: сброс, установку, хранение, выдачу слов и т.д.</a:t>
                </a:r>
              </a:p>
            </p:txBody>
          </p:sp>
        </mc:Choice>
        <mc:Fallback xmlns="">
          <p:sp>
            <p:nvSpPr>
              <p:cNvPr id="3" name="Прямоугольник 2">
                <a:extLst>
                  <a:ext uri="{FF2B5EF4-FFF2-40B4-BE49-F238E27FC236}">
                    <a16:creationId xmlns:a16="http://schemas.microsoft.com/office/drawing/2014/main" id="{8E4840DF-1D6A-43DE-83FB-12A03E9CD1FC}"/>
                  </a:ext>
                </a:extLst>
              </p:cNvPr>
              <p:cNvSpPr>
                <a:spLocks noRot="1" noChangeAspect="1" noMove="1" noResize="1" noEditPoints="1" noAdjustHandles="1" noChangeArrowheads="1" noChangeShapeType="1" noTextEdit="1"/>
              </p:cNvSpPr>
              <p:nvPr/>
            </p:nvSpPr>
            <p:spPr>
              <a:xfrm>
                <a:off x="108154" y="117693"/>
                <a:ext cx="11838039" cy="4300216"/>
              </a:xfrm>
              <a:prstGeom prst="rect">
                <a:avLst/>
              </a:prstGeom>
              <a:blipFill>
                <a:blip r:embed="rId2"/>
                <a:stretch>
                  <a:fillRect l="-824" t="-1275" r="-772" b="-2266"/>
                </a:stretch>
              </a:blipFill>
            </p:spPr>
            <p:txBody>
              <a:bodyPr/>
              <a:lstStyle/>
              <a:p>
                <a:r>
                  <a:rPr lang="ru-RU">
                    <a:noFill/>
                  </a:rPr>
                  <a:t> </a:t>
                </a:r>
              </a:p>
            </p:txBody>
          </p:sp>
        </mc:Fallback>
      </mc:AlternateContent>
    </p:spTree>
    <p:extLst>
      <p:ext uri="{BB962C8B-B14F-4D97-AF65-F5344CB8AC3E}">
        <p14:creationId xmlns:p14="http://schemas.microsoft.com/office/powerpoint/2010/main" val="279819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095082F-A8E5-4B72-8F28-864A057BD0D2}"/>
              </a:ext>
            </a:extLst>
          </p:cNvPr>
          <p:cNvSpPr/>
          <p:nvPr/>
        </p:nvSpPr>
        <p:spPr>
          <a:xfrm>
            <a:off x="127818" y="12680"/>
            <a:ext cx="11867537"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Условное графическое изображение двоичного счётчика представлено на рис. 7.</a:t>
            </a:r>
          </a:p>
          <a:p>
            <a:pPr indent="540000" algn="just">
              <a:lnSpc>
                <a:spcPts val="3000"/>
              </a:lnSpc>
            </a:pPr>
            <a:r>
              <a:rPr lang="ru-RU" sz="2400" dirty="0">
                <a:latin typeface="Times New Roman" panose="02020603050405020304" pitchFamily="18" charset="0"/>
                <a:cs typeface="Times New Roman" panose="02020603050405020304" pitchFamily="18" charset="0"/>
              </a:rPr>
              <a:t>Каждый поступающий на вход </a:t>
            </a:r>
            <a:r>
              <a:rPr lang="ru-RU" sz="2400" i="1" dirty="0">
                <a:latin typeface="Times New Roman" panose="02020603050405020304" pitchFamily="18" charset="0"/>
                <a:cs typeface="Times New Roman" panose="02020603050405020304" pitchFamily="18" charset="0"/>
              </a:rPr>
              <a:t>C </a:t>
            </a:r>
            <a:r>
              <a:rPr lang="ru-RU" sz="2400" dirty="0">
                <a:latin typeface="Times New Roman" panose="02020603050405020304" pitchFamily="18" charset="0"/>
                <a:cs typeface="Times New Roman" panose="02020603050405020304" pitchFamily="18" charset="0"/>
              </a:rPr>
              <a:t>импульс перебрасывает первый триггер в противоположное состояние. Сигнал с инверсного выхода предыдущего триггера </a:t>
            </a:r>
            <a:r>
              <a:rPr lang="ru-RU" sz="2400" i="1" dirty="0">
                <a:latin typeface="Times New Roman" panose="02020603050405020304" pitchFamily="18" charset="0"/>
                <a:cs typeface="Times New Roman" panose="02020603050405020304" pitchFamily="18" charset="0"/>
              </a:rPr>
              <a:t>R </a:t>
            </a:r>
            <a:r>
              <a:rPr lang="ru-RU" sz="2400" dirty="0">
                <a:latin typeface="Times New Roman" panose="02020603050405020304" pitchFamily="18" charset="0"/>
                <a:cs typeface="Times New Roman" panose="02020603050405020304" pitchFamily="18" charset="0"/>
              </a:rPr>
              <a:t>является входным сигналом для последующего. Таким образом, комбинация </a:t>
            </a:r>
            <a:r>
              <a:rPr lang="ru-RU" sz="2400" i="1" dirty="0">
                <a:latin typeface="Times New Roman" panose="02020603050405020304" pitchFamily="18" charset="0"/>
                <a:cs typeface="Times New Roman" panose="02020603050405020304" pitchFamily="18" charset="0"/>
              </a:rPr>
              <a:t>Q0, Q1, ..., Qn-1 </a:t>
            </a:r>
            <a:r>
              <a:rPr lang="ru-RU" sz="2400" dirty="0">
                <a:latin typeface="Times New Roman" panose="02020603050405020304" pitchFamily="18" charset="0"/>
                <a:cs typeface="Times New Roman" panose="02020603050405020304" pitchFamily="18" charset="0"/>
              </a:rPr>
              <a:t>будет соответствовать числу поступивших на вход счётчика импульсов, представленному в двоичном коде. По </a:t>
            </a:r>
            <a:r>
              <a:rPr lang="ru-RU" sz="2400" i="1" dirty="0">
                <a:latin typeface="Times New Roman" panose="02020603050405020304" pitchFamily="18" charset="0"/>
                <a:cs typeface="Times New Roman" panose="02020603050405020304" pitchFamily="18" charset="0"/>
              </a:rPr>
              <a:t>направлению счёта </a:t>
            </a:r>
            <a:r>
              <a:rPr lang="ru-RU" sz="2400" dirty="0">
                <a:latin typeface="Times New Roman" panose="02020603050405020304" pitchFamily="18" charset="0"/>
                <a:cs typeface="Times New Roman" panose="02020603050405020304" pitchFamily="18" charset="0"/>
              </a:rPr>
              <a:t>счётчики делятся на </a:t>
            </a:r>
            <a:r>
              <a:rPr lang="ru-RU" sz="2400" b="1" i="1" dirty="0">
                <a:latin typeface="Times New Roman" panose="02020603050405020304" pitchFamily="18" charset="0"/>
                <a:cs typeface="Times New Roman" panose="02020603050405020304" pitchFamily="18" charset="0"/>
              </a:rPr>
              <a:t>суммирующие </a:t>
            </a:r>
            <a:r>
              <a:rPr lang="ru-RU" sz="2400" dirty="0">
                <a:latin typeface="Times New Roman" panose="02020603050405020304" pitchFamily="18" charset="0"/>
                <a:cs typeface="Times New Roman" panose="02020603050405020304" pitchFamily="18" charset="0"/>
              </a:rPr>
              <a:t>(прямого счёта), </a:t>
            </a:r>
            <a:r>
              <a:rPr lang="ru-RU" sz="2400" b="1" i="1" dirty="0">
                <a:latin typeface="Times New Roman" panose="02020603050405020304" pitchFamily="18" charset="0"/>
                <a:cs typeface="Times New Roman" panose="02020603050405020304" pitchFamily="18" charset="0"/>
              </a:rPr>
              <a:t>вычитающие </a:t>
            </a:r>
            <a:r>
              <a:rPr lang="ru-RU" sz="2400" dirty="0">
                <a:latin typeface="Times New Roman" panose="02020603050405020304" pitchFamily="18" charset="0"/>
                <a:cs typeface="Times New Roman" panose="02020603050405020304" pitchFamily="18" charset="0"/>
              </a:rPr>
              <a:t>(обратного счёта) и </a:t>
            </a:r>
            <a:r>
              <a:rPr lang="ru-RU" sz="2400" b="1" i="1" dirty="0">
                <a:latin typeface="Times New Roman" panose="02020603050405020304" pitchFamily="18" charset="0"/>
                <a:cs typeface="Times New Roman" panose="02020603050405020304" pitchFamily="18" charset="0"/>
              </a:rPr>
              <a:t>реверсивные </a:t>
            </a:r>
            <a:r>
              <a:rPr lang="ru-RU" sz="2400" dirty="0">
                <a:latin typeface="Times New Roman" panose="02020603050405020304" pitchFamily="18" charset="0"/>
                <a:cs typeface="Times New Roman" panose="02020603050405020304" pitchFamily="18" charset="0"/>
              </a:rPr>
              <a:t>(с изменением направления счёта).</a:t>
            </a:r>
            <a:endParaRPr lang="ru-RU" sz="3200" dirty="0">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id="{6CECA12B-5107-481C-B59B-79318F1BF27F}"/>
              </a:ext>
            </a:extLst>
          </p:cNvPr>
          <p:cNvPicPr>
            <a:picLocks noChangeAspect="1"/>
          </p:cNvPicPr>
          <p:nvPr/>
        </p:nvPicPr>
        <p:blipFill>
          <a:blip r:embed="rId2"/>
          <a:stretch>
            <a:fillRect/>
          </a:stretch>
        </p:blipFill>
        <p:spPr>
          <a:xfrm>
            <a:off x="6669090" y="3276721"/>
            <a:ext cx="5326265" cy="3379718"/>
          </a:xfrm>
          <a:prstGeom prst="rect">
            <a:avLst/>
          </a:prstGeom>
        </p:spPr>
      </p:pic>
      <p:sp>
        <p:nvSpPr>
          <p:cNvPr id="4" name="Прямоугольник 3">
            <a:extLst>
              <a:ext uri="{FF2B5EF4-FFF2-40B4-BE49-F238E27FC236}">
                <a16:creationId xmlns:a16="http://schemas.microsoft.com/office/drawing/2014/main" id="{91EC17AA-A3DB-4163-86B6-3481A1F838F1}"/>
              </a:ext>
            </a:extLst>
          </p:cNvPr>
          <p:cNvSpPr/>
          <p:nvPr/>
        </p:nvSpPr>
        <p:spPr>
          <a:xfrm>
            <a:off x="127818" y="4717447"/>
            <a:ext cx="6400801" cy="1938992"/>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7 — Условное обозначение двоичного счётчика:</a:t>
            </a:r>
          </a:p>
          <a:p>
            <a:pPr algn="just"/>
            <a:r>
              <a:rPr lang="ru-RU" sz="2400" dirty="0">
                <a:latin typeface="Times New Roman" panose="02020603050405020304" pitchFamily="18" charset="0"/>
                <a:cs typeface="Times New Roman" panose="02020603050405020304" pitchFamily="18" charset="0"/>
              </a:rPr>
              <a:t>C – информационный вход для импульсов; R – сигнал с предыдущего триггера;</a:t>
            </a:r>
          </a:p>
          <a:p>
            <a:pPr algn="just"/>
            <a:r>
              <a:rPr lang="en-US" sz="2400" dirty="0">
                <a:latin typeface="Times New Roman" panose="02020603050405020304" pitchFamily="18" charset="0"/>
                <a:cs typeface="Times New Roman" panose="02020603050405020304" pitchFamily="18" charset="0"/>
              </a:rPr>
              <a:t>Qi – </a:t>
            </a:r>
            <a:r>
              <a:rPr lang="ru-RU" sz="2400" dirty="0">
                <a:latin typeface="Times New Roman" panose="02020603050405020304" pitchFamily="18" charset="0"/>
                <a:cs typeface="Times New Roman" panose="02020603050405020304" pitchFamily="18" charset="0"/>
              </a:rPr>
              <a:t>выходы счётчика</a:t>
            </a:r>
          </a:p>
        </p:txBody>
      </p:sp>
    </p:spTree>
    <p:extLst>
      <p:ext uri="{BB962C8B-B14F-4D97-AF65-F5344CB8AC3E}">
        <p14:creationId xmlns:p14="http://schemas.microsoft.com/office/powerpoint/2010/main" val="3566205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E42E1D2-5039-4990-8147-831D6846BD8D}"/>
              </a:ext>
            </a:extLst>
          </p:cNvPr>
          <p:cNvSpPr/>
          <p:nvPr/>
        </p:nvSpPr>
        <p:spPr>
          <a:xfrm>
            <a:off x="167147" y="104111"/>
            <a:ext cx="11847871" cy="3915495"/>
          </a:xfrm>
          <a:prstGeom prst="rect">
            <a:avLst/>
          </a:prstGeom>
        </p:spPr>
        <p:txBody>
          <a:bodyPr wrap="square">
            <a:spAutoFit/>
          </a:bodyPr>
          <a:lstStyle/>
          <a:p>
            <a:pPr indent="540000" algn="just">
              <a:lnSpc>
                <a:spcPts val="3000"/>
              </a:lnSpc>
            </a:pPr>
            <a:r>
              <a:rPr lang="ru-RU" sz="2400">
                <a:latin typeface="Times New Roman" panose="02020603050405020304" pitchFamily="18" charset="0"/>
                <a:cs typeface="Times New Roman" panose="02020603050405020304" pitchFamily="18" charset="0"/>
              </a:rPr>
              <a:t>Счётчики строятся из разрядных схем, имеющих межразрядные связи. По способу организации этих связей различают:</a:t>
            </a:r>
          </a:p>
          <a:p>
            <a:pPr indent="540000" algn="just">
              <a:lnSpc>
                <a:spcPts val="3000"/>
              </a:lnSpc>
            </a:pPr>
            <a:r>
              <a:rPr lang="ru-RU" sz="2400">
                <a:latin typeface="Times New Roman" panose="02020603050405020304" pitchFamily="18" charset="0"/>
                <a:cs typeface="Times New Roman" panose="02020603050405020304" pitchFamily="18" charset="0"/>
              </a:rPr>
              <a:t>1) счётчики с последовательным переносом – в них каждый триггер переключается выходным сигналом предыдущего;</a:t>
            </a:r>
          </a:p>
          <a:p>
            <a:pPr indent="540000" algn="just">
              <a:lnSpc>
                <a:spcPts val="3000"/>
              </a:lnSpc>
            </a:pPr>
            <a:r>
              <a:rPr lang="ru-RU" sz="2400">
                <a:latin typeface="Times New Roman" panose="02020603050405020304" pitchFamily="18" charset="0"/>
                <a:cs typeface="Times New Roman" panose="02020603050405020304" pitchFamily="18" charset="0"/>
              </a:rPr>
              <a:t>2) счётчики с параллельным переносом – содержат разрядные триггеры с конъюкторами и при поступлении входного сигнала переключаются только те триггеры, для которых все предыдущие были в единичном состоянии (для сложения) или нулевом (для вычитания).</a:t>
            </a:r>
          </a:p>
          <a:p>
            <a:pPr indent="540000" algn="just">
              <a:lnSpc>
                <a:spcPts val="3000"/>
              </a:lnSpc>
            </a:pPr>
            <a:r>
              <a:rPr lang="ru-RU" sz="2400">
                <a:latin typeface="Times New Roman" panose="02020603050405020304" pitchFamily="18" charset="0"/>
                <a:cs typeface="Times New Roman" panose="02020603050405020304" pitchFamily="18" charset="0"/>
              </a:rPr>
              <a:t>Схема работы счётчика (на примере суммирующего счётчика) представлена в табл. 3.</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68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100BF85-B096-4FBC-BFC7-69C015AF26E2}"/>
              </a:ext>
            </a:extLst>
          </p:cNvPr>
          <p:cNvPicPr>
            <a:picLocks noChangeAspect="1"/>
          </p:cNvPicPr>
          <p:nvPr/>
        </p:nvPicPr>
        <p:blipFill>
          <a:blip r:embed="rId2"/>
          <a:stretch>
            <a:fillRect/>
          </a:stretch>
        </p:blipFill>
        <p:spPr>
          <a:xfrm>
            <a:off x="1260545" y="339327"/>
            <a:ext cx="9670909" cy="5451873"/>
          </a:xfrm>
          <a:prstGeom prst="rect">
            <a:avLst/>
          </a:prstGeom>
        </p:spPr>
      </p:pic>
      <p:sp>
        <p:nvSpPr>
          <p:cNvPr id="3" name="Прямоугольник 2">
            <a:extLst>
              <a:ext uri="{FF2B5EF4-FFF2-40B4-BE49-F238E27FC236}">
                <a16:creationId xmlns:a16="http://schemas.microsoft.com/office/drawing/2014/main" id="{0A8FC1CA-A193-4F1F-AD81-992EE769940B}"/>
              </a:ext>
            </a:extLst>
          </p:cNvPr>
          <p:cNvSpPr/>
          <p:nvPr/>
        </p:nvSpPr>
        <p:spPr>
          <a:xfrm>
            <a:off x="2271250" y="5976854"/>
            <a:ext cx="7649497"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Таблица 3 — Схема работы суммирующего счётчика</a:t>
            </a:r>
          </a:p>
        </p:txBody>
      </p:sp>
    </p:spTree>
    <p:extLst>
      <p:ext uri="{BB962C8B-B14F-4D97-AF65-F5344CB8AC3E}">
        <p14:creationId xmlns:p14="http://schemas.microsoft.com/office/powerpoint/2010/main" val="3327467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2383F5A-2E3C-4D1D-BACC-B3F7FDF5D406}"/>
              </a:ext>
            </a:extLst>
          </p:cNvPr>
          <p:cNvSpPr/>
          <p:nvPr/>
        </p:nvSpPr>
        <p:spPr>
          <a:xfrm>
            <a:off x="196644" y="135303"/>
            <a:ext cx="11759381" cy="4300216"/>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Триггером</a:t>
            </a:r>
            <a:r>
              <a:rPr lang="ru-RU" sz="2400" dirty="0">
                <a:latin typeface="Times New Roman" panose="02020603050405020304" pitchFamily="18" charset="0"/>
                <a:cs typeface="Times New Roman" panose="02020603050405020304" pitchFamily="18" charset="0"/>
              </a:rPr>
              <a:t> называют элементарный автомат с положительной обратной связью, который может многократно переходить из одного устойчивого состояния в другое. В структуре триггера можно выделить собственно элементы памяти (фиксатор) и схему управления. Фиксатор строится на двух элементах «ИЛИ-НЕ» или двух элементах</a:t>
            </a:r>
          </a:p>
          <a:p>
            <a:pPr indent="540000" algn="just">
              <a:lnSpc>
                <a:spcPts val="3000"/>
              </a:lnSpc>
            </a:pPr>
            <a:r>
              <a:rPr lang="ru-RU" sz="2400" dirty="0">
                <a:latin typeface="Times New Roman" panose="02020603050405020304" pitchFamily="18" charset="0"/>
                <a:cs typeface="Times New Roman" panose="02020603050405020304" pitchFamily="18" charset="0"/>
              </a:rPr>
              <a:t>«И-НЕ», связанных друг с другом «накрест», так, что выход одного соединён со входом другого. Состояние триггера оценивается по его прямому выходу.</a:t>
            </a:r>
          </a:p>
          <a:p>
            <a:pPr indent="540000" algn="just">
              <a:lnSpc>
                <a:spcPts val="3000"/>
              </a:lnSpc>
            </a:pPr>
            <a:r>
              <a:rPr lang="ru-RU" sz="2400" dirty="0">
                <a:latin typeface="Times New Roman" panose="02020603050405020304" pitchFamily="18" charset="0"/>
                <a:cs typeface="Times New Roman" panose="02020603050405020304" pitchFamily="18" charset="0"/>
              </a:rPr>
              <a:t>Триггеры можно классифицировать по различным признакам.</a:t>
            </a:r>
          </a:p>
          <a:p>
            <a:pPr indent="540000" algn="just">
              <a:lnSpc>
                <a:spcPts val="3000"/>
              </a:lnSpc>
            </a:pPr>
            <a:r>
              <a:rPr lang="ru-RU" sz="2400" dirty="0">
                <a:latin typeface="Times New Roman" panose="02020603050405020304" pitchFamily="18" charset="0"/>
                <a:cs typeface="Times New Roman" panose="02020603050405020304" pitchFamily="18" charset="0"/>
              </a:rPr>
              <a:t>1. По </a:t>
            </a:r>
            <a:r>
              <a:rPr lang="ru-RU" sz="2400" i="1" dirty="0">
                <a:latin typeface="Times New Roman" panose="02020603050405020304" pitchFamily="18" charset="0"/>
                <a:cs typeface="Times New Roman" panose="02020603050405020304" pitchFamily="18" charset="0"/>
              </a:rPr>
              <a:t>логическому функционированию </a:t>
            </a:r>
            <a:r>
              <a:rPr lang="ru-RU" sz="2400" dirty="0">
                <a:latin typeface="Times New Roman" panose="02020603050405020304" pitchFamily="18" charset="0"/>
                <a:cs typeface="Times New Roman" panose="02020603050405020304" pitchFamily="18" charset="0"/>
              </a:rPr>
              <a:t>триггеры подразделяют на следующие типы: RS, D, T, JK, комбинированные, со сложной логикой.</a:t>
            </a:r>
          </a:p>
          <a:p>
            <a:pPr indent="540000" algn="just">
              <a:lnSpc>
                <a:spcPts val="3000"/>
              </a:lnSpc>
            </a:pPr>
            <a:r>
              <a:rPr lang="ru-RU" sz="2400" dirty="0">
                <a:latin typeface="Times New Roman" panose="02020603050405020304" pitchFamily="18" charset="0"/>
                <a:cs typeface="Times New Roman" panose="02020603050405020304" pitchFamily="18" charset="0"/>
              </a:rPr>
              <a:t>Простейшим из них является </a:t>
            </a:r>
            <a:r>
              <a:rPr lang="ru-RU" sz="2400" dirty="0">
                <a:solidFill>
                  <a:srgbClr val="FFFF00"/>
                </a:solidFill>
                <a:latin typeface="Times New Roman" panose="02020603050405020304" pitchFamily="18" charset="0"/>
                <a:cs typeface="Times New Roman" panose="02020603050405020304" pitchFamily="18" charset="0"/>
              </a:rPr>
              <a:t>RS-триггер</a:t>
            </a:r>
            <a:r>
              <a:rPr lang="ru-RU" sz="2400" dirty="0">
                <a:latin typeface="Times New Roman" panose="02020603050405020304" pitchFamily="18" charset="0"/>
                <a:cs typeface="Times New Roman" panose="02020603050405020304" pitchFamily="18" charset="0"/>
              </a:rPr>
              <a:t>. Схемы RS- триггера на элементах «ИЛИ-НЕ» и «И-НЕ» показаны на рис. 8.</a:t>
            </a:r>
          </a:p>
        </p:txBody>
      </p:sp>
      <p:pic>
        <p:nvPicPr>
          <p:cNvPr id="3" name="Рисунок 2">
            <a:extLst>
              <a:ext uri="{FF2B5EF4-FFF2-40B4-BE49-F238E27FC236}">
                <a16:creationId xmlns:a16="http://schemas.microsoft.com/office/drawing/2014/main" id="{8FC0591A-321E-4DE3-B9F6-D048E13FEA7B}"/>
              </a:ext>
            </a:extLst>
          </p:cNvPr>
          <p:cNvPicPr>
            <a:picLocks noChangeAspect="1"/>
          </p:cNvPicPr>
          <p:nvPr/>
        </p:nvPicPr>
        <p:blipFill>
          <a:blip r:embed="rId2"/>
          <a:stretch>
            <a:fillRect/>
          </a:stretch>
        </p:blipFill>
        <p:spPr>
          <a:xfrm>
            <a:off x="196644" y="4435519"/>
            <a:ext cx="8983479" cy="1994778"/>
          </a:xfrm>
          <a:prstGeom prst="rect">
            <a:avLst/>
          </a:prstGeom>
        </p:spPr>
      </p:pic>
      <p:sp>
        <p:nvSpPr>
          <p:cNvPr id="4" name="Прямоугольник 3">
            <a:extLst>
              <a:ext uri="{FF2B5EF4-FFF2-40B4-BE49-F238E27FC236}">
                <a16:creationId xmlns:a16="http://schemas.microsoft.com/office/drawing/2014/main" id="{4D9C1BF5-5EB9-4CA0-A6FE-235129721474}"/>
              </a:ext>
            </a:extLst>
          </p:cNvPr>
          <p:cNvSpPr/>
          <p:nvPr/>
        </p:nvSpPr>
        <p:spPr>
          <a:xfrm>
            <a:off x="9281652" y="4435519"/>
            <a:ext cx="2674373" cy="1938992"/>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8 — Схема RS- триггера на элементах «ИЛИ-НЕ» и «И-НЕ»</a:t>
            </a:r>
          </a:p>
        </p:txBody>
      </p:sp>
    </p:spTree>
    <p:extLst>
      <p:ext uri="{BB962C8B-B14F-4D97-AF65-F5344CB8AC3E}">
        <p14:creationId xmlns:p14="http://schemas.microsoft.com/office/powerpoint/2010/main" val="268430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FD4A6C6-DC27-4E47-B1D8-BA8F17EA3F3B}"/>
              </a:ext>
            </a:extLst>
          </p:cNvPr>
          <p:cNvSpPr/>
          <p:nvPr/>
        </p:nvSpPr>
        <p:spPr>
          <a:xfrm>
            <a:off x="170822" y="200967"/>
            <a:ext cx="11716378"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Буквой R (</a:t>
            </a:r>
            <a:r>
              <a:rPr lang="ru-RU" sz="2400" dirty="0" err="1">
                <a:latin typeface="Times New Roman" panose="02020603050405020304" pitchFamily="18" charset="0"/>
                <a:cs typeface="Times New Roman" panose="02020603050405020304" pitchFamily="18" charset="0"/>
              </a:rPr>
              <a:t>Reset</a:t>
            </a:r>
            <a:r>
              <a:rPr lang="ru-RU" sz="2400" dirty="0">
                <a:latin typeface="Times New Roman" panose="02020603050405020304" pitchFamily="18" charset="0"/>
                <a:cs typeface="Times New Roman" panose="02020603050405020304" pitchFamily="18" charset="0"/>
              </a:rPr>
              <a:t>) обозначается сигнал сброса триггера в 0, а буквой S (</a:t>
            </a:r>
            <a:r>
              <a:rPr lang="ru-RU" sz="2400" dirty="0" err="1">
                <a:latin typeface="Times New Roman" panose="02020603050405020304" pitchFamily="18" charset="0"/>
                <a:cs typeface="Times New Roman" panose="02020603050405020304" pitchFamily="18" charset="0"/>
              </a:rPr>
              <a:t>Set</a:t>
            </a:r>
            <a:r>
              <a:rPr lang="ru-RU" sz="2400" dirty="0">
                <a:latin typeface="Times New Roman" panose="02020603050405020304" pitchFamily="18" charset="0"/>
                <a:cs typeface="Times New Roman" panose="02020603050405020304" pitchFamily="18" charset="0"/>
              </a:rPr>
              <a:t>) – сигнал установки триггера в 1. Для RS-триггера на элементах «ИЛИ-НЕ» при подаче на его входы R и S нулевых сигналов сохраняется одно из двух его устойчивых состояний. Например, если значение на выходе Q равно 1, то этот единичный сигнал поступает</a:t>
            </a:r>
          </a:p>
          <a:p>
            <a:pPr indent="540000" algn="just">
              <a:lnSpc>
                <a:spcPts val="3000"/>
              </a:lnSpc>
            </a:pPr>
            <a:r>
              <a:rPr lang="ru-RU" sz="2400" dirty="0">
                <a:latin typeface="Times New Roman" panose="02020603050405020304" pitchFamily="18" charset="0"/>
                <a:cs typeface="Times New Roman" panose="02020603050405020304" pitchFamily="18" charset="0"/>
              </a:rPr>
              <a:t>по цепи обратной связи на вход второго элемента и вызывает появление на выходе Q логического 0. В свою очередь, этот 0, поступая на вход первого элемента, поддерживает выход Q в единичном состоянии. Такой режим работы RS-триггера называется режимом хранения. Подача единичного сигнала на вход S переводит RS-триггер в единичное состояние (состояние установки). Подача единичного сигнала на вход R сбрасывает RS-триггер в нулевое состояние (состояние сброса). Одновременная подача сигнала установки (логической 1 на вход S) и сигнала сброса (логической 1 на вход R) не допускается и является запрещённой. Условное обозначение RS-триггера и таблица его состояний представлены соответственно на рис. 9 и в табл. 4.</a:t>
            </a:r>
          </a:p>
        </p:txBody>
      </p:sp>
    </p:spTree>
    <p:extLst>
      <p:ext uri="{BB962C8B-B14F-4D97-AF65-F5344CB8AC3E}">
        <p14:creationId xmlns:p14="http://schemas.microsoft.com/office/powerpoint/2010/main" val="755028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627DDA82-E082-4E3D-A0BF-C020AE6FF67B}"/>
              </a:ext>
            </a:extLst>
          </p:cNvPr>
          <p:cNvPicPr>
            <a:picLocks noChangeAspect="1"/>
          </p:cNvPicPr>
          <p:nvPr/>
        </p:nvPicPr>
        <p:blipFill>
          <a:blip r:embed="rId2"/>
          <a:stretch>
            <a:fillRect/>
          </a:stretch>
        </p:blipFill>
        <p:spPr>
          <a:xfrm>
            <a:off x="147484" y="224271"/>
            <a:ext cx="4098160" cy="1309562"/>
          </a:xfrm>
          <a:prstGeom prst="rect">
            <a:avLst/>
          </a:prstGeom>
        </p:spPr>
      </p:pic>
      <p:pic>
        <p:nvPicPr>
          <p:cNvPr id="3" name="Рисунок 2">
            <a:extLst>
              <a:ext uri="{FF2B5EF4-FFF2-40B4-BE49-F238E27FC236}">
                <a16:creationId xmlns:a16="http://schemas.microsoft.com/office/drawing/2014/main" id="{3B0932C8-BAD8-4210-8D86-74128BED2238}"/>
              </a:ext>
            </a:extLst>
          </p:cNvPr>
          <p:cNvPicPr>
            <a:picLocks noChangeAspect="1"/>
          </p:cNvPicPr>
          <p:nvPr/>
        </p:nvPicPr>
        <p:blipFill rotWithShape="1">
          <a:blip r:embed="rId3"/>
          <a:srcRect t="3570" r="3290"/>
          <a:stretch/>
        </p:blipFill>
        <p:spPr>
          <a:xfrm>
            <a:off x="5281548" y="224271"/>
            <a:ext cx="6507329" cy="2491286"/>
          </a:xfrm>
          <a:prstGeom prst="rect">
            <a:avLst/>
          </a:prstGeom>
        </p:spPr>
      </p:pic>
      <p:sp>
        <p:nvSpPr>
          <p:cNvPr id="4" name="Прямоугольник 3">
            <a:extLst>
              <a:ext uri="{FF2B5EF4-FFF2-40B4-BE49-F238E27FC236}">
                <a16:creationId xmlns:a16="http://schemas.microsoft.com/office/drawing/2014/main" id="{7F3E19DB-35D4-4501-9113-EE1EE0FD8FAE}"/>
              </a:ext>
            </a:extLst>
          </p:cNvPr>
          <p:cNvSpPr/>
          <p:nvPr/>
        </p:nvSpPr>
        <p:spPr>
          <a:xfrm>
            <a:off x="147484" y="1825783"/>
            <a:ext cx="4098160"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9 — Условное обозначение RS-триггера</a:t>
            </a:r>
          </a:p>
        </p:txBody>
      </p:sp>
      <p:sp>
        <p:nvSpPr>
          <p:cNvPr id="5" name="Прямоугольник 4">
            <a:extLst>
              <a:ext uri="{FF2B5EF4-FFF2-40B4-BE49-F238E27FC236}">
                <a16:creationId xmlns:a16="http://schemas.microsoft.com/office/drawing/2014/main" id="{B85616B2-EC06-433C-B304-80DB1576F879}"/>
              </a:ext>
            </a:extLst>
          </p:cNvPr>
          <p:cNvSpPr/>
          <p:nvPr/>
        </p:nvSpPr>
        <p:spPr>
          <a:xfrm>
            <a:off x="5988657" y="2715557"/>
            <a:ext cx="5093110"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Таблица 4 — Состояния </a:t>
            </a:r>
            <a:r>
              <a:rPr lang="en-US" sz="2400" dirty="0">
                <a:latin typeface="Times New Roman" panose="02020603050405020304" pitchFamily="18" charset="0"/>
                <a:cs typeface="Times New Roman" panose="02020603050405020304" pitchFamily="18" charset="0"/>
              </a:rPr>
              <a:t>RS- </a:t>
            </a:r>
            <a:r>
              <a:rPr lang="ru-RU" sz="2400" dirty="0">
                <a:latin typeface="Times New Roman" panose="02020603050405020304" pitchFamily="18" charset="0"/>
                <a:cs typeface="Times New Roman" panose="02020603050405020304" pitchFamily="18" charset="0"/>
              </a:rPr>
              <a:t>триггера</a:t>
            </a:r>
          </a:p>
        </p:txBody>
      </p:sp>
      <p:sp>
        <p:nvSpPr>
          <p:cNvPr id="6" name="Прямоугольник 5">
            <a:extLst>
              <a:ext uri="{FF2B5EF4-FFF2-40B4-BE49-F238E27FC236}">
                <a16:creationId xmlns:a16="http://schemas.microsoft.com/office/drawing/2014/main" id="{E0A542AB-539C-4F54-858F-A317E710B176}"/>
              </a:ext>
            </a:extLst>
          </p:cNvPr>
          <p:cNvSpPr/>
          <p:nvPr/>
        </p:nvSpPr>
        <p:spPr>
          <a:xfrm>
            <a:off x="147483" y="3429000"/>
            <a:ext cx="11641393" cy="3123932"/>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D-триггер</a:t>
            </a:r>
            <a:r>
              <a:rPr lang="ru-RU" sz="2400" dirty="0">
                <a:latin typeface="Times New Roman" panose="02020603050405020304" pitchFamily="18" charset="0"/>
                <a:cs typeface="Times New Roman" panose="02020603050405020304" pitchFamily="18" charset="0"/>
              </a:rPr>
              <a:t> (от слова </a:t>
            </a:r>
            <a:r>
              <a:rPr lang="ru-RU" sz="2400" dirty="0" err="1">
                <a:latin typeface="Times New Roman" panose="02020603050405020304" pitchFamily="18" charset="0"/>
                <a:cs typeface="Times New Roman" panose="02020603050405020304" pitchFamily="18" charset="0"/>
              </a:rPr>
              <a:t>Delay</a:t>
            </a:r>
            <a:r>
              <a:rPr lang="ru-RU" sz="2400" dirty="0">
                <a:latin typeface="Times New Roman" panose="02020603050405020304" pitchFamily="18" charset="0"/>
                <a:cs typeface="Times New Roman" panose="02020603050405020304" pitchFamily="18" charset="0"/>
              </a:rPr>
              <a:t> – задержка) также имеет два устойчивых состояния. Его выход Q повторяет входной сигнал, но с задержкой, определяемой тактовым генератором.</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T-триггер</a:t>
            </a:r>
            <a:r>
              <a:rPr lang="ru-RU" sz="2400" dirty="0">
                <a:latin typeface="Times New Roman" panose="02020603050405020304" pitchFamily="18" charset="0"/>
                <a:cs typeface="Times New Roman" panose="02020603050405020304" pitchFamily="18" charset="0"/>
              </a:rPr>
              <a:t> изменяет своё состояние каждый раз при поступлении входного сигнала. Его называют счётным триггером.</a:t>
            </a:r>
          </a:p>
          <a:p>
            <a:pPr indent="540000">
              <a:lnSpc>
                <a:spcPts val="3000"/>
              </a:lnSpc>
            </a:pPr>
            <a:r>
              <a:rPr lang="ru-RU" sz="2400" dirty="0">
                <a:solidFill>
                  <a:srgbClr val="FFFF00"/>
                </a:solidFill>
                <a:latin typeface="Times New Roman" panose="02020603050405020304" pitchFamily="18" charset="0"/>
                <a:cs typeface="Times New Roman" panose="02020603050405020304" pitchFamily="18" charset="0"/>
              </a:rPr>
              <a:t>Триггер JK </a:t>
            </a:r>
            <a:r>
              <a:rPr lang="ru-RU" sz="2400" dirty="0">
                <a:latin typeface="Times New Roman" panose="02020603050405020304" pitchFamily="18" charset="0"/>
                <a:cs typeface="Times New Roman" panose="02020603050405020304" pitchFamily="18" charset="0"/>
              </a:rPr>
              <a:t>является универсальным, имеет входы установки (J) и сброса (K), подобно входам RS-триггера. JK-триггер может принимать два единичных сигнала по своим входам J и K, переходя при этом в противоположное текущему состояние.</a:t>
            </a:r>
          </a:p>
        </p:txBody>
      </p:sp>
    </p:spTree>
    <p:extLst>
      <p:ext uri="{BB962C8B-B14F-4D97-AF65-F5344CB8AC3E}">
        <p14:creationId xmlns:p14="http://schemas.microsoft.com/office/powerpoint/2010/main" val="322478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DC580064-2C8B-4E33-919C-7821FDF018B0}"/>
                  </a:ext>
                </a:extLst>
              </p:cNvPr>
              <p:cNvSpPr/>
              <p:nvPr/>
            </p:nvSpPr>
            <p:spPr>
              <a:xfrm>
                <a:off x="0" y="68826"/>
                <a:ext cx="11985523" cy="2376613"/>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Шифратор</a:t>
                </a:r>
                <a:r>
                  <a:rPr lang="ru-RU" sz="2400" dirty="0">
                    <a:latin typeface="Times New Roman" panose="02020603050405020304" pitchFamily="18" charset="0"/>
                    <a:cs typeface="Times New Roman" panose="02020603050405020304" pitchFamily="18" charset="0"/>
                  </a:rPr>
                  <a:t> – это логическая схема, вырабатывающая на выходе определённое двоичное значение длиной n бит в зависимости от того, на каком из её </a:t>
                </a:r>
                <a14:m>
                  <m:oMath xmlns:m="http://schemas.openxmlformats.org/officeDocument/2006/math">
                    <m:sSup>
                      <m:sSupPr>
                        <m:ctrlPr>
                          <a:rPr lang="ru-RU" sz="2400" i="1" dirty="0" smtClean="0">
                            <a:latin typeface="Cambria Math" panose="02040503050406030204" pitchFamily="18" charset="0"/>
                            <a:cs typeface="Times New Roman" panose="02020603050405020304" pitchFamily="18" charset="0"/>
                          </a:rPr>
                        </m:ctrlPr>
                      </m:sSupPr>
                      <m:e>
                        <m:r>
                          <a:rPr lang="ru-RU" sz="2400" b="0" i="1" dirty="0" smtClean="0">
                            <a:latin typeface="Cambria Math" panose="02040503050406030204" pitchFamily="18" charset="0"/>
                            <a:cs typeface="Times New Roman" panose="02020603050405020304" pitchFamily="18" charset="0"/>
                          </a:rPr>
                          <m:t>2</m:t>
                        </m:r>
                      </m:e>
                      <m:sup>
                        <m:r>
                          <a:rPr lang="en-US" sz="2400" b="0" i="1" dirty="0" smtClean="0">
                            <a:latin typeface="Cambria Math" panose="02040503050406030204" pitchFamily="18" charset="0"/>
                            <a:cs typeface="Times New Roman" panose="02020603050405020304" pitchFamily="18" charset="0"/>
                          </a:rPr>
                          <m:t>𝑛</m:t>
                        </m:r>
                      </m:sup>
                    </m:sSup>
                  </m:oMath>
                </a14:m>
                <a:r>
                  <a:rPr lang="ru-RU" sz="2400" dirty="0">
                    <a:latin typeface="Times New Roman" panose="02020603050405020304" pitchFamily="18" charset="0"/>
                    <a:cs typeface="Times New Roman" panose="02020603050405020304" pitchFamily="18" charset="0"/>
                  </a:rPr>
                  <a:t> входов присутствует логическая 1. Полный шифратор имеет </a:t>
                </a:r>
                <a14:m>
                  <m:oMath xmlns:m="http://schemas.openxmlformats.org/officeDocument/2006/math">
                    <m:sSup>
                      <m:sSupPr>
                        <m:ctrlPr>
                          <a:rPr lang="ru-RU" sz="2400" i="1" dirty="0">
                            <a:latin typeface="Cambria Math" panose="02040503050406030204" pitchFamily="18" charset="0"/>
                            <a:cs typeface="Times New Roman" panose="02020603050405020304" pitchFamily="18" charset="0"/>
                          </a:rPr>
                        </m:ctrlPr>
                      </m:sSupPr>
                      <m:e>
                        <m:r>
                          <a:rPr lang="ru-RU" sz="2400" i="1" dirty="0">
                            <a:latin typeface="Cambria Math" panose="02040503050406030204" pitchFamily="18" charset="0"/>
                            <a:cs typeface="Times New Roman" panose="02020603050405020304" pitchFamily="18" charset="0"/>
                          </a:rPr>
                          <m:t>2</m:t>
                        </m:r>
                      </m:e>
                      <m:sup>
                        <m:r>
                          <a:rPr lang="en-US" sz="2400" i="1" dirty="0">
                            <a:latin typeface="Cambria Math" panose="02040503050406030204" pitchFamily="18" charset="0"/>
                            <a:cs typeface="Times New Roman" panose="02020603050405020304" pitchFamily="18" charset="0"/>
                          </a:rPr>
                          <m:t>𝑛</m:t>
                        </m:r>
                      </m:sup>
                    </m:sSup>
                  </m:oMath>
                </a14:m>
                <a:r>
                  <a:rPr lang="ru-RU" sz="2400" dirty="0">
                    <a:latin typeface="Times New Roman" panose="02020603050405020304" pitchFamily="18" charset="0"/>
                    <a:cs typeface="Times New Roman" panose="02020603050405020304" pitchFamily="18" charset="0"/>
                  </a:rPr>
                  <a:t> входов и n выходов.</a:t>
                </a:r>
              </a:p>
              <a:p>
                <a:pPr indent="540000" algn="just">
                  <a:lnSpc>
                    <a:spcPts val="3000"/>
                  </a:lnSpc>
                </a:pPr>
                <a:r>
                  <a:rPr lang="ru-RU" sz="2400" dirty="0">
                    <a:latin typeface="Times New Roman" panose="02020603050405020304" pitchFamily="18" charset="0"/>
                    <a:cs typeface="Times New Roman" panose="02020603050405020304" pitchFamily="18" charset="0"/>
                  </a:rPr>
                  <a:t>Условное графическое изображение шифратора приведено на рис. 1, а табл. 1 отражает функционирование шифратора на примере шифратора 10</a:t>
                </a:r>
                <a14:m>
                  <m:oMath xmlns:m="http://schemas.openxmlformats.org/officeDocument/2006/math">
                    <m:r>
                      <a:rPr lang="ru-RU"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ru-RU" sz="2400" dirty="0">
                    <a:latin typeface="Times New Roman" panose="02020603050405020304" pitchFamily="18" charset="0"/>
                    <a:cs typeface="Times New Roman" panose="02020603050405020304" pitchFamily="18" charset="0"/>
                  </a:rPr>
                  <a:t>4 (10 входов, 4 выхода). Выходы шифратора принято обозначать их двоичными весами.</a:t>
                </a:r>
              </a:p>
            </p:txBody>
          </p:sp>
        </mc:Choice>
        <mc:Fallback xmlns="">
          <p:sp>
            <p:nvSpPr>
              <p:cNvPr id="5" name="Прямоугольник 4">
                <a:extLst>
                  <a:ext uri="{FF2B5EF4-FFF2-40B4-BE49-F238E27FC236}">
                    <a16:creationId xmlns:a16="http://schemas.microsoft.com/office/drawing/2014/main" id="{DC580064-2C8B-4E33-919C-7821FDF018B0}"/>
                  </a:ext>
                </a:extLst>
              </p:cNvPr>
              <p:cNvSpPr>
                <a:spLocks noRot="1" noChangeAspect="1" noMove="1" noResize="1" noEditPoints="1" noAdjustHandles="1" noChangeArrowheads="1" noChangeShapeType="1" noTextEdit="1"/>
              </p:cNvSpPr>
              <p:nvPr/>
            </p:nvSpPr>
            <p:spPr>
              <a:xfrm>
                <a:off x="0" y="68826"/>
                <a:ext cx="11985523" cy="2376613"/>
              </a:xfrm>
              <a:prstGeom prst="rect">
                <a:avLst/>
              </a:prstGeom>
              <a:blipFill>
                <a:blip r:embed="rId2"/>
                <a:stretch>
                  <a:fillRect l="-763" t="-2308" r="-763" b="-4872"/>
                </a:stretch>
              </a:blipFill>
            </p:spPr>
            <p:txBody>
              <a:bodyPr/>
              <a:lstStyle/>
              <a:p>
                <a:r>
                  <a:rPr lang="ru-RU">
                    <a:noFill/>
                  </a:rPr>
                  <a:t> </a:t>
                </a:r>
              </a:p>
            </p:txBody>
          </p:sp>
        </mc:Fallback>
      </mc:AlternateContent>
      <p:pic>
        <p:nvPicPr>
          <p:cNvPr id="6" name="Рисунок 5">
            <a:extLst>
              <a:ext uri="{FF2B5EF4-FFF2-40B4-BE49-F238E27FC236}">
                <a16:creationId xmlns:a16="http://schemas.microsoft.com/office/drawing/2014/main" id="{6BB2143C-0FD8-4745-BA32-C0CC45591377}"/>
              </a:ext>
            </a:extLst>
          </p:cNvPr>
          <p:cNvPicPr>
            <a:picLocks noChangeAspect="1"/>
          </p:cNvPicPr>
          <p:nvPr/>
        </p:nvPicPr>
        <p:blipFill>
          <a:blip r:embed="rId3"/>
          <a:stretch>
            <a:fillRect/>
          </a:stretch>
        </p:blipFill>
        <p:spPr>
          <a:xfrm>
            <a:off x="301629" y="2445439"/>
            <a:ext cx="4926375" cy="3289816"/>
          </a:xfrm>
          <a:prstGeom prst="rect">
            <a:avLst/>
          </a:prstGeom>
        </p:spPr>
      </p:pic>
      <p:sp>
        <p:nvSpPr>
          <p:cNvPr id="7" name="Прямоугольник 6">
            <a:extLst>
              <a:ext uri="{FF2B5EF4-FFF2-40B4-BE49-F238E27FC236}">
                <a16:creationId xmlns:a16="http://schemas.microsoft.com/office/drawing/2014/main" id="{F0ED83A1-6280-4F9D-BDE6-EA09193473A3}"/>
              </a:ext>
            </a:extLst>
          </p:cNvPr>
          <p:cNvSpPr/>
          <p:nvPr/>
        </p:nvSpPr>
        <p:spPr>
          <a:xfrm>
            <a:off x="301628" y="5879379"/>
            <a:ext cx="4926375"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 — Условное обозначение шифратора</a:t>
            </a:r>
          </a:p>
        </p:txBody>
      </p:sp>
      <p:sp>
        <p:nvSpPr>
          <p:cNvPr id="8" name="Прямоугольник 7">
            <a:extLst>
              <a:ext uri="{FF2B5EF4-FFF2-40B4-BE49-F238E27FC236}">
                <a16:creationId xmlns:a16="http://schemas.microsoft.com/office/drawing/2014/main" id="{957CEDFE-141B-42D8-B7E4-61584EDAD67C}"/>
              </a:ext>
            </a:extLst>
          </p:cNvPr>
          <p:cNvSpPr/>
          <p:nvPr/>
        </p:nvSpPr>
        <p:spPr>
          <a:xfrm>
            <a:off x="5309420" y="2827138"/>
            <a:ext cx="6676104" cy="276133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F0 ... F9 – входы шифратора; </a:t>
            </a:r>
          </a:p>
          <a:p>
            <a:pPr indent="540000" algn="just">
              <a:lnSpc>
                <a:spcPts val="3000"/>
              </a:lnSpc>
            </a:pPr>
            <a:r>
              <a:rPr lang="ru-RU" sz="2400" dirty="0">
                <a:latin typeface="Times New Roman" panose="02020603050405020304" pitchFamily="18" charset="0"/>
                <a:cs typeface="Times New Roman" panose="02020603050405020304" pitchFamily="18" charset="0"/>
              </a:rPr>
              <a:t>a0 ... a3 – выходы шифратора;</a:t>
            </a:r>
          </a:p>
          <a:p>
            <a:pPr indent="540000" algn="just">
              <a:lnSpc>
                <a:spcPts val="3000"/>
              </a:lnSpc>
            </a:pPr>
            <a:r>
              <a:rPr lang="ru-RU" sz="2400" dirty="0">
                <a:latin typeface="Times New Roman" panose="02020603050405020304" pitchFamily="18" charset="0"/>
                <a:cs typeface="Times New Roman" panose="02020603050405020304" pitchFamily="18" charset="0"/>
              </a:rPr>
              <a:t>EI – сигнал разрешения работы шифратора (разрешено при EI = 1);</a:t>
            </a:r>
          </a:p>
          <a:p>
            <a:pPr indent="540000" algn="just">
              <a:lnSpc>
                <a:spcPts val="3000"/>
              </a:lnSpc>
            </a:pPr>
            <a:r>
              <a:rPr lang="ru-RU" sz="2400" dirty="0">
                <a:latin typeface="Times New Roman" panose="02020603050405020304" pitchFamily="18" charset="0"/>
                <a:cs typeface="Times New Roman" panose="02020603050405020304" pitchFamily="18" charset="0"/>
              </a:rPr>
              <a:t>EO – сигнал разрешения для разрешения работы следующего шифратора (при наращивании шифраторов)</a:t>
            </a:r>
          </a:p>
        </p:txBody>
      </p:sp>
    </p:spTree>
    <p:extLst>
      <p:ext uri="{BB962C8B-B14F-4D97-AF65-F5344CB8AC3E}">
        <p14:creationId xmlns:p14="http://schemas.microsoft.com/office/powerpoint/2010/main" val="28558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6D349A4-07AC-4D3A-92C1-334A424AA1AD}"/>
              </a:ext>
            </a:extLst>
          </p:cNvPr>
          <p:cNvSpPr/>
          <p:nvPr/>
        </p:nvSpPr>
        <p:spPr>
          <a:xfrm>
            <a:off x="147484" y="134457"/>
            <a:ext cx="11798710" cy="276133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2. По </a:t>
            </a:r>
            <a:r>
              <a:rPr lang="ru-RU" sz="2400" i="1" dirty="0">
                <a:latin typeface="Times New Roman" panose="02020603050405020304" pitchFamily="18" charset="0"/>
                <a:cs typeface="Times New Roman" panose="02020603050405020304" pitchFamily="18" charset="0"/>
              </a:rPr>
              <a:t>способу записи информации </a:t>
            </a:r>
            <a:r>
              <a:rPr lang="ru-RU" sz="2400" dirty="0">
                <a:latin typeface="Times New Roman" panose="02020603050405020304" pitchFamily="18" charset="0"/>
                <a:cs typeface="Times New Roman" panose="02020603050405020304" pitchFamily="18" charset="0"/>
              </a:rPr>
              <a:t>различают асинхронные (</a:t>
            </a:r>
            <a:r>
              <a:rPr lang="ru-RU" sz="2400" dirty="0" err="1">
                <a:latin typeface="Times New Roman" panose="02020603050405020304" pitchFamily="18" charset="0"/>
                <a:cs typeface="Times New Roman" panose="02020603050405020304" pitchFamily="18" charset="0"/>
              </a:rPr>
              <a:t>нетактируемые</a:t>
            </a:r>
            <a:r>
              <a:rPr lang="ru-RU" sz="2400" dirty="0">
                <a:latin typeface="Times New Roman" panose="02020603050405020304" pitchFamily="18" charset="0"/>
                <a:cs typeface="Times New Roman" panose="02020603050405020304" pitchFamily="18" charset="0"/>
              </a:rPr>
              <a:t>) и синхронные (тактируемые) триггеры. В первых переход в новое состояние вызывается непосредственно изменением входных информационных сигналов. В тактируемых триггерах имеется специальных вход C (от слова </a:t>
            </a:r>
            <a:r>
              <a:rPr lang="ru-RU" sz="2400" dirty="0" err="1">
                <a:latin typeface="Times New Roman" panose="02020603050405020304" pitchFamily="18" charset="0"/>
                <a:cs typeface="Times New Roman" panose="02020603050405020304" pitchFamily="18" charset="0"/>
              </a:rPr>
              <a:t>Clock</a:t>
            </a:r>
            <a:r>
              <a:rPr lang="ru-RU" sz="2400" dirty="0">
                <a:latin typeface="Times New Roman" panose="02020603050405020304" pitchFamily="18" charset="0"/>
                <a:cs typeface="Times New Roman" panose="02020603050405020304" pitchFamily="18" charset="0"/>
              </a:rPr>
              <a:t> – часы). Переход осуществляется при подаче на этот вход тактовых сигналов. Триггер может запомнить один бит информации. Триггеры входят в состав устройств, где требуется запоминание данных: регистры, счётчики, последовательные сумматоры и другие.</a:t>
            </a:r>
          </a:p>
        </p:txBody>
      </p:sp>
    </p:spTree>
    <p:extLst>
      <p:ext uri="{BB962C8B-B14F-4D97-AF65-F5344CB8AC3E}">
        <p14:creationId xmlns:p14="http://schemas.microsoft.com/office/powerpoint/2010/main" val="341734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979B39A-5445-4FA1-B5A2-C4F0CD089DE8}"/>
              </a:ext>
            </a:extLst>
          </p:cNvPr>
          <p:cNvPicPr>
            <a:picLocks noChangeAspect="1"/>
          </p:cNvPicPr>
          <p:nvPr/>
        </p:nvPicPr>
        <p:blipFill>
          <a:blip r:embed="rId2"/>
          <a:stretch>
            <a:fillRect/>
          </a:stretch>
        </p:blipFill>
        <p:spPr>
          <a:xfrm>
            <a:off x="155852" y="140388"/>
            <a:ext cx="8791503" cy="3306100"/>
          </a:xfrm>
          <a:prstGeom prst="rect">
            <a:avLst/>
          </a:prstGeom>
        </p:spPr>
      </p:pic>
      <p:sp>
        <p:nvSpPr>
          <p:cNvPr id="3" name="Прямоугольник 2">
            <a:extLst>
              <a:ext uri="{FF2B5EF4-FFF2-40B4-BE49-F238E27FC236}">
                <a16:creationId xmlns:a16="http://schemas.microsoft.com/office/drawing/2014/main" id="{C02B0BD6-9244-4052-81BB-C007328DC1B4}"/>
              </a:ext>
            </a:extLst>
          </p:cNvPr>
          <p:cNvSpPr/>
          <p:nvPr/>
        </p:nvSpPr>
        <p:spPr>
          <a:xfrm>
            <a:off x="0" y="3590315"/>
            <a:ext cx="11849335" cy="312681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Если логическая единица может присутствовать на нескольких входах, то применяется приоритетный шифратор, реагирующий на самый старший разряд входного слова. Такие шифраторы часто применяются для определения приоритетного претендента на использование какого-либо ресурса. Каждому устройству назначается фиксированный приоритет на запрос ресурса. При одновременном наличии нескольких запросов обслуживается запрос с наибольшим приоритетом.</a:t>
            </a:r>
          </a:p>
          <a:p>
            <a:pPr indent="540000" algn="just">
              <a:lnSpc>
                <a:spcPts val="3000"/>
              </a:lnSpc>
            </a:pPr>
            <a:r>
              <a:rPr lang="ru-RU" sz="2400" i="1" dirty="0">
                <a:latin typeface="Times New Roman" panose="02020603050405020304" pitchFamily="18" charset="0"/>
                <a:cs typeface="Times New Roman" panose="02020603050405020304" pitchFamily="18" charset="0"/>
              </a:rPr>
              <a:t>Основное назначение шифратора </a:t>
            </a:r>
            <a:r>
              <a:rPr lang="ru-RU" sz="2400" dirty="0">
                <a:latin typeface="Times New Roman" panose="02020603050405020304" pitchFamily="18" charset="0"/>
                <a:cs typeface="Times New Roman" panose="02020603050405020304" pitchFamily="18" charset="0"/>
              </a:rPr>
              <a:t>— преобразование номера источника сигнала в код (например, номера нажа­той кнопки некоторой клавиатуры).</a:t>
            </a:r>
            <a:endParaRPr lang="ru-RU" sz="3200"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32088DC1-0602-4ED2-9890-23E36310BE50}"/>
              </a:ext>
            </a:extLst>
          </p:cNvPr>
          <p:cNvSpPr/>
          <p:nvPr/>
        </p:nvSpPr>
        <p:spPr>
          <a:xfrm>
            <a:off x="8947355" y="140387"/>
            <a:ext cx="3057831" cy="1569660"/>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Таблица 1 —</a:t>
            </a:r>
          </a:p>
          <a:p>
            <a:r>
              <a:rPr lang="ru-RU" sz="2400" dirty="0">
                <a:latin typeface="Times New Roman" panose="02020603050405020304" pitchFamily="18" charset="0"/>
                <a:cs typeface="Times New Roman" panose="02020603050405020304" pitchFamily="18" charset="0"/>
              </a:rPr>
              <a:t>Принципы функционирования шифратора</a:t>
            </a:r>
          </a:p>
        </p:txBody>
      </p:sp>
    </p:spTree>
    <p:extLst>
      <p:ext uri="{BB962C8B-B14F-4D97-AF65-F5344CB8AC3E}">
        <p14:creationId xmlns:p14="http://schemas.microsoft.com/office/powerpoint/2010/main" val="270374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3DDE2743-26F7-4956-9EF6-DD0E947DBE8C}"/>
                  </a:ext>
                </a:extLst>
              </p:cNvPr>
              <p:cNvSpPr/>
              <p:nvPr/>
            </p:nvSpPr>
            <p:spPr>
              <a:xfrm>
                <a:off x="147483" y="130560"/>
                <a:ext cx="11779046" cy="1607171"/>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Дешифратор</a:t>
                </a:r>
                <a:r>
                  <a:rPr lang="ru-RU" sz="2400" dirty="0">
                    <a:latin typeface="Times New Roman" panose="02020603050405020304" pitchFamily="18" charset="0"/>
                    <a:cs typeface="Times New Roman" panose="02020603050405020304" pitchFamily="18" charset="0"/>
                  </a:rPr>
                  <a:t> – это логическая схема, которая при подаче на её вход n- разрядного двоичного числа переводит один из своих </a:t>
                </a:r>
                <a14:m>
                  <m:oMath xmlns:m="http://schemas.openxmlformats.org/officeDocument/2006/math">
                    <m:sSup>
                      <m:sSupPr>
                        <m:ctrlPr>
                          <a:rPr lang="ru-RU" sz="2400" i="1" dirty="0">
                            <a:latin typeface="Cambria Math" panose="02040503050406030204" pitchFamily="18" charset="0"/>
                            <a:cs typeface="Times New Roman" panose="02020603050405020304" pitchFamily="18" charset="0"/>
                          </a:rPr>
                        </m:ctrlPr>
                      </m:sSupPr>
                      <m:e>
                        <m:r>
                          <a:rPr lang="ru-RU" sz="2400" i="1" dirty="0">
                            <a:latin typeface="Cambria Math" panose="02040503050406030204" pitchFamily="18" charset="0"/>
                            <a:cs typeface="Times New Roman" panose="02020603050405020304" pitchFamily="18" charset="0"/>
                          </a:rPr>
                          <m:t>2</m:t>
                        </m:r>
                      </m:e>
                      <m:sup>
                        <m:r>
                          <a:rPr lang="en-US" sz="2400" i="1" dirty="0">
                            <a:latin typeface="Cambria Math" panose="02040503050406030204" pitchFamily="18" charset="0"/>
                            <a:cs typeface="Times New Roman" panose="02020603050405020304" pitchFamily="18" charset="0"/>
                          </a:rPr>
                          <m:t>𝑛</m:t>
                        </m:r>
                      </m:sup>
                    </m:sSup>
                  </m:oMath>
                </a14:m>
                <a:r>
                  <a:rPr lang="ru-RU" sz="2400" dirty="0">
                    <a:latin typeface="Times New Roman" panose="02020603050405020304" pitchFamily="18" charset="0"/>
                    <a:cs typeface="Times New Roman" panose="02020603050405020304" pitchFamily="18" charset="0"/>
                  </a:rPr>
                  <a:t> выходов в активное состояние (состояние логической 1). Таким образом, полный дешифратор имеет n входов и </a:t>
                </a:r>
                <a14:m>
                  <m:oMath xmlns:m="http://schemas.openxmlformats.org/officeDocument/2006/math">
                    <m:sSup>
                      <m:sSupPr>
                        <m:ctrlPr>
                          <a:rPr lang="ru-RU" sz="2400" i="1" dirty="0">
                            <a:latin typeface="Cambria Math" panose="02040503050406030204" pitchFamily="18" charset="0"/>
                            <a:cs typeface="Times New Roman" panose="02020603050405020304" pitchFamily="18" charset="0"/>
                          </a:rPr>
                        </m:ctrlPr>
                      </m:sSupPr>
                      <m:e>
                        <m:r>
                          <a:rPr lang="ru-RU" sz="2400" i="1" dirty="0">
                            <a:latin typeface="Cambria Math" panose="02040503050406030204" pitchFamily="18" charset="0"/>
                            <a:cs typeface="Times New Roman" panose="02020603050405020304" pitchFamily="18" charset="0"/>
                          </a:rPr>
                          <m:t>2</m:t>
                        </m:r>
                      </m:e>
                      <m:sup>
                        <m:r>
                          <a:rPr lang="en-US" sz="2400" i="1" dirty="0">
                            <a:latin typeface="Cambria Math" panose="02040503050406030204" pitchFamily="18" charset="0"/>
                            <a:cs typeface="Times New Roman" panose="02020603050405020304" pitchFamily="18" charset="0"/>
                          </a:rPr>
                          <m:t>𝑛</m:t>
                        </m:r>
                      </m:sup>
                    </m:sSup>
                  </m:oMath>
                </a14:m>
                <a:r>
                  <a:rPr lang="ru-RU" sz="2400" dirty="0">
                    <a:latin typeface="Times New Roman" panose="02020603050405020304" pitchFamily="18" charset="0"/>
                    <a:cs typeface="Times New Roman" panose="02020603050405020304" pitchFamily="18" charset="0"/>
                  </a:rPr>
                  <a:t> выходов. Входы дешифратора принято обозначать их двоичными весами.</a:t>
                </a:r>
              </a:p>
            </p:txBody>
          </p:sp>
        </mc:Choice>
        <mc:Fallback xmlns="">
          <p:sp>
            <p:nvSpPr>
              <p:cNvPr id="2" name="Прямоугольник 1">
                <a:extLst>
                  <a:ext uri="{FF2B5EF4-FFF2-40B4-BE49-F238E27FC236}">
                    <a16:creationId xmlns:a16="http://schemas.microsoft.com/office/drawing/2014/main" id="{3DDE2743-26F7-4956-9EF6-DD0E947DBE8C}"/>
                  </a:ext>
                </a:extLst>
              </p:cNvPr>
              <p:cNvSpPr>
                <a:spLocks noRot="1" noChangeAspect="1" noMove="1" noResize="1" noEditPoints="1" noAdjustHandles="1" noChangeArrowheads="1" noChangeShapeType="1" noTextEdit="1"/>
              </p:cNvSpPr>
              <p:nvPr/>
            </p:nvSpPr>
            <p:spPr>
              <a:xfrm>
                <a:off x="147483" y="130560"/>
                <a:ext cx="11779046" cy="1607171"/>
              </a:xfrm>
              <a:prstGeom prst="rect">
                <a:avLst/>
              </a:prstGeom>
              <a:blipFill>
                <a:blip r:embed="rId2"/>
                <a:stretch>
                  <a:fillRect l="-776" t="-3409" r="-828" b="-7576"/>
                </a:stretch>
              </a:blipFill>
            </p:spPr>
            <p:txBody>
              <a:bodyPr/>
              <a:lstStyle/>
              <a:p>
                <a:r>
                  <a:rPr lang="ru-RU">
                    <a:noFill/>
                  </a:rPr>
                  <a:t> </a:t>
                </a:r>
              </a:p>
            </p:txBody>
          </p:sp>
        </mc:Fallback>
      </mc:AlternateContent>
      <p:sp>
        <p:nvSpPr>
          <p:cNvPr id="3" name="Прямоугольник 2">
            <a:extLst>
              <a:ext uri="{FF2B5EF4-FFF2-40B4-BE49-F238E27FC236}">
                <a16:creationId xmlns:a16="http://schemas.microsoft.com/office/drawing/2014/main" id="{2FDE5D54-789C-4D3A-9025-A369FF8DA206}"/>
              </a:ext>
            </a:extLst>
          </p:cNvPr>
          <p:cNvSpPr/>
          <p:nvPr/>
        </p:nvSpPr>
        <p:spPr>
          <a:xfrm>
            <a:off x="265471" y="5580114"/>
            <a:ext cx="3952568"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2 — Условное обозначение дешифратора</a:t>
            </a:r>
          </a:p>
        </p:txBody>
      </p:sp>
      <mc:AlternateContent xmlns:mc="http://schemas.openxmlformats.org/markup-compatibility/2006" xmlns:a14="http://schemas.microsoft.com/office/drawing/2010/main">
        <mc:Choice Requires="a14">
          <p:sp>
            <p:nvSpPr>
              <p:cNvPr id="7" name="Прямоугольник 6">
                <a:extLst>
                  <a:ext uri="{FF2B5EF4-FFF2-40B4-BE49-F238E27FC236}">
                    <a16:creationId xmlns:a16="http://schemas.microsoft.com/office/drawing/2014/main" id="{605C7C25-D3EB-4337-9A6D-744BDC5D19CF}"/>
                  </a:ext>
                </a:extLst>
              </p:cNvPr>
              <p:cNvSpPr/>
              <p:nvPr/>
            </p:nvSpPr>
            <p:spPr>
              <a:xfrm>
                <a:off x="3952567" y="1726174"/>
                <a:ext cx="7973962" cy="468493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Двоичный (k=2) дешифратор работает следующим образом:</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на вход дешифратора подаётся двоичное слово из n бит. Количество допустимых входных комбинаций из n бит равно </a:t>
                </a:r>
                <a14:m>
                  <m:oMath xmlns:m="http://schemas.openxmlformats.org/officeDocument/2006/math">
                    <m:sSup>
                      <m:sSupPr>
                        <m:ctrlPr>
                          <a:rPr lang="ru-RU" sz="2400" i="1" dirty="0">
                            <a:latin typeface="Cambria Math" panose="02040503050406030204" pitchFamily="18" charset="0"/>
                            <a:cs typeface="Times New Roman" panose="02020603050405020304" pitchFamily="18" charset="0"/>
                          </a:rPr>
                        </m:ctrlPr>
                      </m:sSupPr>
                      <m:e>
                        <m:r>
                          <a:rPr lang="ru-RU" sz="2400" i="1" dirty="0">
                            <a:latin typeface="Cambria Math" panose="02040503050406030204" pitchFamily="18" charset="0"/>
                            <a:cs typeface="Times New Roman" panose="02020603050405020304" pitchFamily="18" charset="0"/>
                          </a:rPr>
                          <m:t>2</m:t>
                        </m:r>
                      </m:e>
                      <m:sup>
                        <m:r>
                          <a:rPr lang="en-US" sz="2400" i="1" dirty="0">
                            <a:latin typeface="Cambria Math" panose="02040503050406030204" pitchFamily="18" charset="0"/>
                            <a:cs typeface="Times New Roman" panose="02020603050405020304" pitchFamily="18" charset="0"/>
                          </a:rPr>
                          <m:t>𝑛</m:t>
                        </m:r>
                      </m:sup>
                    </m:sSup>
                    <m:r>
                      <a:rPr lang="ru-RU" sz="2400" b="0" i="0" dirty="0" smtClean="0">
                        <a:latin typeface="Cambria Math" panose="02040503050406030204" pitchFamily="18" charset="0"/>
                        <a:cs typeface="Times New Roman" panose="02020603050405020304" pitchFamily="18" charset="0"/>
                      </a:rPr>
                      <m:t>;</m:t>
                    </m:r>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на выходе у дешифратора формируется двоичное слово из числа битов, меньшего или равного </a:t>
                </a:r>
                <a14:m>
                  <m:oMath xmlns:m="http://schemas.openxmlformats.org/officeDocument/2006/math">
                    <m:sSup>
                      <m:sSupPr>
                        <m:ctrlPr>
                          <a:rPr lang="ru-RU" sz="2400" i="1" dirty="0">
                            <a:latin typeface="Cambria Math" panose="02040503050406030204" pitchFamily="18" charset="0"/>
                            <a:cs typeface="Times New Roman" panose="02020603050405020304" pitchFamily="18" charset="0"/>
                          </a:rPr>
                        </m:ctrlPr>
                      </m:sSupPr>
                      <m:e>
                        <m:r>
                          <a:rPr lang="ru-RU" sz="2400" i="1" dirty="0">
                            <a:latin typeface="Cambria Math" panose="02040503050406030204" pitchFamily="18" charset="0"/>
                            <a:cs typeface="Times New Roman" panose="02020603050405020304" pitchFamily="18" charset="0"/>
                          </a:rPr>
                          <m:t>2</m:t>
                        </m:r>
                      </m:e>
                      <m:sup>
                        <m:r>
                          <a:rPr lang="en-US" sz="2400" i="1" dirty="0">
                            <a:latin typeface="Cambria Math" panose="02040503050406030204" pitchFamily="18" charset="0"/>
                            <a:cs typeface="Times New Roman" panose="02020603050405020304" pitchFamily="18" charset="0"/>
                          </a:rPr>
                          <m:t>𝑛</m:t>
                        </m:r>
                      </m:sup>
                    </m:sSup>
                  </m:oMath>
                </a14:m>
                <a:r>
                  <a:rPr lang="ru-RU" sz="2400" dirty="0">
                    <a:latin typeface="Times New Roman" panose="02020603050405020304" pitchFamily="18" charset="0"/>
                    <a:cs typeface="Times New Roman" panose="02020603050405020304" pitchFamily="18" charset="0"/>
                  </a:rPr>
                  <a:t>. В выходном слове всегда имеется один активный бит, равный 1 или 0, остальные биты неактивны. Активность 0 или 1 зависит от конкретной реализации дешифратора. Неактивные биты либо все имеют состояние инверсное к активному биту, либо переводятся в 3-е, </a:t>
                </a:r>
                <a:r>
                  <a:rPr lang="ru-RU" sz="2400" dirty="0" err="1">
                    <a:latin typeface="Times New Roman" panose="02020603050405020304" pitchFamily="18" charset="0"/>
                    <a:cs typeface="Times New Roman" panose="02020603050405020304" pitchFamily="18" charset="0"/>
                  </a:rPr>
                  <a:t>высокоимпедансное</a:t>
                </a:r>
                <a:r>
                  <a:rPr lang="ru-RU" sz="2400" dirty="0">
                    <a:latin typeface="Times New Roman" panose="02020603050405020304" pitchFamily="18" charset="0"/>
                    <a:cs typeface="Times New Roman" panose="02020603050405020304" pitchFamily="18" charset="0"/>
                  </a:rPr>
                  <a:t> состояние.</a:t>
                </a:r>
              </a:p>
            </p:txBody>
          </p:sp>
        </mc:Choice>
        <mc:Fallback xmlns="">
          <p:sp>
            <p:nvSpPr>
              <p:cNvPr id="7" name="Прямоугольник 6">
                <a:extLst>
                  <a:ext uri="{FF2B5EF4-FFF2-40B4-BE49-F238E27FC236}">
                    <a16:creationId xmlns:a16="http://schemas.microsoft.com/office/drawing/2014/main" id="{605C7C25-D3EB-4337-9A6D-744BDC5D19CF}"/>
                  </a:ext>
                </a:extLst>
              </p:cNvPr>
              <p:cNvSpPr>
                <a:spLocks noRot="1" noChangeAspect="1" noMove="1" noResize="1" noEditPoints="1" noAdjustHandles="1" noChangeArrowheads="1" noChangeShapeType="1" noTextEdit="1"/>
              </p:cNvSpPr>
              <p:nvPr/>
            </p:nvSpPr>
            <p:spPr>
              <a:xfrm>
                <a:off x="3952567" y="1726174"/>
                <a:ext cx="7973962" cy="4684937"/>
              </a:xfrm>
              <a:prstGeom prst="rect">
                <a:avLst/>
              </a:prstGeom>
              <a:blipFill>
                <a:blip r:embed="rId3"/>
                <a:stretch>
                  <a:fillRect l="-1147" t="-1170" r="-1223" b="-1951"/>
                </a:stretch>
              </a:blipFill>
            </p:spPr>
            <p:txBody>
              <a:bodyPr/>
              <a:lstStyle/>
              <a:p>
                <a:r>
                  <a:rPr lang="ru-RU">
                    <a:noFill/>
                  </a:rPr>
                  <a:t> </a:t>
                </a:r>
              </a:p>
            </p:txBody>
          </p:sp>
        </mc:Fallback>
      </mc:AlternateContent>
      <p:pic>
        <p:nvPicPr>
          <p:cNvPr id="1031" name="Picture 7" descr="ÑÐ¸Ñ. 3.38">
            <a:extLst>
              <a:ext uri="{FF2B5EF4-FFF2-40B4-BE49-F238E27FC236}">
                <a16:creationId xmlns:a16="http://schemas.microsoft.com/office/drawing/2014/main" id="{063C1124-19A1-4A03-90FB-5DDAD72AB1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9638"/>
          <a:stretch/>
        </p:blipFill>
        <p:spPr bwMode="auto">
          <a:xfrm>
            <a:off x="392675" y="1737731"/>
            <a:ext cx="3314700" cy="367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13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09025B6B-3616-44E8-BE6D-2479361929AA}"/>
              </a:ext>
            </a:extLst>
          </p:cNvPr>
          <p:cNvSpPr/>
          <p:nvPr/>
        </p:nvSpPr>
        <p:spPr>
          <a:xfrm>
            <a:off x="2706674" y="206166"/>
            <a:ext cx="6778651" cy="461665"/>
          </a:xfrm>
          <a:prstGeom prst="rect">
            <a:avLst/>
          </a:prstGeom>
        </p:spPr>
        <p:txBody>
          <a:bodyPr wrap="none">
            <a:spAutoFit/>
          </a:bodyPr>
          <a:lstStyle/>
          <a:p>
            <a:r>
              <a:rPr lang="ru-RU" sz="2400" dirty="0">
                <a:solidFill>
                  <a:srgbClr val="FFFF00"/>
                </a:solidFill>
                <a:latin typeface="Times New Roman" panose="02020603050405020304" pitchFamily="18" charset="0"/>
                <a:cs typeface="Times New Roman" panose="02020603050405020304" pitchFamily="18" charset="0"/>
              </a:rPr>
              <a:t>Бинарный двоичный </a:t>
            </a:r>
            <a:r>
              <a:rPr lang="ru-RU" sz="2400" dirty="0" err="1">
                <a:solidFill>
                  <a:srgbClr val="FFFF00"/>
                </a:solidFill>
                <a:latin typeface="Times New Roman" panose="02020603050405020304" pitchFamily="18" charset="0"/>
                <a:cs typeface="Times New Roman" panose="02020603050405020304" pitchFamily="18" charset="0"/>
              </a:rPr>
              <a:t>одноединичный</a:t>
            </a:r>
            <a:r>
              <a:rPr lang="ru-RU" sz="2400" dirty="0">
                <a:solidFill>
                  <a:srgbClr val="FFFF00"/>
                </a:solidFill>
                <a:latin typeface="Times New Roman" panose="02020603050405020304" pitchFamily="18" charset="0"/>
                <a:cs typeface="Times New Roman" panose="02020603050405020304" pitchFamily="18" charset="0"/>
              </a:rPr>
              <a:t> дешифратор</a:t>
            </a:r>
          </a:p>
        </p:txBody>
      </p:sp>
      <p:pic>
        <p:nvPicPr>
          <p:cNvPr id="4" name="Рисунок 3">
            <a:extLst>
              <a:ext uri="{FF2B5EF4-FFF2-40B4-BE49-F238E27FC236}">
                <a16:creationId xmlns:a16="http://schemas.microsoft.com/office/drawing/2014/main" id="{1C0B7A6E-5709-4987-963A-E8EAA91DE444}"/>
              </a:ext>
            </a:extLst>
          </p:cNvPr>
          <p:cNvPicPr>
            <a:picLocks noChangeAspect="1"/>
          </p:cNvPicPr>
          <p:nvPr/>
        </p:nvPicPr>
        <p:blipFill>
          <a:blip r:embed="rId2"/>
          <a:stretch>
            <a:fillRect/>
          </a:stretch>
        </p:blipFill>
        <p:spPr>
          <a:xfrm>
            <a:off x="928351" y="1061120"/>
            <a:ext cx="10335298" cy="4130311"/>
          </a:xfrm>
          <a:prstGeom prst="rect">
            <a:avLst/>
          </a:prstGeom>
        </p:spPr>
      </p:pic>
      <p:sp>
        <p:nvSpPr>
          <p:cNvPr id="5" name="Прямоугольник 4">
            <a:extLst>
              <a:ext uri="{FF2B5EF4-FFF2-40B4-BE49-F238E27FC236}">
                <a16:creationId xmlns:a16="http://schemas.microsoft.com/office/drawing/2014/main" id="{17536DCD-955B-4B6E-AD78-0BE5CBF79437}"/>
              </a:ext>
            </a:extLst>
          </p:cNvPr>
          <p:cNvSpPr/>
          <p:nvPr/>
        </p:nvSpPr>
        <p:spPr>
          <a:xfrm>
            <a:off x="2007609" y="5359172"/>
            <a:ext cx="8176782"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Таблица 2 — Таблица истинности двухвходового двоичного дешифратора с 4 выходами</a:t>
            </a:r>
          </a:p>
        </p:txBody>
      </p:sp>
    </p:spTree>
    <p:extLst>
      <p:ext uri="{BB962C8B-B14F-4D97-AF65-F5344CB8AC3E}">
        <p14:creationId xmlns:p14="http://schemas.microsoft.com/office/powerpoint/2010/main" val="108304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408B251-37AA-4C0E-8323-7E4BB8E682C2}"/>
              </a:ext>
            </a:extLst>
          </p:cNvPr>
          <p:cNvSpPr/>
          <p:nvPr/>
        </p:nvSpPr>
        <p:spPr>
          <a:xfrm>
            <a:off x="98322" y="1133105"/>
            <a:ext cx="11857704" cy="5069658"/>
          </a:xfrm>
          <a:prstGeom prst="rect">
            <a:avLst/>
          </a:prstGeom>
        </p:spPr>
        <p:txBody>
          <a:bodyPr wrap="square">
            <a:spAutoFit/>
          </a:bodyPr>
          <a:lstStyle/>
          <a:p>
            <a:pPr indent="540000" algn="just">
              <a:lnSpc>
                <a:spcPts val="3000"/>
              </a:lnSpc>
              <a:buFont typeface="Arial" panose="020B0604020202020204" pitchFamily="34" charset="0"/>
              <a:buChar char="•"/>
            </a:pPr>
            <a:r>
              <a:rPr lang="ru-RU" sz="2400" dirty="0" err="1">
                <a:latin typeface="Times New Roman" panose="02020603050405020304" pitchFamily="18" charset="0"/>
                <a:cs typeface="Times New Roman" panose="02020603050405020304" pitchFamily="18" charset="0"/>
              </a:rPr>
              <a:t>Одноединичный</a:t>
            </a:r>
            <a:r>
              <a:rPr lang="ru-RU" sz="2400" dirty="0">
                <a:latin typeface="Times New Roman" panose="02020603050405020304" pitchFamily="18" charset="0"/>
                <a:cs typeface="Times New Roman" panose="02020603050405020304" pitchFamily="18" charset="0"/>
              </a:rPr>
              <a:t> двоичный дешифратор, на вход которого подаётся последовательно возрастающий на единицу двоичный код, формирует на выходе сигнал «бегущий ноль», который широко используется для управления матричными индикаторами, многоразрядными </a:t>
            </a:r>
            <a:r>
              <a:rPr lang="ru-RU" sz="2400" dirty="0" err="1">
                <a:latin typeface="Times New Roman" panose="02020603050405020304" pitchFamily="18" charset="0"/>
                <a:cs typeface="Times New Roman" panose="02020603050405020304" pitchFamily="18" charset="0"/>
              </a:rPr>
              <a:t>семисегментными</a:t>
            </a:r>
            <a:r>
              <a:rPr lang="ru-RU" sz="2400" dirty="0">
                <a:latin typeface="Times New Roman" panose="02020603050405020304" pitchFamily="18" charset="0"/>
                <a:cs typeface="Times New Roman" panose="02020603050405020304" pitchFamily="18" charset="0"/>
              </a:rPr>
              <a:t> индикаторами, для опроса клавиатуры.</a:t>
            </a:r>
          </a:p>
          <a:p>
            <a:pPr indent="540000" algn="just">
              <a:lnSpc>
                <a:spcPts val="3000"/>
              </a:lnSpc>
              <a:buFont typeface="Arial" panose="020B0604020202020204" pitchFamily="34" charset="0"/>
              <a:buChar char="•"/>
            </a:pPr>
            <a:r>
              <a:rPr lang="ru-RU" sz="2400" dirty="0" err="1">
                <a:latin typeface="Times New Roman" panose="02020603050405020304" pitchFamily="18" charset="0"/>
                <a:cs typeface="Times New Roman" panose="02020603050405020304" pitchFamily="18" charset="0"/>
              </a:rPr>
              <a:t>Одноединичный</a:t>
            </a:r>
            <a:r>
              <a:rPr lang="ru-RU" sz="2400" dirty="0">
                <a:latin typeface="Times New Roman" panose="02020603050405020304" pitchFamily="18" charset="0"/>
                <a:cs typeface="Times New Roman" panose="02020603050405020304" pitchFamily="18" charset="0"/>
              </a:rPr>
              <a:t> двоичный дешифратор, подключённый к шине адреса микропроцессорной системы, называется дешифратором адреса. Его выходные сигналы, поданные на входы разрешения чтения или записи регистра, микросхемы ОЗУ или ПЗУ, позволяют инициировать «обращение по адресу» к тому или иному периферийному устройству, подключённому к шине данных.</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Специализированный дешифратор (являющийся по сути ПЗУ, которое выдаёт 7-разрядные слова в ответ на поступающий на него 4-разрядный адресный код) применяется для преобразования двоичного кода в отображение десятичных цифр на </a:t>
            </a:r>
            <a:r>
              <a:rPr lang="ru-RU" sz="2400" dirty="0" err="1">
                <a:latin typeface="Times New Roman" panose="02020603050405020304" pitchFamily="18" charset="0"/>
                <a:cs typeface="Times New Roman" panose="02020603050405020304" pitchFamily="18" charset="0"/>
              </a:rPr>
              <a:t>семисегментных</a:t>
            </a:r>
            <a:r>
              <a:rPr lang="ru-RU" sz="2400" dirty="0">
                <a:latin typeface="Times New Roman" panose="02020603050405020304" pitchFamily="18" charset="0"/>
                <a:cs typeface="Times New Roman" panose="02020603050405020304" pitchFamily="18" charset="0"/>
              </a:rPr>
              <a:t> индикаторах.</a:t>
            </a:r>
          </a:p>
        </p:txBody>
      </p:sp>
      <p:sp>
        <p:nvSpPr>
          <p:cNvPr id="3" name="Прямоугольник 2">
            <a:extLst>
              <a:ext uri="{FF2B5EF4-FFF2-40B4-BE49-F238E27FC236}">
                <a16:creationId xmlns:a16="http://schemas.microsoft.com/office/drawing/2014/main" id="{13519C2B-F714-427B-B3EE-64DEC03B2F09}"/>
              </a:ext>
            </a:extLst>
          </p:cNvPr>
          <p:cNvSpPr/>
          <p:nvPr/>
        </p:nvSpPr>
        <p:spPr>
          <a:xfrm>
            <a:off x="98322" y="285905"/>
            <a:ext cx="3565400" cy="523220"/>
          </a:xfrm>
          <a:prstGeom prst="rect">
            <a:avLst/>
          </a:prstGeom>
        </p:spPr>
        <p:txBody>
          <a:bodyPr wrap="none">
            <a:spAutoFit/>
          </a:bodyPr>
          <a:lstStyle/>
          <a:p>
            <a:r>
              <a:rPr lang="ru-RU" sz="2800" dirty="0">
                <a:latin typeface="Times New Roman" panose="02020603050405020304" pitchFamily="18" charset="0"/>
                <a:cs typeface="Times New Roman" panose="02020603050405020304" pitchFamily="18" charset="0"/>
              </a:rPr>
              <a:t>Примеры применения</a:t>
            </a:r>
          </a:p>
        </p:txBody>
      </p:sp>
    </p:spTree>
    <p:extLst>
      <p:ext uri="{BB962C8B-B14F-4D97-AF65-F5344CB8AC3E}">
        <p14:creationId xmlns:p14="http://schemas.microsoft.com/office/powerpoint/2010/main" val="79236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89FB6C9-2211-4BEE-8F0C-2ED69D4EE733}"/>
              </a:ext>
            </a:extLst>
          </p:cNvPr>
          <p:cNvSpPr/>
          <p:nvPr/>
        </p:nvSpPr>
        <p:spPr>
          <a:xfrm>
            <a:off x="137651" y="85295"/>
            <a:ext cx="11720051" cy="3915495"/>
          </a:xfrm>
          <a:prstGeom prst="rect">
            <a:avLst/>
          </a:prstGeom>
        </p:spPr>
        <p:txBody>
          <a:bodyPr wrap="square">
            <a:spAutoFit/>
          </a:bodyPr>
          <a:lstStyle/>
          <a:p>
            <a:pPr indent="540000" algn="just">
              <a:lnSpc>
                <a:spcPts val="3000"/>
              </a:lnSpc>
            </a:pPr>
            <a:r>
              <a:rPr lang="ru-RU" sz="2400" dirty="0" err="1">
                <a:solidFill>
                  <a:srgbClr val="FFFF00"/>
                </a:solidFill>
                <a:latin typeface="Times New Roman" panose="02020603050405020304" pitchFamily="18" charset="0"/>
                <a:cs typeface="Times New Roman" panose="02020603050405020304" pitchFamily="18" charset="0"/>
              </a:rPr>
              <a:t>Mультиплексор</a:t>
            </a:r>
            <a:r>
              <a:rPr lang="ru-RU" sz="2400" dirty="0">
                <a:latin typeface="Times New Roman" panose="02020603050405020304" pitchFamily="18" charset="0"/>
                <a:cs typeface="Times New Roman" panose="02020603050405020304" pitchFamily="18" charset="0"/>
              </a:rPr>
              <a:t> — устройство, имеющее несколько сигнальных входов, один или более управляющих входов и один выход. Мультиплексор позволяет передавать сигнал с одного из входов на выход; при этом выбор желаемого входа осуществляется подачей соответствующей комбинации управляющих сигналов.</a:t>
            </a:r>
          </a:p>
          <a:p>
            <a:pPr indent="540000" algn="just">
              <a:lnSpc>
                <a:spcPts val="3000"/>
              </a:lnSpc>
            </a:pPr>
            <a:r>
              <a:rPr lang="ru-RU" sz="2400" dirty="0">
                <a:latin typeface="Times New Roman" panose="02020603050405020304" pitchFamily="18" charset="0"/>
                <a:cs typeface="Times New Roman" panose="02020603050405020304" pitchFamily="18" charset="0"/>
              </a:rPr>
              <a:t>Аналоговые и цифровые мультиплексоры значительно различаются по принципу работы. Первые электрически соединяют выбранный вход с выходом (при этом сопротивление между ними невелико — порядка сотен или десятков ом). Вторые же не образуют прямого электрического соединения между выбранным входом и выходом, а лишь «копируют» на выход логический уровень ('0' или '1') с выбранного входа. Аналоговые мультиплексоры иногда называют ключами или коммутаторами.</a:t>
            </a:r>
          </a:p>
        </p:txBody>
      </p:sp>
      <p:pic>
        <p:nvPicPr>
          <p:cNvPr id="2052" name="Picture 4" descr="https://upload.wikimedia.org/wikipedia/commons/thumb/1/16/Multiplexer2.svg/1920px-Multiplexer2.svg.png">
            <a:extLst>
              <a:ext uri="{FF2B5EF4-FFF2-40B4-BE49-F238E27FC236}">
                <a16:creationId xmlns:a16="http://schemas.microsoft.com/office/drawing/2014/main" id="{9D62BE2B-CE3C-4AC2-A359-16A8B9102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51" y="4085146"/>
            <a:ext cx="6784259" cy="2653634"/>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93B3585A-CD73-475E-AF73-E28399363FF9}"/>
              </a:ext>
            </a:extLst>
          </p:cNvPr>
          <p:cNvSpPr/>
          <p:nvPr/>
        </p:nvSpPr>
        <p:spPr>
          <a:xfrm>
            <a:off x="7003165" y="5907783"/>
            <a:ext cx="4943029"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3 — Схема мультиплексора 2-к-1.</a:t>
            </a:r>
          </a:p>
        </p:txBody>
      </p:sp>
    </p:spTree>
    <p:extLst>
      <p:ext uri="{BB962C8B-B14F-4D97-AF65-F5344CB8AC3E}">
        <p14:creationId xmlns:p14="http://schemas.microsoft.com/office/powerpoint/2010/main" val="302411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3F3C7D1A-96E5-427F-B8BA-B6C38F5B67F0}"/>
                  </a:ext>
                </a:extLst>
              </p:cNvPr>
              <p:cNvSpPr/>
              <p:nvPr/>
            </p:nvSpPr>
            <p:spPr>
              <a:xfrm>
                <a:off x="117987" y="117335"/>
                <a:ext cx="11818374" cy="699326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Схематически мультиплексор можно изобразить в виде коммутатора, обеспечивающего подключение одного из нескольких входов (их называют информационными) к одному выходу устройства. Коммутатор обслуживает управляющая схема, в которой имеются адресные входы и, как правило, разрешающие (</a:t>
                </a:r>
                <a:r>
                  <a:rPr lang="ru-RU" sz="2400" dirty="0" err="1">
                    <a:latin typeface="Times New Roman" panose="02020603050405020304" pitchFamily="18" charset="0"/>
                    <a:cs typeface="Times New Roman" panose="02020603050405020304" pitchFamily="18" charset="0"/>
                  </a:rPr>
                  <a:t>стробирующие</a:t>
                </a:r>
                <a:r>
                  <a:rPr lang="ru-RU"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latin typeface="Times New Roman" panose="02020603050405020304" pitchFamily="18" charset="0"/>
                    <a:cs typeface="Times New Roman" panose="02020603050405020304" pitchFamily="18" charset="0"/>
                  </a:rPr>
                  <a:t>Сигналы на адресных входах определяют, какой конкретно информационный канал подключен к выходу. Если между числом информационных входов n и числом адресных входов </a:t>
                </a:r>
                <a:r>
                  <a:rPr lang="en-US" sz="2400" dirty="0">
                    <a:latin typeface="Times New Roman" panose="02020603050405020304" pitchFamily="18" charset="0"/>
                    <a:cs typeface="Times New Roman" panose="02020603050405020304" pitchFamily="18" charset="0"/>
                  </a:rPr>
                  <a:t>m </a:t>
                </a:r>
                <a:r>
                  <a:rPr lang="ru-RU" sz="2400" dirty="0">
                    <a:latin typeface="Times New Roman" panose="02020603050405020304" pitchFamily="18" charset="0"/>
                    <a:cs typeface="Times New Roman" panose="02020603050405020304" pitchFamily="18" charset="0"/>
                  </a:rPr>
                  <a:t>действует соотношение </a:t>
                </a:r>
                <a:r>
                  <a:rPr lang="en-US" sz="2400" dirty="0">
                    <a:latin typeface="Times New Roman" panose="02020603050405020304" pitchFamily="18" charset="0"/>
                    <a:cs typeface="Times New Roman" panose="02020603050405020304" pitchFamily="18" charset="0"/>
                  </a:rPr>
                  <a:t>n = </a:t>
                </a:r>
                <a14:m>
                  <m:oMath xmlns:m="http://schemas.openxmlformats.org/officeDocument/2006/math">
                    <m:sSup>
                      <m:sSupPr>
                        <m:ctrlPr>
                          <a:rPr lang="ru-RU" sz="2400" i="1" dirty="0" smtClean="0">
                            <a:latin typeface="Cambria Math" panose="02040503050406030204" pitchFamily="18" charset="0"/>
                            <a:cs typeface="Times New Roman" panose="02020603050405020304" pitchFamily="18" charset="0"/>
                          </a:rPr>
                        </m:ctrlPr>
                      </m:sSupPr>
                      <m:e>
                        <m:r>
                          <a:rPr lang="ru-RU" sz="2400" i="1" dirty="0">
                            <a:latin typeface="Cambria Math" panose="02040503050406030204" pitchFamily="18" charset="0"/>
                            <a:cs typeface="Times New Roman" panose="02020603050405020304" pitchFamily="18" charset="0"/>
                          </a:rPr>
                          <m:t>2</m:t>
                        </m:r>
                      </m:e>
                      <m:sup>
                        <m:r>
                          <a:rPr lang="en-US" sz="2400" b="0" i="1" dirty="0" smtClean="0">
                            <a:latin typeface="Cambria Math" panose="02040503050406030204" pitchFamily="18" charset="0"/>
                            <a:cs typeface="Times New Roman" panose="02020603050405020304" pitchFamily="18" charset="0"/>
                          </a:rPr>
                          <m:t>𝑚</m:t>
                        </m:r>
                      </m:sup>
                    </m:sSup>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то такой мультиплексор называют полным. Если </a:t>
                </a:r>
                <a:r>
                  <a:rPr lang="en-US" sz="2400" dirty="0">
                    <a:latin typeface="Times New Roman" panose="02020603050405020304" pitchFamily="18" charset="0"/>
                    <a:cs typeface="Times New Roman" panose="02020603050405020304" pitchFamily="18" charset="0"/>
                  </a:rPr>
                  <a:t>n &lt; </a:t>
                </a:r>
                <a14:m>
                  <m:oMath xmlns:m="http://schemas.openxmlformats.org/officeDocument/2006/math">
                    <m:sSup>
                      <m:sSupPr>
                        <m:ctrlPr>
                          <a:rPr lang="ru-RU" sz="2400" i="1" dirty="0">
                            <a:latin typeface="Cambria Math" panose="02040503050406030204" pitchFamily="18" charset="0"/>
                            <a:cs typeface="Times New Roman" panose="02020603050405020304" pitchFamily="18" charset="0"/>
                          </a:rPr>
                        </m:ctrlPr>
                      </m:sSupPr>
                      <m:e>
                        <m:r>
                          <a:rPr lang="ru-RU" sz="2400" i="1" dirty="0">
                            <a:latin typeface="Cambria Math" panose="02040503050406030204" pitchFamily="18" charset="0"/>
                            <a:cs typeface="Times New Roman" panose="02020603050405020304" pitchFamily="18" charset="0"/>
                          </a:rPr>
                          <m:t>2</m:t>
                        </m:r>
                      </m:e>
                      <m:sup>
                        <m:r>
                          <a:rPr lang="en-US" sz="2400" i="1" dirty="0">
                            <a:latin typeface="Cambria Math" panose="02040503050406030204" pitchFamily="18" charset="0"/>
                            <a:cs typeface="Times New Roman" panose="02020603050405020304" pitchFamily="18" charset="0"/>
                          </a:rPr>
                          <m:t>𝑚</m:t>
                        </m:r>
                      </m:sup>
                    </m:sSup>
                  </m:oMath>
                </a14:m>
                <a:r>
                  <a:rPr lang="ru-RU" sz="2400" dirty="0">
                    <a:latin typeface="Times New Roman" panose="02020603050405020304" pitchFamily="18" charset="0"/>
                    <a:cs typeface="Times New Roman" panose="02020603050405020304" pitchFamily="18" charset="0"/>
                  </a:rPr>
                  <a:t> , то мультиплексор называют неполным.</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b="1" dirty="0">
                    <a:latin typeface="Times New Roman" panose="02020603050405020304" pitchFamily="18" charset="0"/>
                    <a:cs typeface="Times New Roman" panose="02020603050405020304" pitchFamily="18" charset="0"/>
                  </a:rPr>
                  <a:t>Разрешающие</a:t>
                </a:r>
                <a:r>
                  <a:rPr lang="ru-RU" sz="2400" dirty="0">
                    <a:latin typeface="Times New Roman" panose="02020603050405020304" pitchFamily="18" charset="0"/>
                    <a:cs typeface="Times New Roman" panose="02020603050405020304" pitchFamily="18" charset="0"/>
                  </a:rPr>
                  <a:t> входы используют для расширения функциональных возможностей мультиплексора. Они используются для наращивания разрядности мультиплексора, синхронизации его работы с работой других узлов. Сигналы на разрешающих входах могут разрешать, а могут и запрещать подключение определенного входа к выходу, то есть могут блокировать действие всего устройства.</a:t>
                </a:r>
              </a:p>
              <a:p>
                <a:pPr indent="540000" algn="just">
                  <a:lnSpc>
                    <a:spcPts val="3000"/>
                  </a:lnSpc>
                </a:pPr>
                <a:r>
                  <a:rPr lang="ru-RU" sz="2400" dirty="0">
                    <a:latin typeface="Times New Roman" panose="02020603050405020304" pitchFamily="18" charset="0"/>
                    <a:cs typeface="Times New Roman" panose="02020603050405020304" pitchFamily="18" charset="0"/>
                  </a:rPr>
                  <a:t>В качестве </a:t>
                </a:r>
                <a:r>
                  <a:rPr lang="ru-RU" sz="2400" b="1" dirty="0">
                    <a:latin typeface="Times New Roman" panose="02020603050405020304" pitchFamily="18" charset="0"/>
                    <a:cs typeface="Times New Roman" panose="02020603050405020304" pitchFamily="18" charset="0"/>
                  </a:rPr>
                  <a:t>управляющей схемы</a:t>
                </a:r>
                <a:r>
                  <a:rPr lang="ru-RU" sz="2400" dirty="0">
                    <a:latin typeface="Times New Roman" panose="02020603050405020304" pitchFamily="18" charset="0"/>
                    <a:cs typeface="Times New Roman" panose="02020603050405020304" pitchFamily="18" charset="0"/>
                  </a:rPr>
                  <a:t> обычно используется дешифратор. В цифровых мультиплексорах логические элементы коммутатора и дешифратора обычно объединяются.</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6" name="Прямоугольник 5">
                <a:extLst>
                  <a:ext uri="{FF2B5EF4-FFF2-40B4-BE49-F238E27FC236}">
                    <a16:creationId xmlns:a16="http://schemas.microsoft.com/office/drawing/2014/main" id="{3F3C7D1A-96E5-427F-B8BA-B6C38F5B67F0}"/>
                  </a:ext>
                </a:extLst>
              </p:cNvPr>
              <p:cNvSpPr>
                <a:spLocks noRot="1" noChangeAspect="1" noMove="1" noResize="1" noEditPoints="1" noAdjustHandles="1" noChangeArrowheads="1" noChangeShapeType="1" noTextEdit="1"/>
              </p:cNvSpPr>
              <p:nvPr/>
            </p:nvSpPr>
            <p:spPr>
              <a:xfrm>
                <a:off x="117987" y="117335"/>
                <a:ext cx="11818374" cy="6993261"/>
              </a:xfrm>
              <a:prstGeom prst="rect">
                <a:avLst/>
              </a:prstGeom>
              <a:blipFill>
                <a:blip r:embed="rId2"/>
                <a:stretch>
                  <a:fillRect l="-774" t="-785" r="-825"/>
                </a:stretch>
              </a:blipFill>
            </p:spPr>
            <p:txBody>
              <a:bodyPr/>
              <a:lstStyle/>
              <a:p>
                <a:r>
                  <a:rPr lang="ru-RU">
                    <a:noFill/>
                  </a:rPr>
                  <a:t> </a:t>
                </a:r>
              </a:p>
            </p:txBody>
          </p:sp>
        </mc:Fallback>
      </mc:AlternateContent>
    </p:spTree>
    <p:extLst>
      <p:ext uri="{BB962C8B-B14F-4D97-AF65-F5344CB8AC3E}">
        <p14:creationId xmlns:p14="http://schemas.microsoft.com/office/powerpoint/2010/main" val="4005490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7C64FA5-F6EB-4F9D-9285-A6DED42F01CF}"/>
              </a:ext>
            </a:extLst>
          </p:cNvPr>
          <p:cNvSpPr/>
          <p:nvPr/>
        </p:nvSpPr>
        <p:spPr>
          <a:xfrm>
            <a:off x="137651" y="166837"/>
            <a:ext cx="5622117" cy="523220"/>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Обобщённая схема мультиплексора</a:t>
            </a:r>
          </a:p>
        </p:txBody>
      </p:sp>
      <p:pic>
        <p:nvPicPr>
          <p:cNvPr id="4098" name="Picture 2" descr="https://upload.wikimedia.org/wikipedia/ru/thumb/1/1d/Mux-ru.svg/250px-Mux-ru.svg.png">
            <a:extLst>
              <a:ext uri="{FF2B5EF4-FFF2-40B4-BE49-F238E27FC236}">
                <a16:creationId xmlns:a16="http://schemas.microsoft.com/office/drawing/2014/main" id="{73F0CFFF-54A0-49EA-B128-16F4571E1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045" y="1956818"/>
            <a:ext cx="4120638" cy="3873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Прямоугольник 2">
            <a:extLst>
              <a:ext uri="{FF2B5EF4-FFF2-40B4-BE49-F238E27FC236}">
                <a16:creationId xmlns:a16="http://schemas.microsoft.com/office/drawing/2014/main" id="{902AB2EE-3B62-4009-B1F6-1B84B6B6B256}"/>
              </a:ext>
            </a:extLst>
          </p:cNvPr>
          <p:cNvSpPr/>
          <p:nvPr/>
        </p:nvSpPr>
        <p:spPr>
          <a:xfrm>
            <a:off x="8360239" y="5830218"/>
            <a:ext cx="3674444"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4 — Обобщённая схема мультиплексора. </a:t>
            </a:r>
          </a:p>
        </p:txBody>
      </p:sp>
      <p:sp>
        <p:nvSpPr>
          <p:cNvPr id="4" name="Прямоугольник 3">
            <a:extLst>
              <a:ext uri="{FF2B5EF4-FFF2-40B4-BE49-F238E27FC236}">
                <a16:creationId xmlns:a16="http://schemas.microsoft.com/office/drawing/2014/main" id="{231350F9-B015-4B2E-8434-3472C8EF1AA8}"/>
              </a:ext>
            </a:extLst>
          </p:cNvPr>
          <p:cNvSpPr/>
          <p:nvPr/>
        </p:nvSpPr>
        <p:spPr>
          <a:xfrm>
            <a:off x="157316" y="690057"/>
            <a:ext cx="11798709" cy="122245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Входные логические сигналы </a:t>
            </a:r>
            <a:r>
              <a:rPr lang="ru-RU" sz="2400" dirty="0" err="1">
                <a:latin typeface="Times New Roman" panose="02020603050405020304" pitchFamily="18" charset="0"/>
                <a:cs typeface="Times New Roman" panose="02020603050405020304" pitchFamily="18" charset="0"/>
              </a:rPr>
              <a:t>Xi</a:t>
            </a:r>
            <a:r>
              <a:rPr lang="ru-RU" sz="2400" dirty="0">
                <a:latin typeface="Times New Roman" panose="02020603050405020304" pitchFamily="18" charset="0"/>
                <a:cs typeface="Times New Roman" panose="02020603050405020304" pitchFamily="18" charset="0"/>
              </a:rPr>
              <a:t> поступают на входы внутреннего коммутатора и через коммутатор передаются на выход Y. На вход управляющей схемы подаётся слово адресных сигналов </a:t>
            </a:r>
            <a:r>
              <a:rPr lang="ru-RU" sz="2400" dirty="0" err="1">
                <a:latin typeface="Times New Roman" panose="02020603050405020304" pitchFamily="18" charset="0"/>
                <a:cs typeface="Times New Roman" panose="02020603050405020304" pitchFamily="18" charset="0"/>
              </a:rPr>
              <a:t>Ak</a:t>
            </a:r>
            <a:r>
              <a:rPr lang="ru-RU" sz="2400" dirty="0">
                <a:latin typeface="Times New Roman" panose="02020603050405020304" pitchFamily="18" charset="0"/>
                <a:cs typeface="Times New Roman" panose="02020603050405020304" pitchFamily="18" charset="0"/>
              </a:rPr>
              <a:t> (от англ. </a:t>
            </a:r>
            <a:r>
              <a:rPr lang="ru-RU" sz="2400" dirty="0" err="1">
                <a:latin typeface="Times New Roman" panose="02020603050405020304" pitchFamily="18" charset="0"/>
                <a:cs typeface="Times New Roman" panose="02020603050405020304" pitchFamily="18" charset="0"/>
              </a:rPr>
              <a:t>Address</a:t>
            </a:r>
            <a:r>
              <a:rPr lang="ru-RU" sz="2400" dirty="0">
                <a:latin typeface="Times New Roman" panose="02020603050405020304" pitchFamily="18" charset="0"/>
                <a:cs typeface="Times New Roman" panose="02020603050405020304" pitchFamily="18" charset="0"/>
              </a:rPr>
              <a:t>). </a:t>
            </a:r>
          </a:p>
        </p:txBody>
      </p:sp>
      <p:sp>
        <p:nvSpPr>
          <p:cNvPr id="5" name="Прямоугольник 4">
            <a:extLst>
              <a:ext uri="{FF2B5EF4-FFF2-40B4-BE49-F238E27FC236}">
                <a16:creationId xmlns:a16="http://schemas.microsoft.com/office/drawing/2014/main" id="{32EB6036-85EC-4431-B978-B46A0C944DFA}"/>
              </a:ext>
            </a:extLst>
          </p:cNvPr>
          <p:cNvSpPr/>
          <p:nvPr/>
        </p:nvSpPr>
        <p:spPr>
          <a:xfrm>
            <a:off x="137650" y="1912507"/>
            <a:ext cx="7551175" cy="507074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Мультиплексор также может иметь дополнительный управляющий вход E (от англ. </a:t>
            </a:r>
            <a:r>
              <a:rPr lang="ru-RU" sz="2400" dirty="0" err="1">
                <a:latin typeface="Times New Roman" panose="02020603050405020304" pitchFamily="18" charset="0"/>
                <a:cs typeface="Times New Roman" panose="02020603050405020304" pitchFamily="18" charset="0"/>
              </a:rPr>
              <a:t>Enable</a:t>
            </a:r>
            <a:r>
              <a:rPr lang="ru-RU" sz="2400" dirty="0">
                <a:latin typeface="Times New Roman" panose="02020603050405020304" pitchFamily="18" charset="0"/>
                <a:cs typeface="Times New Roman" panose="02020603050405020304" pitchFamily="18" charset="0"/>
              </a:rPr>
              <a:t>), иногда этот вход обозначают на схемах CS (от </a:t>
            </a:r>
            <a:r>
              <a:rPr lang="ru-RU" sz="2400" dirty="0">
                <a:latin typeface="Times New Roman" panose="02020603050405020304" pitchFamily="18" charset="0"/>
                <a:cs typeface="Times New Roman" panose="02020603050405020304" pitchFamily="18" charset="0"/>
                <a:hlinkClick r:id="rId3" tooltip="Английский язык"/>
              </a:rPr>
              <a:t>англ.</a:t>
            </a:r>
            <a:r>
              <a:rPr lang="ru-RU" sz="2400" dirty="0">
                <a:latin typeface="Times New Roman" panose="02020603050405020304" pitchFamily="18" charset="0"/>
                <a:cs typeface="Times New Roman" panose="02020603050405020304" pitchFamily="18" charset="0"/>
              </a:rPr>
              <a:t> Chip Select — «выбор микросхемы»), который разрешает или запрещает прохождение входного сигнала на выход Y. Логический уровень разрешающего сигнала в разных конкретных моделях мультиплексоров может быть как логическая 1, так и логический 0, но в подавляющем количестве типов мультиплексоров выпускаемых промышленностью разрешающий сигнал логический 0. В разных типах мультиплексоров при запрещающем состоянии передачи на входе E на выходе Y может быть состояние 0 или 1.</a:t>
            </a:r>
            <a:endParaRPr lang="ru-RU" sz="2400" dirty="0"/>
          </a:p>
        </p:txBody>
      </p:sp>
    </p:spTree>
    <p:extLst>
      <p:ext uri="{BB962C8B-B14F-4D97-AF65-F5344CB8AC3E}">
        <p14:creationId xmlns:p14="http://schemas.microsoft.com/office/powerpoint/2010/main" val="216344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755</TotalTime>
  <Words>1298</Words>
  <Application>Microsoft Office PowerPoint</Application>
  <PresentationFormat>Широкоэкранный</PresentationFormat>
  <Paragraphs>71</Paragraphs>
  <Slides>20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20</vt:i4>
      </vt:variant>
    </vt:vector>
  </HeadingPairs>
  <TitlesOfParts>
    <vt:vector size="26" baseType="lpstr">
      <vt:lpstr>Arial</vt:lpstr>
      <vt:lpstr>Calisto MT</vt:lpstr>
      <vt:lpstr>Cambria Math</vt:lpstr>
      <vt:lpstr>Times New Roman</vt:lpstr>
      <vt:lpstr>Wingdings 2</vt:lpstr>
      <vt:lpstr>Сланец</vt:lpstr>
      <vt:lpstr>Лекция 11: «Логические элементы, Шифраторы, дешифраторы и мультиплексоры, счетчики, триггеры»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65</cp:revision>
  <dcterms:created xsi:type="dcterms:W3CDTF">2019-03-05T13:15:09Z</dcterms:created>
  <dcterms:modified xsi:type="dcterms:W3CDTF">2019-05-16T08:35:06Z</dcterms:modified>
</cp:coreProperties>
</file>