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1" r:id="rId17"/>
    <p:sldId id="292" r:id="rId18"/>
    <p:sldId id="290" r:id="rId19"/>
    <p:sldId id="293" r:id="rId20"/>
    <p:sldId id="294" r:id="rId21"/>
    <p:sldId id="295" r:id="rId22"/>
    <p:sldId id="296" r:id="rId23"/>
    <p:sldId id="297" r:id="rId24"/>
    <p:sldId id="299" r:id="rId25"/>
    <p:sldId id="300" r:id="rId26"/>
    <p:sldId id="29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25.04.2019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25.04.2019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25.04.2019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25.04.2019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25.04.2019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25.04.2019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25.04.2019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25.04.2019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25.04.2019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25.04.2019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25.04.2019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25.04.2019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0"/>
            <a:ext cx="12192000" cy="914199"/>
          </a:xfrm>
        </p:spPr>
        <p:txBody>
          <a:bodyPr>
            <a:normAutofit fontScale="90000"/>
          </a:bodyPr>
          <a:lstStyle/>
          <a:p>
            <a:r>
              <a:rPr lang="ru-RU"/>
              <a:t>Лекция 6: «Операционные усилители»</a:t>
            </a:r>
            <a:endParaRPr lang="ru-RU" dirty="0"/>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508D4E6-85FC-4CD3-BDAF-2303583F73AF}"/>
              </a:ext>
            </a:extLst>
          </p:cNvPr>
          <p:cNvSpPr/>
          <p:nvPr/>
        </p:nvSpPr>
        <p:spPr>
          <a:xfrm>
            <a:off x="2525952" y="0"/>
            <a:ext cx="7140096" cy="584775"/>
          </a:xfrm>
          <a:prstGeom prst="rect">
            <a:avLst/>
          </a:prstGeom>
        </p:spPr>
        <p:txBody>
          <a:bodyPr wrap="none">
            <a:spAutoFit/>
          </a:bodyPr>
          <a:lstStyle/>
          <a:p>
            <a:r>
              <a:rPr lang="ru-RU" sz="3200" dirty="0">
                <a:latin typeface="Times New Roman" panose="02020603050405020304" pitchFamily="18" charset="0"/>
                <a:cs typeface="Times New Roman" panose="02020603050405020304" pitchFamily="18" charset="0"/>
              </a:rPr>
              <a:t>Применение операционных усилителей</a:t>
            </a:r>
          </a:p>
        </p:txBody>
      </p:sp>
      <p:sp>
        <p:nvSpPr>
          <p:cNvPr id="3" name="Прямоугольник 2">
            <a:extLst>
              <a:ext uri="{FF2B5EF4-FFF2-40B4-BE49-F238E27FC236}">
                <a16:creationId xmlns:a16="http://schemas.microsoft.com/office/drawing/2014/main" id="{FD249637-0420-4019-8DF1-DDFDB3B70853}"/>
              </a:ext>
            </a:extLst>
          </p:cNvPr>
          <p:cNvSpPr/>
          <p:nvPr/>
        </p:nvSpPr>
        <p:spPr>
          <a:xfrm>
            <a:off x="216310" y="707612"/>
            <a:ext cx="11818374"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линейных системах:</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Дифференциальный усилитель </a:t>
            </a:r>
            <a:r>
              <a:rPr lang="ru-RU" sz="2400" dirty="0">
                <a:latin typeface="Times New Roman" panose="02020603050405020304" pitchFamily="18" charset="0"/>
                <a:cs typeface="Times New Roman" panose="02020603050405020304" pitchFamily="18" charset="0"/>
              </a:rPr>
              <a:t>(вычитатель) — Данная схема предназначена для получения разности двух напряжений, при этом каждое из них предварительно умножается на некоторую константу (константы определяются соотношением резисторов).</a:t>
            </a: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p:pic>
        <p:nvPicPr>
          <p:cNvPr id="6146" name="Picture 2" descr="https://upload.wikimedia.org/wikipedia/commons/thumb/d/d5/Opamp-differential.svg/220px-Opamp-differential.svg.png">
            <a:extLst>
              <a:ext uri="{FF2B5EF4-FFF2-40B4-BE49-F238E27FC236}">
                <a16:creationId xmlns:a16="http://schemas.microsoft.com/office/drawing/2014/main" id="{A05CDC38-76C1-45FD-8999-BCA129148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594" y="2707875"/>
            <a:ext cx="3578908" cy="29607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02F42E8E-AB6F-4AE1-81F6-60F9A34F2F2E}"/>
              </a:ext>
            </a:extLst>
          </p:cNvPr>
          <p:cNvSpPr/>
          <p:nvPr/>
        </p:nvSpPr>
        <p:spPr>
          <a:xfrm>
            <a:off x="7561960" y="5734889"/>
            <a:ext cx="4718529"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6 — Дифференциальный усилитель</a:t>
            </a:r>
          </a:p>
        </p:txBody>
      </p:sp>
      <p:pic>
        <p:nvPicPr>
          <p:cNvPr id="6" name="Рисунок 5">
            <a:extLst>
              <a:ext uri="{FF2B5EF4-FFF2-40B4-BE49-F238E27FC236}">
                <a16:creationId xmlns:a16="http://schemas.microsoft.com/office/drawing/2014/main" id="{A780A4BA-B460-43D7-A48B-FD87B3F10931}"/>
              </a:ext>
            </a:extLst>
          </p:cNvPr>
          <p:cNvPicPr>
            <a:picLocks noChangeAspect="1"/>
          </p:cNvPicPr>
          <p:nvPr/>
        </p:nvPicPr>
        <p:blipFill>
          <a:blip r:embed="rId3"/>
          <a:stretch>
            <a:fillRect/>
          </a:stretch>
        </p:blipFill>
        <p:spPr>
          <a:xfrm>
            <a:off x="736498" y="3218360"/>
            <a:ext cx="5666878" cy="1939762"/>
          </a:xfrm>
          <a:prstGeom prst="rect">
            <a:avLst/>
          </a:prstGeom>
        </p:spPr>
      </p:pic>
    </p:spTree>
    <p:extLst>
      <p:ext uri="{BB962C8B-B14F-4D97-AF65-F5344CB8AC3E}">
        <p14:creationId xmlns:p14="http://schemas.microsoft.com/office/powerpoint/2010/main" val="324798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F25C7580-3432-4FDE-8C52-2D82D7037B30}"/>
              </a:ext>
            </a:extLst>
          </p:cNvPr>
          <p:cNvSpPr/>
          <p:nvPr/>
        </p:nvSpPr>
        <p:spPr>
          <a:xfrm>
            <a:off x="101141" y="373002"/>
            <a:ext cx="7065652" cy="453009"/>
          </a:xfrm>
          <a:prstGeom prst="rect">
            <a:avLst/>
          </a:prstGeom>
        </p:spPr>
        <p:txBody>
          <a:bodyPr wrap="non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Триггер Шмитта </a:t>
            </a:r>
            <a:r>
              <a:rPr lang="ru-RU" sz="2400" dirty="0">
                <a:latin typeface="Times New Roman" panose="02020603050405020304" pitchFamily="18" charset="0"/>
                <a:cs typeface="Times New Roman" panose="02020603050405020304" pitchFamily="18" charset="0"/>
              </a:rPr>
              <a:t>— Компаратор с гистерезисом.</a:t>
            </a:r>
          </a:p>
        </p:txBody>
      </p:sp>
      <p:pic>
        <p:nvPicPr>
          <p:cNvPr id="7174" name="Picture 6" descr="https://upload.wikimedia.org/wikipedia/commons/thumb/f/f4/Opampschmitt_xcircuit.svg/220px-Opampschmitt_xcircuit.svg.png">
            <a:extLst>
              <a:ext uri="{FF2B5EF4-FFF2-40B4-BE49-F238E27FC236}">
                <a16:creationId xmlns:a16="http://schemas.microsoft.com/office/drawing/2014/main" id="{93D259FC-9C0D-4BF0-A526-AF81DDC1F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283" y="294656"/>
            <a:ext cx="4073259" cy="2314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7" name="Прямоугольник 6">
            <a:extLst>
              <a:ext uri="{FF2B5EF4-FFF2-40B4-BE49-F238E27FC236}">
                <a16:creationId xmlns:a16="http://schemas.microsoft.com/office/drawing/2014/main" id="{F9A76E5E-2827-40FD-A446-79DEA55F59C4}"/>
              </a:ext>
            </a:extLst>
          </p:cNvPr>
          <p:cNvSpPr/>
          <p:nvPr/>
        </p:nvSpPr>
        <p:spPr>
          <a:xfrm>
            <a:off x="7735283" y="2813861"/>
            <a:ext cx="4160113"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7 — Триггер Шмитта</a:t>
            </a:r>
          </a:p>
        </p:txBody>
      </p:sp>
      <mc:AlternateContent xmlns:mc="http://schemas.openxmlformats.org/markup-compatibility/2006" xmlns:a14="http://schemas.microsoft.com/office/drawing/2010/main">
        <mc:Choice Requires="a14">
          <p:sp>
            <p:nvSpPr>
              <p:cNvPr id="8" name="Прямоугольник 7">
                <a:extLst>
                  <a:ext uri="{FF2B5EF4-FFF2-40B4-BE49-F238E27FC236}">
                    <a16:creationId xmlns:a16="http://schemas.microsoft.com/office/drawing/2014/main" id="{812A2AF0-6C52-4C9B-AB89-CAEBB77DA869}"/>
                  </a:ext>
                </a:extLst>
              </p:cNvPr>
              <p:cNvSpPr/>
              <p:nvPr/>
            </p:nvSpPr>
            <p:spPr>
              <a:xfrm>
                <a:off x="101141" y="898913"/>
                <a:ext cx="7525988" cy="2785378"/>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Гиратор</a:t>
                </a:r>
                <a:r>
                  <a:rPr lang="ru-RU" sz="2400" dirty="0">
                    <a:latin typeface="Times New Roman" panose="02020603050405020304" pitchFamily="18" charset="0"/>
                    <a:cs typeface="Times New Roman" panose="02020603050405020304" pitchFamily="18" charset="0"/>
                  </a:rPr>
                  <a:t> — Имитирует индуктивность.</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Преобразователь отрицательного сопротивления </a:t>
                </a:r>
                <a:r>
                  <a:rPr lang="ru-RU" sz="2400" dirty="0">
                    <a:latin typeface="Times New Roman" panose="02020603050405020304" pitchFamily="18" charset="0"/>
                    <a:cs typeface="Times New Roman" panose="02020603050405020304" pitchFamily="18" charset="0"/>
                  </a:rPr>
                  <a:t>— Преобразователь отрицательного сопротивления (англ. Negative impedance converter) имитирует резистор с отрицательным сопротивлением.</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en-US" sz="2400" i="1" dirty="0">
                  <a:latin typeface="Times New Roman" panose="02020603050405020304" pitchFamily="18" charset="0"/>
                  <a:cs typeface="Times New Roman" panose="02020603050405020304" pitchFamily="18" charset="0"/>
                </a:endParaRPr>
              </a:p>
              <a:p>
                <a:pPr indent="540000" algn="just">
                  <a:lnSpc>
                    <a:spcPts val="3000"/>
                  </a:lnSpc>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𝑖𝑛</m:t>
                          </m:r>
                        </m:sub>
                      </m:sSub>
                      <m:r>
                        <a:rPr lang="en-US" sz="2400" b="0" i="1" smtClean="0">
                          <a:latin typeface="Cambria Math" panose="02040503050406030204" pitchFamily="18" charset="0"/>
                          <a:cs typeface="Times New Roman" panose="02020603050405020304" pitchFamily="18" charset="0"/>
                        </a:rPr>
                        <m:t>=−</m:t>
                      </m:r>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1</m:t>
                              </m:r>
                            </m:sub>
                          </m:sSub>
                        </m:num>
                        <m:den>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𝑅</m:t>
                              </m:r>
                            </m:e>
                            <m:sub>
                              <m:r>
                                <a:rPr lang="en-US" sz="2400" b="0" i="1" smtClean="0">
                                  <a:latin typeface="Cambria Math" panose="02040503050406030204" pitchFamily="18" charset="0"/>
                                  <a:cs typeface="Times New Roman" panose="02020603050405020304" pitchFamily="18" charset="0"/>
                                </a:rPr>
                                <m:t>2</m:t>
                              </m:r>
                            </m:sub>
                          </m:sSub>
                        </m:den>
                      </m:f>
                    </m:oMath>
                  </m:oMathPara>
                </a14:m>
                <a:endParaRPr lang="ru-RU" sz="2400" dirty="0">
                  <a:latin typeface="Times New Roman" panose="02020603050405020304" pitchFamily="18" charset="0"/>
                  <a:cs typeface="Times New Roman" panose="02020603050405020304" pitchFamily="18" charset="0"/>
                </a:endParaRPr>
              </a:p>
            </p:txBody>
          </p:sp>
        </mc:Choice>
        <mc:Fallback xmlns="">
          <p:sp>
            <p:nvSpPr>
              <p:cNvPr id="8" name="Прямоугольник 7">
                <a:extLst>
                  <a:ext uri="{FF2B5EF4-FFF2-40B4-BE49-F238E27FC236}">
                    <a16:creationId xmlns:a16="http://schemas.microsoft.com/office/drawing/2014/main" id="{812A2AF0-6C52-4C9B-AB89-CAEBB77DA869}"/>
                  </a:ext>
                </a:extLst>
              </p:cNvPr>
              <p:cNvSpPr>
                <a:spLocks noRot="1" noChangeAspect="1" noMove="1" noResize="1" noEditPoints="1" noAdjustHandles="1" noChangeArrowheads="1" noChangeShapeType="1" noTextEdit="1"/>
              </p:cNvSpPr>
              <p:nvPr/>
            </p:nvSpPr>
            <p:spPr>
              <a:xfrm>
                <a:off x="101141" y="898913"/>
                <a:ext cx="7525988" cy="2785378"/>
              </a:xfrm>
              <a:prstGeom prst="rect">
                <a:avLst/>
              </a:prstGeom>
              <a:blipFill>
                <a:blip r:embed="rId3"/>
                <a:stretch>
                  <a:fillRect l="-1297" t="-1969" r="-1216" b="-3282"/>
                </a:stretch>
              </a:blipFill>
            </p:spPr>
            <p:txBody>
              <a:bodyPr/>
              <a:lstStyle/>
              <a:p>
                <a:r>
                  <a:rPr lang="ru-RU">
                    <a:noFill/>
                  </a:rPr>
                  <a:t> </a:t>
                </a:r>
              </a:p>
            </p:txBody>
          </p:sp>
        </mc:Fallback>
      </mc:AlternateContent>
    </p:spTree>
    <p:extLst>
      <p:ext uri="{BB962C8B-B14F-4D97-AF65-F5344CB8AC3E}">
        <p14:creationId xmlns:p14="http://schemas.microsoft.com/office/powerpoint/2010/main" val="1917275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s://upload.wikimedia.org/wikipedia/commons/thumb/6/69/Gyrator.svg/220px-Gyrator.svg.png">
            <a:extLst>
              <a:ext uri="{FF2B5EF4-FFF2-40B4-BE49-F238E27FC236}">
                <a16:creationId xmlns:a16="http://schemas.microsoft.com/office/drawing/2014/main" id="{915E94F6-6D63-47F8-BF4B-09B31C2D1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07" y="143330"/>
            <a:ext cx="4554490" cy="5838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Прямоугольник 2">
            <a:extLst>
              <a:ext uri="{FF2B5EF4-FFF2-40B4-BE49-F238E27FC236}">
                <a16:creationId xmlns:a16="http://schemas.microsoft.com/office/drawing/2014/main" id="{F0AD9F9B-0598-4E83-983C-C77125435C6A}"/>
              </a:ext>
            </a:extLst>
          </p:cNvPr>
          <p:cNvSpPr/>
          <p:nvPr/>
        </p:nvSpPr>
        <p:spPr>
          <a:xfrm>
            <a:off x="1119119" y="6135018"/>
            <a:ext cx="3019866"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8 — Гиратор</a:t>
            </a:r>
          </a:p>
        </p:txBody>
      </p:sp>
      <p:pic>
        <p:nvPicPr>
          <p:cNvPr id="8194" name="Picture 2" descr="https://upload.wikimedia.org/wikipedia/commons/thumb/8/89/Negative_impedance_converter.svg/220px-Negative_impedance_converter.svg.png">
            <a:extLst>
              <a:ext uri="{FF2B5EF4-FFF2-40B4-BE49-F238E27FC236}">
                <a16:creationId xmlns:a16="http://schemas.microsoft.com/office/drawing/2014/main" id="{D5DD706E-25CE-4B9E-A0A9-8286B06B0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558" y="143330"/>
            <a:ext cx="4300649" cy="53758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36838366-287E-4624-8F6D-116D39C7D09C}"/>
              </a:ext>
            </a:extLst>
          </p:cNvPr>
          <p:cNvSpPr/>
          <p:nvPr/>
        </p:nvSpPr>
        <p:spPr>
          <a:xfrm>
            <a:off x="6443752" y="5765686"/>
            <a:ext cx="4426259"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9 —Преобразователь отрицательного сопротивления</a:t>
            </a:r>
          </a:p>
        </p:txBody>
      </p:sp>
    </p:spTree>
    <p:extLst>
      <p:ext uri="{BB962C8B-B14F-4D97-AF65-F5344CB8AC3E}">
        <p14:creationId xmlns:p14="http://schemas.microsoft.com/office/powerpoint/2010/main" val="86416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1C4846B-48BC-44C8-8A69-AFE848C57B01}"/>
              </a:ext>
            </a:extLst>
          </p:cNvPr>
          <p:cNvSpPr/>
          <p:nvPr/>
        </p:nvSpPr>
        <p:spPr>
          <a:xfrm>
            <a:off x="3332420" y="0"/>
            <a:ext cx="3496470" cy="523220"/>
          </a:xfrm>
          <a:prstGeom prst="rect">
            <a:avLst/>
          </a:prstGeom>
        </p:spPr>
        <p:txBody>
          <a:bodyPr wrap="none">
            <a:spAutoFit/>
          </a:bodyPr>
          <a:lstStyle/>
          <a:p>
            <a:r>
              <a:rPr lang="ru-RU" sz="2800" dirty="0">
                <a:latin typeface="Times New Roman" panose="02020603050405020304" pitchFamily="18" charset="0"/>
                <a:cs typeface="Times New Roman" panose="02020603050405020304" pitchFamily="18" charset="0"/>
              </a:rPr>
              <a:t>Нелинейные системы</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4693C5AF-A3D9-416E-8DEC-094C2A6D2FF2}"/>
                  </a:ext>
                </a:extLst>
              </p:cNvPr>
              <p:cNvSpPr/>
              <p:nvPr/>
            </p:nvSpPr>
            <p:spPr>
              <a:xfrm>
                <a:off x="177236" y="525489"/>
                <a:ext cx="7469559" cy="6608540"/>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Точный выпрямитель </a:t>
                </a:r>
                <a:r>
                  <a:rPr lang="ru-RU" sz="2400" dirty="0">
                    <a:latin typeface="Times New Roman" panose="02020603050405020304" pitchFamily="18" charset="0"/>
                    <a:cs typeface="Times New Roman" panose="02020603050405020304" pitchFamily="18" charset="0"/>
                  </a:rPr>
                  <a:t>— Ведет себя подобно идеальному диоду для нагрузки, которая здесь представлена в виде обыкновенного резистора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𝑅</m:t>
                        </m:r>
                      </m:e>
                      <m:sub>
                        <m:r>
                          <a:rPr lang="en-US" sz="2400" i="1">
                            <a:latin typeface="Cambria Math" panose="02040503050406030204" pitchFamily="18" charset="0"/>
                          </a:rPr>
                          <m:t>𝐿</m:t>
                        </m:r>
                      </m:sub>
                    </m:sSub>
                  </m:oMath>
                </a14:m>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Пиковый детектор </a:t>
                </a:r>
                <a:r>
                  <a:rPr lang="ru-RU" sz="2400" b="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Устройство предназначено для запоминания экстремального (максимального или минимального) напряжения на входе, достигнутого за период времени с момента разряда конденсатора.</a:t>
                </a:r>
              </a:p>
              <a:p>
                <a:pPr indent="540000" algn="just">
                  <a:lnSpc>
                    <a:spcPts val="3000"/>
                  </a:lnSpc>
                </a:pPr>
                <a:r>
                  <a:rPr lang="ru-RU" sz="2400" dirty="0">
                    <a:latin typeface="Times New Roman" panose="02020603050405020304" pitchFamily="18" charset="0"/>
                    <a:cs typeface="Times New Roman" panose="02020603050405020304" pitchFamily="18" charset="0"/>
                  </a:rPr>
                  <a:t>При замкнутом ключе конденсатор разряжен и выходное напряжение нулевое. Когда ключ разомкнут, экстремумы напряжения заряжают конденсатор через диод до значения экстремума. После достижения экстремума и последующем снижении по модулю входного напряжения значение экстремума сохраняется в виде заряда на конденсаторе до замыкания ключа или достижения бо́льшего экстремума.</a:t>
                </a:r>
              </a:p>
              <a:p>
                <a:pPr indent="540000" algn="just">
                  <a:lnSpc>
                    <a:spcPts val="3000"/>
                  </a:lnSpc>
                </a:pPr>
                <a:endParaRPr lang="ru-RU" sz="2400" b="1"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p:txBody>
          </p:sp>
        </mc:Choice>
        <mc:Fallback xmlns="">
          <p:sp>
            <p:nvSpPr>
              <p:cNvPr id="3" name="Прямоугольник 2">
                <a:extLst>
                  <a:ext uri="{FF2B5EF4-FFF2-40B4-BE49-F238E27FC236}">
                    <a16:creationId xmlns:a16="http://schemas.microsoft.com/office/drawing/2014/main" id="{4693C5AF-A3D9-416E-8DEC-094C2A6D2FF2}"/>
                  </a:ext>
                </a:extLst>
              </p:cNvPr>
              <p:cNvSpPr>
                <a:spLocks noRot="1" noChangeAspect="1" noMove="1" noResize="1" noEditPoints="1" noAdjustHandles="1" noChangeArrowheads="1" noChangeShapeType="1" noTextEdit="1"/>
              </p:cNvSpPr>
              <p:nvPr/>
            </p:nvSpPr>
            <p:spPr>
              <a:xfrm>
                <a:off x="177236" y="525489"/>
                <a:ext cx="7469559" cy="6608540"/>
              </a:xfrm>
              <a:prstGeom prst="rect">
                <a:avLst/>
              </a:prstGeom>
              <a:blipFill>
                <a:blip r:embed="rId2"/>
                <a:stretch>
                  <a:fillRect l="-1224" t="-830" r="-2449"/>
                </a:stretch>
              </a:blipFill>
            </p:spPr>
            <p:txBody>
              <a:bodyPr/>
              <a:lstStyle/>
              <a:p>
                <a:r>
                  <a:rPr lang="ru-RU">
                    <a:noFill/>
                  </a:rPr>
                  <a:t> </a:t>
                </a:r>
              </a:p>
            </p:txBody>
          </p:sp>
        </mc:Fallback>
      </mc:AlternateContent>
      <p:pic>
        <p:nvPicPr>
          <p:cNvPr id="9218" name="Picture 2" descr="https://upload.wikimedia.org/wikipedia/commons/thumb/a/a7/Super_diode.svg/220px-Super_diode.svg.png">
            <a:extLst>
              <a:ext uri="{FF2B5EF4-FFF2-40B4-BE49-F238E27FC236}">
                <a16:creationId xmlns:a16="http://schemas.microsoft.com/office/drawing/2014/main" id="{F3E0C50E-DCC8-43E6-A024-A9EE20382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31" y="294657"/>
            <a:ext cx="4059533" cy="33029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D67D1191-F53B-46BD-AFD0-8A2C0F3CC0CF}"/>
              </a:ext>
            </a:extLst>
          </p:cNvPr>
          <p:cNvSpPr/>
          <p:nvPr/>
        </p:nvSpPr>
        <p:spPr>
          <a:xfrm>
            <a:off x="7737231" y="3777016"/>
            <a:ext cx="4059533"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10 — Выпрямитель на операционном усилителе для входного сигнала положительной полярности</a:t>
            </a:r>
          </a:p>
        </p:txBody>
      </p:sp>
    </p:spTree>
    <p:extLst>
      <p:ext uri="{BB962C8B-B14F-4D97-AF65-F5344CB8AC3E}">
        <p14:creationId xmlns:p14="http://schemas.microsoft.com/office/powerpoint/2010/main" val="49196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upload.wikimedia.org/wikipedia/commons/thumb/3/3d/PeakDet.svg/220px-PeakDet.svg.png">
            <a:extLst>
              <a:ext uri="{FF2B5EF4-FFF2-40B4-BE49-F238E27FC236}">
                <a16:creationId xmlns:a16="http://schemas.microsoft.com/office/drawing/2014/main" id="{6858E4AD-0366-426B-BFCB-2C332FFF6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6304" y="1342103"/>
            <a:ext cx="5085309" cy="3767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Прямоугольник 1">
            <a:extLst>
              <a:ext uri="{FF2B5EF4-FFF2-40B4-BE49-F238E27FC236}">
                <a16:creationId xmlns:a16="http://schemas.microsoft.com/office/drawing/2014/main" id="{3481B58A-7447-4864-AE74-DD5ED75D4DBC}"/>
              </a:ext>
            </a:extLst>
          </p:cNvPr>
          <p:cNvSpPr/>
          <p:nvPr/>
        </p:nvSpPr>
        <p:spPr>
          <a:xfrm>
            <a:off x="6638216" y="5279923"/>
            <a:ext cx="5481484"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11 — Пиковый детектор на операционном усилителе для входного сигнала положительной полярности</a:t>
            </a:r>
          </a:p>
        </p:txBody>
      </p:sp>
      <p:sp>
        <p:nvSpPr>
          <p:cNvPr id="3" name="Прямоугольник 2">
            <a:extLst>
              <a:ext uri="{FF2B5EF4-FFF2-40B4-BE49-F238E27FC236}">
                <a16:creationId xmlns:a16="http://schemas.microsoft.com/office/drawing/2014/main" id="{43C4F2C9-87B6-4C04-B5FB-A6809E0CBFFB}"/>
              </a:ext>
            </a:extLst>
          </p:cNvPr>
          <p:cNvSpPr/>
          <p:nvPr/>
        </p:nvSpPr>
        <p:spPr>
          <a:xfrm>
            <a:off x="113071" y="141774"/>
            <a:ext cx="11808542"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В показанном на рисунке включении диода производится выборка максимальных входных положительных напряжений. Для выборки отрицательных максимальных по модулю напряжений диод включают в обратной полярности.</a:t>
            </a:r>
          </a:p>
        </p:txBody>
      </p:sp>
      <p:sp>
        <p:nvSpPr>
          <p:cNvPr id="4" name="Прямоугольник 3">
            <a:extLst>
              <a:ext uri="{FF2B5EF4-FFF2-40B4-BE49-F238E27FC236}">
                <a16:creationId xmlns:a16="http://schemas.microsoft.com/office/drawing/2014/main" id="{35B78B57-2813-4A86-9A72-9E41B8A2AA64}"/>
              </a:ext>
            </a:extLst>
          </p:cNvPr>
          <p:cNvSpPr/>
          <p:nvPr/>
        </p:nvSpPr>
        <p:spPr>
          <a:xfrm>
            <a:off x="113070" y="1253612"/>
            <a:ext cx="6525145"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За счет действия отрицательной обратной связи через ОУ компенсируется ошибка выборки экстремума, вызванная относительной большим падением напряжения на диоде при прямых токах через него, что выгодно отличает схему пикового детектора с ОУ от простейшей схемы пикового детектора, представляющего последовательное соединение диода и конденсатора. Поэтому конденсатор заряжается практически точно до напряжения экстремума.</a:t>
            </a:r>
          </a:p>
          <a:p>
            <a:pPr indent="540000" algn="just">
              <a:lnSpc>
                <a:spcPts val="3000"/>
              </a:lnSpc>
            </a:pPr>
            <a:r>
              <a:rPr lang="ru-RU" sz="2400" dirty="0">
                <a:latin typeface="Times New Roman" panose="02020603050405020304" pitchFamily="18" charset="0"/>
                <a:cs typeface="Times New Roman" panose="02020603050405020304" pitchFamily="18" charset="0"/>
              </a:rPr>
              <a:t>Другое преимущество этой схемы — очень большое входное сопротивление и малый входной ток, так как сигнал подаётся на неинвертирующий вход ОУ.</a:t>
            </a:r>
          </a:p>
        </p:txBody>
      </p:sp>
    </p:spTree>
    <p:extLst>
      <p:ext uri="{BB962C8B-B14F-4D97-AF65-F5344CB8AC3E}">
        <p14:creationId xmlns:p14="http://schemas.microsoft.com/office/powerpoint/2010/main" val="45490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FD7C24F-491D-49F3-AA23-7AA17CD1928A}"/>
              </a:ext>
            </a:extLst>
          </p:cNvPr>
          <p:cNvSpPr/>
          <p:nvPr/>
        </p:nvSpPr>
        <p:spPr>
          <a:xfrm>
            <a:off x="88490" y="353651"/>
            <a:ext cx="11975691" cy="122245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Логарифмический усилитель</a:t>
            </a:r>
          </a:p>
          <a:p>
            <a:pPr indent="540000" algn="just">
              <a:lnSpc>
                <a:spcPts val="3000"/>
              </a:lnSpc>
            </a:pPr>
            <a:r>
              <a:rPr lang="ru-RU" sz="2400" dirty="0">
                <a:latin typeface="Times New Roman" panose="02020603050405020304" pitchFamily="18" charset="0"/>
                <a:cs typeface="Times New Roman" panose="02020603050405020304" pitchFamily="18" charset="0"/>
              </a:rPr>
              <a:t>Так как напряжение на полупроводниковом диоде с p-n-переходом при прямом смещении на диоде и ток через диод связаны согласно уравнению Шокли: </a:t>
            </a:r>
          </a:p>
        </p:txBody>
      </p:sp>
      <p:pic>
        <p:nvPicPr>
          <p:cNvPr id="4" name="Рисунок 3">
            <a:extLst>
              <a:ext uri="{FF2B5EF4-FFF2-40B4-BE49-F238E27FC236}">
                <a16:creationId xmlns:a16="http://schemas.microsoft.com/office/drawing/2014/main" id="{509BD1DA-E6DA-483C-A312-58897F50D0A1}"/>
              </a:ext>
            </a:extLst>
          </p:cNvPr>
          <p:cNvPicPr>
            <a:picLocks noChangeAspect="1"/>
          </p:cNvPicPr>
          <p:nvPr/>
        </p:nvPicPr>
        <p:blipFill>
          <a:blip r:embed="rId2"/>
          <a:stretch>
            <a:fillRect/>
          </a:stretch>
        </p:blipFill>
        <p:spPr>
          <a:xfrm>
            <a:off x="4754607" y="1652292"/>
            <a:ext cx="2682786" cy="894262"/>
          </a:xfrm>
          <a:prstGeom prst="rect">
            <a:avLst/>
          </a:prstGeom>
        </p:spPr>
      </p:pic>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7233BF20-0B62-40A5-B24D-93032D57E2CC}"/>
                  </a:ext>
                </a:extLst>
              </p:cNvPr>
              <p:cNvSpPr/>
              <p:nvPr/>
            </p:nvSpPr>
            <p:spPr>
              <a:xfrm>
                <a:off x="11546" y="2713392"/>
                <a:ext cx="7254494"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𝐼</m:t>
                        </m:r>
                      </m:e>
                      <m:sub>
                        <m:r>
                          <a:rPr lang="en-US" sz="2400" b="0" i="1" smtClean="0">
                            <a:latin typeface="Cambria Math" panose="02040503050406030204" pitchFamily="18" charset="0"/>
                            <a:cs typeface="Times New Roman" panose="02020603050405020304" pitchFamily="18" charset="0"/>
                          </a:rPr>
                          <m:t>𝐷</m:t>
                        </m:r>
                      </m:sub>
                    </m:sSub>
                    <m:r>
                      <a:rPr lang="en-US" sz="2400" b="0" i="1" smtClean="0">
                        <a:latin typeface="Cambria Math" panose="02040503050406030204" pitchFamily="18" charset="0"/>
                        <a:cs typeface="Times New Roman" panose="02020603050405020304" pitchFamily="18" charset="0"/>
                      </a:rPr>
                      <m:t> </m:t>
                    </m:r>
                    <m:r>
                      <a:rPr lang="en-US" sz="2400" b="0" i="0" smtClean="0">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ток диода;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𝐼</m:t>
                        </m:r>
                      </m:e>
                      <m:sub>
                        <m:r>
                          <a:rPr lang="en-US" sz="2400" b="0" i="1" smtClean="0">
                            <a:latin typeface="Cambria Math" panose="02040503050406030204" pitchFamily="18" charset="0"/>
                            <a:cs typeface="Times New Roman" panose="02020603050405020304" pitchFamily="18" charset="0"/>
                          </a:rPr>
                          <m:t>𝑆</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ток насыщения при обратном смещении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𝐷</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прямое напряжение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𝑇</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температурный потенциал (температурное напряжение).</a:t>
                </a:r>
              </a:p>
            </p:txBody>
          </p:sp>
        </mc:Choice>
        <mc:Fallback xmlns="">
          <p:sp>
            <p:nvSpPr>
              <p:cNvPr id="5" name="Прямоугольник 4">
                <a:extLst>
                  <a:ext uri="{FF2B5EF4-FFF2-40B4-BE49-F238E27FC236}">
                    <a16:creationId xmlns:a16="http://schemas.microsoft.com/office/drawing/2014/main" id="{7233BF20-0B62-40A5-B24D-93032D57E2CC}"/>
                  </a:ext>
                </a:extLst>
              </p:cNvPr>
              <p:cNvSpPr>
                <a:spLocks noRot="1" noChangeAspect="1" noMove="1" noResize="1" noEditPoints="1" noAdjustHandles="1" noChangeArrowheads="1" noChangeShapeType="1" noTextEdit="1"/>
              </p:cNvSpPr>
              <p:nvPr/>
            </p:nvSpPr>
            <p:spPr>
              <a:xfrm>
                <a:off x="11546" y="2713392"/>
                <a:ext cx="7254494" cy="2376613"/>
              </a:xfrm>
              <a:prstGeom prst="rect">
                <a:avLst/>
              </a:prstGeom>
              <a:blipFill>
                <a:blip r:embed="rId3"/>
                <a:stretch>
                  <a:fillRect l="-1345" t="-2308" r="-1261" b="-4872"/>
                </a:stretch>
              </a:blipFill>
            </p:spPr>
            <p:txBody>
              <a:bodyPr/>
              <a:lstStyle/>
              <a:p>
                <a:r>
                  <a:rPr lang="ru-RU">
                    <a:noFill/>
                  </a:rPr>
                  <a:t> </a:t>
                </a:r>
              </a:p>
            </p:txBody>
          </p:sp>
        </mc:Fallback>
      </mc:AlternateContent>
      <p:pic>
        <p:nvPicPr>
          <p:cNvPr id="11270" name="Picture 6" descr="https://upload.wikimedia.org/wikipedia/commons/thumb/6/6c/Opamplogarithm.svg/220px-Opamplogarithm.svg.png">
            <a:extLst>
              <a:ext uri="{FF2B5EF4-FFF2-40B4-BE49-F238E27FC236}">
                <a16:creationId xmlns:a16="http://schemas.microsoft.com/office/drawing/2014/main" id="{D43F3A57-F8D2-4A34-9241-C06C1A85E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7393" y="3207622"/>
            <a:ext cx="4415298" cy="22076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8" name="Прямоугольник 7">
            <a:extLst>
              <a:ext uri="{FF2B5EF4-FFF2-40B4-BE49-F238E27FC236}">
                <a16:creationId xmlns:a16="http://schemas.microsoft.com/office/drawing/2014/main" id="{07717844-5E33-4B07-8B37-D53CA8EFBF45}"/>
              </a:ext>
            </a:extLst>
          </p:cNvPr>
          <p:cNvSpPr/>
          <p:nvPr/>
        </p:nvSpPr>
        <p:spPr>
          <a:xfrm>
            <a:off x="6119870" y="5521196"/>
            <a:ext cx="6096000" cy="1200329"/>
          </a:xfrm>
          <a:prstGeom prst="rect">
            <a:avLst/>
          </a:prstGeom>
        </p:spPr>
        <p:txBody>
          <a:bodyPr>
            <a:spAutoFit/>
          </a:bodyPr>
          <a:lstStyle/>
          <a:p>
            <a:pPr algn="just"/>
            <a:r>
              <a:rPr lang="ru-RU" sz="2400" dirty="0">
                <a:latin typeface="Times New Roman" panose="02020603050405020304" pitchFamily="18" charset="0"/>
                <a:cs typeface="Times New Roman" panose="02020603050405020304" pitchFamily="18" charset="0"/>
              </a:rPr>
              <a:t>Рисунок 12 — Инвертирующий логарифмический усилитель для входного сигнала положительной полярности</a:t>
            </a:r>
          </a:p>
        </p:txBody>
      </p:sp>
    </p:spTree>
    <p:extLst>
      <p:ext uri="{BB962C8B-B14F-4D97-AF65-F5344CB8AC3E}">
        <p14:creationId xmlns:p14="http://schemas.microsoft.com/office/powerpoint/2010/main" val="268324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32961E0-0149-4DBC-8A40-BA91CD402A04}"/>
              </a:ext>
            </a:extLst>
          </p:cNvPr>
          <p:cNvSpPr/>
          <p:nvPr/>
        </p:nvSpPr>
        <p:spPr>
          <a:xfrm>
            <a:off x="157315" y="254480"/>
            <a:ext cx="11838039" cy="46166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Температурный потенциал, в свою очередь, связан с температурой p-n-перехода:</a:t>
            </a:r>
          </a:p>
        </p:txBody>
      </p:sp>
      <p:pic>
        <p:nvPicPr>
          <p:cNvPr id="3" name="Рисунок 2">
            <a:extLst>
              <a:ext uri="{FF2B5EF4-FFF2-40B4-BE49-F238E27FC236}">
                <a16:creationId xmlns:a16="http://schemas.microsoft.com/office/drawing/2014/main" id="{5D2EFFB1-1862-42E4-97C4-FE01B8220772}"/>
              </a:ext>
            </a:extLst>
          </p:cNvPr>
          <p:cNvPicPr>
            <a:picLocks noChangeAspect="1"/>
          </p:cNvPicPr>
          <p:nvPr/>
        </p:nvPicPr>
        <p:blipFill>
          <a:blip r:embed="rId2"/>
          <a:stretch>
            <a:fillRect/>
          </a:stretch>
        </p:blipFill>
        <p:spPr>
          <a:xfrm>
            <a:off x="5037234" y="734994"/>
            <a:ext cx="2117532" cy="1197797"/>
          </a:xfrm>
          <a:prstGeom prst="rect">
            <a:avLst/>
          </a:prstGeom>
        </p:spPr>
      </p:pic>
      <p:sp>
        <p:nvSpPr>
          <p:cNvPr id="4" name="Прямоугольник 3">
            <a:extLst>
              <a:ext uri="{FF2B5EF4-FFF2-40B4-BE49-F238E27FC236}">
                <a16:creationId xmlns:a16="http://schemas.microsoft.com/office/drawing/2014/main" id="{3B64F3A4-36A2-41A6-A1BB-B78B3E70EFB4}"/>
              </a:ext>
            </a:extLst>
          </p:cNvPr>
          <p:cNvSpPr/>
          <p:nvPr/>
        </p:nvSpPr>
        <p:spPr>
          <a:xfrm>
            <a:off x="157314" y="1932791"/>
            <a:ext cx="11838039" cy="276133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где</a:t>
            </a:r>
          </a:p>
          <a:p>
            <a:pPr indent="540000" algn="just">
              <a:lnSpc>
                <a:spcPts val="3000"/>
              </a:lnSpc>
            </a:pPr>
            <a:r>
              <a:rPr lang="en-US" sz="2400" dirty="0">
                <a:latin typeface="Times New Roman" panose="02020603050405020304" pitchFamily="18" charset="0"/>
                <a:cs typeface="Times New Roman" panose="02020603050405020304" pitchFamily="18" charset="0"/>
              </a:rPr>
              <a:t>k – </a:t>
            </a:r>
            <a:r>
              <a:rPr lang="ru-RU" sz="2400" dirty="0">
                <a:latin typeface="Times New Roman" panose="02020603050405020304" pitchFamily="18" charset="0"/>
                <a:cs typeface="Times New Roman" panose="02020603050405020304" pitchFamily="18" charset="0"/>
              </a:rPr>
              <a:t> постоянная Больцмана;</a:t>
            </a:r>
            <a:r>
              <a:rPr lang="en-US" sz="2400" dirty="0">
                <a:latin typeface="Times New Roman" panose="02020603050405020304" pitchFamily="18" charset="0"/>
                <a:cs typeface="Times New Roman" panose="02020603050405020304" pitchFamily="18" charset="0"/>
              </a:rPr>
              <a:t> </a:t>
            </a:r>
          </a:p>
          <a:p>
            <a:pPr indent="540000" algn="just">
              <a:lnSpc>
                <a:spcPts val="3000"/>
              </a:lnSpc>
            </a:pPr>
            <a:r>
              <a:rPr lang="en-US" sz="2400" dirty="0">
                <a:latin typeface="Times New Roman" panose="02020603050405020304" pitchFamily="18" charset="0"/>
                <a:cs typeface="Times New Roman" panose="02020603050405020304" pitchFamily="18" charset="0"/>
              </a:rPr>
              <a:t>T – </a:t>
            </a:r>
            <a:r>
              <a:rPr lang="ru-RU" sz="2400" dirty="0">
                <a:latin typeface="Times New Roman" panose="02020603050405020304" pitchFamily="18" charset="0"/>
                <a:cs typeface="Times New Roman" panose="02020603050405020304" pitchFamily="18" charset="0"/>
              </a:rPr>
              <a:t> абсолютная температура </a:t>
            </a:r>
            <a:r>
              <a:rPr lang="en-US" sz="2400" i="1" dirty="0">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перехода;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en-US" sz="2400" dirty="0">
                <a:latin typeface="Times New Roman" panose="02020603050405020304" pitchFamily="18" charset="0"/>
                <a:cs typeface="Times New Roman" panose="02020603050405020304" pitchFamily="18" charset="0"/>
              </a:rPr>
              <a:t>q - </a:t>
            </a:r>
            <a:r>
              <a:rPr lang="ru-RU" sz="2400" dirty="0">
                <a:latin typeface="Times New Roman" panose="02020603050405020304" pitchFamily="18" charset="0"/>
                <a:cs typeface="Times New Roman" panose="02020603050405020304" pitchFamily="18" charset="0"/>
              </a:rPr>
              <a:t>элементарный электрический заряд.</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 </a:t>
            </a:r>
            <a:r>
              <a:rPr lang="ru-RU" sz="2400" i="1" dirty="0">
                <a:latin typeface="Times New Roman" panose="02020603050405020304" pitchFamily="18" charset="0"/>
                <a:cs typeface="Times New Roman" panose="02020603050405020304" pitchFamily="18" charset="0"/>
              </a:rPr>
              <a:t>T</a:t>
            </a:r>
            <a:r>
              <a:rPr lang="ru-RU" sz="2400" dirty="0">
                <a:latin typeface="Times New Roman" panose="02020603050405020304" pitchFamily="18" charset="0"/>
                <a:cs typeface="Times New Roman" panose="02020603050405020304" pitchFamily="18" charset="0"/>
              </a:rPr>
              <a:t> = 300 K температурный потенциал приблизительно равен 25,85 мВ.</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Напряжение на диоде, выраженное через протекающий через него ток, из уравнения Шокли:</a:t>
            </a:r>
          </a:p>
        </p:txBody>
      </p:sp>
      <p:pic>
        <p:nvPicPr>
          <p:cNvPr id="5" name="Рисунок 4">
            <a:extLst>
              <a:ext uri="{FF2B5EF4-FFF2-40B4-BE49-F238E27FC236}">
                <a16:creationId xmlns:a16="http://schemas.microsoft.com/office/drawing/2014/main" id="{00EC8129-059C-43ED-9E61-3420235080EF}"/>
              </a:ext>
            </a:extLst>
          </p:cNvPr>
          <p:cNvPicPr>
            <a:picLocks noChangeAspect="1"/>
          </p:cNvPicPr>
          <p:nvPr/>
        </p:nvPicPr>
        <p:blipFill>
          <a:blip r:embed="rId3"/>
          <a:stretch>
            <a:fillRect/>
          </a:stretch>
        </p:blipFill>
        <p:spPr>
          <a:xfrm>
            <a:off x="4376015" y="4614014"/>
            <a:ext cx="3439970" cy="1002604"/>
          </a:xfrm>
          <a:prstGeom prst="rect">
            <a:avLst/>
          </a:prstGeom>
        </p:spPr>
      </p:pic>
    </p:spTree>
    <p:extLst>
      <p:ext uri="{BB962C8B-B14F-4D97-AF65-F5344CB8AC3E}">
        <p14:creationId xmlns:p14="http://schemas.microsoft.com/office/powerpoint/2010/main" val="198888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99650A8-2E24-4C59-B0A2-20F8E179D8CA}"/>
              </a:ext>
            </a:extLst>
          </p:cNvPr>
          <p:cNvSpPr/>
          <p:nvPr/>
        </p:nvSpPr>
        <p:spPr>
          <a:xfrm>
            <a:off x="241159" y="274991"/>
            <a:ext cx="11764028" cy="122245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Экспоненциальный усилитель</a:t>
            </a:r>
            <a:endParaRPr lang="en-US" sz="2400" dirty="0">
              <a:solidFill>
                <a:srgbClr val="FFFF00"/>
              </a:solidFill>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Согласно уравнению Шокли ток через полупроводниковый диоде с </a:t>
            </a:r>
            <a:r>
              <a:rPr lang="ru-RU" sz="2400" i="1" dirty="0">
                <a:latin typeface="Times New Roman" panose="02020603050405020304" pitchFamily="18" charset="0"/>
                <a:cs typeface="Times New Roman" panose="02020603050405020304" pitchFamily="18" charset="0"/>
              </a:rPr>
              <a:t>p-n</a:t>
            </a:r>
            <a:r>
              <a:rPr lang="ru-RU" sz="2400" dirty="0">
                <a:latin typeface="Times New Roman" panose="02020603050405020304" pitchFamily="18" charset="0"/>
                <a:cs typeface="Times New Roman" panose="02020603050405020304" pitchFamily="18" charset="0"/>
              </a:rPr>
              <a:t>-переходом при прямом смещении на диоде и напряжение на нём связаны зависимостью:</a:t>
            </a:r>
            <a:endParaRPr lang="ru-RU" sz="2400" dirty="0">
              <a:solidFill>
                <a:srgbClr val="FFFF00"/>
              </a:solidFill>
              <a:latin typeface="Times New Roman" panose="02020603050405020304" pitchFamily="18" charset="0"/>
              <a:cs typeface="Times New Roman" panose="02020603050405020304" pitchFamily="18" charset="0"/>
            </a:endParaRPr>
          </a:p>
        </p:txBody>
      </p:sp>
      <p:pic>
        <p:nvPicPr>
          <p:cNvPr id="3" name="Рисунок 2">
            <a:extLst>
              <a:ext uri="{FF2B5EF4-FFF2-40B4-BE49-F238E27FC236}">
                <a16:creationId xmlns:a16="http://schemas.microsoft.com/office/drawing/2014/main" id="{784258F3-C6D0-485C-BE0F-25EDFA13B5F5}"/>
              </a:ext>
            </a:extLst>
          </p:cNvPr>
          <p:cNvPicPr>
            <a:picLocks noChangeAspect="1"/>
          </p:cNvPicPr>
          <p:nvPr/>
        </p:nvPicPr>
        <p:blipFill>
          <a:blip r:embed="rId2"/>
          <a:stretch>
            <a:fillRect/>
          </a:stretch>
        </p:blipFill>
        <p:spPr>
          <a:xfrm>
            <a:off x="1406945" y="1497442"/>
            <a:ext cx="3203452" cy="1092507"/>
          </a:xfrm>
          <a:prstGeom prst="rect">
            <a:avLst/>
          </a:prstGeom>
        </p:spPr>
      </p:pic>
      <p:pic>
        <p:nvPicPr>
          <p:cNvPr id="12290" name="Picture 2" descr="https://upload.wikimedia.org/wikipedia/commons/thumb/d/d8/Opampexponential.svg/220px-Opampexponential.svg.png">
            <a:extLst>
              <a:ext uri="{FF2B5EF4-FFF2-40B4-BE49-F238E27FC236}">
                <a16:creationId xmlns:a16="http://schemas.microsoft.com/office/drawing/2014/main" id="{21BC6CEE-40B0-4560-8543-9A94D8EE5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915" y="2452298"/>
            <a:ext cx="5395926" cy="3016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70F9D93E-AD09-4CF0-AC9A-B71449AF9B84}"/>
              </a:ext>
            </a:extLst>
          </p:cNvPr>
          <p:cNvSpPr/>
          <p:nvPr/>
        </p:nvSpPr>
        <p:spPr>
          <a:xfrm>
            <a:off x="6096000" y="5657671"/>
            <a:ext cx="6096000" cy="1200329"/>
          </a:xfrm>
          <a:prstGeom prst="rect">
            <a:avLst/>
          </a:prstGeom>
        </p:spPr>
        <p:txBody>
          <a:bodyPr>
            <a:spAutoFit/>
          </a:bodyPr>
          <a:lstStyle/>
          <a:p>
            <a:pPr algn="just"/>
            <a:r>
              <a:rPr lang="ru-RU" sz="2400" dirty="0">
                <a:latin typeface="Times New Roman" panose="02020603050405020304" pitchFamily="18" charset="0"/>
                <a:cs typeface="Times New Roman" panose="02020603050405020304" pitchFamily="18" charset="0"/>
              </a:rPr>
              <a:t>Рисунок 12 — Инвертирующий экспоненциальный усилитель для входного сигнала положительной полярности</a:t>
            </a:r>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CF1EC1C7-ED3C-4E87-8728-A047ECE1F318}"/>
                  </a:ext>
                </a:extLst>
              </p:cNvPr>
              <p:cNvSpPr/>
              <p:nvPr/>
            </p:nvSpPr>
            <p:spPr>
              <a:xfrm>
                <a:off x="241159" y="2836744"/>
                <a:ext cx="5854841"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где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𝐼</m:t>
                        </m:r>
                      </m:e>
                      <m:sub>
                        <m:r>
                          <a:rPr lang="en-US" sz="2400" i="1">
                            <a:latin typeface="Cambria Math" panose="02040503050406030204" pitchFamily="18" charset="0"/>
                            <a:cs typeface="Times New Roman" panose="02020603050405020304" pitchFamily="18" charset="0"/>
                          </a:rPr>
                          <m:t>𝐷</m:t>
                        </m:r>
                      </m:sub>
                    </m:sSub>
                    <m:r>
                      <a:rPr lang="en-US" sz="2400" i="1">
                        <a:latin typeface="Cambria Math" panose="02040503050406030204" pitchFamily="18" charset="0"/>
                        <a:cs typeface="Times New Roman" panose="02020603050405020304" pitchFamily="18" charset="0"/>
                      </a:rPr>
                      <m:t> </m:t>
                    </m:r>
                    <m:r>
                      <a:rPr lang="en-US" sz="2400">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ток диода;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𝐼</m:t>
                        </m:r>
                      </m:e>
                      <m:sub>
                        <m:r>
                          <a:rPr lang="en-US" sz="2400" i="1">
                            <a:latin typeface="Cambria Math" panose="02040503050406030204" pitchFamily="18" charset="0"/>
                            <a:cs typeface="Times New Roman" panose="02020603050405020304" pitchFamily="18" charset="0"/>
                          </a:rPr>
                          <m:t>𝑆</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ток насыщения при обратном смещении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𝐷</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прямое напряжение на диоде;</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𝑇</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температурный потенциал (температурное напряжение).</a:t>
                </a:r>
              </a:p>
            </p:txBody>
          </p:sp>
        </mc:Choice>
        <mc:Fallback xmlns="">
          <p:sp>
            <p:nvSpPr>
              <p:cNvPr id="5" name="Прямоугольник 4">
                <a:extLst>
                  <a:ext uri="{FF2B5EF4-FFF2-40B4-BE49-F238E27FC236}">
                    <a16:creationId xmlns:a16="http://schemas.microsoft.com/office/drawing/2014/main" id="{CF1EC1C7-ED3C-4E87-8728-A047ECE1F318}"/>
                  </a:ext>
                </a:extLst>
              </p:cNvPr>
              <p:cNvSpPr>
                <a:spLocks noRot="1" noChangeAspect="1" noMove="1" noResize="1" noEditPoints="1" noAdjustHandles="1" noChangeArrowheads="1" noChangeShapeType="1" noTextEdit="1"/>
              </p:cNvSpPr>
              <p:nvPr/>
            </p:nvSpPr>
            <p:spPr>
              <a:xfrm>
                <a:off x="241159" y="2836744"/>
                <a:ext cx="5854841" cy="2376613"/>
              </a:xfrm>
              <a:prstGeom prst="rect">
                <a:avLst/>
              </a:prstGeom>
              <a:blipFill>
                <a:blip r:embed="rId4"/>
                <a:stretch>
                  <a:fillRect l="-1667" t="-2308" r="-1563" b="-4872"/>
                </a:stretch>
              </a:blipFill>
            </p:spPr>
            <p:txBody>
              <a:bodyPr/>
              <a:lstStyle/>
              <a:p>
                <a:r>
                  <a:rPr lang="ru-RU">
                    <a:noFill/>
                  </a:rPr>
                  <a:t> </a:t>
                </a:r>
              </a:p>
            </p:txBody>
          </p:sp>
        </mc:Fallback>
      </mc:AlternateContent>
    </p:spTree>
    <p:extLst>
      <p:ext uri="{BB962C8B-B14F-4D97-AF65-F5344CB8AC3E}">
        <p14:creationId xmlns:p14="http://schemas.microsoft.com/office/powerpoint/2010/main" val="1760089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77F187A-49F4-48C5-9A1D-1C38159B34D4}"/>
              </a:ext>
            </a:extLst>
          </p:cNvPr>
          <p:cNvSpPr/>
          <p:nvPr/>
        </p:nvSpPr>
        <p:spPr>
          <a:xfrm>
            <a:off x="3635037" y="0"/>
            <a:ext cx="4921925" cy="584775"/>
          </a:xfrm>
          <a:prstGeom prst="rect">
            <a:avLst/>
          </a:prstGeom>
        </p:spPr>
        <p:txBody>
          <a:bodyPr wrap="none">
            <a:spAutoFit/>
          </a:bodyPr>
          <a:lstStyle/>
          <a:p>
            <a:r>
              <a:rPr lang="ru-RU" sz="3200" dirty="0">
                <a:latin typeface="Times New Roman" panose="02020603050405020304" pitchFamily="18" charset="0"/>
                <a:cs typeface="Times New Roman" panose="02020603050405020304" pitchFamily="18" charset="0"/>
              </a:rPr>
              <a:t>Справочные данные по ОУ</a:t>
            </a:r>
          </a:p>
        </p:txBody>
      </p:sp>
      <p:sp>
        <p:nvSpPr>
          <p:cNvPr id="3" name="Прямоугольник 2">
            <a:extLst>
              <a:ext uri="{FF2B5EF4-FFF2-40B4-BE49-F238E27FC236}">
                <a16:creationId xmlns:a16="http://schemas.microsoft.com/office/drawing/2014/main" id="{9A3FEADF-5F5B-466A-9B3F-68EA84EF1D3A}"/>
              </a:ext>
            </a:extLst>
          </p:cNvPr>
          <p:cNvSpPr/>
          <p:nvPr/>
        </p:nvSpPr>
        <p:spPr>
          <a:xfrm>
            <a:off x="3476243" y="584775"/>
            <a:ext cx="5239511"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Параметры операционных усилителей</a:t>
            </a:r>
          </a:p>
        </p:txBody>
      </p:sp>
      <p:graphicFrame>
        <p:nvGraphicFramePr>
          <p:cNvPr id="4" name="Таблица 3">
            <a:extLst>
              <a:ext uri="{FF2B5EF4-FFF2-40B4-BE49-F238E27FC236}">
                <a16:creationId xmlns:a16="http://schemas.microsoft.com/office/drawing/2014/main" id="{DD7C9F1B-07EC-4985-BE1E-290627B57393}"/>
              </a:ext>
            </a:extLst>
          </p:cNvPr>
          <p:cNvGraphicFramePr>
            <a:graphicFrameLocks noGrp="1"/>
          </p:cNvGraphicFramePr>
          <p:nvPr>
            <p:extLst>
              <p:ext uri="{D42A27DB-BD31-4B8C-83A1-F6EECF244321}">
                <p14:modId xmlns:p14="http://schemas.microsoft.com/office/powerpoint/2010/main" val="843745815"/>
              </p:ext>
            </p:extLst>
          </p:nvPr>
        </p:nvGraphicFramePr>
        <p:xfrm>
          <a:off x="258044" y="1040828"/>
          <a:ext cx="11675908" cy="5088256"/>
        </p:xfrm>
        <a:graphic>
          <a:graphicData uri="http://schemas.openxmlformats.org/drawingml/2006/table">
            <a:tbl>
              <a:tblPr/>
              <a:tblGrid>
                <a:gridCol w="961156">
                  <a:extLst>
                    <a:ext uri="{9D8B030D-6E8A-4147-A177-3AD203B41FA5}">
                      <a16:colId xmlns:a16="http://schemas.microsoft.com/office/drawing/2014/main" val="1528258225"/>
                    </a:ext>
                  </a:extLst>
                </a:gridCol>
                <a:gridCol w="3106994">
                  <a:extLst>
                    <a:ext uri="{9D8B030D-6E8A-4147-A177-3AD203B41FA5}">
                      <a16:colId xmlns:a16="http://schemas.microsoft.com/office/drawing/2014/main" val="2248643102"/>
                    </a:ext>
                  </a:extLst>
                </a:gridCol>
                <a:gridCol w="2733367">
                  <a:extLst>
                    <a:ext uri="{9D8B030D-6E8A-4147-A177-3AD203B41FA5}">
                      <a16:colId xmlns:a16="http://schemas.microsoft.com/office/drawing/2014/main" val="790774057"/>
                    </a:ext>
                  </a:extLst>
                </a:gridCol>
                <a:gridCol w="4874391">
                  <a:extLst>
                    <a:ext uri="{9D8B030D-6E8A-4147-A177-3AD203B41FA5}">
                      <a16:colId xmlns:a16="http://schemas.microsoft.com/office/drawing/2014/main" val="4067189458"/>
                    </a:ext>
                  </a:extLst>
                </a:gridCol>
              </a:tblGrid>
              <a:tr h="291356">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№п/п</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Название</a:t>
                      </a:r>
                      <a:br>
                        <a:rPr lang="ru-RU" sz="2400">
                          <a:solidFill>
                            <a:schemeClr val="bg1"/>
                          </a:solidFill>
                          <a:effectLst/>
                          <a:latin typeface="Times New Roman" panose="02020603050405020304" pitchFamily="18" charset="0"/>
                          <a:cs typeface="Times New Roman" panose="02020603050405020304" pitchFamily="18" charset="0"/>
                        </a:rPr>
                      </a:br>
                      <a:r>
                        <a:rPr lang="ru-RU" sz="2400">
                          <a:solidFill>
                            <a:schemeClr val="bg1"/>
                          </a:solidFill>
                          <a:effectLst/>
                          <a:latin typeface="Times New Roman" panose="02020603050405020304" pitchFamily="18" charset="0"/>
                          <a:cs typeface="Times New Roman" panose="02020603050405020304" pitchFamily="18" charset="0"/>
                        </a:rPr>
                        <a:t>параметра</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Обозначение (отечественное/</a:t>
                      </a:r>
                      <a:br>
                        <a:rPr lang="ru-RU" sz="2400">
                          <a:solidFill>
                            <a:schemeClr val="bg1"/>
                          </a:solidFill>
                          <a:effectLst/>
                          <a:latin typeface="Times New Roman" panose="02020603050405020304" pitchFamily="18" charset="0"/>
                          <a:cs typeface="Times New Roman" panose="02020603050405020304" pitchFamily="18" charset="0"/>
                        </a:rPr>
                      </a:br>
                      <a:r>
                        <a:rPr lang="ru-RU" sz="2400">
                          <a:solidFill>
                            <a:schemeClr val="bg1"/>
                          </a:solidFill>
                          <a:effectLst/>
                          <a:latin typeface="Times New Roman" panose="02020603050405020304" pitchFamily="18" charset="0"/>
                          <a:cs typeface="Times New Roman" panose="02020603050405020304" pitchFamily="18" charset="0"/>
                        </a:rPr>
                        <a:t>иностранное)</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Расшифровка параметра</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657476434"/>
                  </a:ext>
                </a:extLst>
              </a:tr>
              <a:tr h="735798">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1</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Входное напряжение (дифференциальное входное напряжение)</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U</a:t>
                      </a:r>
                      <a:r>
                        <a:rPr lang="en-US" sz="2400" baseline="-25000" dirty="0">
                          <a:solidFill>
                            <a:schemeClr val="bg1"/>
                          </a:solidFill>
                          <a:effectLst/>
                          <a:latin typeface="Times New Roman" panose="02020603050405020304" pitchFamily="18" charset="0"/>
                          <a:cs typeface="Times New Roman" panose="02020603050405020304" pitchFamily="18" charset="0"/>
                        </a:rPr>
                        <a:t>BX</a:t>
                      </a:r>
                      <a:r>
                        <a:rPr lang="en-US" sz="2400" dirty="0">
                          <a:solidFill>
                            <a:schemeClr val="bg1"/>
                          </a:solidFill>
                          <a:effectLst/>
                          <a:latin typeface="Times New Roman" panose="02020603050405020304" pitchFamily="18" charset="0"/>
                          <a:cs typeface="Times New Roman" panose="02020603050405020304" pitchFamily="18" charset="0"/>
                        </a:rPr>
                        <a:t>(U</a:t>
                      </a:r>
                      <a:r>
                        <a:rPr lang="en-US" sz="2400" baseline="-25000" dirty="0">
                          <a:solidFill>
                            <a:schemeClr val="bg1"/>
                          </a:solidFill>
                          <a:effectLst/>
                          <a:latin typeface="Times New Roman" panose="02020603050405020304" pitchFamily="18" charset="0"/>
                          <a:cs typeface="Times New Roman" panose="02020603050405020304" pitchFamily="18" charset="0"/>
                        </a:rPr>
                        <a:t>BX.</a:t>
                      </a:r>
                      <a:r>
                        <a:rPr lang="ru-RU" sz="2400" baseline="-25000" dirty="0">
                          <a:solidFill>
                            <a:schemeClr val="bg1"/>
                          </a:solidFill>
                          <a:effectLst/>
                          <a:latin typeface="Times New Roman" panose="02020603050405020304" pitchFamily="18" charset="0"/>
                          <a:cs typeface="Times New Roman" panose="02020603050405020304" pitchFamily="18" charset="0"/>
                        </a:rPr>
                        <a:t>ДИФ</a:t>
                      </a:r>
                      <a:r>
                        <a:rPr lang="ru-RU" sz="2400" dirty="0">
                          <a:solidFill>
                            <a:schemeClr val="bg1"/>
                          </a:solidFill>
                          <a:effectLst/>
                          <a:latin typeface="Times New Roman" panose="02020603050405020304" pitchFamily="18" charset="0"/>
                          <a:cs typeface="Times New Roman" panose="02020603050405020304" pitchFamily="18" charset="0"/>
                        </a:rPr>
                        <a:t>)</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Напряжение между выводами входа и земли или напряжение между входными выводами дифференциального ОУ(дифференциальное входное напряжение)</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444745979"/>
                  </a:ext>
                </a:extLst>
              </a:tr>
              <a:tr h="558022">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Предельное входное напряжение</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en-US" sz="2400" baseline="-25000">
                          <a:solidFill>
                            <a:schemeClr val="bg1"/>
                          </a:solidFill>
                          <a:effectLst/>
                          <a:latin typeface="Times New Roman" panose="02020603050405020304" pitchFamily="18" charset="0"/>
                          <a:cs typeface="Times New Roman" panose="02020603050405020304" pitchFamily="18" charset="0"/>
                        </a:rPr>
                        <a:t>BX.</a:t>
                      </a:r>
                      <a:r>
                        <a:rPr lang="ru-RU" sz="2400" baseline="-25000">
                          <a:solidFill>
                            <a:schemeClr val="bg1"/>
                          </a:solidFill>
                          <a:effectLst/>
                          <a:latin typeface="Times New Roman" panose="02020603050405020304" pitchFamily="18" charset="0"/>
                          <a:cs typeface="Times New Roman" panose="02020603050405020304" pitchFamily="18" charset="0"/>
                        </a:rPr>
                        <a:t>МАКС</a:t>
                      </a:r>
                      <a:endParaRPr lang="ru-RU" sz="2400">
                        <a:solidFill>
                          <a:schemeClr val="bg1"/>
                        </a:solidFill>
                        <a:effectLst/>
                        <a:latin typeface="Times New Roman" panose="02020603050405020304" pitchFamily="18" charset="0"/>
                        <a:cs typeface="Times New Roman" panose="02020603050405020304" pitchFamily="18" charset="0"/>
                      </a:endParaRP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Максимальное значение входного напряжения, не вызывающее необратимых изменений в ОУ</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83815720"/>
                  </a:ext>
                </a:extLst>
              </a:tr>
            </a:tbl>
          </a:graphicData>
        </a:graphic>
      </p:graphicFrame>
    </p:spTree>
    <p:extLst>
      <p:ext uri="{BB962C8B-B14F-4D97-AF65-F5344CB8AC3E}">
        <p14:creationId xmlns:p14="http://schemas.microsoft.com/office/powerpoint/2010/main" val="175177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6F6EC648-8E04-4D5F-8ABE-A294C92A38F1}"/>
              </a:ext>
            </a:extLst>
          </p:cNvPr>
          <p:cNvGraphicFramePr>
            <a:graphicFrameLocks noGrp="1"/>
          </p:cNvGraphicFramePr>
          <p:nvPr>
            <p:extLst>
              <p:ext uri="{D42A27DB-BD31-4B8C-83A1-F6EECF244321}">
                <p14:modId xmlns:p14="http://schemas.microsoft.com/office/powerpoint/2010/main" val="3970124744"/>
              </p:ext>
            </p:extLst>
          </p:nvPr>
        </p:nvGraphicFramePr>
        <p:xfrm>
          <a:off x="251926" y="552092"/>
          <a:ext cx="11688148" cy="5629964"/>
        </p:xfrm>
        <a:graphic>
          <a:graphicData uri="http://schemas.openxmlformats.org/drawingml/2006/table">
            <a:tbl>
              <a:tblPr/>
              <a:tblGrid>
                <a:gridCol w="852999">
                  <a:extLst>
                    <a:ext uri="{9D8B030D-6E8A-4147-A177-3AD203B41FA5}">
                      <a16:colId xmlns:a16="http://schemas.microsoft.com/office/drawing/2014/main" val="4161714794"/>
                    </a:ext>
                  </a:extLst>
                </a:gridCol>
                <a:gridCol w="2713703">
                  <a:extLst>
                    <a:ext uri="{9D8B030D-6E8A-4147-A177-3AD203B41FA5}">
                      <a16:colId xmlns:a16="http://schemas.microsoft.com/office/drawing/2014/main" val="1278578675"/>
                    </a:ext>
                  </a:extLst>
                </a:gridCol>
                <a:gridCol w="1618611">
                  <a:extLst>
                    <a:ext uri="{9D8B030D-6E8A-4147-A177-3AD203B41FA5}">
                      <a16:colId xmlns:a16="http://schemas.microsoft.com/office/drawing/2014/main" val="3445351550"/>
                    </a:ext>
                  </a:extLst>
                </a:gridCol>
                <a:gridCol w="6502835">
                  <a:extLst>
                    <a:ext uri="{9D8B030D-6E8A-4147-A177-3AD203B41FA5}">
                      <a16:colId xmlns:a16="http://schemas.microsoft.com/office/drawing/2014/main" val="696406191"/>
                    </a:ext>
                  </a:extLst>
                </a:gridCol>
              </a:tblGrid>
              <a:tr h="1424192">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3</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Коэффициент усиления ОУ</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К</a:t>
                      </a:r>
                      <a:r>
                        <a:rPr lang="ru-RU" sz="2400" baseline="-25000" dirty="0">
                          <a:solidFill>
                            <a:schemeClr val="bg1"/>
                          </a:solidFill>
                          <a:effectLst/>
                          <a:latin typeface="Times New Roman" panose="02020603050405020304" pitchFamily="18" charset="0"/>
                          <a:cs typeface="Times New Roman" panose="02020603050405020304" pitchFamily="18" charset="0"/>
                        </a:rPr>
                        <a:t>У.</a:t>
                      </a:r>
                      <a:r>
                        <a:rPr lang="en-US" sz="2400" baseline="-25000" dirty="0">
                          <a:solidFill>
                            <a:schemeClr val="bg1"/>
                          </a:solidFill>
                          <a:effectLst/>
                          <a:latin typeface="Times New Roman" panose="02020603050405020304" pitchFamily="18" charset="0"/>
                          <a:cs typeface="Times New Roman" panose="02020603050405020304" pitchFamily="18" charset="0"/>
                        </a:rPr>
                        <a:t>U</a:t>
                      </a:r>
                      <a:r>
                        <a:rPr lang="en-US" sz="2400" dirty="0">
                          <a:solidFill>
                            <a:schemeClr val="bg1"/>
                          </a:solidFill>
                          <a:effectLst/>
                          <a:latin typeface="Times New Roman" panose="02020603050405020304" pitchFamily="18" charset="0"/>
                          <a:cs typeface="Times New Roman" panose="02020603050405020304" pitchFamily="18" charset="0"/>
                        </a:rPr>
                        <a:t> (</a:t>
                      </a:r>
                      <a:r>
                        <a:rPr lang="ru-RU" sz="2400" dirty="0">
                          <a:solidFill>
                            <a:schemeClr val="bg1"/>
                          </a:solidFill>
                          <a:effectLst/>
                          <a:latin typeface="Times New Roman" panose="02020603050405020304" pitchFamily="18" charset="0"/>
                          <a:cs typeface="Times New Roman" panose="02020603050405020304" pitchFamily="18" charset="0"/>
                        </a:rPr>
                        <a:t>К</a:t>
                      </a:r>
                      <a:r>
                        <a:rPr lang="ru-RU" sz="2400" baseline="-25000" dirty="0">
                          <a:solidFill>
                            <a:schemeClr val="bg1"/>
                          </a:solidFill>
                          <a:effectLst/>
                          <a:latin typeface="Times New Roman" panose="02020603050405020304" pitchFamily="18" charset="0"/>
                          <a:cs typeface="Times New Roman" panose="02020603050405020304" pitchFamily="18" charset="0"/>
                        </a:rPr>
                        <a:t>У.</a:t>
                      </a:r>
                      <a:r>
                        <a:rPr lang="en-US" sz="2400" baseline="-25000" dirty="0">
                          <a:solidFill>
                            <a:schemeClr val="bg1"/>
                          </a:solidFill>
                          <a:effectLst/>
                          <a:latin typeface="Times New Roman" panose="02020603050405020304" pitchFamily="18" charset="0"/>
                          <a:cs typeface="Times New Roman" panose="02020603050405020304" pitchFamily="18" charset="0"/>
                        </a:rPr>
                        <a:t>I</a:t>
                      </a:r>
                      <a:r>
                        <a:rPr lang="en-US" sz="2400" dirty="0">
                          <a:solidFill>
                            <a:schemeClr val="bg1"/>
                          </a:solidFill>
                          <a:effectLst/>
                          <a:latin typeface="Times New Roman" panose="02020603050405020304" pitchFamily="18" charset="0"/>
                          <a:cs typeface="Times New Roman" panose="02020603050405020304" pitchFamily="18" charset="0"/>
                        </a:rPr>
                        <a:t>)</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Отношение приращения значения входного напряжения (тока) ОУ к вызвавшему это приращение значению входного напряжения (тока)</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4063633266"/>
                  </a:ext>
                </a:extLst>
              </a:tr>
              <a:tr h="1956619">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4</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Напряжение смещения ОУ</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U</a:t>
                      </a:r>
                      <a:r>
                        <a:rPr lang="ru-RU" sz="2400" baseline="-25000" dirty="0">
                          <a:solidFill>
                            <a:schemeClr val="bg1"/>
                          </a:solidFill>
                          <a:effectLst/>
                          <a:latin typeface="Times New Roman" panose="02020603050405020304" pitchFamily="18" charset="0"/>
                          <a:cs typeface="Times New Roman" panose="02020603050405020304" pitchFamily="18" charset="0"/>
                        </a:rPr>
                        <a:t>СМ</a:t>
                      </a:r>
                      <a:endParaRPr lang="ru-RU" sz="2400" dirty="0">
                        <a:solidFill>
                          <a:schemeClr val="bg1"/>
                        </a:solidFill>
                        <a:effectLst/>
                        <a:latin typeface="Times New Roman" panose="02020603050405020304" pitchFamily="18" charset="0"/>
                        <a:cs typeface="Times New Roman" panose="02020603050405020304" pitchFamily="18" charset="0"/>
                      </a:endParaRP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Значение постоянного входного напряжения, при котором выходное напряжение равно нулю при включении резисторов с оговоренными значениями сопротивлений между любым входным выводом ОУ и источником входного напряжения</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233548999"/>
                  </a:ext>
                </a:extLst>
              </a:tr>
              <a:tr h="1715188">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5</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Средний температурный дрейф напряжения смещения</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ru-RU" sz="2400" baseline="-25000">
                          <a:solidFill>
                            <a:schemeClr val="bg1"/>
                          </a:solidFill>
                          <a:effectLst/>
                          <a:latin typeface="Times New Roman" panose="02020603050405020304" pitchFamily="18" charset="0"/>
                          <a:cs typeface="Times New Roman" panose="02020603050405020304" pitchFamily="18" charset="0"/>
                        </a:rPr>
                        <a:t>СМ</a:t>
                      </a:r>
                      <a:r>
                        <a:rPr lang="ru-RU" sz="2400">
                          <a:solidFill>
                            <a:schemeClr val="bg1"/>
                          </a:solidFill>
                          <a:effectLst/>
                          <a:latin typeface="Times New Roman" panose="02020603050405020304" pitchFamily="18" charset="0"/>
                          <a:cs typeface="Times New Roman" panose="02020603050405020304" pitchFamily="18" charset="0"/>
                        </a:rPr>
                        <a:t>/∆Т</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Максимальное изменение значения U</a:t>
                      </a:r>
                      <a:r>
                        <a:rPr lang="ru-RU" sz="2400" baseline="-25000" dirty="0">
                          <a:solidFill>
                            <a:schemeClr val="bg1"/>
                          </a:solidFill>
                          <a:effectLst/>
                          <a:latin typeface="Times New Roman" panose="02020603050405020304" pitchFamily="18" charset="0"/>
                          <a:cs typeface="Times New Roman" panose="02020603050405020304" pitchFamily="18" charset="0"/>
                        </a:rPr>
                        <a:t>СМ</a:t>
                      </a:r>
                      <a:r>
                        <a:rPr lang="ru-RU" sz="2400" dirty="0">
                          <a:solidFill>
                            <a:schemeClr val="bg1"/>
                          </a:solidFill>
                          <a:effectLst/>
                          <a:latin typeface="Times New Roman" panose="02020603050405020304" pitchFamily="18" charset="0"/>
                          <a:cs typeface="Times New Roman" panose="02020603050405020304" pitchFamily="18" charset="0"/>
                        </a:rPr>
                        <a:t> при изменении температуры окружающей среды. Имеет размерность мкВ/°C;</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006206864"/>
                  </a:ext>
                </a:extLst>
              </a:tr>
            </a:tbl>
          </a:graphicData>
        </a:graphic>
      </p:graphicFrame>
    </p:spTree>
    <p:extLst>
      <p:ext uri="{BB962C8B-B14F-4D97-AF65-F5344CB8AC3E}">
        <p14:creationId xmlns:p14="http://schemas.microsoft.com/office/powerpoint/2010/main" val="300341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02.alicdn.com/kf/HTB1cagmqruWBuNjSszgq6z8jVXaf/Operational-Amplifiers-IC-AD844BQ.jpg">
            <a:extLst>
              <a:ext uri="{FF2B5EF4-FFF2-40B4-BE49-F238E27FC236}">
                <a16:creationId xmlns:a16="http://schemas.microsoft.com/office/drawing/2014/main" id="{771EB3AD-5805-49F4-A606-6880F68A9C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240" b="17418"/>
          <a:stretch/>
        </p:blipFill>
        <p:spPr bwMode="auto">
          <a:xfrm>
            <a:off x="7083535" y="3429000"/>
            <a:ext cx="4990478" cy="3224279"/>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F61D5C62-7F16-40BD-8521-626A8894044E}"/>
              </a:ext>
            </a:extLst>
          </p:cNvPr>
          <p:cNvSpPr/>
          <p:nvPr/>
        </p:nvSpPr>
        <p:spPr>
          <a:xfrm>
            <a:off x="329380" y="165140"/>
            <a:ext cx="11533239" cy="1077218"/>
          </a:xfrm>
          <a:prstGeom prst="rect">
            <a:avLst/>
          </a:prstGeom>
        </p:spPr>
        <p:txBody>
          <a:bodyPr wrap="square">
            <a:spAutoFit/>
          </a:bodyPr>
          <a:lstStyle/>
          <a:p>
            <a:pPr algn="ctr"/>
            <a:r>
              <a:rPr lang="ru-RU" sz="3200" dirty="0">
                <a:latin typeface="Times New Roman" panose="02020603050405020304" pitchFamily="18" charset="0"/>
                <a:cs typeface="Times New Roman" panose="02020603050405020304" pitchFamily="18" charset="0"/>
              </a:rPr>
              <a:t>Устройство, принцип действия, область применения операционных усилителей</a:t>
            </a:r>
          </a:p>
        </p:txBody>
      </p:sp>
      <p:sp>
        <p:nvSpPr>
          <p:cNvPr id="5" name="Прямоугольник 4">
            <a:extLst>
              <a:ext uri="{FF2B5EF4-FFF2-40B4-BE49-F238E27FC236}">
                <a16:creationId xmlns:a16="http://schemas.microsoft.com/office/drawing/2014/main" id="{893C43BB-F54F-4EB3-B706-9A5929CD880D}"/>
              </a:ext>
            </a:extLst>
          </p:cNvPr>
          <p:cNvSpPr/>
          <p:nvPr/>
        </p:nvSpPr>
        <p:spPr>
          <a:xfrm>
            <a:off x="329380" y="1242359"/>
            <a:ext cx="11744633" cy="2376613"/>
          </a:xfrm>
          <a:prstGeom prst="rect">
            <a:avLst/>
          </a:prstGeom>
        </p:spPr>
        <p:txBody>
          <a:bodyPr wrap="square">
            <a:spAutoFit/>
          </a:bodyPr>
          <a:lstStyle/>
          <a:p>
            <a:pPr indent="5364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Операционный усилитель </a:t>
            </a:r>
            <a:r>
              <a:rPr lang="ru-RU" sz="2400" dirty="0">
                <a:latin typeface="Times New Roman" panose="02020603050405020304" pitchFamily="18" charset="0"/>
                <a:cs typeface="Times New Roman" panose="02020603050405020304" pitchFamily="18" charset="0"/>
              </a:rPr>
              <a:t>(</a:t>
            </a:r>
            <a:r>
              <a:rPr lang="ru-RU" sz="2400" i="1" dirty="0">
                <a:latin typeface="Times New Roman" panose="02020603050405020304" pitchFamily="18" charset="0"/>
                <a:cs typeface="Times New Roman" panose="02020603050405020304" pitchFamily="18" charset="0"/>
              </a:rPr>
              <a:t>ОУ; англ. operational amplifier, OpAmp</a:t>
            </a:r>
            <a:r>
              <a:rPr lang="ru-RU" sz="2400" dirty="0">
                <a:latin typeface="Times New Roman" panose="02020603050405020304" pitchFamily="18" charset="0"/>
                <a:cs typeface="Times New Roman" panose="02020603050405020304" pitchFamily="18" charset="0"/>
              </a:rPr>
              <a:t>) — усилитель постоянного тока с дифференциальным входом и, как правило, единственным выходом, имеющий высокий коэффициент усиления. ОУ почти всегда используются в схемах с глубокой отрицательной обратной связью, которая, благодаря высокому коэффициенту усиления ОУ, полностью определяет коэффициент усиления/передачи полученной схемы.</a:t>
            </a:r>
          </a:p>
        </p:txBody>
      </p:sp>
      <p:sp>
        <p:nvSpPr>
          <p:cNvPr id="6" name="Прямоугольник 5">
            <a:extLst>
              <a:ext uri="{FF2B5EF4-FFF2-40B4-BE49-F238E27FC236}">
                <a16:creationId xmlns:a16="http://schemas.microsoft.com/office/drawing/2014/main" id="{106EF1A6-AF32-429C-B789-49D6EC7D3C48}"/>
              </a:ext>
            </a:extLst>
          </p:cNvPr>
          <p:cNvSpPr/>
          <p:nvPr/>
        </p:nvSpPr>
        <p:spPr>
          <a:xfrm>
            <a:off x="1621014" y="6191614"/>
            <a:ext cx="5462521"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1 — Операционный усилитель </a:t>
            </a:r>
            <a:endParaRPr lang="ru-RU" sz="2400" dirty="0"/>
          </a:p>
        </p:txBody>
      </p:sp>
      <p:sp>
        <p:nvSpPr>
          <p:cNvPr id="7" name="Прямоугольник 6">
            <a:extLst>
              <a:ext uri="{FF2B5EF4-FFF2-40B4-BE49-F238E27FC236}">
                <a16:creationId xmlns:a16="http://schemas.microsoft.com/office/drawing/2014/main" id="{2EF569AB-46C8-475A-B158-DCB60216507C}"/>
              </a:ext>
            </a:extLst>
          </p:cNvPr>
          <p:cNvSpPr/>
          <p:nvPr/>
        </p:nvSpPr>
        <p:spPr>
          <a:xfrm>
            <a:off x="329379" y="3618972"/>
            <a:ext cx="6572865" cy="159511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настоящее время ОУ получили широкое применение, как в виде отдельных чипов, так и в виде функциональных блоков в составе более сложных интегральных схем. </a:t>
            </a: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E930182F-A037-4C13-96A0-030B80557219}"/>
              </a:ext>
            </a:extLst>
          </p:cNvPr>
          <p:cNvGraphicFramePr>
            <a:graphicFrameLocks noGrp="1"/>
          </p:cNvGraphicFramePr>
          <p:nvPr>
            <p:extLst>
              <p:ext uri="{D42A27DB-BD31-4B8C-83A1-F6EECF244321}">
                <p14:modId xmlns:p14="http://schemas.microsoft.com/office/powerpoint/2010/main" val="1095803691"/>
              </p:ext>
            </p:extLst>
          </p:nvPr>
        </p:nvGraphicFramePr>
        <p:xfrm>
          <a:off x="291830" y="375668"/>
          <a:ext cx="11608340" cy="6106664"/>
        </p:xfrm>
        <a:graphic>
          <a:graphicData uri="http://schemas.openxmlformats.org/drawingml/2006/table">
            <a:tbl>
              <a:tblPr/>
              <a:tblGrid>
                <a:gridCol w="871515">
                  <a:extLst>
                    <a:ext uri="{9D8B030D-6E8A-4147-A177-3AD203B41FA5}">
                      <a16:colId xmlns:a16="http://schemas.microsoft.com/office/drawing/2014/main" val="3207798523"/>
                    </a:ext>
                  </a:extLst>
                </a:gridCol>
                <a:gridCol w="2251587">
                  <a:extLst>
                    <a:ext uri="{9D8B030D-6E8A-4147-A177-3AD203B41FA5}">
                      <a16:colId xmlns:a16="http://schemas.microsoft.com/office/drawing/2014/main" val="1660485587"/>
                    </a:ext>
                  </a:extLst>
                </a:gridCol>
                <a:gridCol w="1917290">
                  <a:extLst>
                    <a:ext uri="{9D8B030D-6E8A-4147-A177-3AD203B41FA5}">
                      <a16:colId xmlns:a16="http://schemas.microsoft.com/office/drawing/2014/main" val="3801179491"/>
                    </a:ext>
                  </a:extLst>
                </a:gridCol>
                <a:gridCol w="6567948">
                  <a:extLst>
                    <a:ext uri="{9D8B030D-6E8A-4147-A177-3AD203B41FA5}">
                      <a16:colId xmlns:a16="http://schemas.microsoft.com/office/drawing/2014/main" val="3023933559"/>
                    </a:ext>
                  </a:extLst>
                </a:gridCol>
              </a:tblGrid>
              <a:tr h="2275583">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6</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Временный дрейф напряжения смещения</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ru-RU" sz="2400" baseline="-25000">
                          <a:solidFill>
                            <a:schemeClr val="bg1"/>
                          </a:solidFill>
                          <a:effectLst/>
                          <a:latin typeface="Times New Roman" panose="02020603050405020304" pitchFamily="18" charset="0"/>
                          <a:cs typeface="Times New Roman" panose="02020603050405020304" pitchFamily="18" charset="0"/>
                        </a:rPr>
                        <a:t>СМ</a:t>
                      </a:r>
                      <a:r>
                        <a:rPr lang="ru-RU" sz="2400">
                          <a:solidFill>
                            <a:schemeClr val="bg1"/>
                          </a:solidFill>
                          <a:effectLst/>
                          <a:latin typeface="Times New Roman" panose="02020603050405020304" pitchFamily="18" charset="0"/>
                          <a:cs typeface="Times New Roman" panose="02020603050405020304" pitchFamily="18" charset="0"/>
                        </a:rPr>
                        <a:t>/∆</a:t>
                      </a:r>
                      <a:r>
                        <a:rPr lang="en-US" sz="2400">
                          <a:solidFill>
                            <a:schemeClr val="bg1"/>
                          </a:solidFill>
                          <a:effectLst/>
                          <a:latin typeface="Times New Roman" panose="02020603050405020304" pitchFamily="18" charset="0"/>
                          <a:cs typeface="Times New Roman" panose="02020603050405020304" pitchFamily="18" charset="0"/>
                        </a:rPr>
                        <a:t>t</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Максимальное изменение U</a:t>
                      </a:r>
                      <a:r>
                        <a:rPr lang="ru-RU" sz="2400" baseline="-25000" dirty="0">
                          <a:solidFill>
                            <a:schemeClr val="bg1"/>
                          </a:solidFill>
                          <a:effectLst/>
                          <a:latin typeface="Times New Roman" panose="02020603050405020304" pitchFamily="18" charset="0"/>
                          <a:cs typeface="Times New Roman" panose="02020603050405020304" pitchFamily="18" charset="0"/>
                        </a:rPr>
                        <a:t>СМ </a:t>
                      </a:r>
                      <a:r>
                        <a:rPr lang="ru-RU" sz="2400" dirty="0">
                          <a:solidFill>
                            <a:schemeClr val="bg1"/>
                          </a:solidFill>
                          <a:effectLst/>
                          <a:latin typeface="Times New Roman" panose="02020603050405020304" pitchFamily="18" charset="0"/>
                          <a:cs typeface="Times New Roman" panose="02020603050405020304" pitchFamily="18" charset="0"/>
                        </a:rPr>
                        <a:t>операционного усилителя за указанный интервал времени через заданный интервал после включения при условии необходимой стабильности прочих воздействующих факторов</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057691664"/>
                  </a:ext>
                </a:extLst>
              </a:tr>
              <a:tr h="2330245">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7</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Синфазные входные напряжения</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en-US" sz="2400" baseline="-25000">
                          <a:solidFill>
                            <a:schemeClr val="bg1"/>
                          </a:solidFill>
                          <a:effectLst/>
                          <a:latin typeface="Times New Roman" panose="02020603050405020304" pitchFamily="18" charset="0"/>
                          <a:cs typeface="Times New Roman" panose="02020603050405020304" pitchFamily="18" charset="0"/>
                        </a:rPr>
                        <a:t>BX.</a:t>
                      </a:r>
                      <a:r>
                        <a:rPr lang="ru-RU" sz="2400" baseline="-25000">
                          <a:solidFill>
                            <a:schemeClr val="bg1"/>
                          </a:solidFill>
                          <a:effectLst/>
                          <a:latin typeface="Times New Roman" panose="02020603050405020304" pitchFamily="18" charset="0"/>
                          <a:cs typeface="Times New Roman" panose="02020603050405020304" pitchFamily="18" charset="0"/>
                        </a:rPr>
                        <a:t>СФ</a:t>
                      </a:r>
                      <a:endParaRPr lang="ru-RU" sz="2400">
                        <a:solidFill>
                          <a:schemeClr val="bg1"/>
                        </a:solidFill>
                        <a:effectLst/>
                        <a:latin typeface="Times New Roman" panose="02020603050405020304" pitchFamily="18" charset="0"/>
                        <a:cs typeface="Times New Roman" panose="02020603050405020304" pitchFamily="18" charset="0"/>
                      </a:endParaRP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Напряжения между каждым из входных выводов ОУ и землёй, амплитуды и фазы которых совпадают, или что фактически эквивалентно среднему арифметическому напряжений, приложенных к входам усилителя</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007218679"/>
                  </a:ext>
                </a:extLst>
              </a:tr>
              <a:tr h="1291919">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8</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Диапазон синфазных входных напряжений</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en-US" sz="2400" baseline="-25000">
                          <a:solidFill>
                            <a:schemeClr val="bg1"/>
                          </a:solidFill>
                          <a:effectLst/>
                          <a:latin typeface="Times New Roman" panose="02020603050405020304" pitchFamily="18" charset="0"/>
                          <a:cs typeface="Times New Roman" panose="02020603050405020304" pitchFamily="18" charset="0"/>
                        </a:rPr>
                        <a:t>BX.</a:t>
                      </a:r>
                      <a:r>
                        <a:rPr lang="ru-RU" sz="2400" baseline="-25000">
                          <a:solidFill>
                            <a:schemeClr val="bg1"/>
                          </a:solidFill>
                          <a:effectLst/>
                          <a:latin typeface="Times New Roman" panose="02020603050405020304" pitchFamily="18" charset="0"/>
                          <a:cs typeface="Times New Roman" panose="02020603050405020304" pitchFamily="18" charset="0"/>
                        </a:rPr>
                        <a:t>СФ</a:t>
                      </a:r>
                      <a:endParaRPr lang="ru-RU" sz="2400">
                        <a:solidFill>
                          <a:schemeClr val="bg1"/>
                        </a:solidFill>
                        <a:effectLst/>
                        <a:latin typeface="Times New Roman" panose="02020603050405020304" pitchFamily="18" charset="0"/>
                        <a:cs typeface="Times New Roman" panose="02020603050405020304" pitchFamily="18" charset="0"/>
                      </a:endParaRP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Диапазон значений синфазных входных напряжений, в котором параметры ОУ лежат в гарантированных пределах</a:t>
                      </a:r>
                    </a:p>
                  </a:txBody>
                  <a:tcPr marL="18898" marR="18898" marT="18898" marB="18898"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71927613"/>
                  </a:ext>
                </a:extLst>
              </a:tr>
            </a:tbl>
          </a:graphicData>
        </a:graphic>
      </p:graphicFrame>
    </p:spTree>
    <p:extLst>
      <p:ext uri="{BB962C8B-B14F-4D97-AF65-F5344CB8AC3E}">
        <p14:creationId xmlns:p14="http://schemas.microsoft.com/office/powerpoint/2010/main" val="3342778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B856BADE-180C-44AA-AD12-C4A6FA6C1530}"/>
              </a:ext>
            </a:extLst>
          </p:cNvPr>
          <p:cNvGraphicFramePr>
            <a:graphicFrameLocks noGrp="1"/>
          </p:cNvGraphicFramePr>
          <p:nvPr>
            <p:extLst>
              <p:ext uri="{D42A27DB-BD31-4B8C-83A1-F6EECF244321}">
                <p14:modId xmlns:p14="http://schemas.microsoft.com/office/powerpoint/2010/main" val="1028791793"/>
              </p:ext>
            </p:extLst>
          </p:nvPr>
        </p:nvGraphicFramePr>
        <p:xfrm>
          <a:off x="151320" y="530811"/>
          <a:ext cx="11889360" cy="5796378"/>
        </p:xfrm>
        <a:graphic>
          <a:graphicData uri="http://schemas.openxmlformats.org/drawingml/2006/table">
            <a:tbl>
              <a:tblPr/>
              <a:tblGrid>
                <a:gridCol w="523269">
                  <a:extLst>
                    <a:ext uri="{9D8B030D-6E8A-4147-A177-3AD203B41FA5}">
                      <a16:colId xmlns:a16="http://schemas.microsoft.com/office/drawing/2014/main" val="2686847800"/>
                    </a:ext>
                  </a:extLst>
                </a:gridCol>
                <a:gridCol w="2133600">
                  <a:extLst>
                    <a:ext uri="{9D8B030D-6E8A-4147-A177-3AD203B41FA5}">
                      <a16:colId xmlns:a16="http://schemas.microsoft.com/office/drawing/2014/main" val="2217254514"/>
                    </a:ext>
                  </a:extLst>
                </a:gridCol>
                <a:gridCol w="1563329">
                  <a:extLst>
                    <a:ext uri="{9D8B030D-6E8A-4147-A177-3AD203B41FA5}">
                      <a16:colId xmlns:a16="http://schemas.microsoft.com/office/drawing/2014/main" val="2345890534"/>
                    </a:ext>
                  </a:extLst>
                </a:gridCol>
                <a:gridCol w="7669162">
                  <a:extLst>
                    <a:ext uri="{9D8B030D-6E8A-4147-A177-3AD203B41FA5}">
                      <a16:colId xmlns:a16="http://schemas.microsoft.com/office/drawing/2014/main" val="2862250752"/>
                    </a:ext>
                  </a:extLst>
                </a:gridCol>
              </a:tblGrid>
              <a:tr h="1459864">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9</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Предельные синфазные входные напряжения</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en-US" sz="2400" baseline="-25000">
                          <a:solidFill>
                            <a:schemeClr val="bg1"/>
                          </a:solidFill>
                          <a:effectLst/>
                          <a:latin typeface="Times New Roman" panose="02020603050405020304" pitchFamily="18" charset="0"/>
                          <a:cs typeface="Times New Roman" panose="02020603050405020304" pitchFamily="18" charset="0"/>
                        </a:rPr>
                        <a:t>BX.</a:t>
                      </a:r>
                      <a:r>
                        <a:rPr lang="ru-RU" sz="2400" baseline="-25000">
                          <a:solidFill>
                            <a:schemeClr val="bg1"/>
                          </a:solidFill>
                          <a:effectLst/>
                          <a:latin typeface="Times New Roman" panose="02020603050405020304" pitchFamily="18" charset="0"/>
                          <a:cs typeface="Times New Roman" panose="02020603050405020304" pitchFamily="18" charset="0"/>
                        </a:rPr>
                        <a:t>СФ.МАКС</a:t>
                      </a:r>
                      <a:endParaRPr lang="ru-RU" sz="2400">
                        <a:solidFill>
                          <a:schemeClr val="bg1"/>
                        </a:solidFill>
                        <a:effectLst/>
                        <a:latin typeface="Times New Roman" panose="02020603050405020304" pitchFamily="18" charset="0"/>
                        <a:cs typeface="Times New Roman" panose="02020603050405020304" pitchFamily="18" charset="0"/>
                      </a:endParaRP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Максимальные значения синфазных входных напряжений, не вызывающие необратимых изменений в ОУ</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559939767"/>
                  </a:ext>
                </a:extLst>
              </a:tr>
              <a:tr h="2311648">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10</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Коэффициент ослабления синфазных входных напряжений</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К</a:t>
                      </a:r>
                      <a:r>
                        <a:rPr lang="ru-RU" sz="2400" baseline="-25000">
                          <a:solidFill>
                            <a:schemeClr val="bg1"/>
                          </a:solidFill>
                          <a:effectLst/>
                          <a:latin typeface="Times New Roman" panose="02020603050405020304" pitchFamily="18" charset="0"/>
                          <a:cs typeface="Times New Roman" panose="02020603050405020304" pitchFamily="18" charset="0"/>
                        </a:rPr>
                        <a:t>ОС.СФ</a:t>
                      </a:r>
                      <a:endParaRPr lang="ru-RU" sz="2400">
                        <a:solidFill>
                          <a:schemeClr val="bg1"/>
                        </a:solidFill>
                        <a:effectLst/>
                        <a:latin typeface="Times New Roman" panose="02020603050405020304" pitchFamily="18" charset="0"/>
                        <a:cs typeface="Times New Roman" panose="02020603050405020304" pitchFamily="18" charset="0"/>
                      </a:endParaRP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Коэффициент, равный отношению синфазного входного напряжения к дифференциальному входному напряжению, вызывающих одно и тоже приращение входного напряжения ОУ</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144611648"/>
                  </a:ext>
                </a:extLst>
              </a:tr>
              <a:tr h="1976284">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11</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Диапазон выходного напряжения</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∆U</a:t>
                      </a:r>
                      <a:r>
                        <a:rPr lang="en-US" sz="2400" baseline="-25000" dirty="0">
                          <a:solidFill>
                            <a:schemeClr val="bg1"/>
                          </a:solidFill>
                          <a:effectLst/>
                          <a:latin typeface="Times New Roman" panose="02020603050405020304" pitchFamily="18" charset="0"/>
                          <a:cs typeface="Times New Roman" panose="02020603050405020304" pitchFamily="18" charset="0"/>
                        </a:rPr>
                        <a:t>B</a:t>
                      </a:r>
                      <a:r>
                        <a:rPr lang="ru-RU" sz="2400" baseline="-25000" dirty="0">
                          <a:solidFill>
                            <a:schemeClr val="bg1"/>
                          </a:solidFill>
                          <a:effectLst/>
                          <a:latin typeface="Times New Roman" panose="02020603050405020304" pitchFamily="18" charset="0"/>
                          <a:cs typeface="Times New Roman" panose="02020603050405020304" pitchFamily="18" charset="0"/>
                        </a:rPr>
                        <a:t>Ы</a:t>
                      </a:r>
                      <a:r>
                        <a:rPr lang="en-US" sz="2400" baseline="-25000" dirty="0">
                          <a:solidFill>
                            <a:schemeClr val="bg1"/>
                          </a:solidFill>
                          <a:effectLst/>
                          <a:latin typeface="Times New Roman" panose="02020603050405020304" pitchFamily="18" charset="0"/>
                          <a:cs typeface="Times New Roman" panose="02020603050405020304" pitchFamily="18" charset="0"/>
                        </a:rPr>
                        <a:t>X</a:t>
                      </a:r>
                      <a:endParaRPr lang="en-US" sz="2400" dirty="0">
                        <a:solidFill>
                          <a:schemeClr val="bg1"/>
                        </a:solidFill>
                        <a:effectLst/>
                        <a:latin typeface="Times New Roman" panose="02020603050405020304" pitchFamily="18" charset="0"/>
                        <a:cs typeface="Times New Roman" panose="02020603050405020304" pitchFamily="18" charset="0"/>
                      </a:endParaRP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Диапазон значений выходного напряжения (между выходом и землёй ОУ), в котором параметры ОУ, определяемые малым сигналом, лежат в гарантированных пределах</a:t>
                      </a:r>
                    </a:p>
                  </a:txBody>
                  <a:tcPr marL="22703" marR="22703" marT="22703" marB="22703"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372053392"/>
                  </a:ext>
                </a:extLst>
              </a:tr>
            </a:tbl>
          </a:graphicData>
        </a:graphic>
      </p:graphicFrame>
    </p:spTree>
    <p:extLst>
      <p:ext uri="{BB962C8B-B14F-4D97-AF65-F5344CB8AC3E}">
        <p14:creationId xmlns:p14="http://schemas.microsoft.com/office/powerpoint/2010/main" val="1613802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a:extLst>
              <a:ext uri="{FF2B5EF4-FFF2-40B4-BE49-F238E27FC236}">
                <a16:creationId xmlns:a16="http://schemas.microsoft.com/office/drawing/2014/main" id="{73E04A3E-ACB0-4F4E-B580-5FC4928A4524}"/>
              </a:ext>
            </a:extLst>
          </p:cNvPr>
          <p:cNvGraphicFramePr>
            <a:graphicFrameLocks noGrp="1"/>
          </p:cNvGraphicFramePr>
          <p:nvPr>
            <p:extLst>
              <p:ext uri="{D42A27DB-BD31-4B8C-83A1-F6EECF244321}">
                <p14:modId xmlns:p14="http://schemas.microsoft.com/office/powerpoint/2010/main" val="646102233"/>
              </p:ext>
            </p:extLst>
          </p:nvPr>
        </p:nvGraphicFramePr>
        <p:xfrm>
          <a:off x="202660" y="237460"/>
          <a:ext cx="11786680" cy="6136722"/>
        </p:xfrm>
        <a:graphic>
          <a:graphicData uri="http://schemas.openxmlformats.org/drawingml/2006/table">
            <a:tbl>
              <a:tblPr/>
              <a:tblGrid>
                <a:gridCol w="479585">
                  <a:extLst>
                    <a:ext uri="{9D8B030D-6E8A-4147-A177-3AD203B41FA5}">
                      <a16:colId xmlns:a16="http://schemas.microsoft.com/office/drawing/2014/main" val="1322766446"/>
                    </a:ext>
                  </a:extLst>
                </a:gridCol>
                <a:gridCol w="1376516">
                  <a:extLst>
                    <a:ext uri="{9D8B030D-6E8A-4147-A177-3AD203B41FA5}">
                      <a16:colId xmlns:a16="http://schemas.microsoft.com/office/drawing/2014/main" val="3970625709"/>
                    </a:ext>
                  </a:extLst>
                </a:gridCol>
                <a:gridCol w="1651819">
                  <a:extLst>
                    <a:ext uri="{9D8B030D-6E8A-4147-A177-3AD203B41FA5}">
                      <a16:colId xmlns:a16="http://schemas.microsoft.com/office/drawing/2014/main" val="1350309006"/>
                    </a:ext>
                  </a:extLst>
                </a:gridCol>
                <a:gridCol w="8278760">
                  <a:extLst>
                    <a:ext uri="{9D8B030D-6E8A-4147-A177-3AD203B41FA5}">
                      <a16:colId xmlns:a16="http://schemas.microsoft.com/office/drawing/2014/main" val="638065433"/>
                    </a:ext>
                  </a:extLst>
                </a:gridCol>
              </a:tblGrid>
              <a:tr h="966363">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12</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Максимальное выходное напряжение</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U</a:t>
                      </a:r>
                      <a:r>
                        <a:rPr lang="en-US" sz="2400" baseline="-25000">
                          <a:solidFill>
                            <a:schemeClr val="bg1"/>
                          </a:solidFill>
                          <a:effectLst/>
                          <a:latin typeface="Times New Roman" panose="02020603050405020304" pitchFamily="18" charset="0"/>
                          <a:cs typeface="Times New Roman" panose="02020603050405020304" pitchFamily="18" charset="0"/>
                        </a:rPr>
                        <a:t>B</a:t>
                      </a:r>
                      <a:r>
                        <a:rPr lang="ru-RU" sz="2400" baseline="-25000">
                          <a:solidFill>
                            <a:schemeClr val="bg1"/>
                          </a:solidFill>
                          <a:effectLst/>
                          <a:latin typeface="Times New Roman" panose="02020603050405020304" pitchFamily="18" charset="0"/>
                          <a:cs typeface="Times New Roman" panose="02020603050405020304" pitchFamily="18" charset="0"/>
                        </a:rPr>
                        <a:t>Ы</a:t>
                      </a:r>
                      <a:r>
                        <a:rPr lang="en-US" sz="2400" baseline="-25000">
                          <a:solidFill>
                            <a:schemeClr val="bg1"/>
                          </a:solidFill>
                          <a:effectLst/>
                          <a:latin typeface="Times New Roman" panose="02020603050405020304" pitchFamily="18" charset="0"/>
                          <a:cs typeface="Times New Roman" panose="02020603050405020304" pitchFamily="18" charset="0"/>
                        </a:rPr>
                        <a:t>X.</a:t>
                      </a:r>
                      <a:r>
                        <a:rPr lang="ru-RU" sz="2400" baseline="-25000">
                          <a:solidFill>
                            <a:schemeClr val="bg1"/>
                          </a:solidFill>
                          <a:effectLst/>
                          <a:latin typeface="Times New Roman" panose="02020603050405020304" pitchFamily="18" charset="0"/>
                          <a:cs typeface="Times New Roman" panose="02020603050405020304" pitchFamily="18" charset="0"/>
                        </a:rPr>
                        <a:t>МАКС</a:t>
                      </a:r>
                      <a:endParaRPr lang="ru-RU" sz="2400">
                        <a:solidFill>
                          <a:schemeClr val="bg1"/>
                        </a:solidFill>
                        <a:effectLst/>
                        <a:latin typeface="Times New Roman" panose="02020603050405020304" pitchFamily="18" charset="0"/>
                        <a:cs typeface="Times New Roman" panose="02020603050405020304" pitchFamily="18" charset="0"/>
                      </a:endParaRP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Предельное значение выходного напряжения ОУ при оговоренном сопротивлении нагрузки и напряжении входного сигнала</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53398402"/>
                  </a:ext>
                </a:extLst>
              </a:tr>
              <a:tr h="2776198">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13</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Входной ток</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I</a:t>
                      </a:r>
                      <a:r>
                        <a:rPr lang="ru-RU" sz="2400" baseline="-25000">
                          <a:solidFill>
                            <a:schemeClr val="bg1"/>
                          </a:solidFill>
                          <a:effectLst/>
                          <a:latin typeface="Times New Roman" panose="02020603050405020304" pitchFamily="18" charset="0"/>
                          <a:cs typeface="Times New Roman" panose="02020603050405020304" pitchFamily="18" charset="0"/>
                        </a:rPr>
                        <a:t>ВХ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Ток, протекающий во входной цепи ОУ. В технической документации под входным током подразумевают средний входной ток, определяемый как среднее арифметическое входных токов по каждому из входов I</a:t>
                      </a:r>
                      <a:r>
                        <a:rPr lang="ru-RU" sz="2400" baseline="-25000" dirty="0">
                          <a:solidFill>
                            <a:schemeClr val="bg1"/>
                          </a:solidFill>
                          <a:effectLst/>
                          <a:latin typeface="Times New Roman" panose="02020603050405020304" pitchFamily="18" charset="0"/>
                          <a:cs typeface="Times New Roman" panose="02020603050405020304" pitchFamily="18" charset="0"/>
                        </a:rPr>
                        <a:t>ВХ.1</a:t>
                      </a:r>
                      <a:r>
                        <a:rPr lang="ru-RU" sz="2400" dirty="0">
                          <a:solidFill>
                            <a:schemeClr val="bg1"/>
                          </a:solidFill>
                          <a:effectLst/>
                          <a:latin typeface="Times New Roman" panose="02020603050405020304" pitchFamily="18" charset="0"/>
                          <a:cs typeface="Times New Roman" panose="02020603050405020304" pitchFamily="18" charset="0"/>
                        </a:rPr>
                        <a:t> и I</a:t>
                      </a:r>
                      <a:r>
                        <a:rPr lang="ru-RU" sz="2400" baseline="-25000" dirty="0">
                          <a:solidFill>
                            <a:schemeClr val="bg1"/>
                          </a:solidFill>
                          <a:effectLst/>
                          <a:latin typeface="Times New Roman" panose="02020603050405020304" pitchFamily="18" charset="0"/>
                          <a:cs typeface="Times New Roman" panose="02020603050405020304" pitchFamily="18" charset="0"/>
                        </a:rPr>
                        <a:t>ВХ.2</a:t>
                      </a:r>
                      <a:r>
                        <a:rPr lang="ru-RU" sz="2400" dirty="0">
                          <a:solidFill>
                            <a:schemeClr val="bg1"/>
                          </a:solidFill>
                          <a:effectLst/>
                          <a:latin typeface="Times New Roman" panose="02020603050405020304" pitchFamily="18" charset="0"/>
                          <a:cs typeface="Times New Roman" panose="02020603050405020304" pitchFamily="18" charset="0"/>
                        </a:rPr>
                        <a:t>при заданном значении выходного напряжения. Так как I</a:t>
                      </a:r>
                      <a:r>
                        <a:rPr lang="ru-RU" sz="2400" baseline="-25000" dirty="0">
                          <a:solidFill>
                            <a:schemeClr val="bg1"/>
                          </a:solidFill>
                          <a:effectLst/>
                          <a:latin typeface="Times New Roman" panose="02020603050405020304" pitchFamily="18" charset="0"/>
                          <a:cs typeface="Times New Roman" panose="02020603050405020304" pitchFamily="18" charset="0"/>
                        </a:rPr>
                        <a:t>ВХ.1</a:t>
                      </a:r>
                      <a:r>
                        <a:rPr lang="ru-RU" sz="2400" dirty="0">
                          <a:solidFill>
                            <a:schemeClr val="bg1"/>
                          </a:solidFill>
                          <a:effectLst/>
                          <a:latin typeface="Times New Roman" panose="02020603050405020304" pitchFamily="18" charset="0"/>
                          <a:cs typeface="Times New Roman" panose="02020603050405020304" pitchFamily="18" charset="0"/>
                        </a:rPr>
                        <a:t> = I</a:t>
                      </a:r>
                      <a:r>
                        <a:rPr lang="ru-RU" sz="2400" baseline="-25000" dirty="0">
                          <a:solidFill>
                            <a:schemeClr val="bg1"/>
                          </a:solidFill>
                          <a:effectLst/>
                          <a:latin typeface="Times New Roman" panose="02020603050405020304" pitchFamily="18" charset="0"/>
                          <a:cs typeface="Times New Roman" panose="02020603050405020304" pitchFamily="18" charset="0"/>
                        </a:rPr>
                        <a:t>ВХ.2</a:t>
                      </a:r>
                      <a:r>
                        <a:rPr lang="ru-RU" sz="2400" dirty="0">
                          <a:solidFill>
                            <a:schemeClr val="bg1"/>
                          </a:solidFill>
                          <a:effectLst/>
                          <a:latin typeface="Times New Roman" panose="02020603050405020304" pitchFamily="18" charset="0"/>
                          <a:cs typeface="Times New Roman" panose="02020603050405020304" pitchFamily="18" charset="0"/>
                        </a:rPr>
                        <a:t>, то значение входного тока приблизительно совпадает с входным током каждого входа ОУ</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705993235"/>
                  </a:ext>
                </a:extLst>
              </a:tr>
              <a:tr h="1049201">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14</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Предельный входной ток</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I</a:t>
                      </a:r>
                      <a:r>
                        <a:rPr lang="ru-RU" sz="2400" baseline="-25000">
                          <a:solidFill>
                            <a:schemeClr val="bg1"/>
                          </a:solidFill>
                          <a:effectLst/>
                          <a:latin typeface="Times New Roman" panose="02020603050405020304" pitchFamily="18" charset="0"/>
                          <a:cs typeface="Times New Roman" panose="02020603050405020304" pitchFamily="18" charset="0"/>
                        </a:rPr>
                        <a:t>ВХ.МАКС</a:t>
                      </a:r>
                      <a:endParaRPr lang="ru-RU" sz="2400">
                        <a:solidFill>
                          <a:schemeClr val="bg1"/>
                        </a:solidFill>
                        <a:effectLst/>
                        <a:latin typeface="Times New Roman" panose="02020603050405020304" pitchFamily="18" charset="0"/>
                        <a:cs typeface="Times New Roman" panose="02020603050405020304" pitchFamily="18" charset="0"/>
                      </a:endParaRP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Максимальное значение входного тока ОУ, не вызывающее необратимых изменений в усилителе</a:t>
                      </a:r>
                    </a:p>
                  </a:txBody>
                  <a:tcPr marL="17171" marR="17171" marT="17171" marB="17171"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639312975"/>
                  </a:ext>
                </a:extLst>
              </a:tr>
            </a:tbl>
          </a:graphicData>
        </a:graphic>
      </p:graphicFrame>
    </p:spTree>
    <p:extLst>
      <p:ext uri="{BB962C8B-B14F-4D97-AF65-F5344CB8AC3E}">
        <p14:creationId xmlns:p14="http://schemas.microsoft.com/office/powerpoint/2010/main" val="2706633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a:extLst>
              <a:ext uri="{FF2B5EF4-FFF2-40B4-BE49-F238E27FC236}">
                <a16:creationId xmlns:a16="http://schemas.microsoft.com/office/drawing/2014/main" id="{E2C9840E-9C41-408D-9E00-98FA9232E3A6}"/>
              </a:ext>
            </a:extLst>
          </p:cNvPr>
          <p:cNvGraphicFramePr>
            <a:graphicFrameLocks noGrp="1"/>
          </p:cNvGraphicFramePr>
          <p:nvPr>
            <p:extLst>
              <p:ext uri="{D42A27DB-BD31-4B8C-83A1-F6EECF244321}">
                <p14:modId xmlns:p14="http://schemas.microsoft.com/office/powerpoint/2010/main" val="3379342946"/>
              </p:ext>
            </p:extLst>
          </p:nvPr>
        </p:nvGraphicFramePr>
        <p:xfrm>
          <a:off x="165995" y="178466"/>
          <a:ext cx="11681875" cy="6369820"/>
        </p:xfrm>
        <a:graphic>
          <a:graphicData uri="http://schemas.openxmlformats.org/drawingml/2006/table">
            <a:tbl>
              <a:tblPr/>
              <a:tblGrid>
                <a:gridCol w="548171">
                  <a:extLst>
                    <a:ext uri="{9D8B030D-6E8A-4147-A177-3AD203B41FA5}">
                      <a16:colId xmlns:a16="http://schemas.microsoft.com/office/drawing/2014/main" val="17918845"/>
                    </a:ext>
                  </a:extLst>
                </a:gridCol>
                <a:gridCol w="1593184">
                  <a:extLst>
                    <a:ext uri="{9D8B030D-6E8A-4147-A177-3AD203B41FA5}">
                      <a16:colId xmlns:a16="http://schemas.microsoft.com/office/drawing/2014/main" val="3490910393"/>
                    </a:ext>
                  </a:extLst>
                </a:gridCol>
                <a:gridCol w="1091222">
                  <a:extLst>
                    <a:ext uri="{9D8B030D-6E8A-4147-A177-3AD203B41FA5}">
                      <a16:colId xmlns:a16="http://schemas.microsoft.com/office/drawing/2014/main" val="3684600875"/>
                    </a:ext>
                  </a:extLst>
                </a:gridCol>
                <a:gridCol w="8449298">
                  <a:extLst>
                    <a:ext uri="{9D8B030D-6E8A-4147-A177-3AD203B41FA5}">
                      <a16:colId xmlns:a16="http://schemas.microsoft.com/office/drawing/2014/main" val="26585226"/>
                    </a:ext>
                  </a:extLst>
                </a:gridCol>
              </a:tblGrid>
              <a:tr h="1592455">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15</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Разность входных токов</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∆I</a:t>
                      </a:r>
                      <a:r>
                        <a:rPr lang="ru-RU" sz="2400" baseline="-25000">
                          <a:solidFill>
                            <a:schemeClr val="bg1"/>
                          </a:solidFill>
                          <a:effectLst/>
                          <a:latin typeface="Times New Roman" panose="02020603050405020304" pitchFamily="18" charset="0"/>
                          <a:cs typeface="Times New Roman" panose="02020603050405020304" pitchFamily="18" charset="0"/>
                        </a:rPr>
                        <a:t>ВХ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Разность значений токов, протекающих через входы дифференциального ОУ, при заданном значении входного напряжения</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591445854"/>
                  </a:ext>
                </a:extLst>
              </a:tr>
              <a:tr h="1592455">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16</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Диапазон выходного тока</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∆I</a:t>
                      </a:r>
                      <a:r>
                        <a:rPr lang="ru-RU" sz="2400" baseline="-25000">
                          <a:solidFill>
                            <a:schemeClr val="bg1"/>
                          </a:solidFill>
                          <a:effectLst/>
                          <a:latin typeface="Times New Roman" panose="02020603050405020304" pitchFamily="18" charset="0"/>
                          <a:cs typeface="Times New Roman" panose="02020603050405020304" pitchFamily="18" charset="0"/>
                        </a:rPr>
                        <a:t>ВЫХ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Диапазон значений выходного тока, в котором параметры ОУ лежат в гарантированных пределах</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051610597"/>
                  </a:ext>
                </a:extLst>
              </a:tr>
              <a:tr h="1592455">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17</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Предельный выходной ток</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I</a:t>
                      </a:r>
                      <a:r>
                        <a:rPr lang="ru-RU" sz="2400" baseline="-25000" dirty="0">
                          <a:solidFill>
                            <a:schemeClr val="bg1"/>
                          </a:solidFill>
                          <a:effectLst/>
                          <a:latin typeface="Times New Roman" panose="02020603050405020304" pitchFamily="18" charset="0"/>
                          <a:cs typeface="Times New Roman" panose="02020603050405020304" pitchFamily="18" charset="0"/>
                        </a:rPr>
                        <a:t>ВЫХ.МАКС</a:t>
                      </a:r>
                      <a:endParaRPr lang="ru-RU" sz="2400" dirty="0">
                        <a:solidFill>
                          <a:schemeClr val="bg1"/>
                        </a:solidFill>
                        <a:effectLst/>
                        <a:latin typeface="Times New Roman" panose="02020603050405020304" pitchFamily="18" charset="0"/>
                        <a:cs typeface="Times New Roman" panose="02020603050405020304" pitchFamily="18" charset="0"/>
                      </a:endParaRP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Максимальное значение выходного тока при оговоренном выходном напряжении, не вызывающем необратимые изменения в ОУ</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4051697652"/>
                  </a:ext>
                </a:extLst>
              </a:tr>
              <a:tr h="1592455">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18</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Входное сопротивление</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R</a:t>
                      </a:r>
                      <a:r>
                        <a:rPr lang="ru-RU" sz="2400" baseline="-25000">
                          <a:solidFill>
                            <a:schemeClr val="bg1"/>
                          </a:solidFill>
                          <a:effectLst/>
                          <a:latin typeface="Times New Roman" panose="02020603050405020304" pitchFamily="18" charset="0"/>
                          <a:cs typeface="Times New Roman" panose="02020603050405020304" pitchFamily="18" charset="0"/>
                        </a:rPr>
                        <a:t>ВХ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Величина, равная отношению приращения входного напряжения ОУ к приращению входного тока при заданном значении частоты сигнала.</a:t>
                      </a:r>
                    </a:p>
                  </a:txBody>
                  <a:tcPr marL="19367" marR="19367" marT="19367" marB="19367"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609049752"/>
                  </a:ext>
                </a:extLst>
              </a:tr>
            </a:tbl>
          </a:graphicData>
        </a:graphic>
      </p:graphicFrame>
    </p:spTree>
    <p:extLst>
      <p:ext uri="{BB962C8B-B14F-4D97-AF65-F5344CB8AC3E}">
        <p14:creationId xmlns:p14="http://schemas.microsoft.com/office/powerpoint/2010/main" val="1648033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17D2923C-24AB-44B9-B01E-F47A15CDDC2E}"/>
              </a:ext>
            </a:extLst>
          </p:cNvPr>
          <p:cNvGraphicFramePr>
            <a:graphicFrameLocks noGrp="1"/>
          </p:cNvGraphicFramePr>
          <p:nvPr>
            <p:extLst>
              <p:ext uri="{D42A27DB-BD31-4B8C-83A1-F6EECF244321}">
                <p14:modId xmlns:p14="http://schemas.microsoft.com/office/powerpoint/2010/main" val="1598631862"/>
              </p:ext>
            </p:extLst>
          </p:nvPr>
        </p:nvGraphicFramePr>
        <p:xfrm>
          <a:off x="186838" y="217795"/>
          <a:ext cx="11759356" cy="6395126"/>
        </p:xfrm>
        <a:graphic>
          <a:graphicData uri="http://schemas.openxmlformats.org/drawingml/2006/table">
            <a:tbl>
              <a:tblPr/>
              <a:tblGrid>
                <a:gridCol w="471923">
                  <a:extLst>
                    <a:ext uri="{9D8B030D-6E8A-4147-A177-3AD203B41FA5}">
                      <a16:colId xmlns:a16="http://schemas.microsoft.com/office/drawing/2014/main" val="1359443782"/>
                    </a:ext>
                  </a:extLst>
                </a:gridCol>
                <a:gridCol w="1976284">
                  <a:extLst>
                    <a:ext uri="{9D8B030D-6E8A-4147-A177-3AD203B41FA5}">
                      <a16:colId xmlns:a16="http://schemas.microsoft.com/office/drawing/2014/main" val="696846571"/>
                    </a:ext>
                  </a:extLst>
                </a:gridCol>
                <a:gridCol w="894736">
                  <a:extLst>
                    <a:ext uri="{9D8B030D-6E8A-4147-A177-3AD203B41FA5}">
                      <a16:colId xmlns:a16="http://schemas.microsoft.com/office/drawing/2014/main" val="1606362454"/>
                    </a:ext>
                  </a:extLst>
                </a:gridCol>
                <a:gridCol w="8416413">
                  <a:extLst>
                    <a:ext uri="{9D8B030D-6E8A-4147-A177-3AD203B41FA5}">
                      <a16:colId xmlns:a16="http://schemas.microsoft.com/office/drawing/2014/main" val="3562899293"/>
                    </a:ext>
                  </a:extLst>
                </a:gridCol>
              </a:tblGrid>
              <a:tr h="0">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19</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Входное сопротивление для синфазных напряжений</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R</a:t>
                      </a:r>
                      <a:r>
                        <a:rPr lang="ru-RU" sz="2400" baseline="-25000" dirty="0">
                          <a:solidFill>
                            <a:schemeClr val="bg1"/>
                          </a:solidFill>
                          <a:effectLst/>
                          <a:latin typeface="Times New Roman" panose="02020603050405020304" pitchFamily="18" charset="0"/>
                          <a:cs typeface="Times New Roman" panose="02020603050405020304" pitchFamily="18" charset="0"/>
                        </a:rPr>
                        <a:t>ВХ.СФ</a:t>
                      </a:r>
                      <a:endParaRPr lang="ru-RU" sz="2400" dirty="0">
                        <a:solidFill>
                          <a:schemeClr val="bg1"/>
                        </a:solidFill>
                        <a:effectLst/>
                        <a:latin typeface="Times New Roman" panose="02020603050405020304" pitchFamily="18" charset="0"/>
                        <a:cs typeface="Times New Roman" panose="02020603050405020304" pitchFamily="18" charset="0"/>
                      </a:endParaRP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Величина, равная отношению приращения синфазных входных напряжений ОУ к приращению </a:t>
                      </a:r>
                      <a:r>
                        <a:rPr lang="ru-RU" sz="2400" dirty="0" err="1">
                          <a:solidFill>
                            <a:schemeClr val="bg1"/>
                          </a:solidFill>
                          <a:effectLst/>
                          <a:latin typeface="Times New Roman" panose="02020603050405020304" pitchFamily="18" charset="0"/>
                          <a:cs typeface="Times New Roman" panose="02020603050405020304" pitchFamily="18" charset="0"/>
                        </a:rPr>
                        <a:t>I</a:t>
                      </a:r>
                      <a:r>
                        <a:rPr lang="ru-RU" sz="2400" baseline="-25000" dirty="0" err="1">
                          <a:solidFill>
                            <a:schemeClr val="bg1"/>
                          </a:solidFill>
                          <a:effectLst/>
                          <a:latin typeface="Times New Roman" panose="02020603050405020304" pitchFamily="18" charset="0"/>
                          <a:cs typeface="Times New Roman" panose="02020603050405020304" pitchFamily="18" charset="0"/>
                        </a:rPr>
                        <a:t>ВХ</a:t>
                      </a:r>
                      <a:r>
                        <a:rPr lang="ru-RU" sz="2400" dirty="0" err="1">
                          <a:solidFill>
                            <a:schemeClr val="bg1"/>
                          </a:solidFill>
                          <a:effectLst/>
                          <a:latin typeface="Times New Roman" panose="02020603050405020304" pitchFamily="18" charset="0"/>
                          <a:cs typeface="Times New Roman" panose="02020603050405020304" pitchFamily="18" charset="0"/>
                        </a:rPr>
                        <a:t>при</a:t>
                      </a:r>
                      <a:r>
                        <a:rPr lang="ru-RU" sz="2400" dirty="0">
                          <a:solidFill>
                            <a:schemeClr val="bg1"/>
                          </a:solidFill>
                          <a:effectLst/>
                          <a:latin typeface="Times New Roman" panose="02020603050405020304" pitchFamily="18" charset="0"/>
                          <a:cs typeface="Times New Roman" panose="02020603050405020304" pitchFamily="18" charset="0"/>
                        </a:rPr>
                        <a:t> заданной частоте сигнала</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526400596"/>
                  </a:ext>
                </a:extLst>
              </a:tr>
              <a:tr h="1139814">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20</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Выходное сопротивление</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R</a:t>
                      </a:r>
                      <a:r>
                        <a:rPr lang="ru-RU" sz="2400" baseline="-25000">
                          <a:solidFill>
                            <a:schemeClr val="bg1"/>
                          </a:solidFill>
                          <a:effectLst/>
                          <a:latin typeface="Times New Roman" panose="02020603050405020304" pitchFamily="18" charset="0"/>
                          <a:cs typeface="Times New Roman" panose="02020603050405020304" pitchFamily="18" charset="0"/>
                        </a:rPr>
                        <a:t>ВЫХ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Величина, равная отношению приращения выходного напряжения ОУ к вызвавшему его приращению выходного тока</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011772787"/>
                  </a:ext>
                </a:extLst>
              </a:tr>
              <a:tr h="295119">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21</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Входная емкость</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С</a:t>
                      </a:r>
                      <a:r>
                        <a:rPr lang="ru-RU" sz="2400" baseline="-25000">
                          <a:solidFill>
                            <a:schemeClr val="bg1"/>
                          </a:solidFill>
                          <a:effectLst/>
                          <a:latin typeface="Times New Roman" panose="02020603050405020304" pitchFamily="18" charset="0"/>
                          <a:cs typeface="Times New Roman" panose="02020603050405020304" pitchFamily="18" charset="0"/>
                        </a:rPr>
                        <a:t>ВХ</a:t>
                      </a:r>
                      <a:endParaRPr lang="ru-RU" sz="2400">
                        <a:solidFill>
                          <a:schemeClr val="bg1"/>
                        </a:solidFill>
                        <a:effectLst/>
                        <a:latin typeface="Times New Roman" panose="02020603050405020304" pitchFamily="18" charset="0"/>
                        <a:cs typeface="Times New Roman" panose="02020603050405020304" pitchFamily="18" charset="0"/>
                      </a:endParaRP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Величина, равная отношению емкостной реактивной составляющей входного тока ОУ к произведению круговой частоты на синусоидольное входное напряжение усилителя при заданном значении частоты сигнала. Фактически под входной емкостью подразумевается емкость между входами ОУ</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489564915"/>
                  </a:ext>
                </a:extLst>
              </a:tr>
              <a:tr h="1296430">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22</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Время установления выходного напряжения</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t</a:t>
                      </a:r>
                      <a:r>
                        <a:rPr lang="ru-RU" sz="2400" baseline="-25000">
                          <a:solidFill>
                            <a:schemeClr val="bg1"/>
                          </a:solidFill>
                          <a:effectLst/>
                          <a:latin typeface="Times New Roman" panose="02020603050405020304" pitchFamily="18" charset="0"/>
                          <a:cs typeface="Times New Roman" panose="02020603050405020304" pitchFamily="18" charset="0"/>
                        </a:rPr>
                        <a:t>УСТ</a:t>
                      </a:r>
                      <a:endParaRPr lang="ru-RU" sz="2400">
                        <a:solidFill>
                          <a:schemeClr val="bg1"/>
                        </a:solidFill>
                        <a:effectLst/>
                        <a:latin typeface="Times New Roman" panose="02020603050405020304" pitchFamily="18" charset="0"/>
                        <a:cs typeface="Times New Roman" panose="02020603050405020304" pitchFamily="18" charset="0"/>
                      </a:endParaRP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Время от момента подачи на вход импульса напряжения прямоугольной формы до момента последнего вхождения выходного напряжения в зону заданной погрешности</a:t>
                      </a:r>
                    </a:p>
                  </a:txBody>
                  <a:tcPr marL="13714" marR="13714" marT="13714" marB="13714"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949055742"/>
                  </a:ext>
                </a:extLst>
              </a:tr>
            </a:tbl>
          </a:graphicData>
        </a:graphic>
      </p:graphicFrame>
    </p:spTree>
    <p:extLst>
      <p:ext uri="{BB962C8B-B14F-4D97-AF65-F5344CB8AC3E}">
        <p14:creationId xmlns:p14="http://schemas.microsoft.com/office/powerpoint/2010/main" val="132852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3355F2E3-3C0C-4320-85EB-11304EF9E790}"/>
              </a:ext>
            </a:extLst>
          </p:cNvPr>
          <p:cNvGraphicFramePr>
            <a:graphicFrameLocks noGrp="1"/>
          </p:cNvGraphicFramePr>
          <p:nvPr>
            <p:extLst>
              <p:ext uri="{D42A27DB-BD31-4B8C-83A1-F6EECF244321}">
                <p14:modId xmlns:p14="http://schemas.microsoft.com/office/powerpoint/2010/main" val="4278857112"/>
              </p:ext>
            </p:extLst>
          </p:nvPr>
        </p:nvGraphicFramePr>
        <p:xfrm>
          <a:off x="195817" y="184812"/>
          <a:ext cx="11760209" cy="6186491"/>
        </p:xfrm>
        <a:graphic>
          <a:graphicData uri="http://schemas.openxmlformats.org/drawingml/2006/table">
            <a:tbl>
              <a:tblPr/>
              <a:tblGrid>
                <a:gridCol w="376114">
                  <a:extLst>
                    <a:ext uri="{9D8B030D-6E8A-4147-A177-3AD203B41FA5}">
                      <a16:colId xmlns:a16="http://schemas.microsoft.com/office/drawing/2014/main" val="1529194560"/>
                    </a:ext>
                  </a:extLst>
                </a:gridCol>
                <a:gridCol w="1487522">
                  <a:extLst>
                    <a:ext uri="{9D8B030D-6E8A-4147-A177-3AD203B41FA5}">
                      <a16:colId xmlns:a16="http://schemas.microsoft.com/office/drawing/2014/main" val="413491828"/>
                    </a:ext>
                  </a:extLst>
                </a:gridCol>
                <a:gridCol w="1679308">
                  <a:extLst>
                    <a:ext uri="{9D8B030D-6E8A-4147-A177-3AD203B41FA5}">
                      <a16:colId xmlns:a16="http://schemas.microsoft.com/office/drawing/2014/main" val="1151388131"/>
                    </a:ext>
                  </a:extLst>
                </a:gridCol>
                <a:gridCol w="8217265">
                  <a:extLst>
                    <a:ext uri="{9D8B030D-6E8A-4147-A177-3AD203B41FA5}">
                      <a16:colId xmlns:a16="http://schemas.microsoft.com/office/drawing/2014/main" val="3194249603"/>
                    </a:ext>
                  </a:extLst>
                </a:gridCol>
              </a:tblGrid>
              <a:tr h="1303307">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23</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Время нарастания</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t</a:t>
                      </a:r>
                      <a:r>
                        <a:rPr lang="ru-RU" sz="2400" baseline="-25000">
                          <a:solidFill>
                            <a:schemeClr val="bg1"/>
                          </a:solidFill>
                          <a:effectLst/>
                          <a:latin typeface="Times New Roman" panose="02020603050405020304" pitchFamily="18" charset="0"/>
                          <a:cs typeface="Times New Roman" panose="02020603050405020304" pitchFamily="18" charset="0"/>
                        </a:rPr>
                        <a:t>НАР</a:t>
                      </a:r>
                      <a:endParaRPr lang="ru-RU" sz="2400">
                        <a:solidFill>
                          <a:schemeClr val="bg1"/>
                        </a:solidFill>
                        <a:effectLst/>
                        <a:latin typeface="Times New Roman" panose="02020603050405020304" pitchFamily="18" charset="0"/>
                        <a:cs typeface="Times New Roman" panose="02020603050405020304" pitchFamily="18" charset="0"/>
                      </a:endParaRP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Время, за которое выходное напряжение изменяется от уровня 0,1 до уровня 0,9 установившегося значения</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339393613"/>
                  </a:ext>
                </a:extLst>
              </a:tr>
              <a:tr h="3175091">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24</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Максимальная скорость нарастания выходного напряжения</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V</a:t>
                      </a:r>
                      <a:r>
                        <a:rPr lang="en-US" sz="2400" baseline="-25000">
                          <a:solidFill>
                            <a:schemeClr val="bg1"/>
                          </a:solidFill>
                          <a:effectLst/>
                          <a:latin typeface="Times New Roman" panose="02020603050405020304" pitchFamily="18" charset="0"/>
                          <a:cs typeface="Times New Roman" panose="02020603050405020304" pitchFamily="18" charset="0"/>
                        </a:rPr>
                        <a:t>U </a:t>
                      </a:r>
                      <a:r>
                        <a:rPr lang="ru-RU" sz="2400" baseline="-25000">
                          <a:solidFill>
                            <a:schemeClr val="bg1"/>
                          </a:solidFill>
                          <a:effectLst/>
                          <a:latin typeface="Times New Roman" panose="02020603050405020304" pitchFamily="18" charset="0"/>
                          <a:cs typeface="Times New Roman" panose="02020603050405020304" pitchFamily="18" charset="0"/>
                        </a:rPr>
                        <a:t>ВЫХ.МАКС</a:t>
                      </a:r>
                      <a:endParaRPr lang="ru-RU" sz="2400">
                        <a:solidFill>
                          <a:schemeClr val="bg1"/>
                        </a:solidFill>
                        <a:effectLst/>
                        <a:latin typeface="Times New Roman" panose="02020603050405020304" pitchFamily="18" charset="0"/>
                        <a:cs typeface="Times New Roman" panose="02020603050405020304" pitchFamily="18" charset="0"/>
                      </a:endParaRP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Наибольшая скорость изменения выходного напряжения ОУ при воздействии импульса максимального входного напряжения прямоугольной формы. Определяется как отношение приращения выходного напряжения к времени </a:t>
                      </a:r>
                      <a:r>
                        <a:rPr lang="ru-RU" sz="2400" dirty="0" err="1">
                          <a:solidFill>
                            <a:schemeClr val="bg1"/>
                          </a:solidFill>
                          <a:effectLst/>
                          <a:latin typeface="Times New Roman" panose="02020603050405020304" pitchFamily="18" charset="0"/>
                          <a:cs typeface="Times New Roman" panose="02020603050405020304" pitchFamily="18" charset="0"/>
                        </a:rPr>
                        <a:t>t</a:t>
                      </a:r>
                      <a:r>
                        <a:rPr lang="ru-RU" sz="2400" baseline="-25000" dirty="0" err="1">
                          <a:solidFill>
                            <a:schemeClr val="bg1"/>
                          </a:solidFill>
                          <a:effectLst/>
                          <a:latin typeface="Times New Roman" panose="02020603050405020304" pitchFamily="18" charset="0"/>
                          <a:cs typeface="Times New Roman" panose="02020603050405020304" pitchFamily="18" charset="0"/>
                        </a:rPr>
                        <a:t>НАР</a:t>
                      </a:r>
                      <a:r>
                        <a:rPr lang="ru-RU" sz="2400" dirty="0">
                          <a:solidFill>
                            <a:schemeClr val="bg1"/>
                          </a:solidFill>
                          <a:effectLst/>
                          <a:latin typeface="Times New Roman" panose="02020603050405020304" pitchFamily="18" charset="0"/>
                          <a:cs typeface="Times New Roman" panose="02020603050405020304" pitchFamily="18" charset="0"/>
                        </a:rPr>
                        <a:t>, за которое произошло это приращение.</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833220165"/>
                  </a:ext>
                </a:extLst>
              </a:tr>
              <a:tr h="1708093">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25</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Время восстановления</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t</a:t>
                      </a:r>
                      <a:r>
                        <a:rPr lang="ru-RU" sz="2400" baseline="-25000">
                          <a:solidFill>
                            <a:schemeClr val="bg1"/>
                          </a:solidFill>
                          <a:effectLst/>
                          <a:latin typeface="Times New Roman" panose="02020603050405020304" pitchFamily="18" charset="0"/>
                          <a:cs typeface="Times New Roman" panose="02020603050405020304" pitchFamily="18" charset="0"/>
                        </a:rPr>
                        <a:t>В</a:t>
                      </a:r>
                      <a:endParaRPr lang="ru-RU" sz="2400">
                        <a:solidFill>
                          <a:schemeClr val="bg1"/>
                        </a:solidFill>
                        <a:effectLst/>
                        <a:latin typeface="Times New Roman" panose="02020603050405020304" pitchFamily="18" charset="0"/>
                        <a:cs typeface="Times New Roman" panose="02020603050405020304" pitchFamily="18" charset="0"/>
                      </a:endParaRP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Время с момента снятия скачком входного сигнала перегрузки до момента последнего вхождения выходного напряжения в зону погрешности, заданную относительно идеального значения.</a:t>
                      </a:r>
                    </a:p>
                  </a:txBody>
                  <a:tcPr marL="18285" marR="18285" marT="18285" marB="18285"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837623363"/>
                  </a:ext>
                </a:extLst>
              </a:tr>
            </a:tbl>
          </a:graphicData>
        </a:graphic>
      </p:graphicFrame>
    </p:spTree>
    <p:extLst>
      <p:ext uri="{BB962C8B-B14F-4D97-AF65-F5344CB8AC3E}">
        <p14:creationId xmlns:p14="http://schemas.microsoft.com/office/powerpoint/2010/main" val="2584279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578EDCCA-FCA3-4292-812B-47B83A3D1E37}"/>
              </a:ext>
            </a:extLst>
          </p:cNvPr>
          <p:cNvGraphicFramePr>
            <a:graphicFrameLocks noGrp="1"/>
          </p:cNvGraphicFramePr>
          <p:nvPr>
            <p:extLst>
              <p:ext uri="{D42A27DB-BD31-4B8C-83A1-F6EECF244321}">
                <p14:modId xmlns:p14="http://schemas.microsoft.com/office/powerpoint/2010/main" val="3159974333"/>
              </p:ext>
            </p:extLst>
          </p:nvPr>
        </p:nvGraphicFramePr>
        <p:xfrm>
          <a:off x="265470" y="229833"/>
          <a:ext cx="11611896" cy="5885832"/>
        </p:xfrm>
        <a:graphic>
          <a:graphicData uri="http://schemas.openxmlformats.org/drawingml/2006/table">
            <a:tbl>
              <a:tblPr/>
              <a:tblGrid>
                <a:gridCol w="1465007">
                  <a:extLst>
                    <a:ext uri="{9D8B030D-6E8A-4147-A177-3AD203B41FA5}">
                      <a16:colId xmlns:a16="http://schemas.microsoft.com/office/drawing/2014/main" val="3563757071"/>
                    </a:ext>
                  </a:extLst>
                </a:gridCol>
                <a:gridCol w="2477729">
                  <a:extLst>
                    <a:ext uri="{9D8B030D-6E8A-4147-A177-3AD203B41FA5}">
                      <a16:colId xmlns:a16="http://schemas.microsoft.com/office/drawing/2014/main" val="505857910"/>
                    </a:ext>
                  </a:extLst>
                </a:gridCol>
                <a:gridCol w="2143433">
                  <a:extLst>
                    <a:ext uri="{9D8B030D-6E8A-4147-A177-3AD203B41FA5}">
                      <a16:colId xmlns:a16="http://schemas.microsoft.com/office/drawing/2014/main" val="1030033996"/>
                    </a:ext>
                  </a:extLst>
                </a:gridCol>
                <a:gridCol w="5525727">
                  <a:extLst>
                    <a:ext uri="{9D8B030D-6E8A-4147-A177-3AD203B41FA5}">
                      <a16:colId xmlns:a16="http://schemas.microsoft.com/office/drawing/2014/main" val="3159250852"/>
                    </a:ext>
                  </a:extLst>
                </a:gridCol>
              </a:tblGrid>
              <a:tr h="1988457">
                <a:tc>
                  <a:txBody>
                    <a:bodyPr/>
                    <a:lstStyle/>
                    <a:p>
                      <a:pPr algn="ctr"/>
                      <a:r>
                        <a:rPr lang="ru-RU" sz="2400" dirty="0">
                          <a:solidFill>
                            <a:schemeClr val="bg1"/>
                          </a:solidFill>
                          <a:effectLst/>
                          <a:latin typeface="Times New Roman" panose="02020603050405020304" pitchFamily="18" charset="0"/>
                          <a:cs typeface="Times New Roman" panose="02020603050405020304" pitchFamily="18" charset="0"/>
                        </a:rPr>
                        <a:t>26</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Частота единичного усиления</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dirty="0">
                          <a:solidFill>
                            <a:schemeClr val="bg1"/>
                          </a:solidFill>
                          <a:effectLst/>
                          <a:latin typeface="Times New Roman" panose="02020603050405020304" pitchFamily="18" charset="0"/>
                          <a:cs typeface="Times New Roman" panose="02020603050405020304" pitchFamily="18" charset="0"/>
                        </a:rPr>
                        <a:t>f</a:t>
                      </a:r>
                      <a:r>
                        <a:rPr lang="en-US" sz="2400" baseline="-25000" dirty="0">
                          <a:solidFill>
                            <a:schemeClr val="bg1"/>
                          </a:solidFill>
                          <a:effectLst/>
                          <a:latin typeface="Times New Roman" panose="02020603050405020304" pitchFamily="18" charset="0"/>
                          <a:cs typeface="Times New Roman" panose="02020603050405020304" pitchFamily="18" charset="0"/>
                        </a:rPr>
                        <a:t>1</a:t>
                      </a:r>
                      <a:endParaRPr lang="en-US" sz="2400" dirty="0">
                        <a:solidFill>
                          <a:schemeClr val="bg1"/>
                        </a:solidFill>
                        <a:effectLst/>
                        <a:latin typeface="Times New Roman" panose="02020603050405020304" pitchFamily="18" charset="0"/>
                        <a:cs typeface="Times New Roman" panose="02020603050405020304" pitchFamily="18" charset="0"/>
                      </a:endParaRP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Частота, на которой модуль коэффициента усиления ОУ равен единице</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161500053"/>
                  </a:ext>
                </a:extLst>
              </a:tr>
              <a:tr h="3897375">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27</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ru-RU" sz="2400">
                          <a:solidFill>
                            <a:schemeClr val="bg1"/>
                          </a:solidFill>
                          <a:effectLst/>
                          <a:latin typeface="Times New Roman" panose="02020603050405020304" pitchFamily="18" charset="0"/>
                          <a:cs typeface="Times New Roman" panose="02020603050405020304" pitchFamily="18" charset="0"/>
                        </a:rPr>
                        <a:t>Граничная частота</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algn="ctr"/>
                      <a:r>
                        <a:rPr lang="en-US" sz="2400">
                          <a:solidFill>
                            <a:schemeClr val="bg1"/>
                          </a:solidFill>
                          <a:effectLst/>
                          <a:latin typeface="Times New Roman" panose="02020603050405020304" pitchFamily="18" charset="0"/>
                          <a:cs typeface="Times New Roman" panose="02020603050405020304" pitchFamily="18" charset="0"/>
                        </a:rPr>
                        <a:t>f</a:t>
                      </a:r>
                      <a:r>
                        <a:rPr lang="ru-RU" sz="2400" baseline="-25000">
                          <a:solidFill>
                            <a:schemeClr val="bg1"/>
                          </a:solidFill>
                          <a:effectLst/>
                          <a:latin typeface="Times New Roman" panose="02020603050405020304" pitchFamily="18" charset="0"/>
                          <a:cs typeface="Times New Roman" panose="02020603050405020304" pitchFamily="18" charset="0"/>
                        </a:rPr>
                        <a:t>ГР</a:t>
                      </a:r>
                      <a:endParaRPr lang="ru-RU" sz="2400">
                        <a:solidFill>
                          <a:schemeClr val="bg1"/>
                        </a:solidFill>
                        <a:effectLst/>
                        <a:latin typeface="Times New Roman" panose="02020603050405020304" pitchFamily="18" charset="0"/>
                        <a:cs typeface="Times New Roman" panose="02020603050405020304" pitchFamily="18" charset="0"/>
                      </a:endParaRP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tc>
                  <a:txBody>
                    <a:bodyPr/>
                    <a:lstStyle/>
                    <a:p>
                      <a:pPr indent="540000" algn="just">
                        <a:lnSpc>
                          <a:spcPts val="3000"/>
                        </a:lnSpc>
                      </a:pPr>
                      <a:r>
                        <a:rPr lang="ru-RU" sz="2400" dirty="0">
                          <a:solidFill>
                            <a:schemeClr val="bg1"/>
                          </a:solidFill>
                          <a:effectLst/>
                          <a:latin typeface="Times New Roman" panose="02020603050405020304" pitchFamily="18" charset="0"/>
                          <a:cs typeface="Times New Roman" panose="02020603050405020304" pitchFamily="18" charset="0"/>
                        </a:rPr>
                        <a:t>Частота, на которой коэффициент усиления уменьшается на 3 </a:t>
                      </a:r>
                      <a:r>
                        <a:rPr lang="ru-RU" sz="2400" dirty="0" err="1">
                          <a:solidFill>
                            <a:schemeClr val="bg1"/>
                          </a:solidFill>
                          <a:effectLst/>
                          <a:latin typeface="Times New Roman" panose="02020603050405020304" pitchFamily="18" charset="0"/>
                          <a:cs typeface="Times New Roman" panose="02020603050405020304" pitchFamily="18" charset="0"/>
                        </a:rPr>
                        <a:t>dB</a:t>
                      </a:r>
                      <a:r>
                        <a:rPr lang="ru-RU" sz="2400" dirty="0">
                          <a:solidFill>
                            <a:schemeClr val="bg1"/>
                          </a:solidFill>
                          <a:effectLst/>
                          <a:latin typeface="Times New Roman" panose="02020603050405020304" pitchFamily="18" charset="0"/>
                          <a:cs typeface="Times New Roman" panose="02020603050405020304" pitchFamily="18" charset="0"/>
                        </a:rPr>
                        <a:t> (то есть до уровня 0,707) относительно своего значения на низких частотах</a:t>
                      </a:r>
                    </a:p>
                  </a:txBody>
                  <a:tcPr marL="38100" marR="38100" marT="38100" marB="38100" anchor="ctr">
                    <a:lnL w="15240" cap="flat" cmpd="sng" algn="ctr">
                      <a:solidFill>
                        <a:srgbClr val="303030"/>
                      </a:solidFill>
                      <a:prstDash val="solid"/>
                      <a:round/>
                      <a:headEnd type="none" w="med" len="med"/>
                      <a:tailEnd type="none" w="med" len="med"/>
                    </a:lnL>
                    <a:lnR w="15240" cap="flat" cmpd="sng" algn="ctr">
                      <a:solidFill>
                        <a:srgbClr val="303030"/>
                      </a:solidFill>
                      <a:prstDash val="solid"/>
                      <a:round/>
                      <a:headEnd type="none" w="med" len="med"/>
                      <a:tailEnd type="none" w="med" len="med"/>
                    </a:lnR>
                    <a:lnT w="15240" cap="flat" cmpd="sng" algn="ctr">
                      <a:solidFill>
                        <a:srgbClr val="303030"/>
                      </a:solidFill>
                      <a:prstDash val="solid"/>
                      <a:round/>
                      <a:headEnd type="none" w="med" len="med"/>
                      <a:tailEnd type="none" w="med" len="med"/>
                    </a:lnT>
                    <a:lnB w="15240" cap="flat" cmpd="sng" algn="ctr">
                      <a:solidFill>
                        <a:srgbClr val="303030"/>
                      </a:solidFill>
                      <a:prstDash val="solid"/>
                      <a:round/>
                      <a:headEnd type="none" w="med" len="med"/>
                      <a:tailEnd type="none" w="med" len="med"/>
                    </a:lnB>
                    <a:solidFill>
                      <a:srgbClr val="FFFFFF"/>
                    </a:solidFill>
                  </a:tcPr>
                </a:tc>
                <a:extLst>
                  <a:ext uri="{0D108BD9-81ED-4DB2-BD59-A6C34878D82A}">
                    <a16:rowId xmlns:a16="http://schemas.microsoft.com/office/drawing/2014/main" val="2845439439"/>
                  </a:ext>
                </a:extLst>
              </a:tr>
            </a:tbl>
          </a:graphicData>
        </a:graphic>
      </p:graphicFrame>
    </p:spTree>
    <p:extLst>
      <p:ext uri="{BB962C8B-B14F-4D97-AF65-F5344CB8AC3E}">
        <p14:creationId xmlns:p14="http://schemas.microsoft.com/office/powerpoint/2010/main" val="253608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9/97/Op-amp_symbol.svg/1024px-Op-amp_symbol.svg.png">
            <a:extLst>
              <a:ext uri="{FF2B5EF4-FFF2-40B4-BE49-F238E27FC236}">
                <a16:creationId xmlns:a16="http://schemas.microsoft.com/office/drawing/2014/main" id="{24D7026B-68BC-4F63-A029-E6E095ED2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3188" y="1897096"/>
            <a:ext cx="4374996" cy="3716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Прямоугольник 2">
            <a:extLst>
              <a:ext uri="{FF2B5EF4-FFF2-40B4-BE49-F238E27FC236}">
                <a16:creationId xmlns:a16="http://schemas.microsoft.com/office/drawing/2014/main" id="{00F1E73E-A2B0-452B-BD81-2A6066B628B3}"/>
              </a:ext>
            </a:extLst>
          </p:cNvPr>
          <p:cNvSpPr/>
          <p:nvPr/>
        </p:nvSpPr>
        <p:spPr>
          <a:xfrm>
            <a:off x="7433188" y="5613907"/>
            <a:ext cx="4374996"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2 — Обозначение операционного усилителя на схемах</a:t>
            </a:r>
          </a:p>
        </p:txBody>
      </p:sp>
      <mc:AlternateContent xmlns:mc="http://schemas.openxmlformats.org/markup-compatibility/2006" xmlns:a14="http://schemas.microsoft.com/office/drawing/2010/main">
        <mc:Choice Requires="a14">
          <p:sp>
            <p:nvSpPr>
              <p:cNvPr id="11" name="Прямоугольник 10">
                <a:extLst>
                  <a:ext uri="{FF2B5EF4-FFF2-40B4-BE49-F238E27FC236}">
                    <a16:creationId xmlns:a16="http://schemas.microsoft.com/office/drawing/2014/main" id="{26F4102C-3EAF-4050-A041-4B6A3A61CD34}"/>
                  </a:ext>
                </a:extLst>
              </p:cNvPr>
              <p:cNvSpPr/>
              <p:nvPr/>
            </p:nvSpPr>
            <p:spPr>
              <a:xfrm>
                <a:off x="58993" y="174973"/>
                <a:ext cx="12074014"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На рисунке показано схематичное изображение операционного усилителя. Выводы имеют следующее значение:</a:t>
                </a:r>
              </a:p>
              <a:p>
                <a:pPr marL="342900" indent="-342900" algn="just">
                  <a:lnSpc>
                    <a:spcPts val="3000"/>
                  </a:lnSpc>
                  <a:buFont typeface="Arial" panose="020B0604020202020204" pitchFamily="34" charset="0"/>
                  <a:buChar char="•"/>
                </a:pP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 неинвертирующий вход;</a:t>
                </a:r>
                <a:endParaRPr lang="en-US" sz="2400" dirty="0">
                  <a:latin typeface="Times New Roman" panose="02020603050405020304" pitchFamily="18" charset="0"/>
                  <a:cs typeface="Times New Roman" panose="02020603050405020304" pitchFamily="18" charset="0"/>
                </a:endParaRPr>
              </a:p>
              <a:p>
                <a:pPr marL="342900" indent="-3429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m:t>
                        </m:r>
                      </m:sub>
                    </m:sSub>
                  </m:oMath>
                </a14:m>
                <a:r>
                  <a:rPr lang="ru-RU" sz="2400" dirty="0">
                    <a:latin typeface="Times New Roman" panose="02020603050405020304" pitchFamily="18" charset="0"/>
                    <a:cs typeface="Times New Roman" panose="02020603050405020304" pitchFamily="18" charset="0"/>
                  </a:rPr>
                  <a:t> — инвертирующий вход;</a:t>
                </a:r>
                <a:endParaRPr lang="en-US" sz="2400" dirty="0">
                  <a:latin typeface="Times New Roman" panose="02020603050405020304" pitchFamily="18" charset="0"/>
                  <a:cs typeface="Times New Roman" panose="02020603050405020304" pitchFamily="18" charset="0"/>
                </a:endParaRPr>
              </a:p>
              <a:p>
                <a:pPr marL="342900" indent="-3429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𝑜𝑢𝑡</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выход;</a:t>
                </a:r>
                <a:endParaRPr lang="en-US" sz="2400" dirty="0">
                  <a:latin typeface="Times New Roman" panose="02020603050405020304" pitchFamily="18" charset="0"/>
                  <a:cs typeface="Times New Roman" panose="02020603050405020304" pitchFamily="18" charset="0"/>
                </a:endParaRPr>
              </a:p>
              <a:p>
                <a:pPr marL="342900" indent="-3429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𝑆</m:t>
                        </m:r>
                        <m:r>
                          <a:rPr lang="en-US" sz="2400" i="1">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плюс источника питания (также может </a:t>
                </a:r>
              </a:p>
              <a:p>
                <a:pPr algn="just">
                  <a:lnSpc>
                    <a:spcPts val="3000"/>
                  </a:lnSpc>
                </a:pPr>
                <a:r>
                  <a:rPr lang="ru-RU" sz="2400" dirty="0">
                    <a:latin typeface="Times New Roman" panose="02020603050405020304" pitchFamily="18" charset="0"/>
                    <a:cs typeface="Times New Roman" panose="02020603050405020304" pitchFamily="18" charset="0"/>
                  </a:rPr>
                  <a:t>обозначаться как</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ru-RU" sz="2400" b="0" i="1" smtClean="0">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𝐷𝐷</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𝐶𝐶</m:t>
                        </m:r>
                      </m:sub>
                    </m:sSub>
                  </m:oMath>
                </a14:m>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𝐶𝐶</m:t>
                        </m:r>
                        <m:r>
                          <a:rPr lang="en-US" sz="2400" i="1">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cs typeface="Times New Roman" panose="02020603050405020304" pitchFamily="18" charset="0"/>
                  </a:rPr>
                  <a:t>);</a:t>
                </a:r>
              </a:p>
              <a:p>
                <a:pPr marL="342900" indent="-3429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𝑆</m:t>
                        </m:r>
                        <m:r>
                          <a:rPr lang="en-US" sz="2400" b="0" i="1" smtClean="0">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 минус источника питания (также может </a:t>
                </a:r>
              </a:p>
              <a:p>
                <a:pPr algn="just">
                  <a:lnSpc>
                    <a:spcPts val="3000"/>
                  </a:lnSpc>
                </a:pPr>
                <a:r>
                  <a:rPr lang="ru-RU" sz="2400" dirty="0">
                    <a:latin typeface="Times New Roman" panose="02020603050405020304" pitchFamily="18" charset="0"/>
                    <a:cs typeface="Times New Roman" panose="02020603050405020304" pitchFamily="18" charset="0"/>
                  </a:rPr>
                  <a:t>обозначаться как</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𝑆</m:t>
                        </m:r>
                        <m:r>
                          <a:rPr lang="en-US" sz="2400" b="0" i="1" smtClean="0">
                            <a:latin typeface="Cambria Math" panose="02040503050406030204" pitchFamily="18" charset="0"/>
                            <a:cs typeface="Times New Roman" panose="02020603050405020304" pitchFamily="18" charset="0"/>
                          </a:rPr>
                          <m:t>𝑆</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𝐸𝐸</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b="0" i="1" smtClean="0">
                            <a:latin typeface="Cambria Math" panose="02040503050406030204" pitchFamily="18" charset="0"/>
                            <a:cs typeface="Times New Roman" panose="02020603050405020304" pitchFamily="18" charset="0"/>
                          </a:rPr>
                          <m:t>𝐶𝐶</m:t>
                        </m:r>
                        <m:r>
                          <a:rPr lang="en-US" sz="2400" b="0" i="1" smtClean="0">
                            <a:latin typeface="Cambria Math" panose="02040503050406030204" pitchFamily="18" charset="0"/>
                            <a:cs typeface="Times New Roman" panose="02020603050405020304" pitchFamily="18" charset="0"/>
                          </a:rPr>
                          <m:t>−</m:t>
                        </m:r>
                      </m:sub>
                    </m:sSub>
                  </m:oMath>
                </a14:m>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mc:Choice>
        <mc:Fallback xmlns="">
          <p:sp>
            <p:nvSpPr>
              <p:cNvPr id="11" name="Прямоугольник 10">
                <a:extLst>
                  <a:ext uri="{FF2B5EF4-FFF2-40B4-BE49-F238E27FC236}">
                    <a16:creationId xmlns:a16="http://schemas.microsoft.com/office/drawing/2014/main" id="{26F4102C-3EAF-4050-A041-4B6A3A61CD34}"/>
                  </a:ext>
                </a:extLst>
              </p:cNvPr>
              <p:cNvSpPr>
                <a:spLocks noRot="1" noChangeAspect="1" noMove="1" noResize="1" noEditPoints="1" noAdjustHandles="1" noChangeArrowheads="1" noChangeShapeType="1" noTextEdit="1"/>
              </p:cNvSpPr>
              <p:nvPr/>
            </p:nvSpPr>
            <p:spPr>
              <a:xfrm>
                <a:off x="58993" y="174973"/>
                <a:ext cx="12074014" cy="3530775"/>
              </a:xfrm>
              <a:prstGeom prst="rect">
                <a:avLst/>
              </a:prstGeom>
              <a:blipFill>
                <a:blip r:embed="rId3"/>
                <a:stretch>
                  <a:fillRect l="-808" t="-1554" r="-1414" b="-3109"/>
                </a:stretch>
              </a:blipFill>
            </p:spPr>
            <p:txBody>
              <a:bodyPr/>
              <a:lstStyle/>
              <a:p>
                <a:r>
                  <a:rPr lang="ru-RU">
                    <a:noFill/>
                  </a:rPr>
                  <a:t> </a:t>
                </a:r>
              </a:p>
            </p:txBody>
          </p:sp>
        </mc:Fallback>
      </mc:AlternateContent>
      <p:sp>
        <p:nvSpPr>
          <p:cNvPr id="12" name="Прямоугольник 11">
            <a:extLst>
              <a:ext uri="{FF2B5EF4-FFF2-40B4-BE49-F238E27FC236}">
                <a16:creationId xmlns:a16="http://schemas.microsoft.com/office/drawing/2014/main" id="{8F99B5C5-8344-4024-86C9-D71640EADE96}"/>
              </a:ext>
            </a:extLst>
          </p:cNvPr>
          <p:cNvSpPr/>
          <p:nvPr/>
        </p:nvSpPr>
        <p:spPr>
          <a:xfrm>
            <a:off x="58993" y="3735415"/>
            <a:ext cx="7049372"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Указанные пять выводов присутствуют в любом ОУ и необходимы для его функционирования. Однако, существуют операционные усилители, не имеющие неинвертирующего входа. В частности, такие ОУ находят применение в аналоговых вычислительных машинах (АВМ).</a:t>
            </a:r>
          </a:p>
        </p:txBody>
      </p:sp>
    </p:spTree>
    <p:extLst>
      <p:ext uri="{BB962C8B-B14F-4D97-AF65-F5344CB8AC3E}">
        <p14:creationId xmlns:p14="http://schemas.microsoft.com/office/powerpoint/2010/main" val="208213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4E70854-54E7-4956-B749-AB3E7286BAB3}"/>
              </a:ext>
            </a:extLst>
          </p:cNvPr>
          <p:cNvSpPr/>
          <p:nvPr/>
        </p:nvSpPr>
        <p:spPr>
          <a:xfrm>
            <a:off x="235973" y="199041"/>
            <a:ext cx="11690555" cy="5839099"/>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ОУ, применяемые в АВМ, принято делить на </a:t>
            </a:r>
            <a:r>
              <a:rPr lang="ru-RU" sz="2400" i="1" dirty="0">
                <a:latin typeface="Times New Roman" panose="02020603050405020304" pitchFamily="18" charset="0"/>
                <a:cs typeface="Times New Roman" panose="02020603050405020304" pitchFamily="18" charset="0"/>
              </a:rPr>
              <a:t>пять</a:t>
            </a:r>
            <a:r>
              <a:rPr lang="ru-RU" sz="2400" dirty="0">
                <a:latin typeface="Times New Roman" panose="02020603050405020304" pitchFamily="18" charset="0"/>
                <a:cs typeface="Times New Roman" panose="02020603050405020304" pitchFamily="18" charset="0"/>
              </a:rPr>
              <a:t> классов, из которых ОУ первого и второго класса имеют только один вход.</a:t>
            </a:r>
          </a:p>
          <a:p>
            <a:pPr indent="540000" algn="just">
              <a:lnSpc>
                <a:spcPts val="3000"/>
              </a:lnSpc>
            </a:pPr>
            <a:r>
              <a:rPr lang="ru-RU" sz="2400" dirty="0">
                <a:latin typeface="Times New Roman" panose="02020603050405020304" pitchFamily="18" charset="0"/>
                <a:cs typeface="Times New Roman" panose="02020603050405020304" pitchFamily="18" charset="0"/>
              </a:rPr>
              <a:t>Операционные усилители </a:t>
            </a:r>
            <a:r>
              <a:rPr lang="ru-RU" sz="2400" i="1" dirty="0">
                <a:latin typeface="Times New Roman" panose="02020603050405020304" pitchFamily="18" charset="0"/>
                <a:cs typeface="Times New Roman" panose="02020603050405020304" pitchFamily="18" charset="0"/>
              </a:rPr>
              <a:t>первого</a:t>
            </a:r>
            <a:r>
              <a:rPr lang="ru-RU" sz="2400" dirty="0">
                <a:latin typeface="Times New Roman" panose="02020603050405020304" pitchFamily="18" charset="0"/>
                <a:cs typeface="Times New Roman" panose="02020603050405020304" pitchFamily="18" charset="0"/>
              </a:rPr>
              <a:t> класса — усилители высокой точности (УВТ) с одним входом. Предназначены для работы в составе интеграторов, сумматоров, устройств слежения-хранения. Высокий коэффициент усиления, предельно малые значения смещения нуля, входного тока и дрейфа нуля, высокое быстродействие обеспечивают снижение погрешности, вносимой усилителем, ниже 0,01 %.</a:t>
            </a:r>
          </a:p>
          <a:p>
            <a:pPr indent="540000" algn="just">
              <a:lnSpc>
                <a:spcPts val="3000"/>
              </a:lnSpc>
            </a:pPr>
            <a:r>
              <a:rPr lang="ru-RU" sz="2400" dirty="0">
                <a:latin typeface="Times New Roman" panose="02020603050405020304" pitchFamily="18" charset="0"/>
                <a:cs typeface="Times New Roman" panose="02020603050405020304" pitchFamily="18" charset="0"/>
              </a:rPr>
              <a:t>Операционные усилители </a:t>
            </a:r>
            <a:r>
              <a:rPr lang="ru-RU" sz="2400" i="1" dirty="0">
                <a:latin typeface="Times New Roman" panose="02020603050405020304" pitchFamily="18" charset="0"/>
                <a:cs typeface="Times New Roman" panose="02020603050405020304" pitchFamily="18" charset="0"/>
              </a:rPr>
              <a:t>второго</a:t>
            </a:r>
            <a:r>
              <a:rPr lang="ru-RU" sz="2400" dirty="0">
                <a:latin typeface="Times New Roman" panose="02020603050405020304" pitchFamily="18" charset="0"/>
                <a:cs typeface="Times New Roman" panose="02020603050405020304" pitchFamily="18" charset="0"/>
              </a:rPr>
              <a:t> класса — усилители средней точности (УСТ), имеющие один вход, обладающие меньшим коэффициентом усиления и большими значениями смещения и дрейфа нуля. Эти ОУ предназначены для применения в составе электронных устройств установки коэффициентов, инверторов, электронных переключателей, в функциональных преобразователях, в множительных устройствах.</a:t>
            </a:r>
          </a:p>
          <a:p>
            <a:pPr indent="540000" algn="just">
              <a:lnSpc>
                <a:spcPts val="3000"/>
              </a:lnSpc>
            </a:pPr>
            <a:r>
              <a:rPr lang="ru-RU" sz="2400" dirty="0">
                <a:latin typeface="Times New Roman" panose="02020603050405020304" pitchFamily="18" charset="0"/>
                <a:cs typeface="Times New Roman" panose="02020603050405020304" pitchFamily="18" charset="0"/>
              </a:rPr>
              <a:t>Помимо этого, некоторые ОУ могут иметь дополнительные выводы (предназначенные, например, для установки тока покоя, частотной коррекции, балансировки или других функций).</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4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0A3AB0B-39D3-463C-A141-1DBC5AFEDC6C}"/>
              </a:ext>
            </a:extLst>
          </p:cNvPr>
          <p:cNvSpPr/>
          <p:nvPr/>
        </p:nvSpPr>
        <p:spPr>
          <a:xfrm>
            <a:off x="255639" y="245154"/>
            <a:ext cx="11739716"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Выводы питания (VS+ и VS−) могут быть обозначены по-разному. Часто выводы питания не рисуют на схеме, чтобы не загромождать её несущественными деталями, при этом способ подключения этих выводов явно не указывается или считается очевидным (особенно часто это происходит при изображении одного усилителя из микросхемы с четырьмя усилителями с общими выводами питания). При обозначении ОУ на схемах можно менять местами инвертирующий и неинвертирующий входы, если это удобно; выводы питания, как правило, всегда располагают единственным способом (положительный вверху).</a:t>
            </a:r>
          </a:p>
        </p:txBody>
      </p:sp>
    </p:spTree>
    <p:extLst>
      <p:ext uri="{BB962C8B-B14F-4D97-AF65-F5344CB8AC3E}">
        <p14:creationId xmlns:p14="http://schemas.microsoft.com/office/powerpoint/2010/main" val="68770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262549A-E9C1-46B0-A5F4-D26DB8E505E9}"/>
              </a:ext>
            </a:extLst>
          </p:cNvPr>
          <p:cNvSpPr/>
          <p:nvPr/>
        </p:nvSpPr>
        <p:spPr>
          <a:xfrm>
            <a:off x="275302" y="220744"/>
            <a:ext cx="11611897"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Операционные усилители в настоящее время выпускаются различного назначения и для выполнения различных функций и хотя электрическая схема усилителей даже одного класса может различаться, но структурная схема, которая лежит в основе всех операционных усилителей остается единой. </a:t>
            </a:r>
          </a:p>
        </p:txBody>
      </p:sp>
      <p:pic>
        <p:nvPicPr>
          <p:cNvPr id="3074" name="Picture 2" descr="http://www.electronicsblog.ru/wp-content/uploads/%D0%A1%D1%82%D1%80%D1%83%D0%BA%D1%82%D1%83%D1%80%D0%BD%D0%B0%D1%8F_%D1%81%D1%85%D0%B5%D0%BC%D0%B0_%D0%9E%D0%A3.png">
            <a:extLst>
              <a:ext uri="{FF2B5EF4-FFF2-40B4-BE49-F238E27FC236}">
                <a16:creationId xmlns:a16="http://schemas.microsoft.com/office/drawing/2014/main" id="{E46C757B-3702-45F4-BABA-65001E9F2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86" y="1935583"/>
            <a:ext cx="10895528" cy="184983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D740C364-D070-4724-8815-8CB18CCCB2C8}"/>
              </a:ext>
            </a:extLst>
          </p:cNvPr>
          <p:cNvSpPr/>
          <p:nvPr/>
        </p:nvSpPr>
        <p:spPr>
          <a:xfrm>
            <a:off x="2126547" y="3893086"/>
            <a:ext cx="7938905"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3 — Структурная схема операционного усилителя</a:t>
            </a:r>
          </a:p>
        </p:txBody>
      </p:sp>
      <p:sp>
        <p:nvSpPr>
          <p:cNvPr id="6" name="Прямоугольник 5">
            <a:extLst>
              <a:ext uri="{FF2B5EF4-FFF2-40B4-BE49-F238E27FC236}">
                <a16:creationId xmlns:a16="http://schemas.microsoft.com/office/drawing/2014/main" id="{1C30A49C-BCB3-473E-B21F-846BACC46BF8}"/>
              </a:ext>
            </a:extLst>
          </p:cNvPr>
          <p:cNvSpPr/>
          <p:nvPr/>
        </p:nvSpPr>
        <p:spPr>
          <a:xfrm>
            <a:off x="275302" y="4605931"/>
            <a:ext cx="11611896"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Таким образом, операционный усилитель представляет собой схему из последовательно соединённых трёх частей: входной усилитель на основе дифференциального каскада (иногда может быть несколько дифференциальных каскадов), каскад согласования уровней и выходной каскад.</a:t>
            </a:r>
          </a:p>
        </p:txBody>
      </p:sp>
    </p:spTree>
    <p:extLst>
      <p:ext uri="{BB962C8B-B14F-4D97-AF65-F5344CB8AC3E}">
        <p14:creationId xmlns:p14="http://schemas.microsoft.com/office/powerpoint/2010/main" val="207305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921B051-0282-4E3C-8ECB-FCE47A5BFAA4}"/>
              </a:ext>
            </a:extLst>
          </p:cNvPr>
          <p:cNvSpPr/>
          <p:nvPr/>
        </p:nvSpPr>
        <p:spPr>
          <a:xfrm>
            <a:off x="137651" y="197346"/>
            <a:ext cx="11769213" cy="5069658"/>
          </a:xfrm>
          <a:prstGeom prst="rect">
            <a:avLst/>
          </a:prstGeom>
        </p:spPr>
        <p:txBody>
          <a:bodyPr wrap="square">
            <a:spAutoFit/>
          </a:bodyPr>
          <a:lstStyle/>
          <a:p>
            <a:pPr indent="540000" algn="just">
              <a:lnSpc>
                <a:spcPts val="3000"/>
              </a:lnSpc>
            </a:pPr>
            <a:r>
              <a:rPr lang="ru-RU" sz="2400" i="1" dirty="0">
                <a:latin typeface="Times New Roman" panose="02020603050405020304" pitchFamily="18" charset="0"/>
                <a:cs typeface="Times New Roman" panose="02020603050405020304" pitchFamily="18" charset="0"/>
              </a:rPr>
              <a:t>Дифференциальный входной каскад</a:t>
            </a:r>
            <a:r>
              <a:rPr lang="ru-RU" sz="2400" dirty="0">
                <a:latin typeface="Times New Roman" panose="02020603050405020304" pitchFamily="18" charset="0"/>
                <a:cs typeface="Times New Roman" panose="02020603050405020304" pitchFamily="18" charset="0"/>
              </a:rPr>
              <a:t>, имея большой коэффициент усиления и большое входное сопротивление, обеспечивает согласование операционного усилителя с источником сигнала. Довольно часто усиления одного входного каскада недостаточно, поэтому используется несколько дифференциальных усилителей на входе соединённых последовательно с симметричными входами и несимметричным выходом.</a:t>
            </a:r>
          </a:p>
          <a:p>
            <a:pPr indent="540000" algn="just">
              <a:lnSpc>
                <a:spcPts val="3000"/>
              </a:lnSpc>
            </a:pPr>
            <a:r>
              <a:rPr lang="ru-RU" sz="2400" i="1" dirty="0">
                <a:latin typeface="Times New Roman" panose="02020603050405020304" pitchFamily="18" charset="0"/>
                <a:cs typeface="Times New Roman" panose="02020603050405020304" pitchFamily="18" charset="0"/>
              </a:rPr>
              <a:t>Каскад согласования уровней </a:t>
            </a:r>
            <a:r>
              <a:rPr lang="ru-RU" sz="2400" dirty="0">
                <a:latin typeface="Times New Roman" panose="02020603050405020304" pitchFamily="18" charset="0"/>
                <a:cs typeface="Times New Roman" panose="02020603050405020304" pitchFamily="18" charset="0"/>
              </a:rPr>
              <a:t>предназначен для согласования уровней напряжения между входным и выходным каскадами операционного усилителя. Кроме того данный каскад выполняет функцию усиления напряжения переменного тока имеет небольшое выходное сопротивление.</a:t>
            </a:r>
          </a:p>
          <a:p>
            <a:pPr indent="540000" algn="just">
              <a:lnSpc>
                <a:spcPts val="3000"/>
              </a:lnSpc>
            </a:pPr>
            <a:r>
              <a:rPr lang="ru-RU" sz="2400" i="1" dirty="0">
                <a:latin typeface="Times New Roman" panose="02020603050405020304" pitchFamily="18" charset="0"/>
                <a:cs typeface="Times New Roman" panose="02020603050405020304" pitchFamily="18" charset="0"/>
              </a:rPr>
              <a:t>Выходной каскад </a:t>
            </a:r>
            <a:r>
              <a:rPr lang="ru-RU" sz="2400" dirty="0">
                <a:latin typeface="Times New Roman" panose="02020603050405020304" pitchFamily="18" charset="0"/>
                <a:cs typeface="Times New Roman" panose="02020603050405020304" pitchFamily="18" charset="0"/>
              </a:rPr>
              <a:t>операционного усилителя, обычно, не усиливает напряжение, но позволяет отдавать в нагрузку усилителя максимальное напряжение и ток, имеет небольшое выходное сопротивление, а мощность выделяемая на нём в случае отсутствия сигнала минимальна.</a:t>
            </a:r>
          </a:p>
        </p:txBody>
      </p:sp>
    </p:spTree>
    <p:extLst>
      <p:ext uri="{BB962C8B-B14F-4D97-AF65-F5344CB8AC3E}">
        <p14:creationId xmlns:p14="http://schemas.microsoft.com/office/powerpoint/2010/main" val="254821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1B8B522-4A07-4F75-AD67-FACF6A2A0230}"/>
              </a:ext>
            </a:extLst>
          </p:cNvPr>
          <p:cNvSpPr/>
          <p:nvPr/>
        </p:nvSpPr>
        <p:spPr>
          <a:xfrm>
            <a:off x="186812" y="192094"/>
            <a:ext cx="11788877"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На рисунке 4 показана принципиальная электрическая схема одного из первых операционных усилителей, выполненных по интегральной технологии, который разработал в 1963г. Роберт Видлар, инженер Fairchild Semiconductor</a:t>
            </a:r>
          </a:p>
        </p:txBody>
      </p:sp>
      <p:pic>
        <p:nvPicPr>
          <p:cNvPr id="4098" name="Picture 2" descr=" Ð­Ð»ÐµÐºÑÑÐ¸ÑÐµÑÐºÐ°Ñ Ð¿ÑÐ¸Ð½ÑÐ¸Ð¿Ð¸Ð°Ð»ÑÐ½Ð°Ñ ÑÑÐµÐ¼Ð° Ð¾Ð¿ÐµÑÐ°ÑÐ¸Ð¾Ð½Ð½Ð¾Ð³Ð¾ ÑÑÐ¸Ð»Ð¸ÑÐµÐ»Ñ Î¼Ð702 (Ð¾ÑÐµÑÐµÑÑÐ²ÐµÐ½Ð½ÑÐ¹ Ð°Ð½Ð°Ð»Ð¾Ð³ Ð140Ð£Ð1)">
            <a:extLst>
              <a:ext uri="{FF2B5EF4-FFF2-40B4-BE49-F238E27FC236}">
                <a16:creationId xmlns:a16="http://schemas.microsoft.com/office/drawing/2014/main" id="{46BC01F1-89AE-4234-8FCE-A2DEF5566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654" y="1414545"/>
            <a:ext cx="5639035" cy="4162633"/>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8118DB3F-9EFF-4326-BAF0-E4EC18D5E8D8}"/>
              </a:ext>
            </a:extLst>
          </p:cNvPr>
          <p:cNvSpPr/>
          <p:nvPr/>
        </p:nvSpPr>
        <p:spPr>
          <a:xfrm>
            <a:off x="6336654" y="5536690"/>
            <a:ext cx="6337126"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4 — Электрическая </a:t>
            </a:r>
            <a:r>
              <a:rPr lang="ru-RU" sz="2400" dirty="0" err="1">
                <a:latin typeface="Times New Roman" panose="02020603050405020304" pitchFamily="18" charset="0"/>
                <a:cs typeface="Times New Roman" panose="02020603050405020304" pitchFamily="18" charset="0"/>
              </a:rPr>
              <a:t>принципиаль</a:t>
            </a:r>
            <a:r>
              <a:rPr lang="ru-RU" sz="2400" dirty="0">
                <a:latin typeface="Times New Roman" panose="02020603050405020304" pitchFamily="18" charset="0"/>
                <a:cs typeface="Times New Roman" panose="02020603050405020304" pitchFamily="18" charset="0"/>
              </a:rPr>
              <a:t>-</a:t>
            </a:r>
            <a:br>
              <a:rPr lang="ru-RU" sz="2400" dirty="0">
                <a:latin typeface="Times New Roman" panose="02020603050405020304" pitchFamily="18" charset="0"/>
                <a:cs typeface="Times New Roman" panose="02020603050405020304" pitchFamily="18" charset="0"/>
              </a:rPr>
            </a:br>
            <a:r>
              <a:rPr lang="ru-RU" sz="2400" dirty="0" err="1">
                <a:latin typeface="Times New Roman" panose="02020603050405020304" pitchFamily="18" charset="0"/>
                <a:cs typeface="Times New Roman" panose="02020603050405020304" pitchFamily="18" charset="0"/>
              </a:rPr>
              <a:t>ная</a:t>
            </a:r>
            <a:r>
              <a:rPr lang="ru-RU" sz="2400" dirty="0">
                <a:latin typeface="Times New Roman" panose="02020603050405020304" pitchFamily="18" charset="0"/>
                <a:cs typeface="Times New Roman" panose="02020603050405020304" pitchFamily="18" charset="0"/>
              </a:rPr>
              <a:t> схема операционного усилителя μА702 (отечественный аналог К140УД1).</a:t>
            </a:r>
          </a:p>
        </p:txBody>
      </p:sp>
      <p:sp>
        <p:nvSpPr>
          <p:cNvPr id="4" name="Прямоугольник 3">
            <a:extLst>
              <a:ext uri="{FF2B5EF4-FFF2-40B4-BE49-F238E27FC236}">
                <a16:creationId xmlns:a16="http://schemas.microsoft.com/office/drawing/2014/main" id="{8A10FE38-B196-451E-8C2F-18312ABEADB6}"/>
              </a:ext>
            </a:extLst>
          </p:cNvPr>
          <p:cNvSpPr/>
          <p:nvPr/>
        </p:nvSpPr>
        <p:spPr>
          <a:xfrm>
            <a:off x="186812" y="1340334"/>
            <a:ext cx="5997678"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Данная схема содержит 9 транзисторов, 12 резисторов и 1 интегральный диод, в схеме отсутствуют конденсаторы, что даёт достаточно широкую полосу пропускания. В качестве входного усилителя используется дифференциальный каскад на транзисторах VT1VT2 с генератором стабильного тока на транзисторах VT3VT6. Дифференциальный каскад на транзисторах VT4VT5 совместно с транзисторами VT7VT8 выполняют роль каскада согласования уровней, а транзистор VT9 используется в качестве выходного каскада с небольшим выходным сопротивлением.</a:t>
            </a:r>
          </a:p>
        </p:txBody>
      </p:sp>
    </p:spTree>
    <p:extLst>
      <p:ext uri="{BB962C8B-B14F-4D97-AF65-F5344CB8AC3E}">
        <p14:creationId xmlns:p14="http://schemas.microsoft.com/office/powerpoint/2010/main" val="238149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5C1615E1-1AA0-4843-B862-07711A9DA89D}"/>
              </a:ext>
            </a:extLst>
          </p:cNvPr>
          <p:cNvSpPr/>
          <p:nvPr/>
        </p:nvSpPr>
        <p:spPr>
          <a:xfrm>
            <a:off x="255638" y="155310"/>
            <a:ext cx="11798710" cy="83099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На принципиальных электрических схемах операционные усилители в интегральном исполнении обозначаются следующим образом</a:t>
            </a:r>
          </a:p>
        </p:txBody>
      </p:sp>
      <p:pic>
        <p:nvPicPr>
          <p:cNvPr id="5122" name="Picture 2" descr="Обозначение операционных усилителей на принципиальных электрических схемах">
            <a:extLst>
              <a:ext uri="{FF2B5EF4-FFF2-40B4-BE49-F238E27FC236}">
                <a16:creationId xmlns:a16="http://schemas.microsoft.com/office/drawing/2014/main" id="{26837F44-ECAC-4C0E-91AE-552AECA92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536" y="1353011"/>
            <a:ext cx="7276927" cy="274704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id="{1F1015FB-BC9F-4248-A888-479C7FCC16B7}"/>
              </a:ext>
            </a:extLst>
          </p:cNvPr>
          <p:cNvSpPr/>
          <p:nvPr/>
        </p:nvSpPr>
        <p:spPr>
          <a:xfrm>
            <a:off x="2457535" y="4466755"/>
            <a:ext cx="7276927"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Рисунок 5 — Обозначение операционных усилителей на принципиальных электрических схемах (слева иностранное, а справа отечественное изображение).</a:t>
            </a:r>
          </a:p>
        </p:txBody>
      </p:sp>
    </p:spTree>
    <p:extLst>
      <p:ext uri="{BB962C8B-B14F-4D97-AF65-F5344CB8AC3E}">
        <p14:creationId xmlns:p14="http://schemas.microsoft.com/office/powerpoint/2010/main" val="1727322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727</TotalTime>
  <Words>1456</Words>
  <Application>Microsoft Office PowerPoint</Application>
  <PresentationFormat>Широкоэкранный</PresentationFormat>
  <Paragraphs>191</Paragraphs>
  <Slides>26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26</vt:i4>
      </vt:variant>
    </vt:vector>
  </HeadingPairs>
  <TitlesOfParts>
    <vt:vector size="32" baseType="lpstr">
      <vt:lpstr>Arial</vt:lpstr>
      <vt:lpstr>Calisto MT</vt:lpstr>
      <vt:lpstr>Cambria Math</vt:lpstr>
      <vt:lpstr>Times New Roman</vt:lpstr>
      <vt:lpstr>Wingdings 2</vt:lpstr>
      <vt:lpstr>Сланец</vt:lpstr>
      <vt:lpstr>Лекция 6: «Операционные усилители»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67</cp:revision>
  <dcterms:created xsi:type="dcterms:W3CDTF">2019-03-05T13:15:09Z</dcterms:created>
  <dcterms:modified xsi:type="dcterms:W3CDTF">2019-04-25T10:46:35Z</dcterms:modified>
</cp:coreProperties>
</file>