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7" r:id="rId3"/>
    <p:sldId id="278" r:id="rId4"/>
    <p:sldId id="280" r:id="rId5"/>
    <p:sldId id="276" r:id="rId6"/>
    <p:sldId id="281" r:id="rId7"/>
    <p:sldId id="282" r:id="rId8"/>
    <p:sldId id="283" r:id="rId9"/>
    <p:sldId id="284" r:id="rId10"/>
    <p:sldId id="285" r:id="rId11"/>
    <p:sldId id="286" r:id="rId12"/>
    <p:sldId id="287" r:id="rId13"/>
    <p:sldId id="279" r:id="rId14"/>
    <p:sldId id="289" r:id="rId15"/>
    <p:sldId id="290" r:id="rId16"/>
    <p:sldId id="291" r:id="rId17"/>
    <p:sldId id="292" r:id="rId18"/>
    <p:sldId id="293" r:id="rId19"/>
    <p:sldId id="294" r:id="rId20"/>
    <p:sldId id="295" r:id="rId21"/>
    <p:sldId id="296" r:id="rId22"/>
    <p:sldId id="28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22.05.2019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22.05.2019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22.05.2019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22.05.2019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22.05.2019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22.05.2019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22.05.2019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22.05.2019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22.05.2019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22.05.2019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22.05.2019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22.05.2019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22.05.2019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22.05.2019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22.05.2019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22.05.2019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22.05.2019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22.05.2019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560439"/>
            <a:ext cx="12192000" cy="1195319"/>
          </a:xfrm>
        </p:spPr>
        <p:txBody>
          <a:bodyPr>
            <a:noAutofit/>
          </a:bodyPr>
          <a:lstStyle/>
          <a:p>
            <a:r>
              <a:rPr lang="ru-RU" sz="4000" dirty="0"/>
              <a:t>Лекция 9: Аналого-цифровые преобразователи. Цифро-аналоговые преобразователи </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9D637CB4-D995-4BE8-8A9C-479159909AAA}"/>
              </a:ext>
            </a:extLst>
          </p:cNvPr>
          <p:cNvSpPr/>
          <p:nvPr/>
        </p:nvSpPr>
        <p:spPr>
          <a:xfrm>
            <a:off x="181896" y="894171"/>
            <a:ext cx="11828207"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Здесь используется алгоритм «взвешивания». Сокращенно устройства, работающие по такой методике, называют просто АЦП последовательного счета. Принцип работы таков: устройством измеряется величина входного сигнала, а потом она сравнивается с числами, которые генерируются по определённой методике: Устанавливается половина возможного опорного напряжения. Если сигнал преодолел предел величины из пункта №1, то сравнивается с числом, которое лежит посредине между оставшимся значением. Так, в нашем случае это будет ¾ опорного напряжения. Если опорный сигнал не дотягивает до этого показателя, то сравнение будет проводиться с другой частью интервала по такому же принципу. В данном примере это ¼ опорного напряжения. Шаг 2 необходимо повторить Н раз, что даст нам Н бит результата. Это благодаря проведению Н количества сравнений. Данный принцип работы позволяет получать устройства с относительной высокой скоростью преобразования, которыми и являются АЦП последовательного приближения</a:t>
            </a:r>
          </a:p>
        </p:txBody>
      </p:sp>
      <p:sp>
        <p:nvSpPr>
          <p:cNvPr id="3" name="Прямоугольник 2">
            <a:extLst>
              <a:ext uri="{FF2B5EF4-FFF2-40B4-BE49-F238E27FC236}">
                <a16:creationId xmlns:a16="http://schemas.microsoft.com/office/drawing/2014/main" id="{0F12304B-FBB9-4970-AD76-7456CB28BF76}"/>
              </a:ext>
            </a:extLst>
          </p:cNvPr>
          <p:cNvSpPr/>
          <p:nvPr/>
        </p:nvSpPr>
        <p:spPr>
          <a:xfrm>
            <a:off x="181896" y="74459"/>
            <a:ext cx="11828207" cy="861774"/>
          </a:xfrm>
          <a:prstGeom prst="rect">
            <a:avLst/>
          </a:prstGeom>
        </p:spPr>
        <p:txBody>
          <a:bodyPr wrap="square">
            <a:spAutoFit/>
          </a:bodyPr>
          <a:lstStyle/>
          <a:p>
            <a:pPr indent="540000" algn="ctr">
              <a:lnSpc>
                <a:spcPts val="3000"/>
              </a:lnSpc>
            </a:pPr>
            <a:r>
              <a:rPr lang="ru-RU" sz="2800" b="1" dirty="0">
                <a:latin typeface="Times New Roman" panose="02020603050405020304" pitchFamily="18" charset="0"/>
                <a:cs typeface="Times New Roman" panose="02020603050405020304" pitchFamily="18" charset="0"/>
              </a:rPr>
              <a:t>Аналого-цифровые преобразователи последовательного приближения</a:t>
            </a:r>
          </a:p>
        </p:txBody>
      </p:sp>
    </p:spTree>
    <p:extLst>
      <p:ext uri="{BB962C8B-B14F-4D97-AF65-F5344CB8AC3E}">
        <p14:creationId xmlns:p14="http://schemas.microsoft.com/office/powerpoint/2010/main" val="421071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Ð°ÑÐ¿ Ð¿Ð¾ÑÐ»ÐµÐ´Ð¾Ð²Ð°ÑÐµÐ»ÑÐ½Ð¾Ð³Ð¾ Ð¿ÑÐ¸Ð±Ð»Ð¸Ð¶ÐµÐ½Ð¸Ñ Ð¿ÑÐ¸Ð½ÑÐ¸Ð¿ ÑÐ°Ð±Ð¾ÑÑ">
            <a:extLst>
              <a:ext uri="{FF2B5EF4-FFF2-40B4-BE49-F238E27FC236}">
                <a16:creationId xmlns:a16="http://schemas.microsoft.com/office/drawing/2014/main" id="{EC9C8522-F298-4E5A-AA41-F213FB3A7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84" y="93334"/>
            <a:ext cx="9329034" cy="574472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342D6C28-18DE-4F8A-B86A-1CB768547171}"/>
              </a:ext>
            </a:extLst>
          </p:cNvPr>
          <p:cNvSpPr/>
          <p:nvPr/>
        </p:nvSpPr>
        <p:spPr>
          <a:xfrm>
            <a:off x="1373908" y="6066474"/>
            <a:ext cx="9444183" cy="461665"/>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4 — Схема и графики АЦП последовательного приближения</a:t>
            </a:r>
            <a:endParaRPr lang="ru-RU" sz="2400" dirty="0"/>
          </a:p>
        </p:txBody>
      </p:sp>
    </p:spTree>
    <p:extLst>
      <p:ext uri="{BB962C8B-B14F-4D97-AF65-F5344CB8AC3E}">
        <p14:creationId xmlns:p14="http://schemas.microsoft.com/office/powerpoint/2010/main" val="99757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Общее условно графическое обозначение (УГО) АЦП">
            <a:extLst>
              <a:ext uri="{FF2B5EF4-FFF2-40B4-BE49-F238E27FC236}">
                <a16:creationId xmlns:a16="http://schemas.microsoft.com/office/drawing/2014/main" id="{86C0DF96-FBF1-4B09-BFD3-78388660DC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725" r="5887" b="21865"/>
          <a:stretch/>
        </p:blipFill>
        <p:spPr bwMode="auto">
          <a:xfrm>
            <a:off x="8371107" y="2281083"/>
            <a:ext cx="3628504" cy="253672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81F3B398-E132-4032-934F-DC3AD5880C69}"/>
              </a:ext>
            </a:extLst>
          </p:cNvPr>
          <p:cNvSpPr/>
          <p:nvPr/>
        </p:nvSpPr>
        <p:spPr>
          <a:xfrm>
            <a:off x="191783" y="200938"/>
            <a:ext cx="7044760" cy="5454378"/>
          </a:xfrm>
          <a:prstGeom prst="rect">
            <a:avLst/>
          </a:prstGeom>
        </p:spPr>
        <p:txBody>
          <a:bodyPr wrap="square">
            <a:spAutoFit/>
          </a:bodyPr>
          <a:lstStyle/>
          <a:p>
            <a:pPr indent="540000" algn="just">
              <a:lnSpc>
                <a:spcPts val="3000"/>
              </a:lnSpc>
            </a:pPr>
            <a:r>
              <a:rPr lang="ru-RU" dirty="0"/>
              <a:t>УГО микросхем цифровой и аналоговой техники построены на основе прямоугольников, называемых полями. УГО простейших устройств (например, логических элементов) состоят только из основного поля, в более сложных к нему добавляют одно или два дополнительных, располагаемых слева и справа. В основном поле помещают надписи и знаки, обозначающие функциональное назначение элемента или микросхемы, в дополнительных – так называемые метки, поясняющие назначение выводов. Ширина полей определяется числом знаков (с учетом пробелов) Минимальная ширина основного поля – 10, дополнительных – 5 мм. Расстояние между выводами, а также между выводом и горизонтальной стороной УГО или границей зоны, отделяющей одни выводы от других, – 5 мм (все размеры в масштабе </a:t>
            </a:r>
            <a:r>
              <a:rPr lang="ru-RU"/>
              <a:t>1:1).</a:t>
            </a:r>
            <a:r>
              <a:rPr lang="en-US" dirty="0"/>
              <a:t> </a:t>
            </a:r>
            <a:endParaRPr lang="ru-RU" dirty="0"/>
          </a:p>
        </p:txBody>
      </p:sp>
      <p:sp>
        <p:nvSpPr>
          <p:cNvPr id="4" name="Прямоугольник 3">
            <a:extLst>
              <a:ext uri="{FF2B5EF4-FFF2-40B4-BE49-F238E27FC236}">
                <a16:creationId xmlns:a16="http://schemas.microsoft.com/office/drawing/2014/main" id="{039D21C9-DA6D-4112-A590-98D49F0EE43A}"/>
              </a:ext>
            </a:extLst>
          </p:cNvPr>
          <p:cNvSpPr/>
          <p:nvPr/>
        </p:nvSpPr>
        <p:spPr>
          <a:xfrm>
            <a:off x="8298425" y="4908436"/>
            <a:ext cx="3701185"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5 — обозначение АЦП на схемах </a:t>
            </a:r>
            <a:endParaRPr lang="ru-RU" sz="2400" dirty="0"/>
          </a:p>
        </p:txBody>
      </p:sp>
    </p:spTree>
    <p:extLst>
      <p:ext uri="{BB962C8B-B14F-4D97-AF65-F5344CB8AC3E}">
        <p14:creationId xmlns:p14="http://schemas.microsoft.com/office/powerpoint/2010/main" val="326096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C10646A-6806-4343-B293-EB35D809349C}"/>
              </a:ext>
            </a:extLst>
          </p:cNvPr>
          <p:cNvSpPr/>
          <p:nvPr/>
        </p:nvSpPr>
        <p:spPr>
          <a:xfrm>
            <a:off x="176981" y="155815"/>
            <a:ext cx="6174658" cy="6223820"/>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Цифро-аналоговый преобразователь</a:t>
            </a:r>
            <a:r>
              <a:rPr lang="ru-RU" sz="2400" dirty="0">
                <a:latin typeface="Times New Roman" panose="02020603050405020304" pitchFamily="18" charset="0"/>
                <a:cs typeface="Times New Roman" panose="02020603050405020304" pitchFamily="18" charset="0"/>
              </a:rPr>
              <a:t>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(ЦАП) — устройство для преобразования цифрового (обычно двоичного) кода в аналоговый сигнал (ток,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напряжение или заряд). Цифро-аналоговые преобразователи являются интерфейсом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между дискретным цифровым миром и аналоговыми сигналами.</a:t>
            </a:r>
          </a:p>
          <a:p>
            <a:pPr indent="540000" algn="just">
              <a:lnSpc>
                <a:spcPts val="3000"/>
              </a:lnSpc>
            </a:pPr>
            <a:r>
              <a:rPr lang="ru-RU" sz="2400" dirty="0">
                <a:latin typeface="Times New Roman" panose="02020603050405020304" pitchFamily="18" charset="0"/>
                <a:cs typeface="Times New Roman" panose="02020603050405020304" pitchFamily="18" charset="0"/>
              </a:rPr>
              <a:t>Аналого-цифровой преобразователь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(АЦП) производит обратную операцию.</a:t>
            </a:r>
          </a:p>
          <a:p>
            <a:pPr indent="540000" algn="just">
              <a:lnSpc>
                <a:spcPts val="3000"/>
              </a:lnSpc>
            </a:pPr>
            <a:r>
              <a:rPr lang="ru-RU" sz="2400" dirty="0">
                <a:latin typeface="Times New Roman" panose="02020603050405020304" pitchFamily="18" charset="0"/>
                <a:cs typeface="Times New Roman" panose="02020603050405020304" pitchFamily="18" charset="0"/>
              </a:rPr>
              <a:t>Звуковой ЦАП обычно получает на вход цифровой сигнал в импульсно-кодовой модуляции (англ. PCM, </a:t>
            </a:r>
            <a:r>
              <a:rPr lang="ru-RU" sz="2400" dirty="0" err="1">
                <a:latin typeface="Times New Roman" panose="02020603050405020304" pitchFamily="18" charset="0"/>
                <a:cs typeface="Times New Roman" panose="02020603050405020304" pitchFamily="18" charset="0"/>
              </a:rPr>
              <a:t>pulse-code</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modulation</a:t>
            </a:r>
            <a:r>
              <a:rPr lang="ru-RU" sz="2400" dirty="0">
                <a:latin typeface="Times New Roman" panose="02020603050405020304" pitchFamily="18" charset="0"/>
                <a:cs typeface="Times New Roman" panose="02020603050405020304" pitchFamily="18" charset="0"/>
              </a:rPr>
              <a:t>). Задача преобразования различных сжатых форматов в PCM выполняется соответствующими кодеками.</a:t>
            </a:r>
          </a:p>
        </p:txBody>
      </p:sp>
      <p:pic>
        <p:nvPicPr>
          <p:cNvPr id="2050" name="Picture 2" descr="https://upload.wikimedia.org/wikipedia/commons/e/ea/CirrusLogicCS4282-AB.jpg">
            <a:extLst>
              <a:ext uri="{FF2B5EF4-FFF2-40B4-BE49-F238E27FC236}">
                <a16:creationId xmlns:a16="http://schemas.microsoft.com/office/drawing/2014/main" id="{D397ADC2-0981-49DA-AC27-150FF6F8D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787" y="283292"/>
            <a:ext cx="5354961" cy="404290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B1E7F78C-423C-4018-A445-026B0D95204A}"/>
              </a:ext>
            </a:extLst>
          </p:cNvPr>
          <p:cNvSpPr/>
          <p:nvPr/>
        </p:nvSpPr>
        <p:spPr>
          <a:xfrm>
            <a:off x="6518787" y="4492184"/>
            <a:ext cx="5354961"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2 — 8-канальный ЦАП </a:t>
            </a:r>
            <a:r>
              <a:rPr lang="en-US" sz="2400" dirty="0">
                <a:latin typeface="Times New Roman" panose="02020603050405020304" pitchFamily="18" charset="0"/>
                <a:cs typeface="Times New Roman" panose="02020603050405020304" pitchFamily="18" charset="0"/>
              </a:rPr>
              <a:t>Cirrus LogicCS4382 </a:t>
            </a:r>
            <a:r>
              <a:rPr lang="ru-RU" sz="2400" dirty="0">
                <a:latin typeface="Times New Roman" panose="02020603050405020304" pitchFamily="18" charset="0"/>
                <a:cs typeface="Times New Roman" panose="02020603050405020304" pitchFamily="18" charset="0"/>
              </a:rPr>
              <a:t>на звуковой плате </a:t>
            </a:r>
            <a:r>
              <a:rPr lang="en-US" sz="2400" dirty="0">
                <a:latin typeface="Times New Roman" panose="02020603050405020304" pitchFamily="18" charset="0"/>
                <a:cs typeface="Times New Roman" panose="02020603050405020304" pitchFamily="18" charset="0"/>
              </a:rPr>
              <a:t>Sound Blaster X-Fi Fatal1ty</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450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04E3197-EA07-475A-A409-04547C240A3B}"/>
              </a:ext>
            </a:extLst>
          </p:cNvPr>
          <p:cNvSpPr/>
          <p:nvPr/>
        </p:nvSpPr>
        <p:spPr>
          <a:xfrm>
            <a:off x="241411" y="127820"/>
            <a:ext cx="7113118" cy="4903137"/>
          </a:xfrm>
          <a:prstGeom prst="rect">
            <a:avLst/>
          </a:prstGeom>
        </p:spPr>
        <p:txBody>
          <a:bodyPr wrap="square">
            <a:spAutoFit/>
          </a:bodyPr>
          <a:lstStyle/>
          <a:p>
            <a:pPr indent="540000" algn="just">
              <a:lnSpc>
                <a:spcPts val="2900"/>
              </a:lnSpc>
            </a:pPr>
            <a:r>
              <a:rPr lang="ru-RU" sz="2300" dirty="0">
                <a:latin typeface="Times New Roman" panose="02020603050405020304" pitchFamily="18" charset="0"/>
                <a:cs typeface="Times New Roman" panose="02020603050405020304" pitchFamily="18" charset="0"/>
              </a:rPr>
              <a:t>Для описания цифро-аналоговых преобразователей в общем случае используют следующие характеристики.</a:t>
            </a:r>
          </a:p>
          <a:p>
            <a:pPr indent="540000" algn="just">
              <a:lnSpc>
                <a:spcPts val="2900"/>
              </a:lnSpc>
            </a:pPr>
            <a:r>
              <a:rPr lang="ru-RU" sz="2300" dirty="0">
                <a:latin typeface="Times New Roman" panose="02020603050405020304" pitchFamily="18" charset="0"/>
                <a:cs typeface="Times New Roman" panose="02020603050405020304" pitchFamily="18" charset="0"/>
              </a:rPr>
              <a:t>Статические характеристики:</a:t>
            </a:r>
          </a:p>
          <a:p>
            <a:pPr indent="540000" algn="just">
              <a:lnSpc>
                <a:spcPts val="2900"/>
              </a:lnSpc>
              <a:buFont typeface="Arial" panose="020B0604020202020204" pitchFamily="34" charset="0"/>
              <a:buChar char="•"/>
            </a:pPr>
            <a:r>
              <a:rPr lang="ru-RU" sz="2300" dirty="0">
                <a:solidFill>
                  <a:srgbClr val="FFFF00"/>
                </a:solidFill>
                <a:latin typeface="Times New Roman" panose="02020603050405020304" pitchFamily="18" charset="0"/>
                <a:cs typeface="Times New Roman" panose="02020603050405020304" pitchFamily="18" charset="0"/>
              </a:rPr>
              <a:t>Разрядность</a:t>
            </a:r>
            <a:r>
              <a:rPr lang="ru-RU" sz="2300" dirty="0">
                <a:latin typeface="Times New Roman" panose="02020603050405020304" pitchFamily="18" charset="0"/>
                <a:cs typeface="Times New Roman" panose="02020603050405020304" pitchFamily="18" charset="0"/>
              </a:rPr>
              <a:t>. Определяет количество уровней аналогового сигнала, которое может воспроизводить ЦАП. Для N разрядного ЦАП число уровней аналогового сигнала равно 2N (включая значение для нулевого кода);</a:t>
            </a:r>
          </a:p>
          <a:p>
            <a:pPr indent="540000" algn="just">
              <a:lnSpc>
                <a:spcPts val="2900"/>
              </a:lnSpc>
              <a:buFont typeface="Arial" panose="020B0604020202020204" pitchFamily="34" charset="0"/>
              <a:buChar char="•"/>
            </a:pPr>
            <a:r>
              <a:rPr lang="ru-RU" sz="2300" dirty="0">
                <a:solidFill>
                  <a:srgbClr val="FFFF00"/>
                </a:solidFill>
                <a:latin typeface="Times New Roman" panose="02020603050405020304" pitchFamily="18" charset="0"/>
                <a:cs typeface="Times New Roman" panose="02020603050405020304" pitchFamily="18" charset="0"/>
              </a:rPr>
              <a:t>Статическая характеристика преобразования</a:t>
            </a:r>
            <a:r>
              <a:rPr lang="ru-RU" sz="2300" dirty="0">
                <a:latin typeface="Times New Roman" panose="02020603050405020304" pitchFamily="18" charset="0"/>
                <a:cs typeface="Times New Roman" panose="02020603050405020304" pitchFamily="18" charset="0"/>
              </a:rPr>
              <a:t>. Это график, у которого по оси абсцисс отложены значения кода, а по оси ординат значения выходного сигнала ЦАП.</a:t>
            </a:r>
          </a:p>
        </p:txBody>
      </p:sp>
      <p:pic>
        <p:nvPicPr>
          <p:cNvPr id="3" name="Рисунок 2">
            <a:extLst>
              <a:ext uri="{FF2B5EF4-FFF2-40B4-BE49-F238E27FC236}">
                <a16:creationId xmlns:a16="http://schemas.microsoft.com/office/drawing/2014/main" id="{8682BBB4-B588-4092-91F1-94F17190F4B8}"/>
              </a:ext>
            </a:extLst>
          </p:cNvPr>
          <p:cNvPicPr>
            <a:picLocks noChangeAspect="1"/>
          </p:cNvPicPr>
          <p:nvPr/>
        </p:nvPicPr>
        <p:blipFill>
          <a:blip r:embed="rId2"/>
          <a:stretch>
            <a:fillRect/>
          </a:stretch>
        </p:blipFill>
        <p:spPr>
          <a:xfrm>
            <a:off x="7652215" y="141824"/>
            <a:ext cx="4215320" cy="6574352"/>
          </a:xfrm>
          <a:prstGeom prst="rect">
            <a:avLst/>
          </a:prstGeom>
        </p:spPr>
      </p:pic>
      <p:sp>
        <p:nvSpPr>
          <p:cNvPr id="4" name="Прямоугольник 3">
            <a:extLst>
              <a:ext uri="{FF2B5EF4-FFF2-40B4-BE49-F238E27FC236}">
                <a16:creationId xmlns:a16="http://schemas.microsoft.com/office/drawing/2014/main" id="{E2B7B9A3-35A0-49C5-8602-F3D90024ED50}"/>
              </a:ext>
            </a:extLst>
          </p:cNvPr>
          <p:cNvSpPr/>
          <p:nvPr/>
        </p:nvSpPr>
        <p:spPr>
          <a:xfrm>
            <a:off x="2995041" y="5414365"/>
            <a:ext cx="4359488"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6 — Статическая характеристика преобразования ЦАП </a:t>
            </a:r>
            <a:endParaRPr lang="ru-RU" sz="2400" dirty="0"/>
          </a:p>
        </p:txBody>
      </p:sp>
    </p:spTree>
    <p:extLst>
      <p:ext uri="{BB962C8B-B14F-4D97-AF65-F5344CB8AC3E}">
        <p14:creationId xmlns:p14="http://schemas.microsoft.com/office/powerpoint/2010/main" val="428586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15A3BC2-978C-42CD-80E8-544AC612656E}"/>
              </a:ext>
            </a:extLst>
          </p:cNvPr>
          <p:cNvSpPr/>
          <p:nvPr/>
        </p:nvSpPr>
        <p:spPr>
          <a:xfrm>
            <a:off x="235974" y="163104"/>
            <a:ext cx="11887199" cy="6480300"/>
          </a:xfrm>
          <a:prstGeom prst="rect">
            <a:avLst/>
          </a:prstGeom>
        </p:spPr>
        <p:txBody>
          <a:bodyPr wrap="square">
            <a:spAutoFit/>
          </a:bodyPr>
          <a:lstStyle/>
          <a:p>
            <a:pPr indent="540000" algn="just">
              <a:lnSpc>
                <a:spcPts val="29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Статическая нелинейность</a:t>
            </a:r>
            <a:r>
              <a:rPr lang="ru-RU" sz="2400" dirty="0">
                <a:latin typeface="Times New Roman" panose="02020603050405020304" pitchFamily="18" charset="0"/>
                <a:cs typeface="Times New Roman" panose="02020603050405020304" pitchFamily="18" charset="0"/>
              </a:rPr>
              <a:t>. Для описания статической нелинейности используют две величины: дифференциальная нелинейность (DNL) и интегральная нелинейность (INL);</a:t>
            </a:r>
          </a:p>
          <a:p>
            <a:pPr indent="540000" algn="just">
              <a:lnSpc>
                <a:spcPts val="29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Монотонность</a:t>
            </a:r>
            <a:r>
              <a:rPr lang="ru-RU" sz="2400" dirty="0">
                <a:latin typeface="Times New Roman" panose="02020603050405020304" pitchFamily="18" charset="0"/>
                <a:cs typeface="Times New Roman" panose="02020603050405020304" pitchFamily="18" charset="0"/>
              </a:rPr>
              <a:t>. Одна из важнейших характеристик ЦАП, которая говорит о том, что при увеличении кода, значение аналогового сигнала так же увеличивается. Унарная архитектура гарантирует монотонность. Для бинарной архитектуры монотонность не гарантируется;</a:t>
            </a:r>
          </a:p>
          <a:p>
            <a:pPr indent="540000" algn="just">
              <a:lnSpc>
                <a:spcPts val="29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Напряжение</a:t>
            </a:r>
            <a:r>
              <a:rPr lang="ru-RU" sz="2400" dirty="0">
                <a:latin typeface="Times New Roman" panose="02020603050405020304" pitchFamily="18" charset="0"/>
                <a:cs typeface="Times New Roman" panose="02020603050405020304" pitchFamily="18" charset="0"/>
              </a:rPr>
              <a:t> </a:t>
            </a:r>
            <a:r>
              <a:rPr lang="ru-RU" sz="2400" dirty="0">
                <a:solidFill>
                  <a:srgbClr val="FFFF00"/>
                </a:solidFill>
                <a:latin typeface="Times New Roman" panose="02020603050405020304" pitchFamily="18" charset="0"/>
                <a:cs typeface="Times New Roman" panose="02020603050405020304" pitchFamily="18" charset="0"/>
              </a:rPr>
              <a:t>питания</a:t>
            </a:r>
            <a:r>
              <a:rPr lang="ru-RU" sz="2400" dirty="0">
                <a:latin typeface="Times New Roman" panose="02020603050405020304" pitchFamily="18" charset="0"/>
                <a:cs typeface="Times New Roman" panose="02020603050405020304" pitchFamily="18" charset="0"/>
              </a:rPr>
              <a:t>;</a:t>
            </a:r>
          </a:p>
          <a:p>
            <a:pPr indent="540000" algn="just">
              <a:lnSpc>
                <a:spcPts val="29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Потребляемая</a:t>
            </a:r>
            <a:r>
              <a:rPr lang="ru-RU" sz="2400" dirty="0">
                <a:latin typeface="Times New Roman" panose="02020603050405020304" pitchFamily="18" charset="0"/>
                <a:cs typeface="Times New Roman" panose="02020603050405020304" pitchFamily="18" charset="0"/>
              </a:rPr>
              <a:t> </a:t>
            </a:r>
            <a:r>
              <a:rPr lang="ru-RU" sz="2400" dirty="0">
                <a:solidFill>
                  <a:srgbClr val="FFFF00"/>
                </a:solidFill>
                <a:latin typeface="Times New Roman" panose="02020603050405020304" pitchFamily="18" charset="0"/>
                <a:cs typeface="Times New Roman" panose="02020603050405020304" pitchFamily="18" charset="0"/>
              </a:rPr>
              <a:t>мощность</a:t>
            </a:r>
            <a:r>
              <a:rPr lang="ru-RU" sz="2400" dirty="0">
                <a:latin typeface="Times New Roman" panose="02020603050405020304" pitchFamily="18" charset="0"/>
                <a:cs typeface="Times New Roman" panose="02020603050405020304" pitchFamily="18" charset="0"/>
              </a:rPr>
              <a:t>;</a:t>
            </a:r>
          </a:p>
          <a:p>
            <a:pPr indent="540000" algn="just">
              <a:lnSpc>
                <a:spcPts val="29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Смещение</a:t>
            </a:r>
            <a:r>
              <a:rPr lang="ru-RU" sz="2400" dirty="0">
                <a:latin typeface="Times New Roman" panose="02020603050405020304" pitchFamily="18" charset="0"/>
                <a:cs typeface="Times New Roman" panose="02020603050405020304" pitchFamily="18" charset="0"/>
              </a:rPr>
              <a:t> </a:t>
            </a:r>
            <a:r>
              <a:rPr lang="ru-RU" sz="2400" dirty="0">
                <a:solidFill>
                  <a:srgbClr val="FFFF00"/>
                </a:solidFill>
                <a:latin typeface="Times New Roman" panose="02020603050405020304" pitchFamily="18" charset="0"/>
                <a:cs typeface="Times New Roman" panose="02020603050405020304" pitchFamily="18" charset="0"/>
              </a:rPr>
              <a:t>нуля</a:t>
            </a:r>
            <a:r>
              <a:rPr lang="ru-RU" sz="2400" dirty="0">
                <a:latin typeface="Times New Roman" panose="02020603050405020304" pitchFamily="18" charset="0"/>
                <a:cs typeface="Times New Roman" panose="02020603050405020304" pitchFamily="18" charset="0"/>
              </a:rPr>
              <a:t>;</a:t>
            </a:r>
          </a:p>
          <a:p>
            <a:pPr indent="540000" algn="just">
              <a:lnSpc>
                <a:spcPts val="29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Ошибка</a:t>
            </a:r>
            <a:r>
              <a:rPr lang="ru-RU" sz="2400" dirty="0">
                <a:latin typeface="Times New Roman" panose="02020603050405020304" pitchFamily="18" charset="0"/>
                <a:cs typeface="Times New Roman" panose="02020603050405020304" pitchFamily="18" charset="0"/>
              </a:rPr>
              <a:t> </a:t>
            </a:r>
            <a:r>
              <a:rPr lang="ru-RU" sz="2400" dirty="0">
                <a:solidFill>
                  <a:srgbClr val="FFFF00"/>
                </a:solidFill>
                <a:latin typeface="Times New Roman" panose="02020603050405020304" pitchFamily="18" charset="0"/>
                <a:cs typeface="Times New Roman" panose="02020603050405020304" pitchFamily="18" charset="0"/>
              </a:rPr>
              <a:t>усиления</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Динамические характеристики:</a:t>
            </a:r>
          </a:p>
          <a:p>
            <a:pPr indent="540000" algn="just">
              <a:lnSpc>
                <a:spcPts val="30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Максимальная частота смены входного кода</a:t>
            </a:r>
            <a:r>
              <a:rPr lang="ru-RU" sz="2400" dirty="0">
                <a:latin typeface="Times New Roman" panose="02020603050405020304" pitchFamily="18" charset="0"/>
                <a:cs typeface="Times New Roman" panose="02020603050405020304" pitchFamily="18" charset="0"/>
              </a:rPr>
              <a:t>. Это максимальная частота, с которой можно изменять входной код ЦАП, получая при этом корректный результат на выходе;</a:t>
            </a:r>
          </a:p>
          <a:p>
            <a:pPr indent="540000" algn="just">
              <a:lnSpc>
                <a:spcPts val="30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SNR</a:t>
            </a:r>
            <a:r>
              <a:rPr lang="ru-RU" sz="2400" dirty="0">
                <a:latin typeface="Times New Roman" panose="02020603050405020304" pitchFamily="18" charset="0"/>
                <a:cs typeface="Times New Roman" panose="02020603050405020304" pitchFamily="18" charset="0"/>
              </a:rPr>
              <a:t> (отношение сигнал/шум). Считается как отношение амплитуды восстанавливаемого гармонического сигнала к сумме амплитуд всех остальных гармоник в спектре выходного сигнала, кроме кратных, и выражается в децибелах; ".</a:t>
            </a:r>
          </a:p>
        </p:txBody>
      </p:sp>
    </p:spTree>
    <p:extLst>
      <p:ext uri="{BB962C8B-B14F-4D97-AF65-F5344CB8AC3E}">
        <p14:creationId xmlns:p14="http://schemas.microsoft.com/office/powerpoint/2010/main" val="176006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BF71345-29D9-4A3D-A796-C29F608343D5}"/>
              </a:ext>
            </a:extLst>
          </p:cNvPr>
          <p:cNvSpPr/>
          <p:nvPr/>
        </p:nvSpPr>
        <p:spPr>
          <a:xfrm>
            <a:off x="176980" y="172090"/>
            <a:ext cx="11838039" cy="6223820"/>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SFDR</a:t>
            </a:r>
            <a:r>
              <a:rPr lang="ru-RU" sz="2400" dirty="0">
                <a:latin typeface="Times New Roman" panose="02020603050405020304" pitchFamily="18" charset="0"/>
                <a:cs typeface="Times New Roman" panose="02020603050405020304" pitchFamily="18" charset="0"/>
              </a:rPr>
              <a:t> (динамический диапазон, свободный от паразитных составляющих). Считается как отношение амплитуды восстанавливаемого гармонического сигнала к амплитуде наибольшей гармоники в спектре выходного сигнала, также выражается в децибелах. Эту характеристику так же ещё называют "динамической линейностью</a:t>
            </a:r>
            <a:endParaRPr lang="ru-RU" sz="2400" dirty="0">
              <a:solidFill>
                <a:srgbClr val="FFFF00"/>
              </a:solidFill>
              <a:latin typeface="Times New Roman" panose="02020603050405020304" pitchFamily="18" charset="0"/>
              <a:cs typeface="Times New Roman" panose="02020603050405020304" pitchFamily="18" charset="0"/>
            </a:endParaRP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Архитектура</a:t>
            </a:r>
            <a:r>
              <a:rPr lang="ru-RU" sz="2400" dirty="0">
                <a:latin typeface="Times New Roman" panose="02020603050405020304" pitchFamily="18" charset="0"/>
                <a:cs typeface="Times New Roman" panose="02020603050405020304" pitchFamily="18" charset="0"/>
              </a:rPr>
              <a:t> ЦАП - это способ формирования выходного сигнала на функциональном уровне. Иначе говоря, это описание того, на сумму из каких чисел будет раскладываться значение выходного сигнала. Выходной сигнал формируется с помощью взвешивающих элементов, каждый из которых отвечает за свою "порцию" выходного сигнала. Различают следующие архитектуры по набору значений взвешивающих элементов:</a:t>
            </a:r>
          </a:p>
          <a:p>
            <a:pPr indent="540000" algn="just">
              <a:lnSpc>
                <a:spcPts val="30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Бинарная архитектура</a:t>
            </a:r>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Соотношение двух соседних взвешивающих элементов равно 2. То есть выходной сигнал формируется так же, как это происходит в двоичной системе счисления. Соответственно, веса элементов, формирующих выходной сигнал, в нормированном виде, будут равны 1, 2, 4, 8, 16 и т. д. Управление взвешивающими элементами осуществляется бинарным кодом.</a:t>
            </a:r>
          </a:p>
        </p:txBody>
      </p:sp>
    </p:spTree>
    <p:extLst>
      <p:ext uri="{BB962C8B-B14F-4D97-AF65-F5344CB8AC3E}">
        <p14:creationId xmlns:p14="http://schemas.microsoft.com/office/powerpoint/2010/main" val="31763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AD06E47-E060-4735-BE16-3101A9516424}"/>
              </a:ext>
            </a:extLst>
          </p:cNvPr>
          <p:cNvSpPr/>
          <p:nvPr/>
        </p:nvSpPr>
        <p:spPr>
          <a:xfrm>
            <a:off x="127818" y="92077"/>
            <a:ext cx="11828207" cy="6608540"/>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Унарная архитектура</a:t>
            </a:r>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Соотношение двух соседних взвешивающих элементов равно 1. То есть выходной сигнал формируется так же, как это происходит в унарной системе счисления. Соответственно, веса всех элементов, в нормированном виде, равны 1. Управление осуществляется унарным или унитарным кодом.</a:t>
            </a:r>
          </a:p>
          <a:p>
            <a:pPr indent="540000" algn="just">
              <a:lnSpc>
                <a:spcPts val="30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Архитектура</a:t>
            </a:r>
            <a:r>
              <a:rPr lang="ru-RU" sz="2400" dirty="0">
                <a:latin typeface="Times New Roman" panose="02020603050405020304" pitchFamily="18" charset="0"/>
                <a:cs typeface="Times New Roman" panose="02020603050405020304" pitchFamily="18" charset="0"/>
              </a:rPr>
              <a:t> </a:t>
            </a:r>
            <a:r>
              <a:rPr lang="ru-RU" sz="2400" dirty="0">
                <a:solidFill>
                  <a:srgbClr val="FFFF00"/>
                </a:solidFill>
                <a:latin typeface="Times New Roman" panose="02020603050405020304" pitchFamily="18" charset="0"/>
                <a:cs typeface="Times New Roman" panose="02020603050405020304" pitchFamily="18" charset="0"/>
              </a:rPr>
              <a:t>Фибоначчи</a:t>
            </a:r>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Веса элементов представляют собой последовательность чисел Фибоначчи. Выходной сигнал формируется так же, как это происходит в </a:t>
            </a:r>
            <a:r>
              <a:rPr lang="ru-RU" sz="2400" dirty="0" err="1">
                <a:latin typeface="Times New Roman" panose="02020603050405020304" pitchFamily="18" charset="0"/>
                <a:cs typeface="Times New Roman" panose="02020603050405020304" pitchFamily="18" charset="0"/>
              </a:rPr>
              <a:t>Фибоначчиевой</a:t>
            </a:r>
            <a:r>
              <a:rPr lang="ru-RU" sz="2400" dirty="0">
                <a:latin typeface="Times New Roman" panose="02020603050405020304" pitchFamily="18" charset="0"/>
                <a:cs typeface="Times New Roman" panose="02020603050405020304" pitchFamily="18" charset="0"/>
              </a:rPr>
              <a:t> системе счисления.</a:t>
            </a:r>
          </a:p>
          <a:p>
            <a:pPr indent="540000" algn="just">
              <a:lnSpc>
                <a:spcPts val="3000"/>
              </a:lnSpc>
            </a:pPr>
            <a:r>
              <a:rPr lang="ru-RU" sz="2400" dirty="0">
                <a:latin typeface="Times New Roman" panose="02020603050405020304" pitchFamily="18" charset="0"/>
                <a:cs typeface="Times New Roman" panose="02020603050405020304" pitchFamily="18" charset="0"/>
              </a:rPr>
              <a:t>Кроме того, существует понятие сегментной архитектуры, которая предполагает разделение входного кода на несколько групп. Как правило, две. Каждая группа обрабатывается независимо своим сегментом. Выходные сигналы всех сегментов комбинируются, образуя выходной сигнал ЦАП. Наиболее часто встречается следующая конфигурация сегментной архитектуры: младшие разряды обрабатываются сегментом, построенном по бинарной архитектуре, старшие разряды - сегментом, построенном по унарной архитектуре.</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44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F17A4A1-35BD-4C8C-AF5C-E4252131970D}"/>
              </a:ext>
            </a:extLst>
          </p:cNvPr>
          <p:cNvSpPr/>
          <p:nvPr/>
        </p:nvSpPr>
        <p:spPr>
          <a:xfrm>
            <a:off x="157316" y="173278"/>
            <a:ext cx="11788878"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зависимости от способа обработки разрядов входного кода ЦАП разделяют на два вида: последовательные и параллельные. К последовательным ЦАП можно отнести следующие виды:</a:t>
            </a:r>
          </a:p>
        </p:txBody>
      </p:sp>
      <p:sp>
        <p:nvSpPr>
          <p:cNvPr id="3" name="Прямоугольник 2">
            <a:extLst>
              <a:ext uri="{FF2B5EF4-FFF2-40B4-BE49-F238E27FC236}">
                <a16:creationId xmlns:a16="http://schemas.microsoft.com/office/drawing/2014/main" id="{AFEE1811-B459-4F41-98FF-4B51DE2A059D}"/>
              </a:ext>
            </a:extLst>
          </p:cNvPr>
          <p:cNvSpPr/>
          <p:nvPr/>
        </p:nvSpPr>
        <p:spPr>
          <a:xfrm>
            <a:off x="157315" y="1395729"/>
            <a:ext cx="11788877" cy="2376613"/>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Широтно-импульсный модулятор</a:t>
            </a:r>
            <a:r>
              <a:rPr lang="ru-RU" sz="2400" dirty="0">
                <a:latin typeface="Times New Roman" panose="02020603050405020304" pitchFamily="18" charset="0"/>
                <a:cs typeface="Times New Roman" panose="02020603050405020304" pitchFamily="18" charset="0"/>
              </a:rPr>
              <a:t> — простейший тип ЦАП. Стабильный источник тока или напряжения периодически включается на время, пропорциональное преобразуемому цифровому коду, далее полученная импульсная последовательность фильтруется аналоговым фильтром нижних частот. Такой способ часто используется для управления скоростью электромоторов, а также становится популярным в </a:t>
            </a:r>
            <a:r>
              <a:rPr lang="ru-RU" sz="2400" dirty="0" err="1">
                <a:latin typeface="Times New Roman" panose="02020603050405020304" pitchFamily="18" charset="0"/>
                <a:cs typeface="Times New Roman" panose="02020603050405020304" pitchFamily="18" charset="0"/>
              </a:rPr>
              <a:t>Hi</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Fi</a:t>
            </a:r>
            <a:r>
              <a:rPr lang="ru-RU" sz="2400" dirty="0">
                <a:latin typeface="Times New Roman" panose="02020603050405020304" pitchFamily="18" charset="0"/>
                <a:cs typeface="Times New Roman" panose="02020603050405020304" pitchFamily="18" charset="0"/>
              </a:rPr>
              <a:t>-аудиотехнике;</a:t>
            </a:r>
          </a:p>
        </p:txBody>
      </p:sp>
    </p:spTree>
    <p:extLst>
      <p:ext uri="{BB962C8B-B14F-4D97-AF65-F5344CB8AC3E}">
        <p14:creationId xmlns:p14="http://schemas.microsoft.com/office/powerpoint/2010/main" val="133980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DD79929B-30A6-411F-BDE4-4AE1E3762F88}"/>
              </a:ext>
            </a:extLst>
          </p:cNvPr>
          <p:cNvSpPr/>
          <p:nvPr/>
        </p:nvSpPr>
        <p:spPr>
          <a:xfrm>
            <a:off x="127820" y="154968"/>
            <a:ext cx="11847870" cy="6608540"/>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a:solidFill>
                  <a:srgbClr val="FFFF00"/>
                </a:solidFill>
                <a:latin typeface="Times New Roman" panose="02020603050405020304" pitchFamily="18" charset="0"/>
                <a:cs typeface="Times New Roman" panose="02020603050405020304" pitchFamily="18" charset="0"/>
              </a:rPr>
              <a:t>ЦАП </a:t>
            </a:r>
            <a:r>
              <a:rPr lang="ru-RU" sz="2400" dirty="0" err="1">
                <a:solidFill>
                  <a:srgbClr val="FFFF00"/>
                </a:solidFill>
                <a:latin typeface="Times New Roman" panose="02020603050405020304" pitchFamily="18" charset="0"/>
                <a:cs typeface="Times New Roman" panose="02020603050405020304" pitchFamily="18" charset="0"/>
              </a:rPr>
              <a:t>передискретизации</a:t>
            </a:r>
            <a:r>
              <a:rPr lang="ru-RU" sz="2400" dirty="0">
                <a:latin typeface="Times New Roman" panose="02020603050405020304" pitchFamily="18" charset="0"/>
                <a:cs typeface="Times New Roman" panose="02020603050405020304" pitchFamily="18" charset="0"/>
              </a:rPr>
              <a:t>, такие, как дельта-сигма-ЦАП, основаны на изменяемой плотности импульсов. </a:t>
            </a:r>
            <a:r>
              <a:rPr lang="ru-RU" sz="2400" dirty="0" err="1">
                <a:latin typeface="Times New Roman" panose="02020603050405020304" pitchFamily="18" charset="0"/>
                <a:cs typeface="Times New Roman" panose="02020603050405020304" pitchFamily="18" charset="0"/>
              </a:rPr>
              <a:t>Передискретизация</a:t>
            </a:r>
            <a:r>
              <a:rPr lang="ru-RU" sz="2400" dirty="0">
                <a:latin typeface="Times New Roman" panose="02020603050405020304" pitchFamily="18" charset="0"/>
                <a:cs typeface="Times New Roman" panose="02020603050405020304" pitchFamily="18" charset="0"/>
              </a:rPr>
              <a:t> позволяет использовать ЦАП с меньшей разрядностью для достижения большей разрядности итогового преобразования; часто дельта-сигма ЦАП строится на основе простейшего однобитного ЦАП, который является практически линейным. На ЦАП малой разрядности поступает импульсный сигнал с модулированной плотностью импульсов (c постоянной длительностью импульса, но с изменяемой скважностью), создаваемый с использованием отрицательной обратной связи. Отрицательная обратная связь выступает в роли фильтра верхних частот для шума квантования</a:t>
            </a:r>
          </a:p>
          <a:p>
            <a:pPr indent="540000" algn="just">
              <a:lnSpc>
                <a:spcPts val="3000"/>
              </a:lnSpc>
            </a:pPr>
            <a:r>
              <a:rPr lang="ru-RU" sz="2400" dirty="0">
                <a:latin typeface="Times New Roman" panose="02020603050405020304" pitchFamily="18" charset="0"/>
                <a:cs typeface="Times New Roman" panose="02020603050405020304" pitchFamily="18" charset="0"/>
              </a:rPr>
              <a:t>Большинство ЦАП большой разрядности (более 16 бит) построены на этом принципе вследствие его высокой линейности и низкой стоимости. Быстродействие дельта-сигма ЦАП достигает сотни тысяч отсчётов в секунду, разрядность — до 24 бит. Для генерации сигнала с модулированной плотностью импульсов может быть использован простой дельта-сигма модулятор первого порядка или более высокого порядка как MASH (англ. Multi </a:t>
            </a:r>
            <a:r>
              <a:rPr lang="ru-RU" sz="2400" dirty="0" err="1">
                <a:latin typeface="Times New Roman" panose="02020603050405020304" pitchFamily="18" charset="0"/>
                <a:cs typeface="Times New Roman" panose="02020603050405020304" pitchFamily="18" charset="0"/>
              </a:rPr>
              <a:t>stage</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noise</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SHaping</a:t>
            </a:r>
            <a:r>
              <a:rPr lang="ru-RU" sz="2400" dirty="0">
                <a:latin typeface="Times New Roman" panose="02020603050405020304" pitchFamily="18" charset="0"/>
                <a:cs typeface="Times New Roman" panose="02020603050405020304" pitchFamily="18" charset="0"/>
              </a:rPr>
              <a:t>). С увеличением частоты </a:t>
            </a:r>
            <a:r>
              <a:rPr lang="ru-RU" sz="2400" dirty="0" err="1">
                <a:latin typeface="Times New Roman" panose="02020603050405020304" pitchFamily="18" charset="0"/>
                <a:cs typeface="Times New Roman" panose="02020603050405020304" pitchFamily="18" charset="0"/>
              </a:rPr>
              <a:t>передискретизации</a:t>
            </a:r>
            <a:r>
              <a:rPr lang="ru-RU" sz="2400" dirty="0">
                <a:latin typeface="Times New Roman" panose="02020603050405020304" pitchFamily="18" charset="0"/>
                <a:cs typeface="Times New Roman" panose="02020603050405020304" pitchFamily="18" charset="0"/>
              </a:rPr>
              <a:t> смягчаются требования, предъявляемые к выходному фильтру низких частот, и улучшается подавление шума квантования;.</a:t>
            </a:r>
          </a:p>
        </p:txBody>
      </p:sp>
    </p:spTree>
    <p:extLst>
      <p:ext uri="{BB962C8B-B14F-4D97-AF65-F5344CB8AC3E}">
        <p14:creationId xmlns:p14="http://schemas.microsoft.com/office/powerpoint/2010/main" val="199382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00B2E36-F323-4520-AF51-29BF2D1E40C0}"/>
              </a:ext>
            </a:extLst>
          </p:cNvPr>
          <p:cNvSpPr/>
          <p:nvPr/>
        </p:nvSpPr>
        <p:spPr>
          <a:xfrm>
            <a:off x="0" y="467655"/>
            <a:ext cx="6626942" cy="5839099"/>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Аналого-цифровой преобразователь </a:t>
            </a:r>
            <a:r>
              <a:rPr lang="ru-RU" sz="2400" dirty="0">
                <a:latin typeface="Times New Roman" panose="02020603050405020304" pitchFamily="18" charset="0"/>
                <a:cs typeface="Times New Roman" panose="02020603050405020304" pitchFamily="18" charset="0"/>
              </a:rPr>
              <a:t>(АЦП, англ. </a:t>
            </a:r>
            <a:r>
              <a:rPr lang="ru-RU" sz="2400" dirty="0" err="1">
                <a:latin typeface="Times New Roman" panose="02020603050405020304" pitchFamily="18" charset="0"/>
                <a:cs typeface="Times New Roman" panose="02020603050405020304" pitchFamily="18" charset="0"/>
              </a:rPr>
              <a:t>Analog-to-digital</a:t>
            </a:r>
            <a:r>
              <a:rPr lang="ru-RU" sz="2400" dirty="0">
                <a:latin typeface="Times New Roman" panose="02020603050405020304" pitchFamily="18" charset="0"/>
                <a:cs typeface="Times New Roman" panose="02020603050405020304" pitchFamily="18" charset="0"/>
              </a:rPr>
              <a:t> converter, ADC) — устройство, преобразующее входной аналоговый сигнал в дискретный код (цифровой сигнал).</a:t>
            </a:r>
          </a:p>
          <a:p>
            <a:pPr indent="540000" algn="just">
              <a:lnSpc>
                <a:spcPts val="3000"/>
              </a:lnSpc>
            </a:pPr>
            <a:r>
              <a:rPr lang="ru-RU" sz="2400" dirty="0">
                <a:latin typeface="Times New Roman" panose="02020603050405020304" pitchFamily="18" charset="0"/>
                <a:cs typeface="Times New Roman" panose="02020603050405020304" pitchFamily="18" charset="0"/>
              </a:rPr>
              <a:t>Обратное преобразование осуществляется при помощи цифро-аналогового преобразователя</a:t>
            </a:r>
            <a:br>
              <a:rPr lang="en-US"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(ЦАП, DAC).</a:t>
            </a:r>
          </a:p>
          <a:p>
            <a:pPr indent="540000" algn="just">
              <a:lnSpc>
                <a:spcPts val="3000"/>
              </a:lnSpc>
            </a:pPr>
            <a:r>
              <a:rPr lang="ru-RU" sz="2400" dirty="0">
                <a:latin typeface="Times New Roman" panose="02020603050405020304" pitchFamily="18" charset="0"/>
                <a:cs typeface="Times New Roman" panose="02020603050405020304" pitchFamily="18" charset="0"/>
              </a:rPr>
              <a:t>Как правило, АЦП — электронное</a:t>
            </a:r>
            <a:br>
              <a:rPr lang="en-US"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устройство, преобразующее напряжение в двоичный цифровой код. Тем не менее, некоторые неэлектронные устройства с цифровым выходом следует также относить к АЦП, например, некоторые типы </a:t>
            </a:r>
            <a:r>
              <a:rPr lang="ru-RU" sz="2400" dirty="0" err="1">
                <a:latin typeface="Times New Roman" panose="02020603050405020304" pitchFamily="18" charset="0"/>
                <a:cs typeface="Times New Roman" panose="02020603050405020304" pitchFamily="18" charset="0"/>
              </a:rPr>
              <a:t>преобра</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ru-RU" sz="2400" dirty="0" err="1">
                <a:latin typeface="Times New Roman" panose="02020603050405020304" pitchFamily="18" charset="0"/>
                <a:cs typeface="Times New Roman" panose="02020603050405020304" pitchFamily="18" charset="0"/>
              </a:rPr>
              <a:t>зователей</a:t>
            </a:r>
            <a:r>
              <a:rPr lang="ru-RU" sz="2400" dirty="0">
                <a:latin typeface="Times New Roman" panose="02020603050405020304" pitchFamily="18" charset="0"/>
                <a:cs typeface="Times New Roman" panose="02020603050405020304" pitchFamily="18" charset="0"/>
              </a:rPr>
              <a:t> угол-код. Простейшим одноразрядным двоичным АЦП является компаратор.</a:t>
            </a:r>
          </a:p>
        </p:txBody>
      </p:sp>
      <p:pic>
        <p:nvPicPr>
          <p:cNvPr id="1026" name="Picture 2" descr="https://upload.wikimedia.org/wikipedia/commons/a/a9/WM_WM8775SEDS-AB.jpg">
            <a:extLst>
              <a:ext uri="{FF2B5EF4-FFF2-40B4-BE49-F238E27FC236}">
                <a16:creationId xmlns:a16="http://schemas.microsoft.com/office/drawing/2014/main" id="{FAFF0625-FB8E-4116-9694-CFC32DD90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942" y="705439"/>
            <a:ext cx="5470047" cy="410253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57CF0003-CD3E-4785-991F-2C050AB6A140}"/>
              </a:ext>
            </a:extLst>
          </p:cNvPr>
          <p:cNvSpPr/>
          <p:nvPr/>
        </p:nvSpPr>
        <p:spPr>
          <a:xfrm>
            <a:off x="6626942" y="5045758"/>
            <a:ext cx="5470047"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 — Четырёхканальный аналого-цифровой преобразователь</a:t>
            </a:r>
          </a:p>
        </p:txBody>
      </p:sp>
    </p:spTree>
    <p:extLst>
      <p:ext uri="{BB962C8B-B14F-4D97-AF65-F5344CB8AC3E}">
        <p14:creationId xmlns:p14="http://schemas.microsoft.com/office/powerpoint/2010/main" val="1472405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2F5D3F6-EAA4-4175-88B4-E25431F189F4}"/>
              </a:ext>
            </a:extLst>
          </p:cNvPr>
          <p:cNvSpPr/>
          <p:nvPr/>
        </p:nvSpPr>
        <p:spPr>
          <a:xfrm>
            <a:off x="108154" y="135303"/>
            <a:ext cx="11720051" cy="3912481"/>
          </a:xfrm>
          <a:prstGeom prst="rect">
            <a:avLst/>
          </a:prstGeom>
        </p:spPr>
        <p:txBody>
          <a:bodyPr wrap="square">
            <a:spAutoFit/>
          </a:bodyPr>
          <a:lstStyle/>
          <a:p>
            <a:pPr indent="540000" algn="just">
              <a:lnSpc>
                <a:spcPts val="3000"/>
              </a:lnSpc>
            </a:pPr>
            <a:r>
              <a:rPr lang="ru-RU" sz="2300" dirty="0">
                <a:latin typeface="Times New Roman" panose="02020603050405020304" pitchFamily="18" charset="0"/>
                <a:cs typeface="Times New Roman" panose="02020603050405020304" pitchFamily="18" charset="0"/>
              </a:rPr>
              <a:t>К параллельным ЦАП относятся:</a:t>
            </a:r>
          </a:p>
          <a:p>
            <a:pPr indent="540000" algn="just">
              <a:lnSpc>
                <a:spcPts val="3000"/>
              </a:lnSpc>
              <a:buFont typeface="Arial" panose="020B0604020202020204" pitchFamily="34" charset="0"/>
              <a:buChar char="•"/>
            </a:pPr>
            <a:r>
              <a:rPr lang="ru-RU" sz="2300" dirty="0">
                <a:solidFill>
                  <a:srgbClr val="FFFF00"/>
                </a:solidFill>
                <a:latin typeface="Times New Roman" panose="02020603050405020304" pitchFamily="18" charset="0"/>
                <a:cs typeface="Times New Roman" panose="02020603050405020304" pitchFamily="18" charset="0"/>
              </a:rPr>
              <a:t>ЦАП взвешивающего типа</a:t>
            </a:r>
            <a:r>
              <a:rPr lang="ru-RU" sz="2300" dirty="0">
                <a:latin typeface="Times New Roman" panose="02020603050405020304" pitchFamily="18" charset="0"/>
                <a:cs typeface="Times New Roman" panose="02020603050405020304" pitchFamily="18" charset="0"/>
              </a:rPr>
              <a:t>, в котором каждому биту преобразуемого двоичного кода соответствует резистор или источник тока, подключённый на общую точку суммирования. Сила тока источника (проводимость резистора) пропорциональна весу бита, которому он соответствует. Таким образом, все ненулевые биты кода суммируются с весом. Взвешивающий метод один из самых быстрых, но ему свойственна низкая точность из-за необходимости наличия набора множества различных прецизионных источников или резисторов и непостоянного импеданса. По этой причине взвешивающие ЦАП имеют разрядность не более восьми бит;</a:t>
            </a:r>
          </a:p>
          <a:p>
            <a:pPr indent="540000" algn="just">
              <a:lnSpc>
                <a:spcPts val="3000"/>
              </a:lnSpc>
              <a:buFont typeface="Arial" panose="020B0604020202020204" pitchFamily="34" charset="0"/>
              <a:buChar char="•"/>
            </a:pPr>
            <a:endParaRPr lang="ru-RU"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433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BB602F7-3AEC-4A1F-AB5C-5499C01FCA27}"/>
              </a:ext>
            </a:extLst>
          </p:cNvPr>
          <p:cNvSpPr/>
          <p:nvPr/>
        </p:nvSpPr>
        <p:spPr>
          <a:xfrm>
            <a:off x="98323" y="196644"/>
            <a:ext cx="11828206" cy="5069658"/>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err="1">
                <a:solidFill>
                  <a:srgbClr val="FFFF00"/>
                </a:solidFill>
                <a:latin typeface="Times New Roman" panose="02020603050405020304" pitchFamily="18" charset="0"/>
                <a:cs typeface="Times New Roman" panose="02020603050405020304" pitchFamily="18" charset="0"/>
              </a:rPr>
              <a:t>мЦАП</a:t>
            </a:r>
            <a:r>
              <a:rPr lang="ru-RU" sz="2400" dirty="0">
                <a:solidFill>
                  <a:srgbClr val="FFFF00"/>
                </a:solidFill>
                <a:latin typeface="Times New Roman" panose="02020603050405020304" pitchFamily="18" charset="0"/>
                <a:cs typeface="Times New Roman" panose="02020603050405020304" pitchFamily="18" charset="0"/>
              </a:rPr>
              <a:t> лестничного типа</a:t>
            </a:r>
            <a:r>
              <a:rPr lang="ru-RU" sz="2400" dirty="0">
                <a:latin typeface="Times New Roman" panose="02020603050405020304" pitchFamily="18" charset="0"/>
                <a:cs typeface="Times New Roman" panose="02020603050405020304" pitchFamily="18" charset="0"/>
              </a:rPr>
              <a:t>. В R-2R-ЦАП значения создаются в специальной схеме, состоящей из резисторов с сопротивлениями R и 2R, называемой матрицей постоянного импеданса, которая имеет два вида включения: прямое — матрица токов и инверсное — матрица напряжений. Применение одинаковых резисторов позволяет существенно улучшить точность по сравнению с обычным взвешивающим ЦАП, так как сравнительно просто изготовить набор прецизионных элементов с одинаковыми параметрами. ЦАП типа R-2R позволяют отодвинуть ограничения по разрядности. С лазерной подгонкой плёночных резисторов, расположенных на одной подложке гибридной микросхемы, достигается точность 20—22 бита. Основное время на преобразование тратится в операционном усилителе, поэтому он должен иметь максимальное быстродействие. Быстродействие ЦАП единицы микросекунд и ниже (то есть наносекунды). В троичных ЦАП матрица постоянного импеданса состоит из резисторов 3R-4R с терминатором 2R.</a:t>
            </a:r>
          </a:p>
        </p:txBody>
      </p:sp>
    </p:spTree>
    <p:extLst>
      <p:ext uri="{BB962C8B-B14F-4D97-AF65-F5344CB8AC3E}">
        <p14:creationId xmlns:p14="http://schemas.microsoft.com/office/powerpoint/2010/main" val="699958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A2A02AC-3FE4-43C6-BEE0-F4439E8A7403}"/>
              </a:ext>
            </a:extLst>
          </p:cNvPr>
          <p:cNvSpPr/>
          <p:nvPr/>
        </p:nvSpPr>
        <p:spPr>
          <a:xfrm>
            <a:off x="147484" y="150223"/>
            <a:ext cx="11828206"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ЦАП применяется всегда в телекоммуникационных системах и системах управления. Например:</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 системах воспроизведения аудио;</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 дисплеях;</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Формирование информационного сигнала для смесителей и управляемых генераторов;</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 системах управлением двигателем;</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 системах прямого цифрового синтеза (DDS - Direct </a:t>
            </a:r>
            <a:r>
              <a:rPr lang="ru-RU" sz="2400" dirty="0" err="1">
                <a:latin typeface="Times New Roman" panose="02020603050405020304" pitchFamily="18" charset="0"/>
                <a:cs typeface="Times New Roman" panose="02020603050405020304" pitchFamily="18" charset="0"/>
              </a:rPr>
              <a:t>digital</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synthesizer</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96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4433DEE-CFBD-4F44-A30A-79C64B6D325E}"/>
              </a:ext>
            </a:extLst>
          </p:cNvPr>
          <p:cNvSpPr/>
          <p:nvPr/>
        </p:nvSpPr>
        <p:spPr>
          <a:xfrm>
            <a:off x="155258" y="399418"/>
            <a:ext cx="5712542" cy="435939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Для такого преобразования необходимо осуществить квантование аналогового сигнала, т. е. мгновенные значения аналогового сигнала ограничить определенными уровнями, называемыми </a:t>
            </a:r>
            <a:r>
              <a:rPr lang="ru-RU" sz="2400" b="1" dirty="0">
                <a:latin typeface="Times New Roman" panose="02020603050405020304" pitchFamily="18" charset="0"/>
                <a:cs typeface="Times New Roman" panose="02020603050405020304" pitchFamily="18" charset="0"/>
              </a:rPr>
              <a:t>уровнями квантования</a:t>
            </a:r>
            <a:r>
              <a:rPr lang="ru-RU" sz="2400" dirty="0">
                <a:latin typeface="Times New Roman" panose="02020603050405020304" pitchFamily="18" charset="0"/>
                <a:cs typeface="Times New Roman" panose="02020603050405020304" pitchFamily="18" charset="0"/>
              </a:rPr>
              <a:t>. Квантование представляет собой округление аналоговой величины до ближайшего уровня квантования, т. е. максимальная погрешность квантования равна ± 0,5h (h — шаг квантования).</a:t>
            </a:r>
          </a:p>
        </p:txBody>
      </p:sp>
      <p:pic>
        <p:nvPicPr>
          <p:cNvPr id="5122" name="Picture 2" descr="ÑÐ¸Ñ. 3.92">
            <a:extLst>
              <a:ext uri="{FF2B5EF4-FFF2-40B4-BE49-F238E27FC236}">
                <a16:creationId xmlns:a16="http://schemas.microsoft.com/office/drawing/2014/main" id="{10250BDC-A419-4A04-98BD-6174B56E4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99419"/>
            <a:ext cx="5940742" cy="435939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30905CBC-14F7-45D2-8436-E2A7A0A08101}"/>
              </a:ext>
            </a:extLst>
          </p:cNvPr>
          <p:cNvSpPr/>
          <p:nvPr/>
        </p:nvSpPr>
        <p:spPr>
          <a:xfrm>
            <a:off x="6096001" y="4886631"/>
            <a:ext cx="5940742"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2 — Характеристика идеального квантования</a:t>
            </a:r>
          </a:p>
        </p:txBody>
      </p:sp>
    </p:spTree>
    <p:extLst>
      <p:ext uri="{BB962C8B-B14F-4D97-AF65-F5344CB8AC3E}">
        <p14:creationId xmlns:p14="http://schemas.microsoft.com/office/powerpoint/2010/main" val="141085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5E0F653-F2C5-406B-B549-93DAD26BEFEC}"/>
              </a:ext>
            </a:extLst>
          </p:cNvPr>
          <p:cNvSpPr/>
          <p:nvPr/>
        </p:nvSpPr>
        <p:spPr>
          <a:xfrm>
            <a:off x="147484" y="167149"/>
            <a:ext cx="11749548"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 основным параметрам АЦП относятся:</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динамический диапазон;</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частота преобразования (дискретизации </a:t>
            </a:r>
            <a:r>
              <a:rPr lang="ru-RU" sz="2400" i="1" dirty="0">
                <a:latin typeface="Times New Roman" panose="02020603050405020304" pitchFamily="18" charset="0"/>
                <a:cs typeface="Times New Roman" panose="02020603050405020304" pitchFamily="18" charset="0"/>
              </a:rPr>
              <a:t>F</a:t>
            </a:r>
            <a:r>
              <a:rPr lang="ru-RU" sz="2400" baseline="-25000" dirty="0">
                <a:latin typeface="Times New Roman" panose="02020603050405020304" pitchFamily="18" charset="0"/>
                <a:cs typeface="Times New Roman" panose="02020603050405020304" pitchFamily="18" charset="0"/>
              </a:rPr>
              <a:t>Д</a:t>
            </a:r>
            <a:r>
              <a:rPr lang="ru-RU" sz="2400" dirty="0">
                <a:latin typeface="Times New Roman" panose="02020603050405020304" pitchFamily="18" charset="0"/>
                <a:cs typeface="Times New Roman" panose="02020603050405020304" pitchFamily="18" charset="0"/>
              </a:rPr>
              <a:t>), период дискретизации </a:t>
            </a:r>
            <a:r>
              <a:rPr lang="ru-RU" sz="2400" i="1" dirty="0">
                <a:latin typeface="Times New Roman" panose="02020603050405020304" pitchFamily="18" charset="0"/>
                <a:cs typeface="Times New Roman" panose="02020603050405020304" pitchFamily="18" charset="0"/>
              </a:rPr>
              <a:t>Т</a:t>
            </a:r>
            <a:r>
              <a:rPr lang="ru-RU" sz="2400" baseline="-25000" dirty="0">
                <a:latin typeface="Times New Roman" panose="02020603050405020304" pitchFamily="18" charset="0"/>
                <a:cs typeface="Times New Roman" panose="02020603050405020304" pitchFamily="18" charset="0"/>
              </a:rPr>
              <a:t>Д</a:t>
            </a:r>
            <a:r>
              <a:rPr lang="ru-RU" sz="2400" dirty="0">
                <a:latin typeface="Times New Roman" panose="02020603050405020304" pitchFamily="18" charset="0"/>
                <a:cs typeface="Times New Roman" panose="02020603050405020304" pitchFamily="18" charset="0"/>
              </a:rPr>
              <a:t> = 1/</a:t>
            </a:r>
            <a:r>
              <a:rPr lang="ru-RU" sz="2400" i="1" dirty="0">
                <a:latin typeface="Times New Roman" panose="02020603050405020304" pitchFamily="18" charset="0"/>
                <a:cs typeface="Times New Roman" panose="02020603050405020304" pitchFamily="18" charset="0"/>
              </a:rPr>
              <a:t>F</a:t>
            </a:r>
            <a:r>
              <a:rPr lang="ru-RU" sz="2400" baseline="-25000" dirty="0">
                <a:latin typeface="Times New Roman" panose="02020603050405020304" pitchFamily="18" charset="0"/>
                <a:cs typeface="Times New Roman" panose="02020603050405020304" pitchFamily="18" charset="0"/>
              </a:rPr>
              <a:t>Д</a:t>
            </a:r>
            <a:r>
              <a:rPr lang="ru-RU" sz="2400" dirty="0">
                <a:latin typeface="Times New Roman" panose="02020603050405020304" pitchFamily="18" charset="0"/>
                <a:cs typeface="Times New Roman" panose="02020603050405020304" pitchFamily="18" charset="0"/>
              </a:rPr>
              <a:t>;</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время преобразования;</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разрешающая способность;</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погрешность преобразования.</a:t>
            </a:r>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DCCFDCC1-57DD-4D8F-BD5F-BD2BC494155D}"/>
                  </a:ext>
                </a:extLst>
              </p:cNvPr>
              <p:cNvSpPr/>
              <p:nvPr/>
            </p:nvSpPr>
            <p:spPr>
              <a:xfrm>
                <a:off x="147484" y="2741212"/>
                <a:ext cx="11857703" cy="3146054"/>
              </a:xfrm>
              <a:prstGeom prst="rect">
                <a:avLst/>
              </a:prstGeom>
            </p:spPr>
            <p:txBody>
              <a:bodyPr wrap="square">
                <a:spAutoFit/>
              </a:bodyPr>
              <a:lstStyle/>
              <a:p>
                <a:pPr indent="540000">
                  <a:lnSpc>
                    <a:spcPts val="3000"/>
                  </a:lnSpc>
                </a:pPr>
                <a:r>
                  <a:rPr lang="ru-RU" sz="2400" dirty="0">
                    <a:solidFill>
                      <a:srgbClr val="FFFF00"/>
                    </a:solidFill>
                    <a:latin typeface="Times New Roman" panose="02020603050405020304" pitchFamily="18" charset="0"/>
                    <a:cs typeface="Times New Roman" panose="02020603050405020304" pitchFamily="18" charset="0"/>
                  </a:rPr>
                  <a:t>Динамический диапазон </a:t>
                </a:r>
                <a:r>
                  <a:rPr lang="ru-RU" sz="2400" dirty="0">
                    <a:latin typeface="Times New Roman" panose="02020603050405020304" pitchFamily="18" charset="0"/>
                    <a:cs typeface="Times New Roman" panose="02020603050405020304" pitchFamily="18" charset="0"/>
                  </a:rPr>
                  <a:t>АЦП определяется отношением максимального сигнала к СКО шумов квантования.</a:t>
                </a:r>
                <a:br>
                  <a:rPr lang="ru-RU"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ru-RU" sz="2400" b="0" i="1" smtClean="0">
                              <a:latin typeface="Cambria Math" panose="02040503050406030204" pitchFamily="18" charset="0"/>
                              <a:cs typeface="Times New Roman" panose="02020603050405020304" pitchFamily="18" charset="0"/>
                            </a:rPr>
                            <m:t>Д</m:t>
                          </m:r>
                        </m:e>
                        <m:sub>
                          <m:r>
                            <a:rPr lang="ru-RU" sz="2400" b="0" i="1" smtClean="0">
                              <a:latin typeface="Cambria Math" panose="02040503050406030204" pitchFamily="18" charset="0"/>
                              <a:cs typeface="Times New Roman" panose="02020603050405020304" pitchFamily="18" charset="0"/>
                            </a:rPr>
                            <m:t>ацп</m:t>
                          </m:r>
                        </m:sub>
                      </m:sSub>
                      <m:r>
                        <a:rPr lang="ru-RU" sz="2400" b="0" i="1" smtClean="0">
                          <a:latin typeface="Cambria Math" panose="02040503050406030204" pitchFamily="18" charset="0"/>
                          <a:cs typeface="Times New Roman" panose="02020603050405020304" pitchFamily="18" charset="0"/>
                        </a:rPr>
                        <m:t>=20</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lg</m:t>
                          </m:r>
                        </m:fName>
                        <m:e>
                          <m:f>
                            <m:fPr>
                              <m:ctrlPr>
                                <a:rPr lang="en-US" sz="2400" b="0" i="1" smtClean="0">
                                  <a:latin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𝑈</m:t>
                                  </m:r>
                                </m:e>
                                <m:sub>
                                  <m:r>
                                    <a:rPr lang="ru-RU" sz="2400" b="0" i="1" smtClean="0">
                                      <a:latin typeface="Cambria Math" panose="02040503050406030204" pitchFamily="18" charset="0"/>
                                      <a:cs typeface="Times New Roman" panose="02020603050405020304" pitchFamily="18" charset="0"/>
                                    </a:rPr>
                                    <m:t>макс</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ru-RU" sz="2400" b="0" i="1" smtClean="0">
                                      <a:latin typeface="Cambria Math" panose="02040503050406030204" pitchFamily="18" charset="0"/>
                                      <a:cs typeface="Times New Roman" panose="02020603050405020304" pitchFamily="18" charset="0"/>
                                    </a:rPr>
                                    <m:t>кв</m:t>
                                  </m:r>
                                </m:sub>
                              </m:sSub>
                            </m:den>
                          </m:f>
                        </m:e>
                      </m:func>
                    </m:oMath>
                  </m:oMathPara>
                </a14:m>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Из-за несовершенства отдельных элементов преобразователя, ухода параметров в зависимости от времени ,температуры, нестабильности источников питания и т.д. характеристики квантования реальных АЦП отличаются от идеальных, что является причиной появления дополнительных шумов. Так, если </a:t>
                </a:r>
                <a:r>
                  <a:rPr lang="ru-RU" sz="2400" dirty="0" err="1">
                    <a:latin typeface="Times New Roman" panose="02020603050405020304" pitchFamily="18" charset="0"/>
                    <a:cs typeface="Times New Roman" panose="02020603050405020304" pitchFamily="18" charset="0"/>
                  </a:rPr>
                  <a:t>σ</a:t>
                </a:r>
                <a:r>
                  <a:rPr lang="ru-RU" sz="2400" baseline="-25000" dirty="0" err="1">
                    <a:latin typeface="Times New Roman" panose="02020603050405020304" pitchFamily="18" charset="0"/>
                    <a:cs typeface="Times New Roman" panose="02020603050405020304" pitchFamily="18" charset="0"/>
                  </a:rPr>
                  <a:t>доп</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σ</a:t>
                </a:r>
                <a:r>
                  <a:rPr lang="ru-RU" sz="2400" baseline="-25000" dirty="0" err="1">
                    <a:latin typeface="Times New Roman" panose="02020603050405020304" pitchFamily="18" charset="0"/>
                    <a:cs typeface="Times New Roman" panose="02020603050405020304" pitchFamily="18" charset="0"/>
                  </a:rPr>
                  <a:t>кв</a:t>
                </a:r>
                <a:r>
                  <a:rPr lang="ru-RU" sz="2400" dirty="0">
                    <a:latin typeface="Times New Roman" panose="02020603050405020304" pitchFamily="18" charset="0"/>
                    <a:cs typeface="Times New Roman" panose="02020603050405020304" pitchFamily="18" charset="0"/>
                  </a:rPr>
                  <a:t>, то отношение сигнал/шум </a:t>
                </a:r>
                <a:r>
                  <a:rPr lang="ru-RU" sz="2400" i="1"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с</a:t>
                </a:r>
                <a:r>
                  <a:rPr lang="ru-RU" sz="2400" dirty="0">
                    <a:latin typeface="Times New Roman" panose="02020603050405020304" pitchFamily="18" charset="0"/>
                    <a:cs typeface="Times New Roman" panose="02020603050405020304" pitchFamily="18" charset="0"/>
                  </a:rPr>
                  <a:t>/</a:t>
                </a:r>
                <a:r>
                  <a:rPr lang="ru-RU" sz="2400" i="1"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ш</a:t>
                </a:r>
                <a:r>
                  <a:rPr lang="ru-RU" sz="2400" dirty="0">
                    <a:latin typeface="Times New Roman" panose="02020603050405020304" pitchFamily="18" charset="0"/>
                    <a:cs typeface="Times New Roman" panose="02020603050405020304" pitchFamily="18" charset="0"/>
                  </a:rPr>
                  <a:t> на выходе реального АЦП уменьшается на 3 дБ.</a:t>
                </a:r>
                <a:endParaRPr lang="ru-RU" sz="3200" dirty="0">
                  <a:latin typeface="Times New Roman" panose="02020603050405020304" pitchFamily="18" charset="0"/>
                  <a:cs typeface="Times New Roman" panose="02020603050405020304" pitchFamily="18" charset="0"/>
                </a:endParaRPr>
              </a:p>
            </p:txBody>
          </p:sp>
        </mc:Choice>
        <mc:Fallback xmlns="">
          <p:sp>
            <p:nvSpPr>
              <p:cNvPr id="4" name="Прямоугольник 3">
                <a:extLst>
                  <a:ext uri="{FF2B5EF4-FFF2-40B4-BE49-F238E27FC236}">
                    <a16:creationId xmlns:a16="http://schemas.microsoft.com/office/drawing/2014/main" id="{DCCFDCC1-57DD-4D8F-BD5F-BD2BC494155D}"/>
                  </a:ext>
                </a:extLst>
              </p:cNvPr>
              <p:cNvSpPr>
                <a:spLocks noRot="1" noChangeAspect="1" noMove="1" noResize="1" noEditPoints="1" noAdjustHandles="1" noChangeArrowheads="1" noChangeShapeType="1" noTextEdit="1"/>
              </p:cNvSpPr>
              <p:nvPr/>
            </p:nvSpPr>
            <p:spPr>
              <a:xfrm>
                <a:off x="147484" y="2741212"/>
                <a:ext cx="11857703" cy="3146054"/>
              </a:xfrm>
              <a:prstGeom prst="rect">
                <a:avLst/>
              </a:prstGeom>
              <a:blipFill>
                <a:blip r:embed="rId2"/>
                <a:stretch>
                  <a:fillRect l="-771" t="-1744" r="-823" b="-3488"/>
                </a:stretch>
              </a:blipFill>
            </p:spPr>
            <p:txBody>
              <a:bodyPr/>
              <a:lstStyle/>
              <a:p>
                <a:r>
                  <a:rPr lang="ru-RU">
                    <a:noFill/>
                  </a:rPr>
                  <a:t> </a:t>
                </a:r>
              </a:p>
            </p:txBody>
          </p:sp>
        </mc:Fallback>
      </mc:AlternateContent>
    </p:spTree>
    <p:extLst>
      <p:ext uri="{BB962C8B-B14F-4D97-AF65-F5344CB8AC3E}">
        <p14:creationId xmlns:p14="http://schemas.microsoft.com/office/powerpoint/2010/main" val="271726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A4F403F-05FF-47F1-9C2E-015761246827}"/>
              </a:ext>
            </a:extLst>
          </p:cNvPr>
          <p:cNvSpPr/>
          <p:nvPr/>
        </p:nvSpPr>
        <p:spPr>
          <a:xfrm>
            <a:off x="196644" y="202775"/>
            <a:ext cx="11779045" cy="699326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Разрешение</a:t>
            </a:r>
            <a:r>
              <a:rPr lang="ru-RU" sz="2400" dirty="0">
                <a:latin typeface="Times New Roman" panose="02020603050405020304" pitchFamily="18" charset="0"/>
                <a:cs typeface="Times New Roman" panose="02020603050405020304" pitchFamily="18" charset="0"/>
              </a:rPr>
              <a:t> АЦП — минимальное изменение величины аналогового сигнала, которое может быть преобразовано данным АЦП — связано с его разрядностью. В случае единичного измерения без учёта шумов разрешение напрямую определяется </a:t>
            </a:r>
            <a:r>
              <a:rPr lang="ru-RU" sz="2400" i="1" dirty="0">
                <a:latin typeface="Times New Roman" panose="02020603050405020304" pitchFamily="18" charset="0"/>
                <a:cs typeface="Times New Roman" panose="02020603050405020304" pitchFamily="18" charset="0"/>
              </a:rPr>
              <a:t>разрядностью</a:t>
            </a:r>
            <a:r>
              <a:rPr lang="ru-RU" sz="2400" dirty="0">
                <a:latin typeface="Times New Roman" panose="02020603050405020304" pitchFamily="18" charset="0"/>
                <a:cs typeface="Times New Roman" panose="02020603050405020304" pitchFamily="18" charset="0"/>
              </a:rPr>
              <a:t> АЦП.</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Разрядность</a:t>
            </a:r>
            <a:r>
              <a:rPr lang="ru-RU" sz="2400" dirty="0">
                <a:latin typeface="Times New Roman" panose="02020603050405020304" pitchFamily="18" charset="0"/>
                <a:cs typeface="Times New Roman" panose="02020603050405020304" pitchFamily="18" charset="0"/>
              </a:rPr>
              <a:t> АЦП характеризует количество дискретных значений, которые преобразователь может выдать на выходе. В двоичных АЦП измеряется в битах, в троичных АЦП измеряется в </a:t>
            </a:r>
            <a:r>
              <a:rPr lang="ru-RU" sz="2400" dirty="0" err="1">
                <a:latin typeface="Times New Roman" panose="02020603050405020304" pitchFamily="18" charset="0"/>
                <a:cs typeface="Times New Roman" panose="02020603050405020304" pitchFamily="18" charset="0"/>
              </a:rPr>
              <a:t>тритах</a:t>
            </a:r>
            <a:r>
              <a:rPr lang="ru-RU" sz="2400" dirty="0">
                <a:latin typeface="Times New Roman" panose="02020603050405020304" pitchFamily="18" charset="0"/>
                <a:cs typeface="Times New Roman" panose="02020603050405020304" pitchFamily="18" charset="0"/>
              </a:rPr>
              <a:t>. </a:t>
            </a:r>
          </a:p>
          <a:p>
            <a:pPr indent="540000" algn="just">
              <a:lnSpc>
                <a:spcPts val="3000"/>
              </a:lnSpc>
            </a:pPr>
            <a:r>
              <a:rPr lang="ru-RU" sz="2400" dirty="0">
                <a:latin typeface="Times New Roman" panose="02020603050405020304" pitchFamily="18" charset="0"/>
                <a:cs typeface="Times New Roman" panose="02020603050405020304" pitchFamily="18" charset="0"/>
              </a:rPr>
              <a:t>На практике разрешение АЦП ограничено отношением сигнал/шум входного сигнала. При большой интенсивности шумов на входе АЦП различение соседних уровней входного сигнала становится невозможным, то есть ухудшается разрешение. При этом реально достижимое разрешение описывается </a:t>
            </a:r>
            <a:r>
              <a:rPr lang="ru-RU" sz="2400" b="1" i="1" dirty="0">
                <a:latin typeface="Times New Roman" panose="02020603050405020304" pitchFamily="18" charset="0"/>
                <a:cs typeface="Times New Roman" panose="02020603050405020304" pitchFamily="18" charset="0"/>
              </a:rPr>
              <a:t>эффективной разрядностью</a:t>
            </a:r>
            <a:r>
              <a:rPr lang="ru-RU" sz="2400" dirty="0">
                <a:latin typeface="Times New Roman" panose="02020603050405020304" pitchFamily="18" charset="0"/>
                <a:cs typeface="Times New Roman" panose="02020603050405020304" pitchFamily="18" charset="0"/>
              </a:rPr>
              <a:t> (англ. </a:t>
            </a:r>
            <a:r>
              <a:rPr lang="ru-RU" sz="2400" i="1" dirty="0" err="1">
                <a:latin typeface="Times New Roman" panose="02020603050405020304" pitchFamily="18" charset="0"/>
                <a:cs typeface="Times New Roman" panose="02020603050405020304" pitchFamily="18" charset="0"/>
              </a:rPr>
              <a:t>effective</a:t>
            </a:r>
            <a:r>
              <a:rPr lang="ru-RU" sz="2400" i="1"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number</a:t>
            </a:r>
            <a:r>
              <a:rPr lang="ru-RU" sz="2400" i="1" dirty="0">
                <a:latin typeface="Times New Roman" panose="02020603050405020304" pitchFamily="18" charset="0"/>
                <a:cs typeface="Times New Roman" panose="02020603050405020304" pitchFamily="18" charset="0"/>
              </a:rPr>
              <a:t> of </a:t>
            </a:r>
            <a:r>
              <a:rPr lang="ru-RU" sz="2400" i="1" dirty="0" err="1">
                <a:latin typeface="Times New Roman" panose="02020603050405020304" pitchFamily="18" charset="0"/>
                <a:cs typeface="Times New Roman" panose="02020603050405020304" pitchFamily="18" charset="0"/>
              </a:rPr>
              <a:t>bits</a:t>
            </a:r>
            <a:r>
              <a:rPr lang="ru-RU" sz="2400" i="1" dirty="0">
                <a:latin typeface="Times New Roman" panose="02020603050405020304" pitchFamily="18" charset="0"/>
                <a:cs typeface="Times New Roman" panose="02020603050405020304" pitchFamily="18" charset="0"/>
              </a:rPr>
              <a:t>, ENOB</a:t>
            </a:r>
            <a:r>
              <a:rPr lang="ru-RU" sz="2400" dirty="0">
                <a:latin typeface="Times New Roman" panose="02020603050405020304" pitchFamily="18" charset="0"/>
                <a:cs typeface="Times New Roman" panose="02020603050405020304" pitchFamily="18" charset="0"/>
              </a:rPr>
              <a:t>), которая меньше, чем реальная разрядность АЦП. При преобразовании сильно зашумлённого сигнала младшие разряды выходного кода практически бесполезны, так как содержат шум. Для достижения заявленной разрядности отношение сигнал/шум входного сигнала должно быть примерно 6 дБ на каждый бит разрядности (6 дБ соответствует двукратному изменению уровня сигнала).</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80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BB8707DC-C065-4A4E-9885-35E4E8771A8B}"/>
              </a:ext>
            </a:extLst>
          </p:cNvPr>
          <p:cNvSpPr/>
          <p:nvPr/>
        </p:nvSpPr>
        <p:spPr>
          <a:xfrm>
            <a:off x="88490" y="117987"/>
            <a:ext cx="11857704"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a:t>
            </a:r>
            <a:r>
              <a:rPr lang="ru-RU" sz="2400" dirty="0" err="1">
                <a:latin typeface="Times New Roman" panose="02020603050405020304" pitchFamily="18" charset="0"/>
                <a:cs typeface="Times New Roman" panose="02020603050405020304" pitchFamily="18" charset="0"/>
              </a:rPr>
              <a:t>σ</a:t>
            </a:r>
            <a:r>
              <a:rPr lang="ru-RU" sz="1600" dirty="0" err="1">
                <a:latin typeface="Times New Roman" panose="02020603050405020304" pitchFamily="18" charset="0"/>
                <a:cs typeface="Times New Roman" panose="02020603050405020304" pitchFamily="18" charset="0"/>
              </a:rPr>
              <a:t>доп</a:t>
            </a:r>
            <a:r>
              <a:rPr lang="ru-RU" sz="2400" dirty="0">
                <a:latin typeface="Times New Roman" panose="02020603050405020304" pitchFamily="18" charset="0"/>
                <a:cs typeface="Times New Roman" panose="02020603050405020304" pitchFamily="18" charset="0"/>
              </a:rPr>
              <a:t> = σ</a:t>
            </a:r>
            <a:r>
              <a:rPr lang="ru-RU" sz="1600" dirty="0">
                <a:latin typeface="Times New Roman" panose="02020603050405020304" pitchFamily="18" charset="0"/>
                <a:cs typeface="Times New Roman" panose="02020603050405020304" pitchFamily="18" charset="0"/>
              </a:rPr>
              <a:t>кв</a:t>
            </a:r>
            <a:r>
              <a:rPr lang="ru-RU" sz="2400" dirty="0">
                <a:latin typeface="Times New Roman" panose="02020603050405020304" pitchFamily="18" charset="0"/>
                <a:cs typeface="Times New Roman" panose="02020603050405020304" pitchFamily="18" charset="0"/>
              </a:rPr>
              <a:t>√2 потери составляют 6 дБ, что означает потерю младшего разряда. Поэтому, если дополнительные шумы имеют тот же порядок, что и шумы квантования, то увеличивать разрядность АЦП бессмысленно. Это обуславливает трудности создания многоразрядных АЦП, поскольку с уменьшением шумов квантования доля дополнительных шумов возрастает.</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Частота преобразования </a:t>
            </a:r>
            <a:r>
              <a:rPr lang="ru-RU" sz="2400" dirty="0">
                <a:latin typeface="Times New Roman" panose="02020603050405020304" pitchFamily="18" charset="0"/>
                <a:cs typeface="Times New Roman" panose="02020603050405020304" pitchFamily="18" charset="0"/>
              </a:rPr>
              <a:t>(дискретизации) </a:t>
            </a:r>
            <a:r>
              <a:rPr lang="ru-RU" sz="2400" i="1" dirty="0">
                <a:latin typeface="Times New Roman" panose="02020603050405020304" pitchFamily="18" charset="0"/>
                <a:cs typeface="Times New Roman" panose="02020603050405020304" pitchFamily="18" charset="0"/>
              </a:rPr>
              <a:t>F</a:t>
            </a:r>
            <a:r>
              <a:rPr lang="ru-RU" sz="2400" baseline="-25000" dirty="0">
                <a:latin typeface="Times New Roman" panose="02020603050405020304" pitchFamily="18" charset="0"/>
                <a:cs typeface="Times New Roman" panose="02020603050405020304" pitchFamily="18" charset="0"/>
              </a:rPr>
              <a:t>Д</a:t>
            </a:r>
            <a:r>
              <a:rPr lang="ru-RU" sz="2400" dirty="0">
                <a:latin typeface="Times New Roman" panose="02020603050405020304" pitchFamily="18" charset="0"/>
                <a:cs typeface="Times New Roman" panose="02020603050405020304" pitchFamily="18" charset="0"/>
              </a:rPr>
              <a:t> – это частота, с которой происходит образование выборочных значений сигнала. Она определяет требование к быстродействию АЦП.</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Время преобразования</a:t>
            </a:r>
            <a:r>
              <a:rPr lang="ru-RU" sz="2400"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t</a:t>
            </a:r>
            <a:r>
              <a:rPr lang="ru-RU" sz="2400" baseline="-25000" dirty="0" err="1">
                <a:latin typeface="Times New Roman" panose="02020603050405020304" pitchFamily="18" charset="0"/>
                <a:cs typeface="Times New Roman" panose="02020603050405020304" pitchFamily="18" charset="0"/>
              </a:rPr>
              <a:t>пр</a:t>
            </a:r>
            <a:r>
              <a:rPr lang="ru-RU" sz="2400" dirty="0">
                <a:latin typeface="Times New Roman" panose="02020603050405020304" pitchFamily="18" charset="0"/>
                <a:cs typeface="Times New Roman" panose="02020603050405020304" pitchFamily="18" charset="0"/>
              </a:rPr>
              <a:t> – это время от начала импульса дискретизации (начала преобразования) до появления на выходе АЦП устойчивого кода, соответствующего выборке входного сигнала. При работе без устройств выборки и запоминания оно определяет достижимую частоту дискретизации </a:t>
            </a:r>
            <a:r>
              <a:rPr lang="ru-RU" sz="2400" i="1" dirty="0">
                <a:latin typeface="Times New Roman" panose="02020603050405020304" pitchFamily="18" charset="0"/>
                <a:cs typeface="Times New Roman" panose="02020603050405020304" pitchFamily="18" charset="0"/>
              </a:rPr>
              <a:t>F</a:t>
            </a:r>
            <a:r>
              <a:rPr lang="ru-RU" sz="2400" baseline="-25000" dirty="0">
                <a:latin typeface="Times New Roman" panose="02020603050405020304" pitchFamily="18" charset="0"/>
                <a:cs typeface="Times New Roman" panose="02020603050405020304" pitchFamily="18" charset="0"/>
              </a:rPr>
              <a:t>Д</a:t>
            </a:r>
            <a:r>
              <a:rPr lang="ru-RU" sz="2400" dirty="0">
                <a:latin typeface="Times New Roman" panose="02020603050405020304" pitchFamily="18" charset="0"/>
                <a:cs typeface="Times New Roman" panose="02020603050405020304" pitchFamily="18" charset="0"/>
              </a:rPr>
              <a:t>.</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59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FE7AB7E2-CEBD-4129-BB7B-7695F0595343}"/>
                  </a:ext>
                </a:extLst>
              </p:cNvPr>
              <p:cNvSpPr/>
              <p:nvPr/>
            </p:nvSpPr>
            <p:spPr>
              <a:xfrm>
                <a:off x="363794" y="162257"/>
                <a:ext cx="11523406" cy="545437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Погрешность</a:t>
                </a:r>
                <a:r>
                  <a:rPr lang="ru-RU" sz="2400" dirty="0">
                    <a:latin typeface="Times New Roman" panose="02020603050405020304" pitchFamily="18" charset="0"/>
                    <a:cs typeface="Times New Roman" panose="02020603050405020304" pitchFamily="18" charset="0"/>
                  </a:rPr>
                  <a:t> преобразования обусловлена эффектом квантования и отличием реальной характеристики квантования от идеальной. В качестве меры ее оценки может служить мощность шумов квантования реальных АЦП.</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Передаточная характеристика</a:t>
                </a:r>
                <a:r>
                  <a:rPr lang="ru-RU" sz="2400" dirty="0">
                    <a:latin typeface="Times New Roman" panose="02020603050405020304" pitchFamily="18" charset="0"/>
                    <a:cs typeface="Times New Roman" panose="02020603050405020304" pitchFamily="18" charset="0"/>
                  </a:rPr>
                  <a:t> АЦП — зависимость числового эквивалента выходного двоичного кода от величины входного аналогового сигнала. Говорят о линейных и нелинейных АЦП. Такое деление условное. Обе передаточные характеристики — ступенчатые. Но для «линейных» АЦП всегда возможно провести такую прямую линию, чтобы все точки передаточной характеристики, соответствующие входным значениям</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 </m:t>
                    </m:r>
                    <m:sSup>
                      <m:s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e>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𝑘</m:t>
                        </m:r>
                      </m:sup>
                    </m:sSup>
                    <m:r>
                      <a:rPr lang="ru-RU"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ru-RU" sz="2400" i="1">
                        <a:latin typeface="Cambria Math" panose="02040503050406030204" pitchFamily="18" charset="0"/>
                        <a:ea typeface="Cambria Math" panose="02040503050406030204" pitchFamily="18" charset="0"/>
                        <a:cs typeface="Times New Roman" panose="02020603050405020304" pitchFamily="18" charset="0"/>
                      </a:rPr>
                      <m:t>где </m:t>
                    </m:r>
                    <m:r>
                      <a:rPr lang="en-US" sz="2400" i="1">
                        <a:latin typeface="Cambria Math" panose="02040503050406030204" pitchFamily="18" charset="0"/>
                        <a:ea typeface="Cambria Math" panose="02040503050406030204" pitchFamily="18" charset="0"/>
                        <a:cs typeface="Times New Roman" panose="02020603050405020304" pitchFamily="18" charset="0"/>
                      </a:rPr>
                      <m:t>𝛿</m:t>
                    </m:r>
                  </m:oMath>
                </a14:m>
                <a:r>
                  <a:rPr lang="ru-RU" sz="2400" dirty="0">
                    <a:latin typeface="Times New Roman" panose="02020603050405020304" pitchFamily="18" charset="0"/>
                    <a:cs typeface="Times New Roman" panose="02020603050405020304" pitchFamily="18" charset="0"/>
                  </a:rPr>
                  <a:t> </a:t>
                </a:r>
                <a:r>
                  <a:rPr lang="ru-RU" dirty="0"/>
                  <a:t> </a:t>
                </a:r>
                <a:r>
                  <a:rPr lang="ru-RU" sz="2400" dirty="0">
                    <a:latin typeface="Times New Roman" panose="02020603050405020304" pitchFamily="18" charset="0"/>
                    <a:cs typeface="Times New Roman" panose="02020603050405020304" pitchFamily="18" charset="0"/>
                  </a:rPr>
                  <a:t>— шаг дискретизации, </a:t>
                </a:r>
                <a:r>
                  <a:rPr lang="ru-RU" sz="2400" i="1" dirty="0">
                    <a:latin typeface="Times New Roman" panose="02020603050405020304" pitchFamily="18" charset="0"/>
                    <a:cs typeface="Times New Roman" panose="02020603050405020304" pitchFamily="18" charset="0"/>
                  </a:rPr>
                  <a:t>k</a:t>
                </a:r>
                <a:r>
                  <a:rPr lang="ru-RU" sz="2400" dirty="0">
                    <a:latin typeface="Times New Roman" panose="02020603050405020304" pitchFamily="18" charset="0"/>
                    <a:cs typeface="Times New Roman" panose="02020603050405020304" pitchFamily="18" charset="0"/>
                  </a:rPr>
                  <a:t> лежит в диапазоне </a:t>
                </a:r>
                <a:r>
                  <a:rPr lang="ru-RU" sz="2400" i="1" dirty="0">
                    <a:latin typeface="Times New Roman" panose="02020603050405020304" pitchFamily="18" charset="0"/>
                    <a:cs typeface="Times New Roman" panose="02020603050405020304" pitchFamily="18" charset="0"/>
                  </a:rPr>
                  <a:t>0..N</a:t>
                </a:r>
                <a:r>
                  <a:rPr lang="ru-RU" sz="2400" dirty="0">
                    <a:latin typeface="Times New Roman" panose="02020603050405020304" pitchFamily="18" charset="0"/>
                    <a:cs typeface="Times New Roman" panose="02020603050405020304" pitchFamily="18" charset="0"/>
                  </a:rPr>
                  <a:t>, где </a:t>
                </a:r>
                <a:r>
                  <a:rPr lang="ru-RU" sz="2400" i="1" dirty="0">
                    <a:latin typeface="Times New Roman" panose="02020603050405020304" pitchFamily="18" charset="0"/>
                    <a:cs typeface="Times New Roman" panose="02020603050405020304" pitchFamily="18" charset="0"/>
                  </a:rPr>
                  <a:t>N</a:t>
                </a:r>
                <a:r>
                  <a:rPr lang="ru-RU" sz="2400" dirty="0">
                    <a:latin typeface="Times New Roman" panose="02020603050405020304" pitchFamily="18" charset="0"/>
                    <a:cs typeface="Times New Roman" panose="02020603050405020304" pitchFamily="18" charset="0"/>
                  </a:rPr>
                  <a:t> — разрядность АЦП), были от неё равноудалены.</a:t>
                </a:r>
              </a:p>
              <a:p>
                <a:pPr indent="540000" algn="just">
                  <a:lnSpc>
                    <a:spcPts val="3000"/>
                  </a:lnSpc>
                </a:pPr>
                <a:r>
                  <a:rPr lang="ru-RU" sz="2400" dirty="0">
                    <a:latin typeface="Times New Roman" panose="02020603050405020304" pitchFamily="18" charset="0"/>
                    <a:cs typeface="Times New Roman" panose="02020603050405020304" pitchFamily="18" charset="0"/>
                  </a:rPr>
                  <a:t>Таким образом, параметры АЦП взаимосвязаны друг с другом и являются результатом компромисса между различными противоречивыми требованиями: точностью и быстродействием, точностью и сложностью, быстродействием и стоимостью. Этим и объясняется и большое многообразие практических схем АЦП.</a:t>
                </a:r>
              </a:p>
            </p:txBody>
          </p:sp>
        </mc:Choice>
        <mc:Fallback xmlns="">
          <p:sp>
            <p:nvSpPr>
              <p:cNvPr id="3" name="Прямоугольник 2">
                <a:extLst>
                  <a:ext uri="{FF2B5EF4-FFF2-40B4-BE49-F238E27FC236}">
                    <a16:creationId xmlns:a16="http://schemas.microsoft.com/office/drawing/2014/main" id="{FE7AB7E2-CEBD-4129-BB7B-7695F0595343}"/>
                  </a:ext>
                </a:extLst>
              </p:cNvPr>
              <p:cNvSpPr>
                <a:spLocks noRot="1" noChangeAspect="1" noMove="1" noResize="1" noEditPoints="1" noAdjustHandles="1" noChangeArrowheads="1" noChangeShapeType="1" noTextEdit="1"/>
              </p:cNvSpPr>
              <p:nvPr/>
            </p:nvSpPr>
            <p:spPr>
              <a:xfrm>
                <a:off x="363794" y="162257"/>
                <a:ext cx="11523406" cy="5454378"/>
              </a:xfrm>
              <a:prstGeom prst="rect">
                <a:avLst/>
              </a:prstGeom>
              <a:blipFill>
                <a:blip r:embed="rId2"/>
                <a:stretch>
                  <a:fillRect l="-847" t="-1007" r="-794" b="-1678"/>
                </a:stretch>
              </a:blipFill>
            </p:spPr>
            <p:txBody>
              <a:bodyPr/>
              <a:lstStyle/>
              <a:p>
                <a:r>
                  <a:rPr lang="ru-RU">
                    <a:noFill/>
                  </a:rPr>
                  <a:t> </a:t>
                </a:r>
              </a:p>
            </p:txBody>
          </p:sp>
        </mc:Fallback>
      </mc:AlternateContent>
    </p:spTree>
    <p:extLst>
      <p:ext uri="{BB962C8B-B14F-4D97-AF65-F5344CB8AC3E}">
        <p14:creationId xmlns:p14="http://schemas.microsoft.com/office/powerpoint/2010/main" val="273921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09CA681-3D60-4B5B-ADD4-CC1FE60C8B8D}"/>
              </a:ext>
            </a:extLst>
          </p:cNvPr>
          <p:cNvSpPr/>
          <p:nvPr/>
        </p:nvSpPr>
        <p:spPr>
          <a:xfrm>
            <a:off x="98323" y="0"/>
            <a:ext cx="11995354" cy="523220"/>
          </a:xfrm>
          <a:prstGeom prst="rect">
            <a:avLst/>
          </a:prstGeom>
        </p:spPr>
        <p:txBody>
          <a:bodyPr wrap="square">
            <a:spAutoFit/>
          </a:bodyPr>
          <a:lstStyle/>
          <a:p>
            <a:r>
              <a:rPr lang="ru-RU" sz="2800" b="1" dirty="0">
                <a:latin typeface="Times New Roman" panose="02020603050405020304" pitchFamily="18" charset="0"/>
                <a:cs typeface="Times New Roman" panose="02020603050405020304" pitchFamily="18" charset="0"/>
              </a:rPr>
              <a:t>Прямые аналого-цифровые преобразователи </a:t>
            </a:r>
          </a:p>
        </p:txBody>
      </p:sp>
      <p:sp>
        <p:nvSpPr>
          <p:cNvPr id="3" name="Прямоугольник 2">
            <a:extLst>
              <a:ext uri="{FF2B5EF4-FFF2-40B4-BE49-F238E27FC236}">
                <a16:creationId xmlns:a16="http://schemas.microsoft.com/office/drawing/2014/main" id="{E8D56ABA-1625-4C5E-9D97-C711C249010F}"/>
              </a:ext>
            </a:extLst>
          </p:cNvPr>
          <p:cNvSpPr/>
          <p:nvPr/>
        </p:nvSpPr>
        <p:spPr>
          <a:xfrm>
            <a:off x="98323" y="618688"/>
            <a:ext cx="5555225"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Принцип работы АЦП данного типа таков: на плюсовые входы компараторов одновременно поступает входной сигнал. На минусовые выводы подается напряжение определённой величины. А затем устройство определяет свой режим работы. Это делается благодаря опорному напряжению. </a:t>
            </a:r>
          </a:p>
        </p:txBody>
      </p:sp>
      <p:pic>
        <p:nvPicPr>
          <p:cNvPr id="1026" name="Picture 2" descr="Ð°ÑÐ¿ Ð¿ÑÐ¸Ð½ÑÐ¸Ð¿ ÑÐ°Ð±Ð¾ÑÑ">
            <a:extLst>
              <a:ext uri="{FF2B5EF4-FFF2-40B4-BE49-F238E27FC236}">
                <a16:creationId xmlns:a16="http://schemas.microsoft.com/office/drawing/2014/main" id="{8C6B8730-1980-4CED-8DDE-0C4A19F6F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299" y="618688"/>
            <a:ext cx="6184490" cy="577375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Прямоугольник 3">
                <a:extLst>
                  <a:ext uri="{FF2B5EF4-FFF2-40B4-BE49-F238E27FC236}">
                    <a16:creationId xmlns:a16="http://schemas.microsoft.com/office/drawing/2014/main" id="{5C8B4106-AF7C-45E0-82BA-D793A066C5CF}"/>
                  </a:ext>
                </a:extLst>
              </p:cNvPr>
              <p:cNvSpPr/>
              <p:nvPr/>
            </p:nvSpPr>
            <p:spPr>
              <a:xfrm>
                <a:off x="0" y="4084119"/>
                <a:ext cx="5555225" cy="2308324"/>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3 — Схема прямого АЦП,</a:t>
                </a:r>
              </a:p>
              <a:p>
                <a:r>
                  <a:rPr lang="ru-RU" sz="2400" dirty="0">
                    <a:latin typeface="Times New Roman" panose="02020603050405020304" pitchFamily="18" charset="0"/>
                    <a:cs typeface="Times New Roman" panose="02020603050405020304" pitchFamily="18" charset="0"/>
                  </a:rPr>
                  <a:t>где:</a:t>
                </a:r>
              </a:p>
              <a:p>
                <a:pPr algn="just"/>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𝑅𝐸𝐹</m:t>
                        </m:r>
                      </m:sub>
                    </m:sSub>
                  </m:oMath>
                </a14:m>
                <a:r>
                  <a:rPr lang="en-US" sz="2400" dirty="0"/>
                  <a:t> — </a:t>
                </a:r>
                <a:r>
                  <a:rPr lang="ru-RU" sz="2400" dirty="0"/>
                  <a:t>напряжение определенной величины;</a:t>
                </a:r>
                <a:endParaRPr lang="en-US" sz="2400" dirty="0"/>
              </a:p>
              <a:p>
                <a:pPr algn="just"/>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b="0" i="1" smtClean="0">
                            <a:latin typeface="Cambria Math" panose="02040503050406030204" pitchFamily="18" charset="0"/>
                          </a:rPr>
                          <m:t>вх</m:t>
                        </m:r>
                      </m:sub>
                    </m:sSub>
                  </m:oMath>
                </a14:m>
                <a:r>
                  <a:rPr lang="ru-RU" sz="2400" dirty="0"/>
                  <a:t> — входное напряжение;</a:t>
                </a:r>
              </a:p>
              <a:p>
                <a:pPr algn="just"/>
                <a:r>
                  <a:rPr lang="en-US" sz="2400" dirty="0"/>
                  <a:t>f — </a:t>
                </a:r>
                <a:r>
                  <a:rPr lang="ru-RU" sz="2400" dirty="0"/>
                  <a:t>функция преобразования;</a:t>
                </a:r>
              </a:p>
            </p:txBody>
          </p:sp>
        </mc:Choice>
        <mc:Fallback>
          <p:sp>
            <p:nvSpPr>
              <p:cNvPr id="4" name="Прямоугольник 3">
                <a:extLst>
                  <a:ext uri="{FF2B5EF4-FFF2-40B4-BE49-F238E27FC236}">
                    <a16:creationId xmlns:a16="http://schemas.microsoft.com/office/drawing/2014/main" id="{5C8B4106-AF7C-45E0-82BA-D793A066C5CF}"/>
                  </a:ext>
                </a:extLst>
              </p:cNvPr>
              <p:cNvSpPr>
                <a:spLocks noRot="1" noChangeAspect="1" noMove="1" noResize="1" noEditPoints="1" noAdjustHandles="1" noChangeArrowheads="1" noChangeShapeType="1" noTextEdit="1"/>
              </p:cNvSpPr>
              <p:nvPr/>
            </p:nvSpPr>
            <p:spPr>
              <a:xfrm>
                <a:off x="0" y="4084119"/>
                <a:ext cx="5555225" cy="2308324"/>
              </a:xfrm>
              <a:prstGeom prst="rect">
                <a:avLst/>
              </a:prstGeom>
              <a:blipFill>
                <a:blip r:embed="rId3"/>
                <a:stretch>
                  <a:fillRect l="-1647" t="-2111" r="-1647" b="-5013"/>
                </a:stretch>
              </a:blipFill>
            </p:spPr>
            <p:txBody>
              <a:bodyPr/>
              <a:lstStyle/>
              <a:p>
                <a:r>
                  <a:rPr lang="ru-RU">
                    <a:noFill/>
                  </a:rPr>
                  <a:t> </a:t>
                </a:r>
              </a:p>
            </p:txBody>
          </p:sp>
        </mc:Fallback>
      </mc:AlternateContent>
    </p:spTree>
    <p:extLst>
      <p:ext uri="{BB962C8B-B14F-4D97-AF65-F5344CB8AC3E}">
        <p14:creationId xmlns:p14="http://schemas.microsoft.com/office/powerpoint/2010/main" val="16189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a:extLst>
                  <a:ext uri="{FF2B5EF4-FFF2-40B4-BE49-F238E27FC236}">
                    <a16:creationId xmlns:a16="http://schemas.microsoft.com/office/drawing/2014/main" id="{EF479A7A-891F-4F35-B2FB-3092CEBBC388}"/>
                  </a:ext>
                </a:extLst>
              </p:cNvPr>
              <p:cNvSpPr/>
              <p:nvPr/>
            </p:nvSpPr>
            <p:spPr>
              <a:xfrm>
                <a:off x="137650" y="345171"/>
                <a:ext cx="11680723" cy="391549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Допустим, что у нас есть устройство, где 8 компараторов. При подаче ½ опорного напряжения будет включено только 4 из них.</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Приоритетным шифратором сформируется двоичный код, который и зафиксируется выходным регистром. Относительно достоинств и недостатков можно сказать, что такой принцип работы позволяет создавать быстродействующие устройства.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Общая формула количества компараторов выглядит таким образом: </a:t>
                </a:r>
                <a14:m>
                  <m:oMath xmlns:m="http://schemas.openxmlformats.org/officeDocument/2006/math">
                    <m:sSup>
                      <m:sSupPr>
                        <m:ctrlPr>
                          <a:rPr lang="ru-RU" sz="240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2</m:t>
                        </m:r>
                      </m:e>
                      <m:sup>
                        <m:r>
                          <a:rPr lang="en-US" sz="2400" b="0" i="1" dirty="0" smtClean="0">
                            <a:latin typeface="Cambria Math" panose="02040503050406030204" pitchFamily="18" charset="0"/>
                            <a:cs typeface="Times New Roman" panose="02020603050405020304" pitchFamily="18" charset="0"/>
                          </a:rPr>
                          <m:t>𝑁</m:t>
                        </m:r>
                      </m:sup>
                    </m:sSup>
                  </m:oMath>
                </a14:m>
                <a:r>
                  <a:rPr lang="ru-RU" sz="2400" dirty="0">
                    <a:latin typeface="Times New Roman" panose="02020603050405020304" pitchFamily="18" charset="0"/>
                    <a:cs typeface="Times New Roman" panose="02020603050405020304" pitchFamily="18" charset="0"/>
                  </a:rPr>
                  <a:t>. Под N необходимо поставить количество разрядов. Рассматриваемый ранее пример можно использовать ещё раз: </a:t>
                </a:r>
                <a14:m>
                  <m:oMath xmlns:m="http://schemas.openxmlformats.org/officeDocument/2006/math">
                    <m:sSup>
                      <m:sSupPr>
                        <m:ctrlPr>
                          <a:rPr lang="ru-RU"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2</m:t>
                        </m:r>
                      </m:e>
                      <m:sup>
                        <m:r>
                          <a:rPr lang="en-US" sz="2400" b="0" i="1" dirty="0" smtClean="0">
                            <a:latin typeface="Cambria Math" panose="02040503050406030204" pitchFamily="18" charset="0"/>
                            <a:cs typeface="Times New Roman" panose="02020603050405020304" pitchFamily="18" charset="0"/>
                          </a:rPr>
                          <m:t>3</m:t>
                        </m:r>
                      </m:sup>
                    </m:sSup>
                    <m:r>
                      <a:rPr lang="en-US" sz="2400" i="1" dirty="0">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8. Итого для получения третьего разряда необходимо 8 компараторов. Таков принцип работы АЦП, которые были созданы первыми. Не очень удобно, поэтому в последующем появились другие архитектуры.</a:t>
                </a:r>
              </a:p>
            </p:txBody>
          </p:sp>
        </mc:Choice>
        <mc:Fallback>
          <p:sp>
            <p:nvSpPr>
              <p:cNvPr id="2" name="Прямоугольник 1">
                <a:extLst>
                  <a:ext uri="{FF2B5EF4-FFF2-40B4-BE49-F238E27FC236}">
                    <a16:creationId xmlns:a16="http://schemas.microsoft.com/office/drawing/2014/main" id="{EF479A7A-891F-4F35-B2FB-3092CEBBC388}"/>
                  </a:ext>
                </a:extLst>
              </p:cNvPr>
              <p:cNvSpPr>
                <a:spLocks noRot="1" noChangeAspect="1" noMove="1" noResize="1" noEditPoints="1" noAdjustHandles="1" noChangeArrowheads="1" noChangeShapeType="1" noTextEdit="1"/>
              </p:cNvSpPr>
              <p:nvPr/>
            </p:nvSpPr>
            <p:spPr>
              <a:xfrm>
                <a:off x="137650" y="345171"/>
                <a:ext cx="11680723" cy="3915495"/>
              </a:xfrm>
              <a:prstGeom prst="rect">
                <a:avLst/>
              </a:prstGeom>
              <a:blipFill>
                <a:blip r:embed="rId2"/>
                <a:stretch>
                  <a:fillRect l="-835" t="-1402" r="-783" b="-2648"/>
                </a:stretch>
              </a:blipFill>
            </p:spPr>
            <p:txBody>
              <a:bodyPr/>
              <a:lstStyle/>
              <a:p>
                <a:r>
                  <a:rPr lang="ru-RU">
                    <a:noFill/>
                  </a:rPr>
                  <a:t> </a:t>
                </a:r>
              </a:p>
            </p:txBody>
          </p:sp>
        </mc:Fallback>
      </mc:AlternateContent>
    </p:spTree>
    <p:extLst>
      <p:ext uri="{BB962C8B-B14F-4D97-AF65-F5344CB8AC3E}">
        <p14:creationId xmlns:p14="http://schemas.microsoft.com/office/powerpoint/2010/main" val="2788439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900</TotalTime>
  <Words>742</Words>
  <Application>Microsoft Office PowerPoint</Application>
  <PresentationFormat>Широкоэкранный</PresentationFormat>
  <Paragraphs>83</Paragraphs>
  <Slides>22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22</vt:i4>
      </vt:variant>
    </vt:vector>
  </HeadingPairs>
  <TitlesOfParts>
    <vt:vector size="28" baseType="lpstr">
      <vt:lpstr>Arial</vt:lpstr>
      <vt:lpstr>Calisto MT</vt:lpstr>
      <vt:lpstr>Cambria Math</vt:lpstr>
      <vt:lpstr>Times New Roman</vt:lpstr>
      <vt:lpstr>Wingdings 2</vt:lpstr>
      <vt:lpstr>Сланец</vt:lpstr>
      <vt:lpstr>Лекция 9: Аналого-цифровые преобразователи. Цифро-аналоговые преобразователи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70</cp:revision>
  <dcterms:created xsi:type="dcterms:W3CDTF">2019-03-05T13:15:09Z</dcterms:created>
  <dcterms:modified xsi:type="dcterms:W3CDTF">2019-05-22T11:12:33Z</dcterms:modified>
</cp:coreProperties>
</file>