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75" r:id="rId2"/>
    <p:sldId id="276" r:id="rId3"/>
    <p:sldId id="286" r:id="rId4"/>
    <p:sldId id="287" r:id="rId5"/>
    <p:sldId id="288" r:id="rId6"/>
    <p:sldId id="289" r:id="rId7"/>
    <p:sldId id="290" r:id="rId8"/>
    <p:sldId id="279" r:id="rId9"/>
    <p:sldId id="278" r:id="rId10"/>
    <p:sldId id="277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38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56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60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1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53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693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30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086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3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8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41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67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7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7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13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1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1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AC5923-7C74-42DF-8B94-A7B76BAB6737}" type="datetimeFigureOut">
              <a:rPr lang="ru-RU" smtClean="0"/>
              <a:t>25.04.2019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00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823F6-D14D-4630-9232-EE7636E4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8710"/>
            <a:ext cx="12192000" cy="1558212"/>
          </a:xfrm>
        </p:spPr>
        <p:txBody>
          <a:bodyPr>
            <a:normAutofit fontScale="90000"/>
          </a:bodyPr>
          <a:lstStyle/>
          <a:p>
            <a:r>
              <a:rPr lang="ru-RU" dirty="0"/>
              <a:t>Лекция 5: «Основные методы расчётов схем с полупроводниковыми»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F6124B-1923-4183-9895-F35F6B80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1265" y="4310743"/>
            <a:ext cx="4795935" cy="2178547"/>
          </a:xfrm>
        </p:spPr>
        <p:txBody>
          <a:bodyPr>
            <a:norm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ИПАИТ 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71-ПГ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Шорин В.Д.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223B89A-DC37-45D6-8A91-0EB230FA5E1D}"/>
              </a:ext>
            </a:extLst>
          </p:cNvPr>
          <p:cNvSpPr/>
          <p:nvPr/>
        </p:nvSpPr>
        <p:spPr>
          <a:xfrm>
            <a:off x="462116" y="3429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http://window.edu.ru/resource/829/54829/files/kai-chistopol01.pdf</a:t>
            </a:r>
          </a:p>
        </p:txBody>
      </p:sp>
    </p:spTree>
    <p:extLst>
      <p:ext uri="{BB962C8B-B14F-4D97-AF65-F5344CB8AC3E}">
        <p14:creationId xmlns:p14="http://schemas.microsoft.com/office/powerpoint/2010/main" val="185052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5F8119B-538F-4EF5-9EE9-AA0A57D6D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250" y="4509249"/>
            <a:ext cx="8523789" cy="1989873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0EDC6B-FE9D-428F-BFB4-A483AA4FF276}"/>
              </a:ext>
            </a:extLst>
          </p:cNvPr>
          <p:cNvSpPr/>
          <p:nvPr/>
        </p:nvSpPr>
        <p:spPr>
          <a:xfrm>
            <a:off x="78658" y="4509249"/>
            <a:ext cx="33036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— Амплитудно-частотная характеристика широкополосного усилителя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A090E9-5A5D-4F10-93A6-B0F32DCF9360}"/>
              </a:ext>
            </a:extLst>
          </p:cNvPr>
          <p:cNvSpPr/>
          <p:nvPr/>
        </p:nvSpPr>
        <p:spPr>
          <a:xfrm>
            <a:off x="191961" y="148873"/>
            <a:ext cx="11808078" cy="430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 полосы частот пропускания усилителя его параметры КU, КI,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Rвх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Rвых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приобретают комплексный характер, т.е. становятся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частотнозависимыми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расчета параметров транзисторного усилителя вне полосы пропускания необходимо учесть инерционные свойства транзистора включением в эквивалентную схему транзистора емкостей коллекторного и эмиттерного переходов, а также реактивные элементы схемы усилителя (конденсаторы, катушки индуктивности, реактивный характер нагрузки). Последовательность расчета следующая: 1. Составляют эквивалентную электрическую схему усилителя. При этом рекомендуется воспользоваться табл. 2.2. Рассчитывают основные параметры КU, КI,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Rвх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Rвых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каждого каскада усилителя по составленной эквивалентной схеме. Для упрощения расчетов можно воспользоваться формулами табл. 4 как в точном, так и в приближенном виде</a:t>
            </a:r>
          </a:p>
        </p:txBody>
      </p:sp>
    </p:spTree>
    <p:extLst>
      <p:ext uri="{BB962C8B-B14F-4D97-AF65-F5344CB8AC3E}">
        <p14:creationId xmlns:p14="http://schemas.microsoft.com/office/powerpoint/2010/main" val="425874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154356-E89B-46B3-9FD1-847479796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5" b="1"/>
          <a:stretch/>
        </p:blipFill>
        <p:spPr>
          <a:xfrm>
            <a:off x="383009" y="125361"/>
            <a:ext cx="11425981" cy="660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3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4B7B0FA-5468-48F0-98CF-564B146C7FEF}"/>
              </a:ext>
            </a:extLst>
          </p:cNvPr>
          <p:cNvSpPr/>
          <p:nvPr/>
        </p:nvSpPr>
        <p:spPr>
          <a:xfrm>
            <a:off x="186812" y="116828"/>
            <a:ext cx="118380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Рассчитать основные параметры усилительного каскада, схема которого приведена на рисунке 2.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823498-EBAA-4E7D-8AA6-E4656F6B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406" y="2497546"/>
            <a:ext cx="4801445" cy="409448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CD4C2F-0216-44B7-B179-7A6093ADBB2B}"/>
              </a:ext>
            </a:extLst>
          </p:cNvPr>
          <p:cNvSpPr/>
          <p:nvPr/>
        </p:nvSpPr>
        <p:spPr>
          <a:xfrm>
            <a:off x="167148" y="5728812"/>
            <a:ext cx="7056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— Схема усилительного каскада с общим эмиттером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9A0B95-2FF4-4FAC-BB2D-C5A8E2BFF86C}"/>
              </a:ext>
            </a:extLst>
          </p:cNvPr>
          <p:cNvSpPr/>
          <p:nvPr/>
        </p:nvSpPr>
        <p:spPr>
          <a:xfrm>
            <a:off x="186812" y="947825"/>
            <a:ext cx="11838038" cy="1991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транзистора: h11 = 800 Ом, h21=48, h12=5. 10-4, h22=8. 10-5См. Прежде всего, составим соответствующую эквивалентную электрическую схему. Параметром h12 пренебрегаем, как и в предыдущем примере. Поскольку схема не содержит реактивных элементов, то сразу составляем эквивалентную схему для области средних частот.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F73FDD6-E246-483F-A5AE-DB3EC4790AF3}"/>
              </a:ext>
            </a:extLst>
          </p:cNvPr>
          <p:cNvSpPr/>
          <p:nvPr/>
        </p:nvSpPr>
        <p:spPr>
          <a:xfrm>
            <a:off x="186811" y="2939717"/>
            <a:ext cx="7036594" cy="276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Транзистор включен по схеме с общим эмиттером, причем в данном каскаде используется последовательно-последовательная отрицательная обратная связь (ООС), которая увеличивает входное и выходное сопротивление транзистора в (1+ h21э) раз, поэтому эмиттерный резистор включен во входную и выходную цепи (рисунок 3).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2205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3476774-12C4-4807-A74C-82A23ACDD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788" y="2911993"/>
            <a:ext cx="8063086" cy="300702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C496A74-99DC-4AE8-981E-5DDE1BB6FA4B}"/>
              </a:ext>
            </a:extLst>
          </p:cNvPr>
          <p:cNvSpPr/>
          <p:nvPr/>
        </p:nvSpPr>
        <p:spPr>
          <a:xfrm>
            <a:off x="3889788" y="5919018"/>
            <a:ext cx="80630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— Эквивалентная электрическая схема каскада с ОЭ для области средних частот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5161FE2-2992-478F-9E0A-63AD358E888B}"/>
              </a:ext>
            </a:extLst>
          </p:cNvPr>
          <p:cNvSpPr/>
          <p:nvPr/>
        </p:nvSpPr>
        <p:spPr>
          <a:xfrm>
            <a:off x="167148" y="200318"/>
            <a:ext cx="11785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входное сопротивление каскада будет равно: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Rвх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h11 + (1+ h21) 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Rэ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800 + (1+ 48) ⋅ 510 = 25800 Ом = 25,8 кОм . Нагрузкой транзистора является параллельное соединение резисторов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обозначим его Rн1.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DE6813-CA40-4D68-843A-96B6A4495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298" y="1595138"/>
            <a:ext cx="4079425" cy="74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0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8823C5B-BBDF-49D4-BCEC-3BCDF91B5510}"/>
              </a:ext>
            </a:extLst>
          </p:cNvPr>
          <p:cNvSpPr/>
          <p:nvPr/>
        </p:nvSpPr>
        <p:spPr>
          <a:xfrm>
            <a:off x="157316" y="174974"/>
            <a:ext cx="11877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Рассчитав нагрузку усилительного каскада, можно определить коэффициенты усиления по напряжению и току: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318CCA-34B4-419A-A32E-9EF56746C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669" y="1005971"/>
            <a:ext cx="5902661" cy="151052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5471DD-37F7-43C0-A3D5-592ACC48026A}"/>
              </a:ext>
            </a:extLst>
          </p:cNvPr>
          <p:cNvSpPr/>
          <p:nvPr/>
        </p:nvSpPr>
        <p:spPr>
          <a:xfrm>
            <a:off x="157315" y="2633346"/>
            <a:ext cx="11877367" cy="2761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расчете коэффициента усиления по напряжению мы учли, что во входной цепи каскада стоит сопротивление генератора и что входное сопротивление транзистора не просто h11, а увеличилось из-за ООС. Следует также иметь в виду, что мы рассчитали общий коэффициент усиления транзистора по току. Однако из эквивалентной электрической схемы следует, что в сопротивление нагрузки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передается только часть тока транзистора и электрической мощности, которая собственно и является полезной. Если это учесть, то коэффициент усиления по току именно в нагрузке будет: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7B211F-9BAA-4B48-96A1-02866F303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459" y="5394679"/>
            <a:ext cx="6795078" cy="10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4EF8928-3C4B-4657-B816-E15A17BBF032}"/>
              </a:ext>
            </a:extLst>
          </p:cNvPr>
          <p:cNvSpPr/>
          <p:nvPr/>
        </p:nvSpPr>
        <p:spPr>
          <a:xfrm>
            <a:off x="147482" y="144629"/>
            <a:ext cx="11828207" cy="1222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рассчитаем выходное сопротивление каскада. Из эквивалентной электрической схемы следует, что оно равно параллельному соединению резисторов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1/h22: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255E2C-4C01-44A8-8C7F-E0FD9AC55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832" y="1367080"/>
            <a:ext cx="5902335" cy="96186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063FE5-222C-44CB-BA8B-0D04B9CA713E}"/>
              </a:ext>
            </a:extLst>
          </p:cNvPr>
          <p:cNvSpPr/>
          <p:nvPr/>
        </p:nvSpPr>
        <p:spPr>
          <a:xfrm>
            <a:off x="147481" y="2328943"/>
            <a:ext cx="11828207" cy="1222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мы не учли, что в каскаде имеется последовательно последовательная ООС, которая увеличивает выходное сопротивление транзистора. Если учесть этот момент, то выходное сопротивление транзистора уже будет равно не 1/h22, 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A32394-D5EE-4F1A-8379-F41E0CB74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425" y="3680562"/>
            <a:ext cx="6615149" cy="96026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B607EEC-1693-4C50-ABD8-6D5313E9CFCF}"/>
              </a:ext>
            </a:extLst>
          </p:cNvPr>
          <p:cNvSpPr/>
          <p:nvPr/>
        </p:nvSpPr>
        <p:spPr>
          <a:xfrm>
            <a:off x="147481" y="4640826"/>
            <a:ext cx="118282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выходное сопротивление всего каскада будет равно также параллельному сопротивлению резистора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выходному сопротивлению транзистора, т.е.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DDB153-5714-456E-B1B0-2C2174F5B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423" y="5490920"/>
            <a:ext cx="6586322" cy="109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2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B59F536-87CF-4720-B800-B857DF299DAF}"/>
              </a:ext>
            </a:extLst>
          </p:cNvPr>
          <p:cNvSpPr/>
          <p:nvPr/>
        </p:nvSpPr>
        <p:spPr>
          <a:xfrm>
            <a:off x="127819" y="145477"/>
            <a:ext cx="117987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выходное сопротивление усилительного каскада практически равно сопротивлению резистора в коллекторной цепи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2346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07F8F1-B11C-4F3D-8333-DE396E95BF90}"/>
              </a:ext>
            </a:extLst>
          </p:cNvPr>
          <p:cNvSpPr/>
          <p:nvPr/>
        </p:nvSpPr>
        <p:spPr>
          <a:xfrm>
            <a:off x="98323" y="176982"/>
            <a:ext cx="11808542" cy="583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усилителей на транзисторах включает следующие основные этапы: </a:t>
            </a:r>
          </a:p>
          <a:p>
            <a:pPr marL="457200" indent="540000" algn="just">
              <a:lnSpc>
                <a:spcPts val="3000"/>
              </a:lnSpc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транзистора и элементной базы. </a:t>
            </a:r>
          </a:p>
          <a:p>
            <a:pPr marL="457200" indent="540000" algn="just">
              <a:lnSpc>
                <a:spcPts val="3000"/>
              </a:lnSpc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статического режима (т.е. расчет транзистора по постоянному току). </a:t>
            </a:r>
          </a:p>
          <a:p>
            <a:pPr marL="457200" indent="540000" algn="just">
              <a:lnSpc>
                <a:spcPts val="3000"/>
              </a:lnSpc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динамического режима (т.е. расчет транзистора по переменному току). 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правило, на практике при проектировании усилителя инженеру даются исходные данные: 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входное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Uвх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выходное (Uвых) напряжение усилителя (или коэффициенты усиления усилителя по току КI и по напряжению KU);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входное сопротивление усилителя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Rвх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сопротивление нагрузки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• полоса пропускания усилителя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Δf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нижняя и верхняя граничные частоты усиления; 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диапазон рабочих температур Т0±ΔТ;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напряжение источника питания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исходных параметров, формируемых потребителем, может быть больше, либо меньше приведенных. </a:t>
            </a:r>
          </a:p>
        </p:txBody>
      </p:sp>
    </p:spTree>
    <p:extLst>
      <p:ext uri="{BB962C8B-B14F-4D97-AF65-F5344CB8AC3E}">
        <p14:creationId xmlns:p14="http://schemas.microsoft.com/office/powerpoint/2010/main" val="285580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B4E85D5-5069-49C5-8424-8C51F82DDE09}"/>
              </a:ext>
            </a:extLst>
          </p:cNvPr>
          <p:cNvSpPr/>
          <p:nvPr/>
        </p:nvSpPr>
        <p:spPr>
          <a:xfrm>
            <a:off x="186813" y="87331"/>
            <a:ext cx="11867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статического режима работы биполярного транзистора по постоянному току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1801C08-E6AB-4E36-A60B-2C8D24B1B446}"/>
              </a:ext>
            </a:extLst>
          </p:cNvPr>
          <p:cNvSpPr/>
          <p:nvPr/>
        </p:nvSpPr>
        <p:spPr>
          <a:xfrm>
            <a:off x="186812" y="669637"/>
            <a:ext cx="11867535" cy="4684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статического режима состоит в определении постоянных токов и напряжений на выводах транзисторов, а также потребляемой мощности. Расчет начинается с задания рабочей точки на входной и выходной вольтамперной характеристиках (ВАХ) транзистора. После этого по закону Ома рассчитываются сопротивления резисторов для выбранной схемы каскада. Расчет завершается определением коэффициента температурной нестабильности S и приращения коллекторного тока при изменении температуры Т. 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рабочей точки означает задание ее положения на входной и выходной характеристиках (рис. 1). Из рисунка 1 видно, что задание сопротивления коллекторной нагрузки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фиксирует положение рабочей точки в пределах нагрузочной прямой. Задание тока базы (в данном случае Iб3) фиксирует положение рабочей точки уже на одной точке нагрузочной прямой (точка "А" на рис. 1). </a:t>
            </a:r>
          </a:p>
        </p:txBody>
      </p:sp>
    </p:spTree>
    <p:extLst>
      <p:ext uri="{BB962C8B-B14F-4D97-AF65-F5344CB8AC3E}">
        <p14:creationId xmlns:p14="http://schemas.microsoft.com/office/powerpoint/2010/main" val="394790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FC3FF4F-A76E-4C0C-AE08-BB329CE35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2" y="1905839"/>
            <a:ext cx="9025024" cy="386245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3AAF680-9F6B-4226-B085-E3AB22CD822F}"/>
              </a:ext>
            </a:extLst>
          </p:cNvPr>
          <p:cNvSpPr/>
          <p:nvPr/>
        </p:nvSpPr>
        <p:spPr>
          <a:xfrm>
            <a:off x="195793" y="5768297"/>
            <a:ext cx="9025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— Положение рабочей точки "А" на входной и выходной характеристиках транзистора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67EA6D-8FFA-4FE2-A402-2617154BDB3F}"/>
              </a:ext>
            </a:extLst>
          </p:cNvPr>
          <p:cNvSpPr/>
          <p:nvPr/>
        </p:nvSpPr>
        <p:spPr>
          <a:xfrm>
            <a:off x="195791" y="153613"/>
            <a:ext cx="11799563" cy="1222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Задать ток базы можно с помощью источника тока (напряжения), включенного в цепь базы. Однако включение в схему дополнительного источника напряжения нерационально, поэтому используют другие способы. </a:t>
            </a:r>
          </a:p>
        </p:txBody>
      </p:sp>
    </p:spTree>
    <p:extLst>
      <p:ext uri="{BB962C8B-B14F-4D97-AF65-F5344CB8AC3E}">
        <p14:creationId xmlns:p14="http://schemas.microsoft.com/office/powerpoint/2010/main" val="77013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5D3FB99-957C-4D6B-AF75-C8699FD5876E}"/>
              </a:ext>
            </a:extLst>
          </p:cNvPr>
          <p:cNvSpPr/>
          <p:nvPr/>
        </p:nvSpPr>
        <p:spPr>
          <a:xfrm>
            <a:off x="3691944" y="0"/>
            <a:ext cx="4808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фиксированного тока базы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320D2A0-14D4-4206-8001-908771DB5F95}"/>
              </a:ext>
            </a:extLst>
          </p:cNvPr>
          <p:cNvSpPr/>
          <p:nvPr/>
        </p:nvSpPr>
        <p:spPr>
          <a:xfrm>
            <a:off x="88490" y="461665"/>
            <a:ext cx="11877367" cy="1222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следующую схему (рис.2). Здесь резистор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задает нагрузочный режим, т.е. нагрузочную прямую, на которой выбираем рабочую точку "А". Составим уравнение равновесия напряжений по второму правилу Кирхгофа для входной цепи: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553F1AB-91E5-445D-B37E-D5A9E4F3162B}"/>
              </a:ext>
            </a:extLst>
          </p:cNvPr>
          <p:cNvSpPr/>
          <p:nvPr/>
        </p:nvSpPr>
        <p:spPr>
          <a:xfrm>
            <a:off x="88490" y="2558437"/>
            <a:ext cx="7177549" cy="3146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Отметим, что в данной формуле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задано в исходных данных, ток базы в точке "А"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IбА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напряжение база эмиттер в точке "А"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UбэА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мы выбираем сами на входной характеристике, ориентируясь на выходную ВАХ (рис.1). Учитывая, что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UбэА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то ток базы в точке "А" получается фиксированным при заданном напряжении питания, не зависимым от влияния температуры и равным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6B8FC-8B5B-44A9-A3DF-F5DA24CA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688" y="1684116"/>
            <a:ext cx="4025228" cy="405822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7CABE9-13FF-4E57-8428-11DE14266DE7}"/>
              </a:ext>
            </a:extLst>
          </p:cNvPr>
          <p:cNvSpPr/>
          <p:nvPr/>
        </p:nvSpPr>
        <p:spPr>
          <a:xfrm>
            <a:off x="7409688" y="5742336"/>
            <a:ext cx="4459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— Схема для задания фиксированного тока базы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FF1646-3941-417F-9557-CA26244AEF8D}"/>
                  </a:ext>
                </a:extLst>
              </p:cNvPr>
              <p:cNvSpPr txBox="1"/>
              <p:nvPr/>
            </p:nvSpPr>
            <p:spPr>
              <a:xfrm>
                <a:off x="757083" y="1809752"/>
                <a:ext cx="6218023" cy="753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бА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б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бэА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б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бэА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бА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FF1646-3941-417F-9557-CA26244A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83" y="1809752"/>
                <a:ext cx="6218023" cy="753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9CE91BA5-FDAE-4679-AA81-A2B1AA6384AB}"/>
                  </a:ext>
                </a:extLst>
              </p:cNvPr>
              <p:cNvSpPr/>
              <p:nvPr/>
            </p:nvSpPr>
            <p:spPr>
              <a:xfrm>
                <a:off x="3187029" y="5742336"/>
                <a:ext cx="1358129" cy="846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бА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б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9CE91BA5-FDAE-4679-AA81-A2B1AA638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029" y="5742336"/>
                <a:ext cx="1358129" cy="846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6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B4183B-5CBD-4F0B-ADE4-888A39AD3AF5}"/>
              </a:ext>
            </a:extLst>
          </p:cNvPr>
          <p:cNvSpPr/>
          <p:nvPr/>
        </p:nvSpPr>
        <p:spPr>
          <a:xfrm>
            <a:off x="157315" y="127168"/>
            <a:ext cx="11828207" cy="2761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 схемы заключается в том, что транзисторы имеют разброс параметров и при замене транзистора надо заново рассчитывать величину базового резистора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Заметим также, что причинами температурной нестабильности коллекторного тока являются увеличение обратного коллекторного тока и уменьшение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UбэА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увеличением температуры. Данная схема не стабилизирует ни один из этих параметров. Принято характеризовать влияние изменения обратного тока коллектора Iк0 на ток коллектора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коэффициентом температурной нестабильности 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3626D7C-379A-4E99-952F-D0E65A2325DB}"/>
                  </a:ext>
                </a:extLst>
              </p:cNvPr>
              <p:cNvSpPr/>
              <p:nvPr/>
            </p:nvSpPr>
            <p:spPr>
              <a:xfrm>
                <a:off x="5421278" y="2888501"/>
                <a:ext cx="1349444" cy="766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𝑑𝐼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к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3626D7C-379A-4E99-952F-D0E65A232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78" y="2888501"/>
                <a:ext cx="1349444" cy="766428"/>
              </a:xfrm>
              <a:prstGeom prst="rect">
                <a:avLst/>
              </a:prstGeom>
              <a:blipFill>
                <a:blip r:embed="rId2"/>
                <a:stretch>
                  <a:fillRect l="-9009" b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F56C63D-8793-4284-83B0-05DC49FA6745}"/>
              </a:ext>
            </a:extLst>
          </p:cNvPr>
          <p:cNvSpPr/>
          <p:nvPr/>
        </p:nvSpPr>
        <p:spPr>
          <a:xfrm>
            <a:off x="157315" y="3654929"/>
            <a:ext cx="4252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схемы с общим эмиттером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E42FF49C-B6FC-49B1-A732-51498647C316}"/>
                  </a:ext>
                </a:extLst>
              </p:cNvPr>
              <p:cNvSpPr/>
              <p:nvPr/>
            </p:nvSpPr>
            <p:spPr>
              <a:xfrm>
                <a:off x="198905" y="4267147"/>
                <a:ext cx="2636043" cy="908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E42FF49C-B6FC-49B1-A732-51498647C3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05" y="4267147"/>
                <a:ext cx="2636043" cy="9089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79A75A7-B4A3-4D6E-A196-CBC588E14E6A}"/>
                  </a:ext>
                </a:extLst>
              </p:cNvPr>
              <p:cNvSpPr/>
              <p:nvPr/>
            </p:nvSpPr>
            <p:spPr>
              <a:xfrm>
                <a:off x="5613660" y="4472809"/>
                <a:ext cx="1362489" cy="778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79A75A7-B4A3-4D6E-A196-CBC588E14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660" y="4472809"/>
                <a:ext cx="1362489" cy="778290"/>
              </a:xfrm>
              <a:prstGeom prst="rect">
                <a:avLst/>
              </a:prstGeom>
              <a:blipFill>
                <a:blip r:embed="rId4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183B646-A574-4069-B557-B159EDB20042}"/>
                  </a:ext>
                </a:extLst>
              </p:cNvPr>
              <p:cNvSpPr/>
              <p:nvPr/>
            </p:nvSpPr>
            <p:spPr>
              <a:xfrm>
                <a:off x="8060456" y="4301668"/>
                <a:ext cx="3974229" cy="969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э</m:t>
                              </m:r>
                            </m:sub>
                          </m:s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183B646-A574-4069-B557-B159EDB20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456" y="4301668"/>
                <a:ext cx="3974229" cy="969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58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13D3BA7-1380-4F6F-83B9-3B1FEF744FC4}"/>
              </a:ext>
            </a:extLst>
          </p:cNvPr>
          <p:cNvSpPr/>
          <p:nvPr/>
        </p:nvSpPr>
        <p:spPr>
          <a:xfrm>
            <a:off x="181897" y="253221"/>
            <a:ext cx="118282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Rэ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сопротивление в цепи эмиттера. В данном случае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Rэ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поэтому D = 0 и, следовательно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AD3CC0AD-1FD8-41E0-A652-4F6F02945D08}"/>
                  </a:ext>
                </a:extLst>
              </p:cNvPr>
              <p:cNvSpPr/>
              <p:nvPr/>
            </p:nvSpPr>
            <p:spPr>
              <a:xfrm>
                <a:off x="4420733" y="1084218"/>
                <a:ext cx="3350533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AD3CC0AD-1FD8-41E0-A652-4F6F02945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733" y="1084218"/>
                <a:ext cx="3350533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9AF7F5C-409E-49DB-B18A-DCC538481ECE}"/>
              </a:ext>
            </a:extLst>
          </p:cNvPr>
          <p:cNvSpPr/>
          <p:nvPr/>
        </p:nvSpPr>
        <p:spPr>
          <a:xfrm>
            <a:off x="181895" y="1986002"/>
            <a:ext cx="118282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β=h21э – коэффициент передачи тока в схеме с общим эмиттером (β=h21э~100), т.е. коэффициент температурной нестабильности S очень велик. </a:t>
            </a:r>
          </a:p>
        </p:txBody>
      </p:sp>
    </p:spTree>
    <p:extLst>
      <p:ext uri="{BB962C8B-B14F-4D97-AF65-F5344CB8AC3E}">
        <p14:creationId xmlns:p14="http://schemas.microsoft.com/office/powerpoint/2010/main" val="90787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F9B1CE-AB96-498F-BDC0-0A3D65DF3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0" y="774847"/>
            <a:ext cx="11829939" cy="53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E5C099-F647-4D8E-A39F-1B6AEE5BE7A2}"/>
              </a:ext>
            </a:extLst>
          </p:cNvPr>
          <p:cNvSpPr/>
          <p:nvPr/>
        </p:nvSpPr>
        <p:spPr>
          <a:xfrm>
            <a:off x="216309" y="132491"/>
            <a:ext cx="11759381" cy="430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параметрами усилителя принято считать: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коэффициент усиления по напряжению КU;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коэффициент усиления по току КI;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входное сопротивление усилителя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Rвх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выходное сопротивление усилителя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Rвых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Названные параметры, как правило, рассчитываются на средних частотах, т.е. в полосе пропускания усилителя, когда влиянием всех реактивных элементов схемы можно пренебречь, поскольку в полосе пропускания коэффициент усиления К0 усилителя должен оставаться неизменным, как показано на рис. 13. Здесь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нижняя и верхняя граничные частоты усиления усилителя, 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Δf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полоса пропускания усилителя. </a:t>
            </a:r>
          </a:p>
        </p:txBody>
      </p:sp>
    </p:spTree>
    <p:extLst>
      <p:ext uri="{BB962C8B-B14F-4D97-AF65-F5344CB8AC3E}">
        <p14:creationId xmlns:p14="http://schemas.microsoft.com/office/powerpoint/2010/main" val="3489862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708</TotalTime>
  <Words>1286</Words>
  <Application>Microsoft Office PowerPoint</Application>
  <PresentationFormat>Широкоэкранный</PresentationFormat>
  <Paragraphs>57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Calisto MT</vt:lpstr>
      <vt:lpstr>Cambria Math</vt:lpstr>
      <vt:lpstr>Times New Roman</vt:lpstr>
      <vt:lpstr>Wingdings 2</vt:lpstr>
      <vt:lpstr>Сланец</vt:lpstr>
      <vt:lpstr>Лекция 5: «Основные методы расчётов схем с полупроводниковыми»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Shorin</dc:creator>
  <cp:lastModifiedBy>Vlad Shorin</cp:lastModifiedBy>
  <cp:revision>66</cp:revision>
  <dcterms:created xsi:type="dcterms:W3CDTF">2019-03-05T13:15:09Z</dcterms:created>
  <dcterms:modified xsi:type="dcterms:W3CDTF">2019-04-25T10:43:06Z</dcterms:modified>
</cp:coreProperties>
</file>