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83" r:id="rId4"/>
    <p:sldId id="284" r:id="rId5"/>
    <p:sldId id="285" r:id="rId6"/>
    <p:sldId id="277" r:id="rId7"/>
    <p:sldId id="286" r:id="rId8"/>
    <p:sldId id="287" r:id="rId9"/>
    <p:sldId id="288" r:id="rId10"/>
    <p:sldId id="290" r:id="rId11"/>
    <p:sldId id="278" r:id="rId12"/>
    <p:sldId id="291" r:id="rId13"/>
    <p:sldId id="292" r:id="rId14"/>
    <p:sldId id="293" r:id="rId15"/>
    <p:sldId id="279" r:id="rId16"/>
    <p:sldId id="294" r:id="rId17"/>
    <p:sldId id="295" r:id="rId18"/>
    <p:sldId id="29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25.04.2019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25.04.2019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25.04.2019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25.04.2019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25.04.2019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25.04.2019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25.04.2019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25.04.2019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25.04.2019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25.04.2019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25.04.2019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u.wikipedia.org/wiki/%D0%9C%D0%B5%D0%B3%D0%B0-"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u.wikipedia.org/wiki/%D0%97%D0%B5%D0%BC%D0%BB%D1%8F_(%D1%8D%D0%BB%D0%B5%D0%BA%D1%82%D1%80%D0%BE%D0%BD%D0%B8%D0%BA%D0%B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113070"/>
            <a:ext cx="12192000" cy="1440425"/>
          </a:xfrm>
        </p:spPr>
        <p:txBody>
          <a:bodyPr>
            <a:normAutofit fontScale="90000"/>
          </a:bodyPr>
          <a:lstStyle/>
          <a:p>
            <a:r>
              <a:rPr lang="ru-RU" dirty="0"/>
              <a:t>Лекция 8: «Функциональные устройства на ОУ»</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de.ifmo.ru/bk_netra/image.php?img=Imag100.gif&amp;bn=36">
            <a:extLst>
              <a:ext uri="{FF2B5EF4-FFF2-40B4-BE49-F238E27FC236}">
                <a16:creationId xmlns:a16="http://schemas.microsoft.com/office/drawing/2014/main" id="{97E367B8-B4E1-464A-8466-3A0A18D62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305" y="569964"/>
            <a:ext cx="6147772" cy="5284694"/>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6E5D3789-6337-419F-93CE-67D8219E652A}"/>
              </a:ext>
            </a:extLst>
          </p:cNvPr>
          <p:cNvSpPr/>
          <p:nvPr/>
        </p:nvSpPr>
        <p:spPr>
          <a:xfrm>
            <a:off x="5582110" y="6027003"/>
            <a:ext cx="5656161"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7 — Частотная характеристика скорректированного дифференциатора</a:t>
            </a: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EC4C788C-8075-428E-A48D-DC21B0E650D6}"/>
                  </a:ext>
                </a:extLst>
              </p:cNvPr>
              <p:cNvSpPr/>
              <p:nvPr/>
            </p:nvSpPr>
            <p:spPr>
              <a:xfrm>
                <a:off x="167149" y="569964"/>
                <a:ext cx="4975122" cy="2879186"/>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Добавление </a:t>
                </a:r>
                <a:r>
                  <a:rPr lang="ru-RU" sz="2400" dirty="0" err="1">
                    <a:latin typeface="Times New Roman" panose="02020603050405020304" pitchFamily="18" charset="0"/>
                    <a:cs typeface="Times New Roman" panose="02020603050405020304" pitchFamily="18" charset="0"/>
                  </a:rPr>
                  <a:t>Rк</a:t>
                </a:r>
                <a:r>
                  <a:rPr lang="ru-RU" sz="2400" dirty="0">
                    <a:latin typeface="Times New Roman" panose="02020603050405020304" pitchFamily="18" charset="0"/>
                    <a:cs typeface="Times New Roman" panose="02020603050405020304" pitchFamily="18" charset="0"/>
                  </a:rPr>
                  <a:t> приводит к появлению на АЧХ горизонтального участка и прекращению дифференцирования на частотах, превышающих частоту:</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ctr">
                  <a:lnSpc>
                    <a:spcPts val="3000"/>
                  </a:lnSpc>
                </a:pPr>
                <a:r>
                  <a:rPr lang="ru-RU" sz="3200" dirty="0">
                    <a:latin typeface="Times New Roman" panose="02020603050405020304" pitchFamily="18" charset="0"/>
                    <a:cs typeface="Times New Roman" panose="02020603050405020304" pitchFamily="18" charset="0"/>
                  </a:rPr>
                  <a:t>F</a:t>
                </a:r>
                <a:r>
                  <a:rPr lang="ru-RU" sz="2400" dirty="0">
                    <a:latin typeface="Times New Roman" panose="02020603050405020304" pitchFamily="18" charset="0"/>
                    <a:cs typeface="Times New Roman" panose="02020603050405020304" pitchFamily="18" charset="0"/>
                  </a:rPr>
                  <a:t>1</a:t>
                </a:r>
                <a:r>
                  <a:rPr lang="ru-RU" sz="3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3200" i="1">
                            <a:latin typeface="Cambria Math" panose="02040503050406030204" pitchFamily="18" charset="0"/>
                          </a:rPr>
                        </m:ctrlPr>
                      </m:fPr>
                      <m:num>
                        <m:r>
                          <a:rPr lang="ru-RU" sz="3200" i="1">
                            <a:latin typeface="Cambria Math" panose="02040503050406030204" pitchFamily="18" charset="0"/>
                          </a:rPr>
                          <m:t>1</m:t>
                        </m:r>
                      </m:num>
                      <m:den>
                        <m:r>
                          <a:rPr lang="en-US" sz="3200" i="1">
                            <a:latin typeface="Cambria Math" panose="02040503050406030204" pitchFamily="18" charset="0"/>
                          </a:rPr>
                          <m:t>2</m:t>
                        </m:r>
                        <m:r>
                          <a:rPr lang="en-US" sz="3200" i="1">
                            <a:latin typeface="Cambria Math" panose="02040503050406030204" pitchFamily="18" charset="0"/>
                          </a:rPr>
                          <m:t>𝜋</m:t>
                        </m:r>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𝐶</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𝑅</m:t>
                            </m:r>
                          </m:e>
                          <m:sub>
                            <m:r>
                              <a:rPr lang="en-US" sz="3200" i="1">
                                <a:latin typeface="Cambria Math" panose="02040503050406030204" pitchFamily="18" charset="0"/>
                              </a:rPr>
                              <m:t>𝑘</m:t>
                            </m:r>
                          </m:sub>
                        </m:sSub>
                      </m:den>
                    </m:f>
                  </m:oMath>
                </a14:m>
                <a:endParaRPr lang="ru-RU" sz="3200" dirty="0">
                  <a:latin typeface="Times New Roman" panose="02020603050405020304" pitchFamily="18" charset="0"/>
                  <a:cs typeface="Times New Roman" panose="02020603050405020304" pitchFamily="18" charset="0"/>
                </a:endParaRPr>
              </a:p>
            </p:txBody>
          </p:sp>
        </mc:Choice>
        <mc:Fallback xmlns="">
          <p:sp>
            <p:nvSpPr>
              <p:cNvPr id="3" name="Прямоугольник 2">
                <a:extLst>
                  <a:ext uri="{FF2B5EF4-FFF2-40B4-BE49-F238E27FC236}">
                    <a16:creationId xmlns:a16="http://schemas.microsoft.com/office/drawing/2014/main" id="{EC4C788C-8075-428E-A48D-DC21B0E650D6}"/>
                  </a:ext>
                </a:extLst>
              </p:cNvPr>
              <p:cNvSpPr>
                <a:spLocks noRot="1" noChangeAspect="1" noMove="1" noResize="1" noEditPoints="1" noAdjustHandles="1" noChangeArrowheads="1" noChangeShapeType="1" noTextEdit="1"/>
              </p:cNvSpPr>
              <p:nvPr/>
            </p:nvSpPr>
            <p:spPr>
              <a:xfrm>
                <a:off x="167149" y="569964"/>
                <a:ext cx="4975122" cy="2879186"/>
              </a:xfrm>
              <a:prstGeom prst="rect">
                <a:avLst/>
              </a:prstGeom>
              <a:blipFill>
                <a:blip r:embed="rId3"/>
                <a:stretch>
                  <a:fillRect l="-1836" t="-1903" r="-1836"/>
                </a:stretch>
              </a:blipFill>
            </p:spPr>
            <p:txBody>
              <a:bodyPr/>
              <a:lstStyle/>
              <a:p>
                <a:r>
                  <a:rPr lang="ru-RU">
                    <a:noFill/>
                  </a:rPr>
                  <a:t> </a:t>
                </a:r>
              </a:p>
            </p:txBody>
          </p:sp>
        </mc:Fallback>
      </mc:AlternateContent>
    </p:spTree>
    <p:extLst>
      <p:ext uri="{BB962C8B-B14F-4D97-AF65-F5344CB8AC3E}">
        <p14:creationId xmlns:p14="http://schemas.microsoft.com/office/powerpoint/2010/main" val="77560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948547BD-B2A0-44D6-A097-ACB86458BFD0}"/>
              </a:ext>
            </a:extLst>
          </p:cNvPr>
          <p:cNvSpPr/>
          <p:nvPr/>
        </p:nvSpPr>
        <p:spPr>
          <a:xfrm>
            <a:off x="2866103" y="94622"/>
            <a:ext cx="6459794" cy="584775"/>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Логарифмический преобразователь</a:t>
            </a: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AE55D39C-B44F-4D5F-A41F-8F89460654B3}"/>
                  </a:ext>
                </a:extLst>
              </p:cNvPr>
              <p:cNvSpPr/>
              <p:nvPr/>
            </p:nvSpPr>
            <p:spPr>
              <a:xfrm>
                <a:off x="285135" y="679397"/>
                <a:ext cx="11631562" cy="545437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Для получения логарифмической характеристики усилителя необходимо иметь устройство с логарифмической характеристикой и включать его в цепь обратной связи. Устройством, обладающим такой характеристикой, является полупроводниковый p-n переход.</a:t>
                </a:r>
              </a:p>
              <a:p>
                <a:pPr indent="540000" algn="just">
                  <a:lnSpc>
                    <a:spcPts val="3000"/>
                  </a:lnSpc>
                </a:pPr>
                <a:r>
                  <a:rPr lang="ru-RU" sz="2400" dirty="0">
                    <a:latin typeface="Times New Roman" panose="02020603050405020304" pitchFamily="18" charset="0"/>
                    <a:cs typeface="Times New Roman" panose="02020603050405020304" pitchFamily="18" charset="0"/>
                  </a:rPr>
                  <a:t>Ток через п/п диод равен:</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д</m:t>
                        </m:r>
                      </m:sub>
                    </m:sSub>
                    <m:r>
                      <a:rPr lang="en-US" sz="3200" b="0" i="1" smtClean="0">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en-US" sz="3200" b="0" i="1" smtClean="0">
                            <a:latin typeface="Cambria Math" panose="02040503050406030204" pitchFamily="18" charset="0"/>
                            <a:cs typeface="Times New Roman" panose="02020603050405020304" pitchFamily="18" charset="0"/>
                          </a:rPr>
                          <m:t>0</m:t>
                        </m:r>
                      </m:sub>
                    </m:sSub>
                    <m:d>
                      <m:dPr>
                        <m:ctrlPr>
                          <a:rPr lang="en-US" sz="3200" b="0" i="1" smtClean="0">
                            <a:latin typeface="Cambria Math" panose="02040503050406030204" pitchFamily="18" charset="0"/>
                            <a:cs typeface="Times New Roman" panose="02020603050405020304" pitchFamily="18" charset="0"/>
                          </a:rPr>
                        </m:ctrlPr>
                      </m:dPr>
                      <m:e>
                        <m:sSup>
                          <m:sSupPr>
                            <m:ctrlPr>
                              <a:rPr lang="en-US" sz="3200" b="0" i="1" smtClean="0">
                                <a:latin typeface="Cambria Math" panose="02040503050406030204" pitchFamily="18" charset="0"/>
                                <a:cs typeface="Times New Roman" panose="02020603050405020304" pitchFamily="18" charset="0"/>
                              </a:rPr>
                            </m:ctrlPr>
                          </m:sSupPr>
                          <m:e>
                            <m:r>
                              <a:rPr lang="en-US" sz="3200" b="0" i="1" smtClean="0">
                                <a:latin typeface="Cambria Math" panose="02040503050406030204" pitchFamily="18" charset="0"/>
                                <a:cs typeface="Times New Roman" panose="02020603050405020304" pitchFamily="18" charset="0"/>
                              </a:rPr>
                              <m:t>𝑒</m:t>
                            </m:r>
                          </m:e>
                          <m:sup>
                            <m:f>
                              <m:fPr>
                                <m:ctrlPr>
                                  <a:rPr lang="en-US" sz="3200" b="0" i="1" smtClean="0">
                                    <a:latin typeface="Cambria Math" panose="02040503050406030204" pitchFamily="18" charset="0"/>
                                    <a:cs typeface="Times New Roman" panose="02020603050405020304" pitchFamily="18" charset="0"/>
                                  </a:rPr>
                                </m:ctrlPr>
                              </m:fPr>
                              <m:num>
                                <m:r>
                                  <a:rPr lang="en-US" sz="3200" b="0" i="1" smtClean="0">
                                    <a:latin typeface="Cambria Math" panose="02040503050406030204" pitchFamily="18" charset="0"/>
                                    <a:cs typeface="Times New Roman" panose="02020603050405020304" pitchFamily="18" charset="0"/>
                                  </a:rPr>
                                  <m:t>𝑒𝑈</m:t>
                                </m:r>
                              </m:num>
                              <m:den>
                                <m:r>
                                  <a:rPr lang="en-US" sz="3200" b="0" i="1" smtClean="0">
                                    <a:latin typeface="Cambria Math" panose="02040503050406030204" pitchFamily="18" charset="0"/>
                                    <a:cs typeface="Times New Roman" panose="02020603050405020304" pitchFamily="18" charset="0"/>
                                  </a:rPr>
                                  <m:t>𝑘𝑇</m:t>
                                </m:r>
                              </m:den>
                            </m:f>
                          </m:sup>
                        </m:sSup>
                        <m:r>
                          <a:rPr lang="en-US" sz="3200" b="0" i="1" smtClean="0">
                            <a:latin typeface="Cambria Math" panose="02040503050406030204" pitchFamily="18" charset="0"/>
                            <a:cs typeface="Times New Roman" panose="02020603050405020304" pitchFamily="18" charset="0"/>
                          </a:rPr>
                          <m:t> −1</m:t>
                        </m:r>
                      </m:e>
                    </m:d>
                    <m:r>
                      <a:rPr lang="en-US" sz="3200" b="0" i="1" smtClean="0">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en-US" sz="3200" b="0" i="1" smtClean="0">
                            <a:latin typeface="Cambria Math" panose="02040503050406030204" pitchFamily="18" charset="0"/>
                            <a:cs typeface="Times New Roman" panose="02020603050405020304" pitchFamily="18" charset="0"/>
                          </a:rPr>
                          <m:t>0</m:t>
                        </m:r>
                      </m:sub>
                    </m:sSub>
                    <m:r>
                      <a:rPr lang="en-US" sz="3200" i="1">
                        <a:latin typeface="Cambria Math" panose="02040503050406030204" pitchFamily="18" charset="0"/>
                        <a:ea typeface="Cambria Math" panose="02040503050406030204" pitchFamily="18" charset="0"/>
                      </a:rPr>
                      <m:t>×</m:t>
                    </m:r>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𝑒</m:t>
                        </m:r>
                      </m:e>
                      <m:sup>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𝑒𝑈</m:t>
                            </m:r>
                          </m:num>
                          <m:den>
                            <m:r>
                              <a:rPr lang="en-US" sz="3200" i="1">
                                <a:latin typeface="Cambria Math" panose="02040503050406030204" pitchFamily="18" charset="0"/>
                                <a:cs typeface="Times New Roman" panose="02020603050405020304" pitchFamily="18" charset="0"/>
                              </a:rPr>
                              <m:t>𝑘𝑇</m:t>
                            </m:r>
                          </m:den>
                        </m:f>
                      </m:sup>
                    </m:sSup>
                  </m:oMath>
                </a14:m>
                <a:r>
                  <a:rPr lang="en-US" sz="3200" dirty="0">
                    <a:latin typeface="Times New Roman" panose="02020603050405020304" pitchFamily="18" charset="0"/>
                    <a:cs typeface="Times New Roman" panose="02020603050405020304" pitchFamily="18" charset="0"/>
                  </a:rPr>
                  <a:t>,</a:t>
                </a: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𝐼</m:t>
                        </m:r>
                      </m:e>
                      <m:sub>
                        <m:r>
                          <a:rPr lang="en-US"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ток утечки при небольшом обратном смещении,</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e - заряд электрона (1.6</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ru-RU" sz="2400" dirty="0">
                    <a:latin typeface="Times New Roman" panose="02020603050405020304" pitchFamily="18" charset="0"/>
                    <a:cs typeface="Times New Roman" panose="02020603050405020304" pitchFamily="18" charset="0"/>
                  </a:rPr>
                  <a:t>10</a:t>
                </a:r>
                <a:r>
                  <a:rPr lang="ru-RU" sz="2400" baseline="30000" dirty="0">
                    <a:latin typeface="Times New Roman" panose="02020603050405020304" pitchFamily="18" charset="0"/>
                    <a:cs typeface="Times New Roman" panose="02020603050405020304" pitchFamily="18" charset="0"/>
                  </a:rPr>
                  <a:t>-19</a:t>
                </a:r>
                <a:r>
                  <a:rPr lang="ru-RU" sz="2400" dirty="0">
                    <a:latin typeface="Times New Roman" panose="02020603050405020304" pitchFamily="18" charset="0"/>
                    <a:cs typeface="Times New Roman" panose="02020603050405020304" pitchFamily="18" charset="0"/>
                  </a:rPr>
                  <a:t>Кл),</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U - напряжение на диоде,</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k - постоянная Больцмана (1.38</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ru-RU" sz="2400" dirty="0">
                    <a:latin typeface="Times New Roman" panose="02020603050405020304" pitchFamily="18" charset="0"/>
                    <a:cs typeface="Times New Roman" panose="02020603050405020304" pitchFamily="18" charset="0"/>
                  </a:rPr>
                  <a:t>10</a:t>
                </a:r>
                <a:r>
                  <a:rPr lang="ru-RU" sz="2400" baseline="30000" dirty="0">
                    <a:latin typeface="Times New Roman" panose="02020603050405020304" pitchFamily="18" charset="0"/>
                    <a:cs typeface="Times New Roman" panose="02020603050405020304" pitchFamily="18" charset="0"/>
                  </a:rPr>
                  <a:t>-23</a:t>
                </a:r>
                <a:r>
                  <a:rPr lang="ru-RU" sz="2400" dirty="0">
                    <a:latin typeface="Times New Roman" panose="02020603050405020304" pitchFamily="18" charset="0"/>
                    <a:cs typeface="Times New Roman" panose="02020603050405020304" pitchFamily="18" charset="0"/>
                  </a:rPr>
                  <a:t>Дж/К), </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Т - абсолютная постоянная температура в кельвинах.</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3" name="Прямоугольник 2">
                <a:extLst>
                  <a:ext uri="{FF2B5EF4-FFF2-40B4-BE49-F238E27FC236}">
                    <a16:creationId xmlns:a16="http://schemas.microsoft.com/office/drawing/2014/main" id="{AE55D39C-B44F-4D5F-A41F-8F89460654B3}"/>
                  </a:ext>
                </a:extLst>
              </p:cNvPr>
              <p:cNvSpPr>
                <a:spLocks noRot="1" noChangeAspect="1" noMove="1" noResize="1" noEditPoints="1" noAdjustHandles="1" noChangeArrowheads="1" noChangeShapeType="1" noTextEdit="1"/>
              </p:cNvSpPr>
              <p:nvPr/>
            </p:nvSpPr>
            <p:spPr>
              <a:xfrm>
                <a:off x="285135" y="679397"/>
                <a:ext cx="11631562" cy="5454378"/>
              </a:xfrm>
              <a:prstGeom prst="rect">
                <a:avLst/>
              </a:prstGeom>
              <a:blipFill>
                <a:blip r:embed="rId2"/>
                <a:stretch>
                  <a:fillRect l="-839" t="-1006" r="-786"/>
                </a:stretch>
              </a:blipFill>
            </p:spPr>
            <p:txBody>
              <a:bodyPr/>
              <a:lstStyle/>
              <a:p>
                <a:r>
                  <a:rPr lang="ru-RU">
                    <a:noFill/>
                  </a:rPr>
                  <a:t> </a:t>
                </a:r>
              </a:p>
            </p:txBody>
          </p:sp>
        </mc:Fallback>
      </mc:AlternateContent>
    </p:spTree>
    <p:extLst>
      <p:ext uri="{BB962C8B-B14F-4D97-AF65-F5344CB8AC3E}">
        <p14:creationId xmlns:p14="http://schemas.microsoft.com/office/powerpoint/2010/main" val="402321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EBE1A9F5-4C42-435E-ADD5-4B76DC1F052C}"/>
                  </a:ext>
                </a:extLst>
              </p:cNvPr>
              <p:cNvSpPr/>
              <p:nvPr/>
            </p:nvSpPr>
            <p:spPr>
              <a:xfrm>
                <a:off x="0" y="187453"/>
                <a:ext cx="11887200"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Аналогично можно записать выражение для коллекторного тока транзистора с ОБ:</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к</m:t>
                        </m:r>
                      </m:sub>
                    </m:sSub>
                    <m:r>
                      <a:rPr lang="en-US" sz="3200" i="1">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Э</m:t>
                        </m:r>
                        <m:r>
                          <a:rPr lang="en-US" sz="3200" i="1">
                            <a:latin typeface="Cambria Math" panose="02040503050406030204" pitchFamily="18" charset="0"/>
                            <a:cs typeface="Times New Roman" panose="02020603050405020304" pitchFamily="18" charset="0"/>
                          </a:rPr>
                          <m:t>0</m:t>
                        </m:r>
                      </m:sub>
                    </m:sSub>
                    <m:d>
                      <m:dPr>
                        <m:ctrlPr>
                          <a:rPr lang="en-US" sz="3200" i="1">
                            <a:latin typeface="Cambria Math" panose="02040503050406030204" pitchFamily="18" charset="0"/>
                            <a:cs typeface="Times New Roman" panose="02020603050405020304" pitchFamily="18" charset="0"/>
                          </a:rPr>
                        </m:ctrlPr>
                      </m:dPr>
                      <m:e>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𝑒</m:t>
                            </m:r>
                          </m:e>
                          <m:sup>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𝑒</m:t>
                                </m:r>
                                <m:sSub>
                                  <m:sSubPr>
                                    <m:ctrlPr>
                                      <a:rPr lang="en-US" sz="320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𝑈</m:t>
                                    </m:r>
                                  </m:e>
                                  <m:sub>
                                    <m:r>
                                      <a:rPr lang="ru-RU" sz="3200" b="0" i="1" smtClean="0">
                                        <a:latin typeface="Cambria Math" panose="02040503050406030204" pitchFamily="18" charset="0"/>
                                        <a:cs typeface="Times New Roman" panose="02020603050405020304" pitchFamily="18" charset="0"/>
                                      </a:rPr>
                                      <m:t>БО</m:t>
                                    </m:r>
                                  </m:sub>
                                </m:sSub>
                              </m:num>
                              <m:den>
                                <m:r>
                                  <a:rPr lang="en-US" sz="3200" i="1">
                                    <a:latin typeface="Cambria Math" panose="02040503050406030204" pitchFamily="18" charset="0"/>
                                    <a:cs typeface="Times New Roman" panose="02020603050405020304" pitchFamily="18" charset="0"/>
                                  </a:rPr>
                                  <m:t>𝑘𝑇</m:t>
                                </m:r>
                              </m:den>
                            </m:f>
                          </m:sup>
                        </m:sSup>
                        <m:r>
                          <a:rPr lang="en-US" sz="3200" i="1">
                            <a:latin typeface="Cambria Math" panose="02040503050406030204" pitchFamily="18" charset="0"/>
                            <a:cs typeface="Times New Roman" panose="02020603050405020304" pitchFamily="18" charset="0"/>
                          </a:rPr>
                          <m:t> −1</m:t>
                        </m:r>
                      </m:e>
                    </m:d>
                    <m:r>
                      <a:rPr lang="en-US" sz="3200" i="1">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Э</m:t>
                        </m:r>
                        <m:r>
                          <a:rPr lang="en-US" sz="3200" i="1">
                            <a:latin typeface="Cambria Math" panose="02040503050406030204" pitchFamily="18" charset="0"/>
                            <a:cs typeface="Times New Roman" panose="02020603050405020304" pitchFamily="18" charset="0"/>
                          </a:rPr>
                          <m:t>0</m:t>
                        </m:r>
                      </m:sub>
                    </m:sSub>
                    <m:r>
                      <a:rPr lang="en-US" sz="3200" i="1">
                        <a:latin typeface="Cambria Math" panose="02040503050406030204" pitchFamily="18" charset="0"/>
                        <a:ea typeface="Cambria Math" panose="02040503050406030204" pitchFamily="18" charset="0"/>
                      </a:rPr>
                      <m:t>×</m:t>
                    </m:r>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𝑒</m:t>
                        </m:r>
                      </m:e>
                      <m:sup>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𝑒</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𝑈</m:t>
                                </m:r>
                              </m:e>
                              <m:sub>
                                <m:r>
                                  <a:rPr lang="ru-RU" sz="3200" i="1">
                                    <a:latin typeface="Cambria Math" panose="02040503050406030204" pitchFamily="18" charset="0"/>
                                    <a:cs typeface="Times New Roman" panose="02020603050405020304" pitchFamily="18" charset="0"/>
                                  </a:rPr>
                                  <m:t>БО</m:t>
                                </m:r>
                              </m:sub>
                            </m:sSub>
                          </m:num>
                          <m:den>
                            <m:r>
                              <a:rPr lang="en-US" sz="3200" i="1">
                                <a:latin typeface="Cambria Math" panose="02040503050406030204" pitchFamily="18" charset="0"/>
                                <a:cs typeface="Times New Roman" panose="02020603050405020304" pitchFamily="18" charset="0"/>
                              </a:rPr>
                              <m:t>𝑘𝑇</m:t>
                            </m:r>
                          </m:den>
                        </m:f>
                      </m:sup>
                    </m:sSup>
                  </m:oMath>
                </a14:m>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где U</a:t>
                </a:r>
                <a:r>
                  <a:rPr lang="ru-RU" sz="2400" baseline="-25000" dirty="0">
                    <a:latin typeface="Times New Roman" panose="02020603050405020304" pitchFamily="18" charset="0"/>
                    <a:cs typeface="Times New Roman" panose="02020603050405020304" pitchFamily="18" charset="0"/>
                  </a:rPr>
                  <a:t>БЭ</a:t>
                </a:r>
                <a:r>
                  <a:rPr lang="ru-RU" sz="2400" dirty="0">
                    <a:latin typeface="Times New Roman" panose="02020603050405020304" pitchFamily="18" charset="0"/>
                    <a:cs typeface="Times New Roman" panose="02020603050405020304" pitchFamily="18" charset="0"/>
                  </a:rPr>
                  <a:t>- напряжение эмиттер - база, I</a:t>
                </a:r>
                <a:r>
                  <a:rPr lang="ru-RU" sz="2400" baseline="-25000" dirty="0">
                    <a:latin typeface="Times New Roman" panose="02020603050405020304" pitchFamily="18" charset="0"/>
                    <a:cs typeface="Times New Roman" panose="02020603050405020304" pitchFamily="18" charset="0"/>
                  </a:rPr>
                  <a:t>эо</a:t>
                </a:r>
                <a:r>
                  <a:rPr lang="ru-RU" sz="2400" dirty="0">
                    <a:latin typeface="Times New Roman" panose="02020603050405020304" pitchFamily="18" charset="0"/>
                    <a:cs typeface="Times New Roman" panose="02020603050405020304" pitchFamily="18" charset="0"/>
                  </a:rPr>
                  <a:t>- ток перехода эмиттер база при небольшом обратном смещении. Как диод так и транзистор можно использовать для получения логарифмической зависимости.</a:t>
                </a:r>
              </a:p>
              <a:p>
                <a:pPr indent="540000" algn="just">
                  <a:lnSpc>
                    <a:spcPts val="3000"/>
                  </a:lnSpc>
                </a:pPr>
                <a:endParaRPr lang="en-US" sz="32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EBE1A9F5-4C42-435E-ADD5-4B76DC1F052C}"/>
                  </a:ext>
                </a:extLst>
              </p:cNvPr>
              <p:cNvSpPr>
                <a:spLocks noRot="1" noChangeAspect="1" noMove="1" noResize="1" noEditPoints="1" noAdjustHandles="1" noChangeArrowheads="1" noChangeShapeType="1" noTextEdit="1"/>
              </p:cNvSpPr>
              <p:nvPr/>
            </p:nvSpPr>
            <p:spPr>
              <a:xfrm>
                <a:off x="0" y="187453"/>
                <a:ext cx="11887200" cy="3146054"/>
              </a:xfrm>
              <a:prstGeom prst="rect">
                <a:avLst/>
              </a:prstGeom>
              <a:blipFill>
                <a:blip r:embed="rId2"/>
                <a:stretch>
                  <a:fillRect l="-769" t="-1744" r="-769"/>
                </a:stretch>
              </a:blipFill>
            </p:spPr>
            <p:txBody>
              <a:bodyPr/>
              <a:lstStyle/>
              <a:p>
                <a:r>
                  <a:rPr lang="ru-RU">
                    <a:noFill/>
                  </a:rPr>
                  <a:t> </a:t>
                </a:r>
              </a:p>
            </p:txBody>
          </p:sp>
        </mc:Fallback>
      </mc:AlternateContent>
      <p:pic>
        <p:nvPicPr>
          <p:cNvPr id="10242" name="Picture 2" descr="https://de.ifmo.ru/bk_netra/image.php?img=Imag111.gif&amp;bn=36">
            <a:extLst>
              <a:ext uri="{FF2B5EF4-FFF2-40B4-BE49-F238E27FC236}">
                <a16:creationId xmlns:a16="http://schemas.microsoft.com/office/drawing/2014/main" id="{042FC470-7F65-4CE3-8E60-8E67E6307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024" y="2879929"/>
            <a:ext cx="6457176" cy="296043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46CDA4E2-1ED8-4DA3-8222-CA7D87486FF7}"/>
              </a:ext>
            </a:extLst>
          </p:cNvPr>
          <p:cNvSpPr/>
          <p:nvPr/>
        </p:nvSpPr>
        <p:spPr>
          <a:xfrm>
            <a:off x="6096000" y="5840362"/>
            <a:ext cx="5365795" cy="830997"/>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Рисунок 9 — Схема логарифмического преобразователя</a:t>
            </a:r>
          </a:p>
        </p:txBody>
      </p:sp>
    </p:spTree>
    <p:extLst>
      <p:ext uri="{BB962C8B-B14F-4D97-AF65-F5344CB8AC3E}">
        <p14:creationId xmlns:p14="http://schemas.microsoft.com/office/powerpoint/2010/main" val="8628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de.ifmo.ru/bk_netra/image.php?img=Imag123.gif&amp;bn=36">
            <a:extLst>
              <a:ext uri="{FF2B5EF4-FFF2-40B4-BE49-F238E27FC236}">
                <a16:creationId xmlns:a16="http://schemas.microsoft.com/office/drawing/2014/main" id="{88D05700-4ED8-43AE-8605-60980D2FB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40" y="158392"/>
            <a:ext cx="6813942" cy="4059647"/>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3FA0600B-7FFD-4BD5-A35C-A01216745B8F}"/>
              </a:ext>
            </a:extLst>
          </p:cNvPr>
          <p:cNvSpPr/>
          <p:nvPr/>
        </p:nvSpPr>
        <p:spPr>
          <a:xfrm>
            <a:off x="7090782" y="158392"/>
            <a:ext cx="4953734" cy="830997"/>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10 — Схема логарифмического преобразователя</a:t>
            </a:r>
          </a:p>
        </p:txBody>
      </p:sp>
      <p:sp>
        <p:nvSpPr>
          <p:cNvPr id="3" name="Прямоугольник 2">
            <a:extLst>
              <a:ext uri="{FF2B5EF4-FFF2-40B4-BE49-F238E27FC236}">
                <a16:creationId xmlns:a16="http://schemas.microsoft.com/office/drawing/2014/main" id="{B05C2757-CE0E-44BF-896E-03EDCF754662}"/>
              </a:ext>
            </a:extLst>
          </p:cNvPr>
          <p:cNvSpPr/>
          <p:nvPr/>
        </p:nvSpPr>
        <p:spPr>
          <a:xfrm>
            <a:off x="276840" y="4322995"/>
            <a:ext cx="11767676"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Благодаря потенциальному заземлению инвертирующего входа резистор R1 преобразует напряжение </a:t>
            </a:r>
            <a:r>
              <a:rPr lang="ru-RU" sz="2400" dirty="0" err="1">
                <a:latin typeface="Times New Roman" panose="02020603050405020304" pitchFamily="18" charset="0"/>
                <a:cs typeface="Times New Roman" panose="02020603050405020304" pitchFamily="18" charset="0"/>
              </a:rPr>
              <a:t>Uвх</a:t>
            </a:r>
            <a:r>
              <a:rPr lang="ru-RU" sz="2400" dirty="0">
                <a:latin typeface="Times New Roman" panose="02020603050405020304" pitchFamily="18" charset="0"/>
                <a:cs typeface="Times New Roman" panose="02020603050405020304" pitchFamily="18" charset="0"/>
              </a:rPr>
              <a:t> в ток. Этот ток протекает через транзистор Т1 и создает на его эмиттере потенциал, который на величину падения напряжения UБЭ ниже потенциала земли. Транзистор Т2 служит для температурной компенсации. Источник тока, выполненный на ПТ Т3 задает входной ток, служащий для установки выходного напряжения на ноль.</a:t>
            </a:r>
          </a:p>
        </p:txBody>
      </p:sp>
    </p:spTree>
    <p:extLst>
      <p:ext uri="{BB962C8B-B14F-4D97-AF65-F5344CB8AC3E}">
        <p14:creationId xmlns:p14="http://schemas.microsoft.com/office/powerpoint/2010/main" val="541798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FCE45E3-45BE-480A-9099-D1354F24D853}"/>
              </a:ext>
            </a:extLst>
          </p:cNvPr>
          <p:cNvSpPr/>
          <p:nvPr/>
        </p:nvSpPr>
        <p:spPr>
          <a:xfrm>
            <a:off x="157317" y="117694"/>
            <a:ext cx="11906864"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Второй ОУ является не инвертирующим, его коэффициент усиления по напряжению должен быть приблизительно равен 16, для того чтобы напряжение на выходе изменялось в отношении -1,0 В на декаду входного тока.</a:t>
            </a:r>
          </a:p>
          <a:p>
            <a:pPr indent="540000" algn="just">
              <a:lnSpc>
                <a:spcPts val="3000"/>
              </a:lnSpc>
            </a:pPr>
            <a:r>
              <a:rPr lang="ru-RU" sz="2400" dirty="0">
                <a:latin typeface="Times New Roman" panose="02020603050405020304" pitchFamily="18" charset="0"/>
                <a:cs typeface="Times New Roman" panose="02020603050405020304" pitchFamily="18" charset="0"/>
              </a:rPr>
              <a:t>В качестве Т1и Т2 используется согласованная пара транзисторов.</a:t>
            </a:r>
          </a:p>
          <a:p>
            <a:pPr indent="540000" algn="just">
              <a:lnSpc>
                <a:spcPts val="3000"/>
              </a:lnSpc>
            </a:pPr>
            <a:r>
              <a:rPr lang="ru-RU" sz="2400" dirty="0">
                <a:latin typeface="Times New Roman" panose="02020603050405020304" pitchFamily="18" charset="0"/>
                <a:cs typeface="Times New Roman" panose="02020603050405020304" pitchFamily="18" charset="0"/>
              </a:rPr>
              <a:t>Такая схема обеспечивает точную логарифмическую зависимость выходного напряжения в пределах 7 или более декад (от 1 нА до 10 нА) при условии, что транзистор имеет небольшие токи утечки, а ОУ - малый входной ток смещения. Для получения хорошей характеристики при малых входных токов входной ОУ следует точно настроить на ноль сдвига. Конденсатор С1 служит для частотной стабилизации при включении ОС, так как усиление по напряжению в контуре ОС определяет транзистор Т1. Диод Д1 предотвращает пробой и разрушении перехода база - эмиттер Т1 в случае появление отрицательного напряжения на входе, так как Т1 не обеспечивает цепь ОС при положительном входном напряжении ОУ.</a:t>
            </a:r>
          </a:p>
        </p:txBody>
      </p:sp>
    </p:spTree>
    <p:extLst>
      <p:ext uri="{BB962C8B-B14F-4D97-AF65-F5344CB8AC3E}">
        <p14:creationId xmlns:p14="http://schemas.microsoft.com/office/powerpoint/2010/main" val="887646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3036659-6D5D-4B1E-A722-D790D921A84A}"/>
              </a:ext>
            </a:extLst>
          </p:cNvPr>
          <p:cNvSpPr/>
          <p:nvPr/>
        </p:nvSpPr>
        <p:spPr>
          <a:xfrm>
            <a:off x="3048000" y="0"/>
            <a:ext cx="6096000" cy="584775"/>
          </a:xfrm>
          <a:prstGeom prst="rect">
            <a:avLst/>
          </a:prstGeom>
        </p:spPr>
        <p:txBody>
          <a:bodyPr>
            <a:spAutoFit/>
          </a:bodyPr>
          <a:lstStyle/>
          <a:p>
            <a:r>
              <a:rPr lang="ru-RU" sz="3200" dirty="0">
                <a:latin typeface="Times New Roman" panose="02020603050405020304" pitchFamily="18" charset="0"/>
                <a:cs typeface="Times New Roman" panose="02020603050405020304" pitchFamily="18" charset="0"/>
              </a:rPr>
              <a:t>Дифференциальный усилитель</a:t>
            </a:r>
          </a:p>
        </p:txBody>
      </p:sp>
      <p:sp>
        <p:nvSpPr>
          <p:cNvPr id="3" name="Прямоугольник 2">
            <a:extLst>
              <a:ext uri="{FF2B5EF4-FFF2-40B4-BE49-F238E27FC236}">
                <a16:creationId xmlns:a16="http://schemas.microsoft.com/office/drawing/2014/main" id="{AC8E1BE5-7866-4F87-819C-556306748057}"/>
              </a:ext>
            </a:extLst>
          </p:cNvPr>
          <p:cNvSpPr/>
          <p:nvPr/>
        </p:nvSpPr>
        <p:spPr>
          <a:xfrm>
            <a:off x="0" y="584775"/>
            <a:ext cx="11877367"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Дифференциальный усилитель</a:t>
            </a:r>
            <a:r>
              <a:rPr lang="ru-RU" sz="2400" dirty="0">
                <a:latin typeface="Times New Roman" panose="02020603050405020304" pitchFamily="18" charset="0"/>
                <a:cs typeface="Times New Roman" panose="02020603050405020304" pitchFamily="18" charset="0"/>
              </a:rPr>
              <a:t> — это усилитель, обладающий двумя входами, выходной сигнал которого равен разности входных сигналов, умноженный на константу. Константа в данном случае — это коэффициент усиления дифференциального усилителя.</a:t>
            </a:r>
          </a:p>
          <a:p>
            <a:pPr indent="540000" algn="just">
              <a:lnSpc>
                <a:spcPts val="3000"/>
              </a:lnSpc>
            </a:pPr>
            <a:r>
              <a:rPr lang="ru-RU" sz="2400" dirty="0">
                <a:latin typeface="Times New Roman" panose="02020603050405020304" pitchFamily="18" charset="0"/>
                <a:cs typeface="Times New Roman" panose="02020603050405020304" pitchFamily="18" charset="0"/>
              </a:rPr>
              <a:t>Фишкой данного типа усилителей является то, что сигнал приходящий на оба входа одновременно не усиливается. Т.е. если к полезному сигналу примешаны синфазные помехи или постоянные уровни, то усилен будет только полезный сигнал. Помимо этого такие усилители обладают высоким коэффициентом усиления, высоким входным полным сопротивлением и большим Коэффициентом Ослабления Синфазного Сигнала (КОСС).</a:t>
            </a:r>
          </a:p>
          <a:p>
            <a:pPr indent="540000" algn="just">
              <a:lnSpc>
                <a:spcPts val="3000"/>
              </a:lnSpc>
            </a:pPr>
            <a:r>
              <a:rPr lang="ru-RU" sz="2400" dirty="0">
                <a:latin typeface="Times New Roman" panose="02020603050405020304" pitchFamily="18" charset="0"/>
                <a:cs typeface="Times New Roman" panose="02020603050405020304" pitchFamily="18" charset="0"/>
              </a:rPr>
              <a:t>Эти свойства делают дифференциальный усилитель невероятно полезным и даже незаменимым при усилении очень маленьких по величине сигналов, например, от различных датчиков.</a:t>
            </a:r>
          </a:p>
        </p:txBody>
      </p:sp>
    </p:spTree>
    <p:extLst>
      <p:ext uri="{BB962C8B-B14F-4D97-AF65-F5344CB8AC3E}">
        <p14:creationId xmlns:p14="http://schemas.microsoft.com/office/powerpoint/2010/main" val="399249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0EE7041-69DA-4508-A496-B401E6AEF3B3}"/>
              </a:ext>
            </a:extLst>
          </p:cNvPr>
          <p:cNvSpPr/>
          <p:nvPr/>
        </p:nvSpPr>
        <p:spPr>
          <a:xfrm>
            <a:off x="6095999" y="5807379"/>
            <a:ext cx="5810866"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11 — Схема инструментального дифференциального усилителя на базе ОУ</a:t>
            </a:r>
          </a:p>
        </p:txBody>
      </p:sp>
      <p:pic>
        <p:nvPicPr>
          <p:cNvPr id="12294" name="Picture 6" descr="https://upload.wikimedia.org/wikipedia/commons/6/6c/Amplificador_de_intrumentaci%C3%B3n.png">
            <a:extLst>
              <a:ext uri="{FF2B5EF4-FFF2-40B4-BE49-F238E27FC236}">
                <a16:creationId xmlns:a16="http://schemas.microsoft.com/office/drawing/2014/main" id="{FA994C7D-F831-412B-ADC0-3F197F3A6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4601" y="1702565"/>
            <a:ext cx="5713661" cy="4104814"/>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BAB96BD8-B005-428E-9657-81D12A57EB17}"/>
              </a:ext>
            </a:extLst>
          </p:cNvPr>
          <p:cNvSpPr/>
          <p:nvPr/>
        </p:nvSpPr>
        <p:spPr>
          <a:xfrm>
            <a:off x="48601" y="132904"/>
            <a:ext cx="12035244"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Для предварительного усиления слабого дифференциального сигнала в высокоточных системах от усилителя требуются высокие параметры точности коэффициента усиления, и во многих случаях также большое входное сопротивление.</a:t>
            </a:r>
          </a:p>
        </p:txBody>
      </p:sp>
      <p:sp>
        <p:nvSpPr>
          <p:cNvPr id="5" name="Прямоугольник 4">
            <a:extLst>
              <a:ext uri="{FF2B5EF4-FFF2-40B4-BE49-F238E27FC236}">
                <a16:creationId xmlns:a16="http://schemas.microsoft.com/office/drawing/2014/main" id="{1041AC82-007D-4BD7-8909-C2AF1B13556E}"/>
              </a:ext>
            </a:extLst>
          </p:cNvPr>
          <p:cNvSpPr/>
          <p:nvPr/>
        </p:nvSpPr>
        <p:spPr>
          <a:xfrm>
            <a:off x="108155" y="1266865"/>
            <a:ext cx="6096000" cy="3915495"/>
          </a:xfrm>
          <a:prstGeom prst="rect">
            <a:avLst/>
          </a:prstGeom>
        </p:spPr>
        <p:txBody>
          <a:bodyPr>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Точность коэффициента усиления обычно обеспечивают применением глубокой отрицательной обратной связи, охватывая ею операционный усилитель. Однако дифференциальный усилитель на базе одного операционного усилителя не обеспечивает высокого входного сопротивления порядка нескольких </a:t>
            </a:r>
            <a:r>
              <a:rPr lang="ru-RU" sz="2400" dirty="0">
                <a:latin typeface="Times New Roman" panose="02020603050405020304" pitchFamily="18" charset="0"/>
                <a:cs typeface="Times New Roman" panose="02020603050405020304" pitchFamily="18" charset="0"/>
                <a:hlinkClick r:id="rId3" tooltip="Мега-"/>
              </a:rPr>
              <a:t>мега</a:t>
            </a:r>
            <a:r>
              <a:rPr lang="ru-RU" sz="2400" dirty="0">
                <a:latin typeface="Times New Roman" panose="02020603050405020304" pitchFamily="18" charset="0"/>
                <a:cs typeface="Times New Roman" panose="02020603050405020304" pitchFamily="18" charset="0"/>
              </a:rPr>
              <a:t>ом, поэтому зачастую применяют сборку, аналогичную изображённой на схеме. </a:t>
            </a:r>
          </a:p>
        </p:txBody>
      </p:sp>
    </p:spTree>
    <p:extLst>
      <p:ext uri="{BB962C8B-B14F-4D97-AF65-F5344CB8AC3E}">
        <p14:creationId xmlns:p14="http://schemas.microsoft.com/office/powerpoint/2010/main" val="94792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41B512C-9918-44FD-86EE-0887AAF76873}"/>
              </a:ext>
            </a:extLst>
          </p:cNvPr>
          <p:cNvSpPr/>
          <p:nvPr/>
        </p:nvSpPr>
        <p:spPr>
          <a:xfrm>
            <a:off x="176980" y="124730"/>
            <a:ext cx="11700387" cy="6608540"/>
          </a:xfrm>
          <a:prstGeom prst="rect">
            <a:avLst/>
          </a:prstGeom>
        </p:spPr>
        <p:txBody>
          <a:bodyPr wrap="square">
            <a:spAutoFit/>
          </a:bodyPr>
          <a:lstStyle/>
          <a:p>
            <a:pPr indent="540000" algn="just" fontAlgn="base">
              <a:lnSpc>
                <a:spcPts val="3000"/>
              </a:lnSpc>
            </a:pPr>
            <a:r>
              <a:rPr lang="ru-RU" sz="2400" dirty="0">
                <a:latin typeface="Times New Roman" panose="02020603050405020304" pitchFamily="18" charset="0"/>
                <a:cs typeface="Times New Roman" panose="02020603050405020304" pitchFamily="18" charset="0"/>
              </a:rPr>
              <a:t>Здесь входное дифференциальное напряжение (V2-V1) подаётся на неинвертирующий вход операционного усилителя, который не используется для создания обратной связи, а собственное входное сопротивление прецизионных операционных усилителей составляет значения порядка нескольких сотен мегаом. Инструментальные дифференциальные усилители применяются для точного съёма напряжений с плеч электронного моста и других датчиков с малым выходным импедансом.</a:t>
            </a:r>
          </a:p>
          <a:p>
            <a:pPr indent="540000" algn="just" fontAlgn="base">
              <a:lnSpc>
                <a:spcPts val="3000"/>
              </a:lnSpc>
            </a:pPr>
            <a:r>
              <a:rPr lang="ru-RU" sz="2400" dirty="0">
                <a:latin typeface="Times New Roman" panose="02020603050405020304" pitchFamily="18" charset="0"/>
                <a:cs typeface="Times New Roman" panose="02020603050405020304" pitchFamily="18" charset="0"/>
              </a:rPr>
              <a:t>Дифференциальный  усилитель имеет, к сожалению, два серьезных недостатка, которые перечеркивают его во многих ситуациях:</a:t>
            </a:r>
          </a:p>
          <a:p>
            <a:pPr indent="540000" algn="just" fontAlgn="base">
              <a:lnSpc>
                <a:spcPts val="3000"/>
              </a:lnSpc>
              <a:buFont typeface="Arial" panose="020B0604020202020204" pitchFamily="34" charset="0"/>
              <a:buChar char="•"/>
            </a:pPr>
            <a:r>
              <a:rPr lang="ru-RU" sz="2400" i="1" dirty="0">
                <a:latin typeface="Times New Roman" panose="02020603050405020304" pitchFamily="18" charset="0"/>
                <a:cs typeface="Times New Roman" panose="02020603050405020304" pitchFamily="18" charset="0"/>
              </a:rPr>
              <a:t>Первый недостаток </a:t>
            </a:r>
            <a:r>
              <a:rPr lang="ru-RU" sz="2400" dirty="0">
                <a:latin typeface="Times New Roman" panose="02020603050405020304" pitchFamily="18" charset="0"/>
                <a:cs typeface="Times New Roman" panose="02020603050405020304" pitchFamily="18" charset="0"/>
              </a:rPr>
              <a:t>— низкое входное сопротивление, которое зависит от величины резистора (как и в инвертирующим усилителе). В случае, когда мы измеряем очень слабый сигнал с термопары или моста Уитстона, то усилитель даст существенную ошибку в измерительную систему.</a:t>
            </a:r>
          </a:p>
          <a:p>
            <a:pPr indent="540000" algn="just" fontAlgn="base">
              <a:lnSpc>
                <a:spcPts val="3000"/>
              </a:lnSpc>
              <a:buFont typeface="Arial" panose="020B0604020202020204" pitchFamily="34" charset="0"/>
              <a:buChar char="•"/>
            </a:pPr>
            <a:r>
              <a:rPr lang="ru-RU" sz="2400" i="1" dirty="0">
                <a:latin typeface="Times New Roman" panose="02020603050405020304" pitchFamily="18" charset="0"/>
                <a:cs typeface="Times New Roman" panose="02020603050405020304" pitchFamily="18" charset="0"/>
              </a:rPr>
              <a:t>Второй недостаток </a:t>
            </a:r>
            <a:r>
              <a:rPr lang="ru-RU" sz="2400" dirty="0">
                <a:latin typeface="Times New Roman" panose="02020603050405020304" pitchFamily="18" charset="0"/>
                <a:cs typeface="Times New Roman" panose="02020603050405020304" pitchFamily="18" charset="0"/>
              </a:rPr>
              <a:t>— нелегко изменить коэффициент усиления. Чтобы это сделать, нужно одновременно изменить значение двух резисторов, что на практике очень сложно. Нужно иметь спаренный потенциометр или ввести систему аналоговых мультиплексоров, что значительно усложнит схему.</a:t>
            </a:r>
          </a:p>
        </p:txBody>
      </p:sp>
    </p:spTree>
    <p:extLst>
      <p:ext uri="{BB962C8B-B14F-4D97-AF65-F5344CB8AC3E}">
        <p14:creationId xmlns:p14="http://schemas.microsoft.com/office/powerpoint/2010/main" val="4212511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E0675C2-B6FA-469B-AFBF-28715B761E49}"/>
              </a:ext>
            </a:extLst>
          </p:cNvPr>
          <p:cNvSpPr/>
          <p:nvPr/>
        </p:nvSpPr>
        <p:spPr>
          <a:xfrm>
            <a:off x="240288" y="157005"/>
            <a:ext cx="1826141"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Применение</a:t>
            </a:r>
          </a:p>
        </p:txBody>
      </p:sp>
      <p:sp>
        <p:nvSpPr>
          <p:cNvPr id="3" name="Прямоугольник 2">
            <a:extLst>
              <a:ext uri="{FF2B5EF4-FFF2-40B4-BE49-F238E27FC236}">
                <a16:creationId xmlns:a16="http://schemas.microsoft.com/office/drawing/2014/main" id="{7CB49EFC-FE77-4364-8AD7-B824664FDC5B}"/>
              </a:ext>
            </a:extLst>
          </p:cNvPr>
          <p:cNvSpPr/>
          <p:nvPr/>
        </p:nvSpPr>
        <p:spPr>
          <a:xfrm>
            <a:off x="240287" y="688111"/>
            <a:ext cx="11696073" cy="622382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Дифференциальный усилитель необходим в случаях, когда информацию несёт не абсолютное значение напряжения в некоторой точке (относительно </a:t>
            </a:r>
            <a:r>
              <a:rPr lang="ru-RU" sz="2400" dirty="0">
                <a:latin typeface="Times New Roman" panose="02020603050405020304" pitchFamily="18" charset="0"/>
                <a:cs typeface="Times New Roman" panose="02020603050405020304" pitchFamily="18" charset="0"/>
                <a:hlinkClick r:id="rId2" tooltip="Земля (электроника)"/>
              </a:rPr>
              <a:t>уровня заземления</a:t>
            </a:r>
            <a:r>
              <a:rPr lang="ru-RU" sz="2400" dirty="0">
                <a:latin typeface="Times New Roman" panose="02020603050405020304" pitchFamily="18" charset="0"/>
                <a:cs typeface="Times New Roman" panose="02020603050405020304" pitchFamily="18" charset="0"/>
              </a:rPr>
              <a:t>), а разность напряжений между двумя точками. Характерным примером является резистивный датчик тока, включенный последовательно с исследуемой цепью.</a:t>
            </a:r>
          </a:p>
          <a:p>
            <a:pPr indent="540000" algn="just">
              <a:lnSpc>
                <a:spcPts val="3000"/>
              </a:lnSpc>
            </a:pPr>
            <a:r>
              <a:rPr lang="ru-RU" sz="2400" dirty="0">
                <a:latin typeface="Times New Roman" panose="02020603050405020304" pitchFamily="18" charset="0"/>
                <a:cs typeface="Times New Roman" panose="02020603050405020304" pitchFamily="18" charset="0"/>
              </a:rPr>
              <a:t>Следует использовать дифференциальные усилители всегда, когда возможно наличие синфазных помех в сигнале. Например, при измерении электрических потенциалов, снимаемых с определённых точек живого организма: при снятии электрокардиограммы, электроэнцефалографии и подобных методах исследования. Обычно необходимо также использовать специальные линии передачи сигналов, например, экранированную двухпроводную линию для передачи сигнала с микрофона (применяется, например, в линиях с разъёмом XLR).</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 1960-х годов дифференциальный усилитель применяется в цифровых микросхемах с эмиттерно-связанной логикой (ЭСЛ).</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Дифференциальный усилитель применяется в эмиттерно-связанных триггерах Шмитта.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Аналоговые умножители, Ячейка Гилберта.</a:t>
            </a:r>
          </a:p>
        </p:txBody>
      </p:sp>
    </p:spTree>
    <p:extLst>
      <p:ext uri="{BB962C8B-B14F-4D97-AF65-F5344CB8AC3E}">
        <p14:creationId xmlns:p14="http://schemas.microsoft.com/office/powerpoint/2010/main" val="1375505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EC1CE9E-72C2-4896-BBB1-43509355AFB1}"/>
              </a:ext>
            </a:extLst>
          </p:cNvPr>
          <p:cNvSpPr/>
          <p:nvPr/>
        </p:nvSpPr>
        <p:spPr>
          <a:xfrm>
            <a:off x="4891548" y="78658"/>
            <a:ext cx="2408903" cy="584775"/>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Интегратор</a:t>
            </a:r>
          </a:p>
        </p:txBody>
      </p:sp>
      <p:sp>
        <p:nvSpPr>
          <p:cNvPr id="5" name="Прямоугольник 4">
            <a:extLst>
              <a:ext uri="{FF2B5EF4-FFF2-40B4-BE49-F238E27FC236}">
                <a16:creationId xmlns:a16="http://schemas.microsoft.com/office/drawing/2014/main" id="{9221839B-9C01-4C4C-94D7-865DF28837A1}"/>
              </a:ext>
            </a:extLst>
          </p:cNvPr>
          <p:cNvSpPr/>
          <p:nvPr/>
        </p:nvSpPr>
        <p:spPr>
          <a:xfrm>
            <a:off x="196645" y="749142"/>
            <a:ext cx="5220929"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Интегратором</a:t>
            </a:r>
            <a:r>
              <a:rPr lang="ru-RU" sz="2400" dirty="0">
                <a:latin typeface="Times New Roman" panose="02020603050405020304" pitchFamily="18" charset="0"/>
                <a:cs typeface="Times New Roman" panose="02020603050405020304" pitchFamily="18" charset="0"/>
              </a:rPr>
              <a:t> (интегрирующим усилителем) называется устройство, выходной сигнал которого пропорционален интегралу по времени от его входного сигнала. Интеграторы широко применяются для формирования линейно нарастающего или линейно убывающего напряжений, а также в схемах формирования пилообразного напряжения развертки (например, в электронно-лучевых трубках аналоговых осциллографов).</a:t>
            </a:r>
          </a:p>
        </p:txBody>
      </p:sp>
      <p:pic>
        <p:nvPicPr>
          <p:cNvPr id="1026" name="Picture 2" descr="http://ok-t.ru/studopediaru/baza7/1445236321276.files/image786.gif">
            <a:extLst>
              <a:ext uri="{FF2B5EF4-FFF2-40B4-BE49-F238E27FC236}">
                <a16:creationId xmlns:a16="http://schemas.microsoft.com/office/drawing/2014/main" id="{2A9E48BF-1C2E-4D31-A3C3-3273C50BB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961" y="874716"/>
            <a:ext cx="6346510" cy="4208561"/>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AF099281-E15C-4F80-908D-D7379DB572AA}"/>
              </a:ext>
            </a:extLst>
          </p:cNvPr>
          <p:cNvSpPr/>
          <p:nvPr/>
        </p:nvSpPr>
        <p:spPr>
          <a:xfrm>
            <a:off x="5583961" y="5208851"/>
            <a:ext cx="6411394"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 — Интегрирующий усилитель на ОУ</a:t>
            </a:r>
          </a:p>
        </p:txBody>
      </p:sp>
    </p:spTree>
    <p:extLst>
      <p:ext uri="{BB962C8B-B14F-4D97-AF65-F5344CB8AC3E}">
        <p14:creationId xmlns:p14="http://schemas.microsoft.com/office/powerpoint/2010/main" val="285580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94C7A365-F93A-48AE-9000-F3D5D0563637}"/>
                  </a:ext>
                </a:extLst>
              </p:cNvPr>
              <p:cNvSpPr/>
              <p:nvPr/>
            </p:nvSpPr>
            <p:spPr>
              <a:xfrm>
                <a:off x="216309" y="203622"/>
                <a:ext cx="7283401"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Интегрирующие цепи предназначены для интегрирования во времени электрических входных сигналов. Величина входного сигнала в общем виде описывается уравнением</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algn="ctr">
                  <a:lnSpc>
                    <a:spcPts val="3000"/>
                  </a:lnSpc>
                </a:pPr>
                <a:r>
                  <a:rPr lang="en-US" sz="2800" dirty="0">
                    <a:latin typeface="Times New Roman" panose="02020603050405020304" pitchFamily="18" charset="0"/>
                    <a:cs typeface="Times New Roman" panose="02020603050405020304" pitchFamily="18" charset="0"/>
                  </a:rPr>
                  <a:t>U</a:t>
                </a:r>
                <a:r>
                  <a:rPr lang="ru-RU" sz="2800" dirty="0">
                    <a:latin typeface="Times New Roman" panose="02020603050405020304" pitchFamily="18" charset="0"/>
                    <a:cs typeface="Times New Roman" panose="02020603050405020304" pitchFamily="18" charset="0"/>
                  </a:rPr>
                  <a:t>вх(</a:t>
                </a:r>
                <a:r>
                  <a:rPr lang="en-US" sz="2800" dirty="0">
                    <a:latin typeface="Times New Roman" panose="02020603050405020304" pitchFamily="18" charset="0"/>
                    <a:cs typeface="Times New Roman" panose="02020603050405020304" pitchFamily="18" charset="0"/>
                  </a:rPr>
                  <a:t>t)= U</a:t>
                </a:r>
                <a:r>
                  <a:rPr lang="ru-RU" sz="2800" dirty="0">
                    <a:latin typeface="Times New Roman" panose="02020603050405020304" pitchFamily="18" charset="0"/>
                    <a:cs typeface="Times New Roman" panose="02020603050405020304" pitchFamily="18" charset="0"/>
                  </a:rPr>
                  <a:t>вых(0) + </a:t>
                </a:r>
                <a:r>
                  <a:rPr lang="en-US" sz="2800" dirty="0">
                    <a:latin typeface="Times New Roman" panose="02020603050405020304" pitchFamily="18" charset="0"/>
                    <a:cs typeface="Times New Roman" panose="02020603050405020304" pitchFamily="18" charset="0"/>
                  </a:rPr>
                  <a:t>K</a:t>
                </a:r>
                <a14:m>
                  <m:oMath xmlns:m="http://schemas.openxmlformats.org/officeDocument/2006/math">
                    <m:nary>
                      <m:naryPr>
                        <m:ctrlPr>
                          <a:rPr lang="en-US" sz="2800" i="1">
                            <a:latin typeface="Cambria Math" panose="02040503050406030204" pitchFamily="18" charset="0"/>
                          </a:rPr>
                        </m:ctrlPr>
                      </m:naryPr>
                      <m:sub>
                        <m:r>
                          <m:rPr>
                            <m:brk m:alnAt="23"/>
                          </m:rPr>
                          <a:rPr lang="ru-RU" sz="2800" i="1">
                            <a:latin typeface="Cambria Math" panose="02040503050406030204" pitchFamily="18" charset="0"/>
                          </a:rPr>
                          <m:t>0</m:t>
                        </m:r>
                      </m:sub>
                      <m:sup>
                        <m:r>
                          <a:rPr lang="ru-RU" sz="2800" i="1">
                            <a:latin typeface="Cambria Math" panose="02040503050406030204" pitchFamily="18" charset="0"/>
                          </a:rPr>
                          <m:t>2</m:t>
                        </m:r>
                      </m:sup>
                      <m:e>
                        <m:r>
                          <m:rPr>
                            <m:nor/>
                          </m:rPr>
                          <a:rPr lang="en-US" sz="2800">
                            <a:latin typeface="Times New Roman" panose="02020603050405020304" pitchFamily="18" charset="0"/>
                            <a:cs typeface="Times New Roman" panose="02020603050405020304" pitchFamily="18" charset="0"/>
                          </a:rPr>
                          <m:t>U</m:t>
                        </m:r>
                        <m:r>
                          <m:rPr>
                            <m:nor/>
                          </m:rPr>
                          <a:rPr lang="ru-RU" sz="2800">
                            <a:latin typeface="Times New Roman" panose="02020603050405020304" pitchFamily="18" charset="0"/>
                            <a:cs typeface="Times New Roman" panose="02020603050405020304" pitchFamily="18" charset="0"/>
                          </a:rPr>
                          <m:t>в</m:t>
                        </m:r>
                        <m:r>
                          <m:rPr>
                            <m:nor/>
                          </m:rPr>
                          <a:rPr lang="en-US" sz="2800">
                            <a:latin typeface="Times New Roman" panose="02020603050405020304" pitchFamily="18" charset="0"/>
                            <a:cs typeface="Times New Roman" panose="02020603050405020304" pitchFamily="18" charset="0"/>
                          </a:rPr>
                          <m:t>x</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t</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dt</m:t>
                        </m:r>
                      </m:e>
                    </m:nary>
                  </m:oMath>
                </a14:m>
                <a:endParaRPr lang="ru-RU" sz="2400" dirty="0">
                  <a:latin typeface="Times New Roman" panose="02020603050405020304" pitchFamily="18" charset="0"/>
                  <a:cs typeface="Times New Roman" panose="02020603050405020304" pitchFamily="18" charset="0"/>
                </a:endParaRPr>
              </a:p>
              <a:p>
                <a:pPr algn="ctr">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Uвых(0) - начальное значение выходного сигнала в момент времени t = 0, К - коэффициент пропорциональности. Простейшей пассивной линейной интегрирующей цепью является чeтыpexпoлюcник, состоящий из RC - элементов.</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4" name="Прямоугольник 3">
                <a:extLst>
                  <a:ext uri="{FF2B5EF4-FFF2-40B4-BE49-F238E27FC236}">
                    <a16:creationId xmlns:a16="http://schemas.microsoft.com/office/drawing/2014/main" id="{94C7A365-F93A-48AE-9000-F3D5D0563637}"/>
                  </a:ext>
                </a:extLst>
              </p:cNvPr>
              <p:cNvSpPr>
                <a:spLocks noRot="1" noChangeAspect="1" noMove="1" noResize="1" noEditPoints="1" noAdjustHandles="1" noChangeArrowheads="1" noChangeShapeType="1" noTextEdit="1"/>
              </p:cNvSpPr>
              <p:nvPr/>
            </p:nvSpPr>
            <p:spPr>
              <a:xfrm>
                <a:off x="216309" y="203622"/>
                <a:ext cx="7283401" cy="5069658"/>
              </a:xfrm>
              <a:prstGeom prst="rect">
                <a:avLst/>
              </a:prstGeom>
              <a:blipFill>
                <a:blip r:embed="rId2"/>
                <a:stretch>
                  <a:fillRect l="-1255" t="-1082" r="-1339"/>
                </a:stretch>
              </a:blipFill>
            </p:spPr>
            <p:txBody>
              <a:bodyPr/>
              <a:lstStyle/>
              <a:p>
                <a:r>
                  <a:rPr lang="ru-RU">
                    <a:noFill/>
                  </a:rPr>
                  <a:t> </a:t>
                </a:r>
              </a:p>
            </p:txBody>
          </p:sp>
        </mc:Fallback>
      </mc:AlternateContent>
      <p:pic>
        <p:nvPicPr>
          <p:cNvPr id="2054" name="Picture 6" descr="https://de.ifmo.ru/bk_netra/image.php?img=Imag67.gif&amp;bn=36">
            <a:extLst>
              <a:ext uri="{FF2B5EF4-FFF2-40B4-BE49-F238E27FC236}">
                <a16:creationId xmlns:a16="http://schemas.microsoft.com/office/drawing/2014/main" id="{7D622333-9BD1-4132-8EFB-E7AB57295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671" y="203623"/>
            <a:ext cx="3827051" cy="5369086"/>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E04157F8-ABBC-4A63-ADB1-C6706E65145B}"/>
              </a:ext>
            </a:extLst>
          </p:cNvPr>
          <p:cNvSpPr/>
          <p:nvPr/>
        </p:nvSpPr>
        <p:spPr>
          <a:xfrm>
            <a:off x="7853671" y="5651368"/>
            <a:ext cx="4181012"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2 — Схема и график четырехполюсника </a:t>
            </a:r>
          </a:p>
        </p:txBody>
      </p:sp>
    </p:spTree>
    <p:extLst>
      <p:ext uri="{BB962C8B-B14F-4D97-AF65-F5344CB8AC3E}">
        <p14:creationId xmlns:p14="http://schemas.microsoft.com/office/powerpoint/2010/main" val="159298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271F0970-7C77-46EC-B869-23FF1C8C82F4}"/>
                  </a:ext>
                </a:extLst>
              </p:cNvPr>
              <p:cNvSpPr/>
              <p:nvPr/>
            </p:nvSpPr>
            <p:spPr>
              <a:xfrm>
                <a:off x="147484" y="76309"/>
                <a:ext cx="11670890" cy="6931706"/>
              </a:xfrm>
              <a:prstGeom prst="rect">
                <a:avLst/>
              </a:prstGeom>
            </p:spPr>
            <p:txBody>
              <a:bodyPr wrap="square">
                <a:spAutoFit/>
              </a:bodyPr>
              <a:lstStyle/>
              <a:p>
                <a:pPr indent="540000" algn="just">
                  <a:lnSpc>
                    <a:spcPts val="3000"/>
                  </a:lnSpc>
                </a:pPr>
                <a:r>
                  <a:rPr lang="ru-RU" sz="2400" b="1" dirty="0">
                    <a:latin typeface="Times New Roman" panose="02020603050405020304" pitchFamily="18" charset="0"/>
                    <a:cs typeface="Times New Roman" panose="02020603050405020304" pitchFamily="18" charset="0"/>
                  </a:rPr>
                  <a:t>Реальный интегратор</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Реальный ОУ имеет некоторое напряжение сдвига и нуждается в некотором токе смещения. Напряжение сдвига интегрируется как ступенчатая функция, что дает дополнительный линейно-нарастающий (или падающий) выходной сигнал, полярность сигнала определяется полярностью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 а наклон величиной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 Ток смещения течет через конденсатор обратной связи, что также приводит к появлению наклонного выходного сигнала. Кроме того,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 добавляется к напряжению на конденсаторе, и поскольку это напряжение равно Uвых, такая прибавка вносит в результат ошибку, равную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Выражение для Uвых примет вид</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ctr">
                  <a:lnSpc>
                    <a:spcPts val="3000"/>
                  </a:lnSpc>
                </a:pPr>
                <a:r>
                  <a:rPr lang="en-US" sz="2800" dirty="0">
                    <a:latin typeface="Times New Roman" panose="02020603050405020304" pitchFamily="18" charset="0"/>
                    <a:cs typeface="Times New Roman" panose="02020603050405020304" pitchFamily="18" charset="0"/>
                  </a:rPr>
                  <a:t>U</a:t>
                </a:r>
                <a:r>
                  <a:rPr lang="ru-RU" sz="2800" baseline="-25000" dirty="0">
                    <a:latin typeface="Times New Roman" panose="02020603050405020304" pitchFamily="18" charset="0"/>
                    <a:cs typeface="Times New Roman" panose="02020603050405020304" pitchFamily="18" charset="0"/>
                  </a:rPr>
                  <a:t>вых</a:t>
                </a:r>
                <a:r>
                  <a:rPr lang="ru-RU" sz="2800" dirty="0">
                    <a:latin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ru-RU" sz="2800" i="1" smtClean="0">
                            <a:latin typeface="Cambria Math" panose="02040503050406030204" pitchFamily="18" charset="0"/>
                          </a:rPr>
                        </m:ctrlPr>
                      </m:naryPr>
                      <m:sub/>
                      <m:sup/>
                      <m:e>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𝑈</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𝑑𝑡</m:t>
                        </m:r>
                        <m:r>
                          <m:rPr>
                            <m:nor/>
                          </m:rPr>
                          <a:rPr lang="en-US" sz="2800">
                            <a:latin typeface="Times New Roman" panose="02020603050405020304" pitchFamily="18" charset="0"/>
                            <a:cs typeface="Times New Roman" panose="02020603050405020304" pitchFamily="18" charset="0"/>
                          </a:rPr>
                          <m:t>+ </m:t>
                        </m:r>
                        <m:r>
                          <m:rPr>
                            <m:nor/>
                          </m:rPr>
                          <a:rPr lang="en-US" sz="2800">
                            <a:latin typeface="Times New Roman" panose="02020603050405020304" pitchFamily="18" charset="0"/>
                            <a:cs typeface="Times New Roman" panose="02020603050405020304" pitchFamily="18" charset="0"/>
                          </a:rPr>
                          <m:t>U</m:t>
                        </m:r>
                        <m:r>
                          <m:rPr>
                            <m:nor/>
                          </m:rPr>
                          <a:rPr lang="ru-RU" sz="2800" baseline="-25000">
                            <a:latin typeface="Times New Roman" panose="02020603050405020304" pitchFamily="18" charset="0"/>
                            <a:cs typeface="Times New Roman" panose="02020603050405020304" pitchFamily="18" charset="0"/>
                          </a:rPr>
                          <m:t>сдв</m:t>
                        </m:r>
                        <m:r>
                          <m:rPr>
                            <m:nor/>
                          </m:rPr>
                          <a:rPr lang="en-US" sz="2800">
                            <a:latin typeface="Times New Roman" panose="02020603050405020304" pitchFamily="18" charset="0"/>
                            <a:cs typeface="Times New Roman" panose="02020603050405020304" pitchFamily="18" charset="0"/>
                          </a:rPr>
                          <m:t>dt</m:t>
                        </m:r>
                        <m:r>
                          <m:rPr>
                            <m:nor/>
                          </m:rPr>
                          <a:rPr lang="en-US" sz="2800">
                            <a:latin typeface="Times New Roman" panose="02020603050405020304" pitchFamily="18" charset="0"/>
                            <a:cs typeface="Times New Roman" panose="02020603050405020304" pitchFamily="18" charset="0"/>
                          </a:rPr>
                          <m:t> + </m:t>
                        </m:r>
                        <m:r>
                          <m:rPr>
                            <m:nor/>
                          </m:rPr>
                          <a:rPr lang="en-US" sz="2800">
                            <a:latin typeface="Times New Roman" panose="02020603050405020304" pitchFamily="18" charset="0"/>
                            <a:cs typeface="Times New Roman" panose="02020603050405020304" pitchFamily="18" charset="0"/>
                          </a:rPr>
                          <m:t>I</m:t>
                        </m:r>
                        <m:r>
                          <m:rPr>
                            <m:nor/>
                          </m:rPr>
                          <a:rPr lang="ru-RU" sz="2800" baseline="-25000">
                            <a:latin typeface="Times New Roman" panose="02020603050405020304" pitchFamily="18" charset="0"/>
                            <a:cs typeface="Times New Roman" panose="02020603050405020304" pitchFamily="18" charset="0"/>
                          </a:rPr>
                          <m:t>см</m:t>
                        </m:r>
                        <m:r>
                          <m:rPr>
                            <m:nor/>
                          </m:rPr>
                          <a:rPr lang="en-US" sz="2800">
                            <a:latin typeface="Times New Roman" panose="02020603050405020304" pitchFamily="18" charset="0"/>
                            <a:cs typeface="Times New Roman" panose="02020603050405020304" pitchFamily="18" charset="0"/>
                          </a:rPr>
                          <m:t>dt</m:t>
                        </m:r>
                        <m:r>
                          <m:rPr>
                            <m:nor/>
                          </m:rPr>
                          <a:rPr lang="en-US" sz="2800">
                            <a:latin typeface="Times New Roman" panose="02020603050405020304" pitchFamily="18" charset="0"/>
                            <a:cs typeface="Times New Roman" panose="02020603050405020304" pitchFamily="18" charset="0"/>
                          </a:rPr>
                          <m:t> + </m:t>
                        </m:r>
                        <m:r>
                          <m:rPr>
                            <m:nor/>
                          </m:rPr>
                          <a:rPr lang="en-US" sz="2800">
                            <a:latin typeface="Times New Roman" panose="02020603050405020304" pitchFamily="18" charset="0"/>
                            <a:cs typeface="Times New Roman" panose="02020603050405020304" pitchFamily="18" charset="0"/>
                          </a:rPr>
                          <m:t>U</m:t>
                        </m:r>
                        <m:r>
                          <m:rPr>
                            <m:nor/>
                          </m:rPr>
                          <a:rPr lang="ru-RU" sz="2800" baseline="-25000">
                            <a:latin typeface="Times New Roman" panose="02020603050405020304" pitchFamily="18" charset="0"/>
                            <a:cs typeface="Times New Roman" panose="02020603050405020304" pitchFamily="18" charset="0"/>
                          </a:rPr>
                          <m:t>сдв</m:t>
                        </m:r>
                      </m:e>
                    </m:nary>
                  </m:oMath>
                </a14:m>
                <a:endParaRPr lang="en-US" sz="2800" dirty="0">
                  <a:latin typeface="Times New Roman" panose="02020603050405020304" pitchFamily="18" charset="0"/>
                  <a:cs typeface="Times New Roman" panose="02020603050405020304" pitchFamily="18" charset="0"/>
                </a:endParaRPr>
              </a:p>
              <a:p>
                <a:pPr indent="540000" algn="ctr">
                  <a:lnSpc>
                    <a:spcPts val="3000"/>
                  </a:lnSpc>
                </a:pPr>
                <a:endParaRPr lang="en-US"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Ошибку напряжения сдвига можно уменьшить следующими приемами :</a:t>
                </a:r>
              </a:p>
              <a:p>
                <a:r>
                  <a:rPr lang="ru-RU" sz="2400" dirty="0">
                    <a:latin typeface="Times New Roman" panose="02020603050405020304" pitchFamily="18" charset="0"/>
                    <a:cs typeface="Times New Roman" panose="02020603050405020304" pitchFamily="18" charset="0"/>
                  </a:rPr>
                  <a:t>использовать ОУ с низким </a:t>
                </a:r>
                <a:r>
                  <a:rPr lang="ru-RU" sz="2400" dirty="0" err="1">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сдв</a:t>
                </a:r>
                <a:r>
                  <a:rPr lang="ru-RU" sz="2400" dirty="0">
                    <a:latin typeface="Times New Roman" panose="02020603050405020304" pitchFamily="18" charset="0"/>
                    <a:cs typeface="Times New Roman" panose="02020603050405020304" pitchFamily="18" charset="0"/>
                  </a:rPr>
                  <a:t>;</a:t>
                </a:r>
              </a:p>
              <a:p>
                <a:r>
                  <a:rPr lang="ru-RU" sz="2400" dirty="0">
                    <a:latin typeface="Times New Roman" panose="02020603050405020304" pitchFamily="18" charset="0"/>
                    <a:cs typeface="Times New Roman" panose="02020603050405020304" pitchFamily="18" charset="0"/>
                  </a:rPr>
                  <a:t>периодически сбрасывать интегратор;</a:t>
                </a:r>
              </a:p>
              <a:p>
                <a:r>
                  <a:rPr lang="ru-RU" sz="2400" dirty="0">
                    <a:latin typeface="Times New Roman" panose="02020603050405020304" pitchFamily="18" charset="0"/>
                    <a:cs typeface="Times New Roman" panose="02020603050405020304" pitchFamily="18" charset="0"/>
                  </a:rPr>
                  <a:t>шунтировать конденсатор С сопротивлением </a:t>
                </a:r>
                <a:r>
                  <a:rPr lang="ru-RU" sz="2400" dirty="0" err="1">
                    <a:latin typeface="Times New Roman" panose="02020603050405020304" pitchFamily="18" charset="0"/>
                    <a:cs typeface="Times New Roman" panose="02020603050405020304" pitchFamily="18" charset="0"/>
                  </a:rPr>
                  <a:t>Rp</a:t>
                </a:r>
                <a:r>
                  <a:rPr lang="ru-RU" sz="2400" dirty="0">
                    <a:latin typeface="Times New Roman" panose="02020603050405020304" pitchFamily="18" charset="0"/>
                    <a:cs typeface="Times New Roman" panose="02020603050405020304" pitchFamily="18" charset="0"/>
                  </a:rPr>
                  <a:t>.</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271F0970-7C77-46EC-B869-23FF1C8C82F4}"/>
                  </a:ext>
                </a:extLst>
              </p:cNvPr>
              <p:cNvSpPr>
                <a:spLocks noRot="1" noChangeAspect="1" noMove="1" noResize="1" noEditPoints="1" noAdjustHandles="1" noChangeArrowheads="1" noChangeShapeType="1" noTextEdit="1"/>
              </p:cNvSpPr>
              <p:nvPr/>
            </p:nvSpPr>
            <p:spPr>
              <a:xfrm>
                <a:off x="147484" y="76309"/>
                <a:ext cx="11670890" cy="6931706"/>
              </a:xfrm>
              <a:prstGeom prst="rect">
                <a:avLst/>
              </a:prstGeom>
              <a:blipFill>
                <a:blip r:embed="rId2"/>
                <a:stretch>
                  <a:fillRect l="-783" t="-792" r="-783"/>
                </a:stretch>
              </a:blipFill>
            </p:spPr>
            <p:txBody>
              <a:bodyPr/>
              <a:lstStyle/>
              <a:p>
                <a:r>
                  <a:rPr lang="ru-RU">
                    <a:noFill/>
                  </a:rPr>
                  <a:t> </a:t>
                </a:r>
              </a:p>
            </p:txBody>
          </p:sp>
        </mc:Fallback>
      </mc:AlternateContent>
    </p:spTree>
    <p:extLst>
      <p:ext uri="{BB962C8B-B14F-4D97-AF65-F5344CB8AC3E}">
        <p14:creationId xmlns:p14="http://schemas.microsoft.com/office/powerpoint/2010/main" val="104929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e.ifmo.ru/bk_netra/image.php?img=Imag88.gif&amp;bn=36">
            <a:extLst>
              <a:ext uri="{FF2B5EF4-FFF2-40B4-BE49-F238E27FC236}">
                <a16:creationId xmlns:a16="http://schemas.microsoft.com/office/drawing/2014/main" id="{B2A64811-9A8A-4FDC-850B-155AC5E2F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243" y="1339030"/>
            <a:ext cx="4801216" cy="454515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6CA63D9C-CE6C-460C-B4D3-A6F2FCF58DF8}"/>
              </a:ext>
            </a:extLst>
          </p:cNvPr>
          <p:cNvSpPr/>
          <p:nvPr/>
        </p:nvSpPr>
        <p:spPr>
          <a:xfrm>
            <a:off x="7652595" y="5884181"/>
            <a:ext cx="4286864"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3 — Схема реального интегратора</a:t>
            </a:r>
          </a:p>
        </p:txBody>
      </p:sp>
      <p:sp>
        <p:nvSpPr>
          <p:cNvPr id="3" name="Rectangle 3">
            <a:extLst>
              <a:ext uri="{FF2B5EF4-FFF2-40B4-BE49-F238E27FC236}">
                <a16:creationId xmlns:a16="http://schemas.microsoft.com/office/drawing/2014/main" id="{9BB8AB99-EB55-4486-97D6-3D1BF59B9539}"/>
              </a:ext>
            </a:extLst>
          </p:cNvPr>
          <p:cNvSpPr>
            <a:spLocks noChangeArrowheads="1"/>
          </p:cNvSpPr>
          <p:nvPr/>
        </p:nvSpPr>
        <p:spPr bwMode="auto">
          <a:xfrm>
            <a:off x="-4635" y="1196485"/>
            <a:ext cx="688570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17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При подаче на вход импульса прямоугольной формы с постоянной величиной выходного напряжения</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400" dirty="0">
                <a:solidFill>
                  <a:srgbClr val="FFFF00"/>
                </a:solidFill>
                <a:latin typeface="Times New Roman" panose="02020603050405020304" pitchFamily="18" charset="0"/>
                <a:cs typeface="Times New Roman" panose="02020603050405020304" pitchFamily="18" charset="0"/>
              </a:rPr>
              <a:t>Uвых(t) = - </a:t>
            </a:r>
            <a:r>
              <a:rPr lang="ru-RU" altLang="ru-RU" sz="2400" dirty="0" err="1">
                <a:solidFill>
                  <a:srgbClr val="FFFF00"/>
                </a:solidFill>
                <a:latin typeface="Times New Roman" panose="02020603050405020304" pitchFamily="18" charset="0"/>
                <a:cs typeface="Times New Roman" panose="02020603050405020304" pitchFamily="18" charset="0"/>
              </a:rPr>
              <a:t>UвхKoyt</a:t>
            </a:r>
            <a:r>
              <a:rPr lang="ru-RU" altLang="ru-RU" sz="2400" dirty="0">
                <a:solidFill>
                  <a:srgbClr val="FFFF00"/>
                </a:solidFill>
                <a:latin typeface="Times New Roman" panose="02020603050405020304" pitchFamily="18" charset="0"/>
                <a:cs typeface="Times New Roman" panose="02020603050405020304" pitchFamily="18" charset="0"/>
              </a:rPr>
              <a:t> / [RC(</a:t>
            </a:r>
            <a:r>
              <a:rPr lang="ru-RU" altLang="ru-RU" sz="2400" dirty="0" err="1">
                <a:solidFill>
                  <a:srgbClr val="FFFF00"/>
                </a:solidFill>
                <a:latin typeface="Times New Roman" panose="02020603050405020304" pitchFamily="18" charset="0"/>
                <a:cs typeface="Times New Roman" panose="02020603050405020304" pitchFamily="18" charset="0"/>
              </a:rPr>
              <a:t>l+Koy</a:t>
            </a:r>
            <a:r>
              <a:rPr lang="ru-RU" altLang="ru-RU" sz="2400" dirty="0">
                <a:solidFill>
                  <a:srgbClr val="FFFF00"/>
                </a:solidFill>
                <a:latin typeface="Times New Roman" panose="02020603050405020304" pitchFamily="18" charset="0"/>
                <a:cs typeface="Times New Roman" panose="02020603050405020304" pitchFamily="18" charset="0"/>
              </a:rPr>
              <a:t>)]</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При подаче на вход интегратора на ОУ скачка напряжения выходной сигнал изменяется по экспоненциальному закону</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400" dirty="0">
                <a:solidFill>
                  <a:srgbClr val="FFFF00"/>
                </a:solidFill>
                <a:latin typeface="Times New Roman" panose="02020603050405020304" pitchFamily="18" charset="0"/>
                <a:cs typeface="Times New Roman" panose="02020603050405020304" pitchFamily="18" charset="0"/>
              </a:rPr>
              <a:t>Uвых(t)= - </a:t>
            </a:r>
            <a:r>
              <a:rPr lang="ru-RU" altLang="ru-RU" sz="2400" dirty="0" err="1">
                <a:solidFill>
                  <a:srgbClr val="FFFF00"/>
                </a:solidFill>
                <a:latin typeface="Times New Roman" panose="02020603050405020304" pitchFamily="18" charset="0"/>
                <a:cs typeface="Times New Roman" panose="02020603050405020304" pitchFamily="18" charset="0"/>
              </a:rPr>
              <a:t>UвхKоу</a:t>
            </a:r>
            <a:r>
              <a:rPr lang="ru-RU" altLang="ru-RU" sz="2400" dirty="0">
                <a:solidFill>
                  <a:srgbClr val="FFFF00"/>
                </a:solidFill>
                <a:latin typeface="Times New Roman" panose="02020603050405020304" pitchFamily="18" charset="0"/>
                <a:cs typeface="Times New Roman" panose="02020603050405020304" pitchFamily="18" charset="0"/>
              </a:rPr>
              <a:t> [l-</a:t>
            </a:r>
            <a:r>
              <a:rPr lang="ru-RU" altLang="ru-RU" sz="2400" dirty="0" err="1">
                <a:solidFill>
                  <a:srgbClr val="FFFF00"/>
                </a:solidFill>
                <a:latin typeface="Times New Roman" panose="02020603050405020304" pitchFamily="18" charset="0"/>
                <a:cs typeface="Times New Roman" panose="02020603050405020304" pitchFamily="18" charset="0"/>
              </a:rPr>
              <a:t>exp</a:t>
            </a:r>
            <a:r>
              <a:rPr lang="ru-RU" altLang="ru-RU" sz="2400" dirty="0">
                <a:solidFill>
                  <a:srgbClr val="FFFF00"/>
                </a:solidFill>
                <a:latin typeface="Times New Roman" panose="02020603050405020304" pitchFamily="18" charset="0"/>
                <a:cs typeface="Times New Roman" panose="02020603050405020304" pitchFamily="18" charset="0"/>
              </a:rPr>
              <a:t>( - t / </a:t>
            </a:r>
            <a:r>
              <a:rPr lang="ru-RU" altLang="ru-RU" sz="2400" dirty="0" err="1">
                <a:solidFill>
                  <a:srgbClr val="FFFF00"/>
                </a:solidFill>
                <a:latin typeface="Times New Roman" panose="02020603050405020304" pitchFamily="18" charset="0"/>
                <a:cs typeface="Times New Roman" panose="02020603050405020304" pitchFamily="18" charset="0"/>
              </a:rPr>
              <a:t>tc</a:t>
            </a:r>
            <a:r>
              <a:rPr lang="ru-RU" altLang="ru-RU" sz="2400" dirty="0">
                <a:solidFill>
                  <a:srgbClr val="FFFF00"/>
                </a:solidFill>
                <a:latin typeface="Times New Roman" panose="02020603050405020304" pitchFamily="18" charset="0"/>
                <a:cs typeface="Times New Roman" panose="02020603050405020304" pitchFamily="18" charset="0"/>
              </a:rPr>
              <a:t>),</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где </a:t>
            </a:r>
            <a:r>
              <a:rPr lang="ru-RU" altLang="ru-RU" sz="2400" dirty="0" err="1">
                <a:latin typeface="Times New Roman" panose="02020603050405020304" pitchFamily="18" charset="0"/>
                <a:cs typeface="Times New Roman" panose="02020603050405020304" pitchFamily="18" charset="0"/>
              </a:rPr>
              <a:t>tc</a:t>
            </a:r>
            <a:r>
              <a:rPr lang="ru-RU" altLang="ru-RU" sz="2400" dirty="0">
                <a:latin typeface="Times New Roman" panose="02020603050405020304" pitchFamily="18" charset="0"/>
                <a:cs typeface="Times New Roman" panose="02020603050405020304" pitchFamily="18" charset="0"/>
              </a:rPr>
              <a:t>=(</a:t>
            </a:r>
            <a:r>
              <a:rPr lang="ru-RU" altLang="ru-RU" sz="2400" dirty="0" err="1">
                <a:latin typeface="Times New Roman" panose="02020603050405020304" pitchFamily="18" charset="0"/>
                <a:cs typeface="Times New Roman" panose="02020603050405020304" pitchFamily="18" charset="0"/>
              </a:rPr>
              <a:t>l+Koy</a:t>
            </a:r>
            <a:r>
              <a:rPr lang="ru-RU" altLang="ru-RU" sz="2400" dirty="0">
                <a:latin typeface="Times New Roman" panose="02020603050405020304" pitchFamily="18" charset="0"/>
                <a:cs typeface="Times New Roman" panose="02020603050405020304" pitchFamily="18" charset="0"/>
              </a:rPr>
              <a:t>)RC.</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Относительная ошибка интегрирования</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400" dirty="0">
                <a:solidFill>
                  <a:srgbClr val="FFFF00"/>
                </a:solidFill>
                <a:latin typeface="Times New Roman" panose="02020603050405020304" pitchFamily="18" charset="0"/>
                <a:cs typeface="Times New Roman" panose="02020603050405020304" pitchFamily="18" charset="0"/>
              </a:rPr>
              <a:t>g = </a:t>
            </a:r>
            <a:r>
              <a:rPr lang="ru-RU" altLang="ru-RU" sz="2400" dirty="0" err="1">
                <a:solidFill>
                  <a:srgbClr val="FFFF00"/>
                </a:solidFill>
                <a:latin typeface="Times New Roman" panose="02020603050405020304" pitchFamily="18" charset="0"/>
                <a:cs typeface="Times New Roman" panose="02020603050405020304" pitchFamily="18" charset="0"/>
              </a:rPr>
              <a:t>tи</a:t>
            </a:r>
            <a:r>
              <a:rPr lang="ru-RU" altLang="ru-RU" sz="2400" dirty="0">
                <a:solidFill>
                  <a:srgbClr val="FFFF00"/>
                </a:solidFill>
                <a:latin typeface="Times New Roman" panose="02020603050405020304" pitchFamily="18" charset="0"/>
                <a:cs typeface="Times New Roman" panose="02020603050405020304" pitchFamily="18" charset="0"/>
              </a:rPr>
              <a:t>/2tс = </a:t>
            </a:r>
            <a:r>
              <a:rPr lang="ru-RU" altLang="ru-RU" sz="2400" dirty="0" err="1">
                <a:solidFill>
                  <a:srgbClr val="FFFF00"/>
                </a:solidFill>
                <a:latin typeface="Times New Roman" panose="02020603050405020304" pitchFamily="18" charset="0"/>
                <a:cs typeface="Times New Roman" panose="02020603050405020304" pitchFamily="18" charset="0"/>
              </a:rPr>
              <a:t>tи</a:t>
            </a:r>
            <a:r>
              <a:rPr lang="ru-RU" altLang="ru-RU" sz="2400" dirty="0">
                <a:solidFill>
                  <a:srgbClr val="FFFF00"/>
                </a:solidFill>
                <a:latin typeface="Times New Roman" panose="02020603050405020304" pitchFamily="18" charset="0"/>
                <a:cs typeface="Times New Roman" panose="02020603050405020304" pitchFamily="18" charset="0"/>
              </a:rPr>
              <a:t>/[2(1+Коу)RС</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err="1">
                <a:latin typeface="Times New Roman" panose="02020603050405020304" pitchFamily="18" charset="0"/>
                <a:cs typeface="Times New Roman" panose="02020603050405020304" pitchFamily="18" charset="0"/>
              </a:rPr>
              <a:t>Т.о</a:t>
            </a:r>
            <a:r>
              <a:rPr lang="ru-RU" altLang="ru-RU" sz="2400" dirty="0">
                <a:latin typeface="Times New Roman" panose="02020603050405020304" pitchFamily="18" charset="0"/>
                <a:cs typeface="Times New Roman" panose="02020603050405020304" pitchFamily="18" charset="0"/>
              </a:rPr>
              <a:t>. погрешность интегрирования приблизительно в </a:t>
            </a:r>
            <a:r>
              <a:rPr lang="ru-RU" altLang="ru-RU" sz="2400" dirty="0" err="1">
                <a:latin typeface="Times New Roman" panose="02020603050405020304" pitchFamily="18" charset="0"/>
                <a:cs typeface="Times New Roman" panose="02020603050405020304" pitchFamily="18" charset="0"/>
              </a:rPr>
              <a:t>Коу</a:t>
            </a:r>
            <a:r>
              <a:rPr lang="ru-RU" altLang="ru-RU" sz="2400" dirty="0">
                <a:latin typeface="Times New Roman" panose="02020603050405020304" pitchFamily="18" charset="0"/>
                <a:cs typeface="Times New Roman" panose="02020603050405020304" pitchFamily="18" charset="0"/>
              </a:rPr>
              <a:t> раз меньше по сравнению с простой RC-цепью при тех же номиналах RC.</a:t>
            </a:r>
          </a:p>
        </p:txBody>
      </p:sp>
      <p:sp>
        <p:nvSpPr>
          <p:cNvPr id="4" name="Прямоугольник 3">
            <a:extLst>
              <a:ext uri="{FF2B5EF4-FFF2-40B4-BE49-F238E27FC236}">
                <a16:creationId xmlns:a16="http://schemas.microsoft.com/office/drawing/2014/main" id="{DBD4BF75-0E5D-4157-A5F7-85F428F5C066}"/>
              </a:ext>
            </a:extLst>
          </p:cNvPr>
          <p:cNvSpPr/>
          <p:nvPr/>
        </p:nvSpPr>
        <p:spPr>
          <a:xfrm>
            <a:off x="0" y="142822"/>
            <a:ext cx="11814738" cy="1200329"/>
          </a:xfrm>
          <a:prstGeom prst="rect">
            <a:avLst/>
          </a:prstGeom>
        </p:spPr>
        <p:txBody>
          <a:bodyPr wrap="square">
            <a:spAutoFit/>
          </a:bodyPr>
          <a:lstStyle/>
          <a:p>
            <a:pPr lvl="0" indent="317500" algn="just" defTabSz="914400" eaLnBrk="0" fontAlgn="base" hangingPunct="0">
              <a:spcBef>
                <a:spcPct val="0"/>
              </a:spcBef>
              <a:spcAft>
                <a:spcPct val="0"/>
              </a:spcAft>
            </a:pPr>
            <a:r>
              <a:rPr lang="ru-RU" altLang="ru-RU" sz="2400" dirty="0">
                <a:latin typeface="Times New Roman" panose="02020603050405020304" pitchFamily="18" charset="0"/>
                <a:cs typeface="Times New Roman" panose="02020603050405020304" pitchFamily="18" charset="0"/>
              </a:rPr>
              <a:t>Резистор </a:t>
            </a:r>
            <a:r>
              <a:rPr lang="ru-RU" altLang="ru-RU" sz="2400" dirty="0" err="1">
                <a:latin typeface="Times New Roman" panose="02020603050405020304" pitchFamily="18" charset="0"/>
                <a:cs typeface="Times New Roman" panose="02020603050405020304" pitchFamily="18" charset="0"/>
              </a:rPr>
              <a:t>Rком</a:t>
            </a:r>
            <a:r>
              <a:rPr lang="ru-RU" altLang="ru-RU" sz="2400" dirty="0">
                <a:latin typeface="Times New Roman" panose="02020603050405020304" pitchFamily="18" charset="0"/>
                <a:cs typeface="Times New Roman" panose="02020603050405020304" pitchFamily="18" charset="0"/>
              </a:rPr>
              <a:t>= R||</a:t>
            </a:r>
            <a:r>
              <a:rPr lang="ru-RU" altLang="ru-RU" sz="2400" dirty="0" err="1">
                <a:latin typeface="Times New Roman" panose="02020603050405020304" pitchFamily="18" charset="0"/>
                <a:cs typeface="Times New Roman" panose="02020603050405020304" pitchFamily="18" charset="0"/>
              </a:rPr>
              <a:t>Rp</a:t>
            </a:r>
            <a:r>
              <a:rPr lang="ru-RU" altLang="ru-RU" sz="2400" dirty="0">
                <a:latin typeface="Times New Roman" panose="02020603050405020304" pitchFamily="18" charset="0"/>
                <a:cs typeface="Times New Roman" panose="02020603050405020304" pitchFamily="18" charset="0"/>
              </a:rPr>
              <a:t> уменьшает ток смещения </a:t>
            </a:r>
            <a:r>
              <a:rPr lang="ru-RU" altLang="ru-RU" sz="2400" dirty="0" err="1">
                <a:latin typeface="Times New Roman" panose="02020603050405020304" pitchFamily="18" charset="0"/>
                <a:cs typeface="Times New Roman" panose="02020603050405020304" pitchFamily="18" charset="0"/>
              </a:rPr>
              <a:t>Iсм</a:t>
            </a:r>
            <a:r>
              <a:rPr lang="ru-RU" altLang="ru-RU" sz="2400" dirty="0">
                <a:latin typeface="Times New Roman" panose="02020603050405020304" pitchFamily="18" charset="0"/>
                <a:cs typeface="Times New Roman" panose="02020603050405020304" pitchFamily="18" charset="0"/>
              </a:rPr>
              <a:t>.</a:t>
            </a:r>
          </a:p>
          <a:p>
            <a:pPr lvl="0" indent="317500" algn="just" defTabSz="914400" eaLnBrk="0" fontAlgn="base" hangingPunct="0">
              <a:spcBef>
                <a:spcPct val="0"/>
              </a:spcBef>
              <a:spcAft>
                <a:spcPct val="0"/>
              </a:spcAft>
            </a:pPr>
            <a:r>
              <a:rPr lang="ru-RU" altLang="ru-RU" sz="2400" dirty="0">
                <a:latin typeface="Times New Roman" panose="02020603050405020304" pitchFamily="18" charset="0"/>
                <a:cs typeface="Times New Roman" panose="02020603050405020304" pitchFamily="18" charset="0"/>
              </a:rPr>
              <a:t>Интегратор на ОУ эквивалентен обычной RC-цепи, у которой значение емкости конденсатора С увеличена в 1+Коу, а падение напряжения на нем усилено в </a:t>
            </a:r>
            <a:r>
              <a:rPr lang="ru-RU" altLang="ru-RU" sz="2400" dirty="0" err="1">
                <a:latin typeface="Times New Roman" panose="02020603050405020304" pitchFamily="18" charset="0"/>
                <a:cs typeface="Times New Roman" panose="02020603050405020304" pitchFamily="18" charset="0"/>
              </a:rPr>
              <a:t>Коу</a:t>
            </a:r>
            <a:r>
              <a:rPr lang="ru-RU" altLang="ru-RU" sz="2400" dirty="0">
                <a:latin typeface="Times New Roman" panose="02020603050405020304" pitchFamily="18" charset="0"/>
                <a:cs typeface="Times New Roman" panose="02020603050405020304" pitchFamily="18" charset="0"/>
              </a:rPr>
              <a:t> раз.</a:t>
            </a:r>
          </a:p>
        </p:txBody>
      </p:sp>
    </p:spTree>
    <p:extLst>
      <p:ext uri="{BB962C8B-B14F-4D97-AF65-F5344CB8AC3E}">
        <p14:creationId xmlns:p14="http://schemas.microsoft.com/office/powerpoint/2010/main" val="175993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A425779-4E53-43A2-B5E1-D1304BF662A4}"/>
              </a:ext>
            </a:extLst>
          </p:cNvPr>
          <p:cNvSpPr/>
          <p:nvPr/>
        </p:nvSpPr>
        <p:spPr>
          <a:xfrm>
            <a:off x="4370438" y="88630"/>
            <a:ext cx="3451123" cy="584775"/>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Дифференциатор</a:t>
            </a:r>
          </a:p>
        </p:txBody>
      </p:sp>
      <p:sp>
        <p:nvSpPr>
          <p:cNvPr id="5" name="Прямоугольник 4">
            <a:extLst>
              <a:ext uri="{FF2B5EF4-FFF2-40B4-BE49-F238E27FC236}">
                <a16:creationId xmlns:a16="http://schemas.microsoft.com/office/drawing/2014/main" id="{087AD180-249E-4492-8B65-26B08B800CFB}"/>
              </a:ext>
            </a:extLst>
          </p:cNvPr>
          <p:cNvSpPr/>
          <p:nvPr/>
        </p:nvSpPr>
        <p:spPr>
          <a:xfrm>
            <a:off x="206476" y="673405"/>
            <a:ext cx="11690555" cy="1991892"/>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Дифференциатор, выполняет функцию противоположную интегратору, то есть на выходе дифференциатора напряжение пропорционально скорости изменения входного напряжения. Так же как и интегратор, дифференциатор находит широкое применение в активных фильтрах и схемах автоматического регулирования. Дифференциатор получается из интегратора путем перемены местами резистора и конденсатора.</a:t>
            </a:r>
          </a:p>
        </p:txBody>
      </p:sp>
      <p:pic>
        <p:nvPicPr>
          <p:cNvPr id="4098" name="Picture 2" descr=" Ð¡ÑÐµÐ¼Ñ Ð´Ð¸ÑÑÐµÑÐµÐ½ÑÐ¸Ð°ÑÐ¾ÑÐ¾Ð²: Ð¿ÑÐ¾ÑÑÐ¾Ð³Ð¾ RC-Ð´Ð¸ÑÑÐµÑÐµÐ½ÑÐ¸Ð°ÑÐ¾ÑÐ° Ð¸ Ð´Ð¸ÑÑÐµÑÐµÐ½ÑÐ¸Ð°ÑÐ¾ÑÐ° Ð½Ð° Ð¾ÑÐ½Ð¾Ð²Ðµ ÐÐ£">
            <a:extLst>
              <a:ext uri="{FF2B5EF4-FFF2-40B4-BE49-F238E27FC236}">
                <a16:creationId xmlns:a16="http://schemas.microsoft.com/office/drawing/2014/main" id="{37DD2DED-00EF-4D94-A8E1-0438AD0C3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362" y="3394339"/>
            <a:ext cx="7213669" cy="3159587"/>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DC65C9CE-682C-4342-9B9E-EB709D444F13}"/>
              </a:ext>
            </a:extLst>
          </p:cNvPr>
          <p:cNvSpPr/>
          <p:nvPr/>
        </p:nvSpPr>
        <p:spPr>
          <a:xfrm>
            <a:off x="190020" y="4984266"/>
            <a:ext cx="4493342"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4 — Схемы дифферен-циаторов: простого RC-</a:t>
            </a:r>
            <a:r>
              <a:rPr lang="ru-RU" sz="2400" dirty="0" err="1">
                <a:latin typeface="Times New Roman" panose="02020603050405020304" pitchFamily="18" charset="0"/>
                <a:cs typeface="Times New Roman" panose="02020603050405020304" pitchFamily="18" charset="0"/>
              </a:rPr>
              <a:t>диффе</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ренциатора</a:t>
            </a:r>
            <a:r>
              <a:rPr lang="ru-RU" sz="2400" dirty="0">
                <a:latin typeface="Times New Roman" panose="02020603050405020304" pitchFamily="18" charset="0"/>
                <a:cs typeface="Times New Roman" panose="02020603050405020304" pitchFamily="18" charset="0"/>
              </a:rPr>
              <a:t> и дифференциатора на основе ОУ</a:t>
            </a:r>
          </a:p>
        </p:txBody>
      </p:sp>
    </p:spTree>
    <p:extLst>
      <p:ext uri="{BB962C8B-B14F-4D97-AF65-F5344CB8AC3E}">
        <p14:creationId xmlns:p14="http://schemas.microsoft.com/office/powerpoint/2010/main" val="138245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EF0B60F-1F07-4535-B48F-17F7F2E7E55E}"/>
                  </a:ext>
                </a:extLst>
              </p:cNvPr>
              <p:cNvSpPr>
                <a:spLocks noChangeArrowheads="1"/>
              </p:cNvSpPr>
              <p:nvPr/>
            </p:nvSpPr>
            <p:spPr bwMode="auto">
              <a:xfrm>
                <a:off x="0" y="192360"/>
                <a:ext cx="11912510" cy="645965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540000" algn="just" defTabSz="914400" rtl="0" eaLnBrk="0" fontAlgn="base" latinLnBrk="0" hangingPunct="0">
                  <a:lnSpc>
                    <a:spcPts val="3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Дифференциатор создает на выходе напряжение, пропорциональное скорости изменения входного</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800" dirty="0">
                    <a:solidFill>
                      <a:srgbClr val="FFFF00"/>
                    </a:solidFill>
                    <a:latin typeface="Times New Roman" panose="02020603050405020304" pitchFamily="18" charset="0"/>
                    <a:cs typeface="Times New Roman" panose="02020603050405020304" pitchFamily="18" charset="0"/>
                  </a:rPr>
                  <a:t>Uвых = - RC </a:t>
                </a:r>
                <a14:m>
                  <m:oMath xmlns:m="http://schemas.openxmlformats.org/officeDocument/2006/math">
                    <m:f>
                      <m:fPr>
                        <m:ctrlPr>
                          <a:rPr lang="ru-RU" altLang="ru-RU" sz="2800" i="1" smtClean="0">
                            <a:solidFill>
                              <a:srgbClr val="FFFF00"/>
                            </a:solidFill>
                            <a:latin typeface="Cambria Math" panose="02040503050406030204" pitchFamily="18" charset="0"/>
                          </a:rPr>
                        </m:ctrlPr>
                      </m:fPr>
                      <m:num>
                        <m:r>
                          <a:rPr lang="en-US" altLang="ru-RU" sz="2800" b="0" i="1" smtClean="0">
                            <a:solidFill>
                              <a:srgbClr val="FFFF00"/>
                            </a:solidFill>
                            <a:latin typeface="Cambria Math" panose="02040503050406030204" pitchFamily="18" charset="0"/>
                          </a:rPr>
                          <m:t>𝑑</m:t>
                        </m:r>
                        <m:sSub>
                          <m:sSubPr>
                            <m:ctrlPr>
                              <a:rPr lang="en-US" altLang="ru-RU" sz="2800" b="0" i="1" smtClean="0">
                                <a:solidFill>
                                  <a:srgbClr val="FFFF00"/>
                                </a:solidFill>
                                <a:latin typeface="Cambria Math" panose="02040503050406030204" pitchFamily="18" charset="0"/>
                              </a:rPr>
                            </m:ctrlPr>
                          </m:sSubPr>
                          <m:e>
                            <m:r>
                              <a:rPr lang="en-US" altLang="ru-RU" sz="2800" b="0" i="1" smtClean="0">
                                <a:solidFill>
                                  <a:srgbClr val="FFFF00"/>
                                </a:solidFill>
                                <a:latin typeface="Cambria Math" panose="02040503050406030204" pitchFamily="18" charset="0"/>
                              </a:rPr>
                              <m:t>𝑈</m:t>
                            </m:r>
                          </m:e>
                          <m:sub>
                            <m:r>
                              <a:rPr lang="en-US" altLang="ru-RU" sz="2800" b="0" i="1" smtClean="0">
                                <a:solidFill>
                                  <a:srgbClr val="FFFF00"/>
                                </a:solidFill>
                                <a:latin typeface="Cambria Math" panose="02040503050406030204" pitchFamily="18" charset="0"/>
                              </a:rPr>
                              <m:t>1</m:t>
                            </m:r>
                          </m:sub>
                        </m:sSub>
                      </m:num>
                      <m:den>
                        <m:r>
                          <a:rPr lang="en-US" altLang="ru-RU" sz="2800" b="0" i="1" smtClean="0">
                            <a:solidFill>
                              <a:srgbClr val="FFFF00"/>
                            </a:solidFill>
                            <a:latin typeface="Cambria Math" panose="02040503050406030204" pitchFamily="18" charset="0"/>
                          </a:rPr>
                          <m:t>𝑑𝑡</m:t>
                        </m:r>
                      </m:den>
                    </m:f>
                  </m:oMath>
                </a14:m>
                <a:endParaRPr lang="ru-RU" altLang="ru-RU" sz="2400" dirty="0">
                  <a:solidFill>
                    <a:srgbClr val="FFFF00"/>
                  </a:solidFill>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При дифференцировании усилитель должен пропускать только переменную составляющую входного напряжения и коэффициент усиления дифференцирующей схемы должен возрастать при увеличении скорости изменения входного сигнала.</a:t>
                </a:r>
              </a:p>
              <a:p>
                <a:pPr indent="540000" algn="just">
                  <a:lnSpc>
                    <a:spcPts val="3000"/>
                  </a:lnSpc>
                </a:pPr>
                <a:r>
                  <a:rPr lang="ru-RU" sz="2400" dirty="0">
                    <a:latin typeface="Times New Roman" panose="02020603050405020304" pitchFamily="18" charset="0"/>
                    <a:cs typeface="Times New Roman" panose="02020603050405020304" pitchFamily="18" charset="0"/>
                  </a:rPr>
                  <a:t>Ток через конденсатор имеет вид</a:t>
                </a:r>
              </a:p>
              <a:p>
                <a:pPr algn="ctr">
                  <a:lnSpc>
                    <a:spcPts val="3000"/>
                  </a:lnSpc>
                </a:pPr>
                <a14:m>
                  <m:oMath xmlns:m="http://schemas.openxmlformats.org/officeDocument/2006/math">
                    <m:sSub>
                      <m:sSubPr>
                        <m:ctrlPr>
                          <a:rPr lang="en-US" altLang="ru-RU" sz="2800" i="1" smtClean="0">
                            <a:solidFill>
                              <a:srgbClr val="FFFF00"/>
                            </a:solidFill>
                            <a:latin typeface="Cambria Math" panose="02040503050406030204" pitchFamily="18" charset="0"/>
                          </a:rPr>
                        </m:ctrlPr>
                      </m:sSubPr>
                      <m:e>
                        <m:r>
                          <a:rPr lang="en-US" altLang="ru-RU" sz="2800" b="0" i="1" smtClean="0">
                            <a:solidFill>
                              <a:srgbClr val="FFFF00"/>
                            </a:solidFill>
                            <a:latin typeface="Cambria Math" panose="02040503050406030204" pitchFamily="18" charset="0"/>
                          </a:rPr>
                          <m:t>𝐼</m:t>
                        </m:r>
                      </m:e>
                      <m:sub>
                        <m:r>
                          <a:rPr lang="en-US" altLang="ru-RU" sz="2800" b="0" i="1" smtClean="0">
                            <a:solidFill>
                              <a:srgbClr val="FFFF00"/>
                            </a:solidFill>
                            <a:latin typeface="Cambria Math" panose="02040503050406030204" pitchFamily="18" charset="0"/>
                          </a:rPr>
                          <m:t>𝐶</m:t>
                        </m:r>
                      </m:sub>
                    </m:sSub>
                    <m:r>
                      <a:rPr lang="en-US" altLang="ru-RU" sz="2800" i="1">
                        <a:solidFill>
                          <a:srgbClr val="FFFF00"/>
                        </a:solidFill>
                        <a:latin typeface="Cambria Math" panose="02040503050406030204" pitchFamily="18" charset="0"/>
                      </a:rPr>
                      <m:t> </m:t>
                    </m:r>
                  </m:oMath>
                </a14:m>
                <a:r>
                  <a:rPr lang="ru-RU" altLang="ru-RU" sz="2800" dirty="0">
                    <a:solidFill>
                      <a:srgbClr val="FFFF00"/>
                    </a:solidFill>
                    <a:latin typeface="Times New Roman" panose="02020603050405020304" pitchFamily="18" charset="0"/>
                    <a:cs typeface="Times New Roman" panose="02020603050405020304" pitchFamily="18" charset="0"/>
                  </a:rPr>
                  <a:t> = C </a:t>
                </a:r>
                <a14:m>
                  <m:oMath xmlns:m="http://schemas.openxmlformats.org/officeDocument/2006/math">
                    <m:f>
                      <m:fPr>
                        <m:ctrlPr>
                          <a:rPr lang="ru-RU" altLang="ru-RU" sz="2800" i="1">
                            <a:solidFill>
                              <a:srgbClr val="FFFF00"/>
                            </a:solidFill>
                            <a:latin typeface="Cambria Math" panose="02040503050406030204" pitchFamily="18" charset="0"/>
                          </a:rPr>
                        </m:ctrlPr>
                      </m:fPr>
                      <m:num>
                        <m:r>
                          <a:rPr lang="en-US" altLang="ru-RU" sz="2800" i="1">
                            <a:solidFill>
                              <a:srgbClr val="FFFF00"/>
                            </a:solidFill>
                            <a:latin typeface="Cambria Math" panose="02040503050406030204" pitchFamily="18" charset="0"/>
                          </a:rPr>
                          <m:t>𝑑</m:t>
                        </m:r>
                        <m:sSub>
                          <m:sSubPr>
                            <m:ctrlPr>
                              <a:rPr lang="en-US" altLang="ru-RU" sz="2800" i="1">
                                <a:solidFill>
                                  <a:srgbClr val="FFFF00"/>
                                </a:solidFill>
                                <a:latin typeface="Cambria Math" panose="02040503050406030204" pitchFamily="18" charset="0"/>
                              </a:rPr>
                            </m:ctrlPr>
                          </m:sSubPr>
                          <m:e>
                            <m:r>
                              <a:rPr lang="en-US" altLang="ru-RU" sz="2800" i="1">
                                <a:solidFill>
                                  <a:srgbClr val="FFFF00"/>
                                </a:solidFill>
                                <a:latin typeface="Cambria Math" panose="02040503050406030204" pitchFamily="18" charset="0"/>
                              </a:rPr>
                              <m:t>𝑈</m:t>
                            </m:r>
                          </m:e>
                          <m:sub>
                            <m:r>
                              <a:rPr lang="en-US" altLang="ru-RU" sz="2800" b="0" i="1" smtClean="0">
                                <a:solidFill>
                                  <a:srgbClr val="FFFF00"/>
                                </a:solidFill>
                                <a:latin typeface="Cambria Math" panose="02040503050406030204" pitchFamily="18" charset="0"/>
                              </a:rPr>
                              <m:t>𝑐</m:t>
                            </m:r>
                          </m:sub>
                        </m:sSub>
                      </m:num>
                      <m:den>
                        <m:r>
                          <a:rPr lang="en-US" altLang="ru-RU" sz="2800" i="1">
                            <a:solidFill>
                              <a:srgbClr val="FFFF00"/>
                            </a:solidFill>
                            <a:latin typeface="Cambria Math" panose="02040503050406030204" pitchFamily="18" charset="0"/>
                          </a:rPr>
                          <m:t>𝑑𝑡</m:t>
                        </m:r>
                      </m:den>
                    </m:f>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Напряжение на конденсаторе равно входному напряжению U1.</a:t>
                </a:r>
              </a:p>
              <a:p>
                <a:pPr indent="540000" algn="just">
                  <a:lnSpc>
                    <a:spcPts val="3000"/>
                  </a:lnSpc>
                </a:pPr>
                <a:r>
                  <a:rPr lang="ru-RU" sz="2400" dirty="0">
                    <a:latin typeface="Times New Roman" panose="02020603050405020304" pitchFamily="18" charset="0"/>
                    <a:cs typeface="Times New Roman" panose="02020603050405020304" pitchFamily="18" charset="0"/>
                  </a:rPr>
                  <a:t>Если считать, что ОУ идеальный, то ток через сопротивление ОС можно считать равным току через конденсатор , т. е. </a:t>
                </a:r>
                <a:r>
                  <a:rPr lang="ru-RU" sz="2400" dirty="0" err="1">
                    <a:latin typeface="Times New Roman" panose="02020603050405020304" pitchFamily="18" charset="0"/>
                    <a:cs typeface="Times New Roman" panose="02020603050405020304" pitchFamily="18" charset="0"/>
                  </a:rPr>
                  <a:t>Ir</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Iс</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Но Uвых= R </a:t>
                </a:r>
                <a:r>
                  <a:rPr lang="ru-RU" sz="2400" dirty="0" err="1">
                    <a:latin typeface="Times New Roman" panose="02020603050405020304" pitchFamily="18" charset="0"/>
                    <a:cs typeface="Times New Roman" panose="02020603050405020304" pitchFamily="18" charset="0"/>
                  </a:rPr>
                  <a:t>Ir</a:t>
                </a:r>
                <a:r>
                  <a:rPr lang="ru-RU" sz="2400" dirty="0">
                    <a:latin typeface="Times New Roman" panose="02020603050405020304" pitchFamily="18" charset="0"/>
                    <a:cs typeface="Times New Roman" panose="02020603050405020304" pitchFamily="18" charset="0"/>
                  </a:rPr>
                  <a:t>= - R </a:t>
                </a:r>
                <a:r>
                  <a:rPr lang="ru-RU" sz="2400" dirty="0" err="1">
                    <a:latin typeface="Times New Roman" panose="02020603050405020304" pitchFamily="18" charset="0"/>
                    <a:cs typeface="Times New Roman" panose="02020603050405020304" pitchFamily="18" charset="0"/>
                  </a:rPr>
                  <a:t>Ic</a:t>
                </a:r>
                <a:r>
                  <a:rPr lang="ru-RU" sz="2400" dirty="0">
                    <a:latin typeface="Times New Roman" panose="02020603050405020304" pitchFamily="18" charset="0"/>
                    <a:cs typeface="Times New Roman" panose="02020603050405020304" pitchFamily="18" charset="0"/>
                  </a:rPr>
                  <a:t>, поэтому</a:t>
                </a:r>
                <a:r>
                  <a:rPr lang="en-US" sz="2400" dirty="0">
                    <a:latin typeface="Times New Roman" panose="02020603050405020304" pitchFamily="18" charset="0"/>
                    <a:cs typeface="Times New Roman" panose="02020603050405020304" pitchFamily="18" charset="0"/>
                  </a:rPr>
                  <a:t> </a:t>
                </a:r>
                <a:r>
                  <a:rPr lang="ru-RU" altLang="ru-RU" sz="2400" dirty="0">
                    <a:latin typeface="Times New Roman" panose="02020603050405020304" pitchFamily="18" charset="0"/>
                    <a:cs typeface="Times New Roman" panose="02020603050405020304" pitchFamily="18" charset="0"/>
                  </a:rPr>
                  <a:t>Uвых = - RC </a:t>
                </a:r>
                <a14:m>
                  <m:oMath xmlns:m="http://schemas.openxmlformats.org/officeDocument/2006/math">
                    <m:f>
                      <m:fPr>
                        <m:ctrlPr>
                          <a:rPr lang="ru-RU" altLang="ru-RU" sz="2400" i="1">
                            <a:latin typeface="Cambria Math" panose="02040503050406030204" pitchFamily="18" charset="0"/>
                          </a:rPr>
                        </m:ctrlPr>
                      </m:fPr>
                      <m:num>
                        <m:r>
                          <a:rPr lang="en-US" altLang="ru-RU" sz="2400" i="1" smtClean="0">
                            <a:latin typeface="Cambria Math" panose="02040503050406030204" pitchFamily="18" charset="0"/>
                          </a:rPr>
                          <m:t>𝑑</m:t>
                        </m:r>
                        <m:sSub>
                          <m:sSubPr>
                            <m:ctrlPr>
                              <a:rPr lang="en-US" altLang="ru-RU" sz="2400" i="1" smtClean="0">
                                <a:latin typeface="Cambria Math" panose="02040503050406030204" pitchFamily="18" charset="0"/>
                              </a:rPr>
                            </m:ctrlPr>
                          </m:sSubPr>
                          <m:e>
                            <m:r>
                              <a:rPr lang="en-US" altLang="ru-RU" sz="2400" i="1" smtClean="0">
                                <a:latin typeface="Cambria Math" panose="02040503050406030204" pitchFamily="18" charset="0"/>
                              </a:rPr>
                              <m:t>𝑈</m:t>
                            </m:r>
                          </m:e>
                          <m:sub>
                            <m:r>
                              <a:rPr lang="en-US" altLang="ru-RU" sz="2400" i="1" smtClean="0">
                                <a:latin typeface="Cambria Math" panose="02040503050406030204" pitchFamily="18" charset="0"/>
                              </a:rPr>
                              <m:t>1</m:t>
                            </m:r>
                          </m:sub>
                        </m:sSub>
                      </m:num>
                      <m:den>
                        <m:r>
                          <a:rPr lang="en-US" altLang="ru-RU" sz="2400" i="1" smtClean="0">
                            <a:latin typeface="Cambria Math" panose="02040503050406030204" pitchFamily="18" charset="0"/>
                          </a:rPr>
                          <m:t>𝑑𝑡</m:t>
                        </m:r>
                      </m:den>
                    </m:f>
                  </m:oMath>
                </a14:m>
                <a:endParaRPr lang="ru-RU" alt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Уменьшение реактивного сопротивления </a:t>
                </a:r>
                <a:r>
                  <a:rPr lang="ru-RU" sz="2400" dirty="0" err="1">
                    <a:latin typeface="Times New Roman" panose="02020603050405020304" pitchFamily="18" charset="0"/>
                    <a:cs typeface="Times New Roman" panose="02020603050405020304" pitchFamily="18" charset="0"/>
                  </a:rPr>
                  <a:t>Хс</a:t>
                </a:r>
                <a:r>
                  <a:rPr lang="ru-RU" sz="2400" dirty="0">
                    <a:latin typeface="Times New Roman" panose="02020603050405020304" pitchFamily="18" charset="0"/>
                    <a:cs typeface="Times New Roman" panose="02020603050405020304" pitchFamily="18" charset="0"/>
                  </a:rPr>
                  <a:t> с увеличением частоты приводит к тому, что схема дифференциатора имеет высокий коэффициент усиления по отношению к высоко-частотным составляющим на входе, даже если их частота лежит выше полосы частот полезного сигнала.</a:t>
                </a:r>
                <a:endParaRPr lang="ru-RU" altLang="ru-RU" sz="24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4EF0B60F-1F07-4535-B48F-17F7F2E7E55E}"/>
                  </a:ext>
                </a:extLst>
              </p:cNvPr>
              <p:cNvSpPr>
                <a:spLocks noRot="1" noChangeAspect="1" noMove="1" noResize="1" noEditPoints="1" noAdjustHandles="1" noChangeArrowheads="1" noChangeShapeType="1" noTextEdit="1"/>
              </p:cNvSpPr>
              <p:nvPr/>
            </p:nvSpPr>
            <p:spPr bwMode="auto">
              <a:xfrm>
                <a:off x="0" y="192360"/>
                <a:ext cx="11912510" cy="6459653"/>
              </a:xfrm>
              <a:prstGeom prst="rect">
                <a:avLst/>
              </a:prstGeom>
              <a:blipFill>
                <a:blip r:embed="rId2"/>
                <a:stretch>
                  <a:fillRect l="-768" t="-378" r="-768" b="-17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spTree>
    <p:extLst>
      <p:ext uri="{BB962C8B-B14F-4D97-AF65-F5344CB8AC3E}">
        <p14:creationId xmlns:p14="http://schemas.microsoft.com/office/powerpoint/2010/main" val="1653782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de.ifmo.ru/bk_netra/image.php?img=Imag97.gif&amp;bn=36">
            <a:extLst>
              <a:ext uri="{FF2B5EF4-FFF2-40B4-BE49-F238E27FC236}">
                <a16:creationId xmlns:a16="http://schemas.microsoft.com/office/drawing/2014/main" id="{97924BAC-FA11-497B-8B98-256732ADF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450" y="2877319"/>
            <a:ext cx="6462712" cy="3395662"/>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FD0565F5-A90B-42B2-9AC1-6ABD4C0EC88D}"/>
              </a:ext>
            </a:extLst>
          </p:cNvPr>
          <p:cNvSpPr/>
          <p:nvPr/>
        </p:nvSpPr>
        <p:spPr>
          <a:xfrm>
            <a:off x="5800085" y="6351328"/>
            <a:ext cx="5510932"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5 — График зависимости </a:t>
            </a:r>
            <a:r>
              <a:rPr lang="en-US" sz="2400" dirty="0">
                <a:latin typeface="Times New Roman" panose="02020603050405020304" pitchFamily="18" charset="0"/>
                <a:cs typeface="Times New Roman" panose="02020603050405020304" pitchFamily="18" charset="0"/>
              </a:rPr>
              <a:t>K </a:t>
            </a:r>
            <a:r>
              <a:rPr lang="ru-RU" sz="2400" dirty="0">
                <a:latin typeface="Times New Roman" panose="02020603050405020304" pitchFamily="18" charset="0"/>
                <a:cs typeface="Times New Roman" panose="02020603050405020304" pitchFamily="18" charset="0"/>
              </a:rPr>
              <a:t>от </a:t>
            </a:r>
            <a:r>
              <a:rPr lang="en-US" sz="2400" dirty="0">
                <a:latin typeface="Times New Roman" panose="02020603050405020304" pitchFamily="18" charset="0"/>
                <a:cs typeface="Times New Roman" panose="02020603050405020304" pitchFamily="18" charset="0"/>
              </a:rPr>
              <a:t>f</a:t>
            </a:r>
            <a:endParaRPr lang="ru-RU" sz="24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404B995B-741F-4D46-A92C-514462CEAC43}"/>
              </a:ext>
            </a:extLst>
          </p:cNvPr>
          <p:cNvSpPr/>
          <p:nvPr/>
        </p:nvSpPr>
        <p:spPr>
          <a:xfrm>
            <a:off x="176979" y="206657"/>
            <a:ext cx="11818375" cy="1991892"/>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Схема имеет тенденции к потере устойчивости в той области частот, где частотная характеристика дифференциатора (имеющая подъем 6 дБ/окт. ) пересекается с имеющей спад 6 дБ</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окт. характеристикой скорректированного усилителя.</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Частотная характеристика разомкнутого контура ОС имеет в некоторой части своего частотного диапазона спад 12 дБ/окт., при этих условиях возможно самовозбуждение.</a:t>
            </a:r>
          </a:p>
        </p:txBody>
      </p:sp>
    </p:spTree>
    <p:extLst>
      <p:ext uri="{BB962C8B-B14F-4D97-AF65-F5344CB8AC3E}">
        <p14:creationId xmlns:p14="http://schemas.microsoft.com/office/powerpoint/2010/main" val="128728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D8A87F0-68A5-4407-BD76-328C16F8B0D6}"/>
              </a:ext>
            </a:extLst>
          </p:cNvPr>
          <p:cNvSpPr/>
          <p:nvPr/>
        </p:nvSpPr>
        <p:spPr>
          <a:xfrm>
            <a:off x="176981" y="225830"/>
            <a:ext cx="4225324" cy="461665"/>
          </a:xfrm>
          <a:prstGeom prst="rect">
            <a:avLst/>
          </a:prstGeom>
        </p:spPr>
        <p:txBody>
          <a:bodyPr wrap="none">
            <a:spAutoFit/>
          </a:bodyPr>
          <a:lstStyle/>
          <a:p>
            <a:r>
              <a:rPr lang="ru-RU" sz="2400" b="1" dirty="0">
                <a:latin typeface="Times New Roman" panose="02020603050405020304" pitchFamily="18" charset="0"/>
                <a:cs typeface="Times New Roman" panose="02020603050405020304" pitchFamily="18" charset="0"/>
              </a:rPr>
              <a:t>Реальные дифференциаторы</a:t>
            </a:r>
          </a:p>
        </p:txBody>
      </p:sp>
      <p:sp>
        <p:nvSpPr>
          <p:cNvPr id="3" name="Прямоугольник 2">
            <a:extLst>
              <a:ext uri="{FF2B5EF4-FFF2-40B4-BE49-F238E27FC236}">
                <a16:creationId xmlns:a16="http://schemas.microsoft.com/office/drawing/2014/main" id="{6D24233B-F189-4E9D-A97F-959A6B702836}"/>
              </a:ext>
            </a:extLst>
          </p:cNvPr>
          <p:cNvSpPr/>
          <p:nvPr/>
        </p:nvSpPr>
        <p:spPr>
          <a:xfrm>
            <a:off x="176981" y="854248"/>
            <a:ext cx="11690554"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дифференциаторах применяется динамическая стабилизация.</a:t>
            </a:r>
          </a:p>
          <a:p>
            <a:pPr indent="540000" algn="just">
              <a:lnSpc>
                <a:spcPts val="3000"/>
              </a:lnSpc>
            </a:pPr>
            <a:r>
              <a:rPr lang="ru-RU" sz="2400" dirty="0">
                <a:latin typeface="Times New Roman" panose="02020603050405020304" pitchFamily="18" charset="0"/>
                <a:cs typeface="Times New Roman" panose="02020603050405020304" pitchFamily="18" charset="0"/>
              </a:rPr>
              <a:t>Конденсатор </a:t>
            </a:r>
            <a:r>
              <a:rPr lang="ru-RU" sz="2400" dirty="0" err="1">
                <a:latin typeface="Times New Roman" panose="02020603050405020304" pitchFamily="18" charset="0"/>
                <a:cs typeface="Times New Roman" panose="02020603050405020304" pitchFamily="18" charset="0"/>
              </a:rPr>
              <a:t>Ск</a:t>
            </a:r>
            <a:r>
              <a:rPr lang="ru-RU" sz="2400" dirty="0">
                <a:latin typeface="Times New Roman" panose="02020603050405020304" pitchFamily="18" charset="0"/>
                <a:cs typeface="Times New Roman" panose="02020603050405020304" pitchFamily="18" charset="0"/>
              </a:rPr>
              <a:t> выбирается так, чтобы участок АЧХ со спадом 6 </a:t>
            </a:r>
            <a:r>
              <a:rPr lang="ru-RU" sz="2400" dirty="0" err="1">
                <a:latin typeface="Times New Roman" panose="02020603050405020304" pitchFamily="18" charset="0"/>
                <a:cs typeface="Times New Roman" panose="02020603050405020304" pitchFamily="18" charset="0"/>
              </a:rPr>
              <a:t>дб</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окт</a:t>
            </a:r>
            <a:r>
              <a:rPr lang="ru-RU" sz="2400" dirty="0">
                <a:latin typeface="Times New Roman" panose="02020603050405020304" pitchFamily="18" charset="0"/>
                <a:cs typeface="Times New Roman" panose="02020603050405020304" pitchFamily="18" charset="0"/>
              </a:rPr>
              <a:t> начинался на частоте более высокой, чем максимальная частота полезного дифференцированного сигнала. Уменьшается доля ВЧ шумов в выходном сигнале.</a:t>
            </a:r>
          </a:p>
        </p:txBody>
      </p:sp>
      <p:pic>
        <p:nvPicPr>
          <p:cNvPr id="7170" name="Picture 2" descr="https://de.ifmo.ru/bk_netra/image.php?img=Imag98.gif&amp;bn=36">
            <a:extLst>
              <a:ext uri="{FF2B5EF4-FFF2-40B4-BE49-F238E27FC236}">
                <a16:creationId xmlns:a16="http://schemas.microsoft.com/office/drawing/2014/main" id="{6541A55E-5AB2-4F3C-96FE-964E11C21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048" y="2628172"/>
            <a:ext cx="6783838" cy="343788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D02A2E37-8B04-4B6B-89B8-5D5ACF424CD8}"/>
              </a:ext>
            </a:extLst>
          </p:cNvPr>
          <p:cNvSpPr/>
          <p:nvPr/>
        </p:nvSpPr>
        <p:spPr>
          <a:xfrm>
            <a:off x="5448399" y="6114367"/>
            <a:ext cx="6601487"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6 — Схема реального дифференциатора</a:t>
            </a: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73642289-D585-4844-B3FD-BE6F79B01B8B}"/>
                  </a:ext>
                </a:extLst>
              </p:cNvPr>
              <p:cNvSpPr/>
              <p:nvPr/>
            </p:nvSpPr>
            <p:spPr>
              <a:xfrm>
                <a:off x="142114" y="2628172"/>
                <a:ext cx="4911667"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Этот участок начинается на частоте </a:t>
                </a:r>
                <a:endParaRPr lang="en-US" sz="2400" dirty="0">
                  <a:latin typeface="Times New Roman" panose="02020603050405020304" pitchFamily="18" charset="0"/>
                  <a:cs typeface="Times New Roman" panose="02020603050405020304" pitchFamily="18" charset="0"/>
                </a:endParaRPr>
              </a:p>
              <a:p>
                <a:pPr indent="540000" algn="ctr">
                  <a:lnSpc>
                    <a:spcPts val="3000"/>
                  </a:lnSpc>
                </a:pPr>
                <a:r>
                  <a:rPr lang="ru-RU" sz="2400" dirty="0">
                    <a:latin typeface="Times New Roman" panose="02020603050405020304" pitchFamily="18" charset="0"/>
                    <a:cs typeface="Times New Roman" panose="02020603050405020304" pitchFamily="18" charset="0"/>
                  </a:rPr>
                  <a:t>F2 = </a:t>
                </a:r>
                <a14:m>
                  <m:oMath xmlns:m="http://schemas.openxmlformats.org/officeDocument/2006/math">
                    <m:f>
                      <m:fPr>
                        <m:ctrlPr>
                          <a:rPr lang="en-US" sz="2400" i="1">
                            <a:latin typeface="Cambria Math" panose="02040503050406030204" pitchFamily="18" charset="0"/>
                          </a:rPr>
                        </m:ctrlPr>
                      </m:fPr>
                      <m:num>
                        <m:r>
                          <a:rPr lang="ru-RU" sz="2400" i="1">
                            <a:latin typeface="Cambria Math" panose="02040503050406030204" pitchFamily="18" charset="0"/>
                          </a:rPr>
                          <m:t>1</m:t>
                        </m:r>
                      </m:num>
                      <m:den>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𝑅</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𝑘</m:t>
                            </m:r>
                          </m:sub>
                        </m:sSub>
                      </m:den>
                    </m:f>
                  </m:oMath>
                </a14:m>
                <a:endParaRPr lang="en-US" sz="2400" dirty="0">
                  <a:latin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Сопротивление </a:t>
                </a:r>
                <a:r>
                  <a:rPr lang="ru-RU" sz="2400" dirty="0" err="1">
                    <a:latin typeface="Times New Roman" panose="02020603050405020304" pitchFamily="18" charset="0"/>
                    <a:cs typeface="Times New Roman" panose="02020603050405020304" pitchFamily="18" charset="0"/>
                  </a:rPr>
                  <a:t>Rк</a:t>
                </a:r>
                <a:r>
                  <a:rPr lang="ru-RU" sz="2400" dirty="0">
                    <a:latin typeface="Times New Roman" panose="02020603050405020304" pitchFamily="18" charset="0"/>
                    <a:cs typeface="Times New Roman" panose="02020603050405020304" pitchFamily="18" charset="0"/>
                  </a:rPr>
                  <a:t> ограни</a:t>
                </a:r>
                <a:r>
                  <a:rPr lang="en-US"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чивает</a:t>
                </a:r>
                <a:r>
                  <a:rPr lang="ru-RU" sz="2400" dirty="0">
                    <a:latin typeface="Times New Roman" panose="02020603050405020304" pitchFamily="18" charset="0"/>
                    <a:cs typeface="Times New Roman" panose="02020603050405020304" pitchFamily="18" charset="0"/>
                  </a:rPr>
                  <a:t> коэффициент усиления на BЧ, обеспечивает динамическую устойчивость.</a:t>
                </a:r>
              </a:p>
            </p:txBody>
          </p:sp>
        </mc:Choice>
        <mc:Fallback xmlns="">
          <p:sp>
            <p:nvSpPr>
              <p:cNvPr id="5" name="Прямоугольник 4">
                <a:extLst>
                  <a:ext uri="{FF2B5EF4-FFF2-40B4-BE49-F238E27FC236}">
                    <a16:creationId xmlns:a16="http://schemas.microsoft.com/office/drawing/2014/main" id="{73642289-D585-4844-B3FD-BE6F79B01B8B}"/>
                  </a:ext>
                </a:extLst>
              </p:cNvPr>
              <p:cNvSpPr>
                <a:spLocks noRot="1" noChangeAspect="1" noMove="1" noResize="1" noEditPoints="1" noAdjustHandles="1" noChangeArrowheads="1" noChangeShapeType="1" noTextEdit="1"/>
              </p:cNvSpPr>
              <p:nvPr/>
            </p:nvSpPr>
            <p:spPr>
              <a:xfrm>
                <a:off x="142114" y="2628172"/>
                <a:ext cx="4911667" cy="3146054"/>
              </a:xfrm>
              <a:prstGeom prst="rect">
                <a:avLst/>
              </a:prstGeom>
              <a:blipFill>
                <a:blip r:embed="rId3"/>
                <a:stretch>
                  <a:fillRect l="-1861" t="-1744" r="-1985" b="-3488"/>
                </a:stretch>
              </a:blipFill>
            </p:spPr>
            <p:txBody>
              <a:bodyPr/>
              <a:lstStyle/>
              <a:p>
                <a:r>
                  <a:rPr lang="ru-RU">
                    <a:noFill/>
                  </a:rPr>
                  <a:t> </a:t>
                </a:r>
              </a:p>
            </p:txBody>
          </p:sp>
        </mc:Fallback>
      </mc:AlternateContent>
    </p:spTree>
    <p:extLst>
      <p:ext uri="{BB962C8B-B14F-4D97-AF65-F5344CB8AC3E}">
        <p14:creationId xmlns:p14="http://schemas.microsoft.com/office/powerpoint/2010/main" val="2673426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750</TotalTime>
  <Words>642</Words>
  <Application>Microsoft Office PowerPoint</Application>
  <PresentationFormat>Широкоэкранный</PresentationFormat>
  <Paragraphs>100</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Calisto MT</vt:lpstr>
      <vt:lpstr>Cambria Math</vt:lpstr>
      <vt:lpstr>Times New Roman</vt:lpstr>
      <vt:lpstr>Wingdings 2</vt:lpstr>
      <vt:lpstr>Сланец</vt:lpstr>
      <vt:lpstr>Лекция 8: «Функциональные устройства на ОУ»</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68</cp:revision>
  <dcterms:created xsi:type="dcterms:W3CDTF">2019-03-05T13:15:09Z</dcterms:created>
  <dcterms:modified xsi:type="dcterms:W3CDTF">2019-04-25T10:54:42Z</dcterms:modified>
</cp:coreProperties>
</file>