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7" r:id="rId3"/>
    <p:sldId id="278" r:id="rId4"/>
    <p:sldId id="280" r:id="rId5"/>
    <p:sldId id="276" r:id="rId6"/>
    <p:sldId id="281" r:id="rId7"/>
    <p:sldId id="282" r:id="rId8"/>
    <p:sldId id="283" r:id="rId9"/>
    <p:sldId id="284" r:id="rId10"/>
    <p:sldId id="285" r:id="rId11"/>
    <p:sldId id="286" r:id="rId12"/>
    <p:sldId id="279" r:id="rId13"/>
    <p:sldId id="287" r:id="rId14"/>
    <p:sldId id="28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23.04.2019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23.04.2019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23.04.2019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23.04.2019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23.04.2019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23.04.2019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560439"/>
            <a:ext cx="12192000" cy="1195319"/>
          </a:xfrm>
        </p:spPr>
        <p:txBody>
          <a:bodyPr>
            <a:noAutofit/>
          </a:bodyPr>
          <a:lstStyle/>
          <a:p>
            <a:r>
              <a:rPr lang="ru-RU" sz="4000" dirty="0"/>
              <a:t>Лекция 9: Аналого-цифровые преобразователи. Цифро-аналоговые преобразователи </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
        <p:nvSpPr>
          <p:cNvPr id="4" name="Прямоугольник 3">
            <a:extLst>
              <a:ext uri="{FF2B5EF4-FFF2-40B4-BE49-F238E27FC236}">
                <a16:creationId xmlns:a16="http://schemas.microsoft.com/office/drawing/2014/main" id="{92FE894C-26CA-4C68-80F4-7C62CBA3E230}"/>
              </a:ext>
            </a:extLst>
          </p:cNvPr>
          <p:cNvSpPr/>
          <p:nvPr/>
        </p:nvSpPr>
        <p:spPr>
          <a:xfrm>
            <a:off x="1787265" y="3156581"/>
            <a:ext cx="3758129" cy="1754326"/>
          </a:xfrm>
          <a:prstGeom prst="rect">
            <a:avLst/>
          </a:prstGeom>
        </p:spPr>
        <p:txBody>
          <a:bodyPr wrap="square">
            <a:spAutoFit/>
          </a:bodyPr>
          <a:lstStyle/>
          <a:p>
            <a:r>
              <a:rPr lang="ru-RU" dirty="0"/>
              <a:t>1.Определение, терминология</a:t>
            </a:r>
          </a:p>
          <a:p>
            <a:r>
              <a:rPr lang="ru-RU" dirty="0"/>
              <a:t>2. Назначение, принципы построения и действия </a:t>
            </a:r>
            <a:br>
              <a:rPr lang="ru-RU" dirty="0"/>
            </a:br>
            <a:r>
              <a:rPr lang="ru-RU" dirty="0"/>
              <a:t>3. Система условных графических обозначений , параметры </a:t>
            </a:r>
          </a:p>
          <a:p>
            <a:r>
              <a:rPr lang="ru-RU" dirty="0"/>
              <a:t> </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71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57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C10646A-6806-4343-B293-EB35D809349C}"/>
              </a:ext>
            </a:extLst>
          </p:cNvPr>
          <p:cNvSpPr/>
          <p:nvPr/>
        </p:nvSpPr>
        <p:spPr>
          <a:xfrm>
            <a:off x="176981" y="155815"/>
            <a:ext cx="6174658" cy="6223820"/>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Цифро-аналоговый преобразователь</a:t>
            </a:r>
            <a:r>
              <a:rPr lang="ru-RU" sz="2400" dirty="0">
                <a:latin typeface="Times New Roman" panose="02020603050405020304" pitchFamily="18" charset="0"/>
                <a:cs typeface="Times New Roman" panose="02020603050405020304" pitchFamily="18" charset="0"/>
              </a:rPr>
              <a:t>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(ЦАП) — устройство для преобразования цифрового (обычно двоичного) кода в аналоговый сигнал (ток,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напряжение или заряд). Цифро-аналоговые преобразователи являются интерфейсом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между дискретным цифровым миром и аналоговыми сигналами.</a:t>
            </a:r>
          </a:p>
          <a:p>
            <a:pPr indent="540000" algn="just">
              <a:lnSpc>
                <a:spcPts val="3000"/>
              </a:lnSpc>
            </a:pPr>
            <a:r>
              <a:rPr lang="ru-RU" sz="2400" dirty="0">
                <a:latin typeface="Times New Roman" panose="02020603050405020304" pitchFamily="18" charset="0"/>
                <a:cs typeface="Times New Roman" panose="02020603050405020304" pitchFamily="18" charset="0"/>
              </a:rPr>
              <a:t>Аналого-цифровой преобразователь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(АЦП) производит обратную операцию.</a:t>
            </a:r>
          </a:p>
          <a:p>
            <a:pPr indent="540000" algn="just">
              <a:lnSpc>
                <a:spcPts val="3000"/>
              </a:lnSpc>
            </a:pPr>
            <a:r>
              <a:rPr lang="ru-RU" sz="2400" dirty="0">
                <a:latin typeface="Times New Roman" panose="02020603050405020304" pitchFamily="18" charset="0"/>
                <a:cs typeface="Times New Roman" panose="02020603050405020304" pitchFamily="18" charset="0"/>
              </a:rPr>
              <a:t>Звуковой ЦАП обычно получает на вход цифровой сигнал в импульсно-кодовой модуляции (англ. PCM, </a:t>
            </a:r>
            <a:r>
              <a:rPr lang="ru-RU" sz="2400" dirty="0" err="1">
                <a:latin typeface="Times New Roman" panose="02020603050405020304" pitchFamily="18" charset="0"/>
                <a:cs typeface="Times New Roman" panose="02020603050405020304" pitchFamily="18" charset="0"/>
              </a:rPr>
              <a:t>pulse-code</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modulation</a:t>
            </a:r>
            <a:r>
              <a:rPr lang="ru-RU" sz="2400" dirty="0">
                <a:latin typeface="Times New Roman" panose="02020603050405020304" pitchFamily="18" charset="0"/>
                <a:cs typeface="Times New Roman" panose="02020603050405020304" pitchFamily="18" charset="0"/>
              </a:rPr>
              <a:t>). Задача преобразования различных сжатых форматов в PCM выполняется соответствующими кодеками.</a:t>
            </a:r>
          </a:p>
        </p:txBody>
      </p:sp>
      <p:pic>
        <p:nvPicPr>
          <p:cNvPr id="2050" name="Picture 2" descr="https://upload.wikimedia.org/wikipedia/commons/e/ea/CirrusLogicCS4282-AB.jpg">
            <a:extLst>
              <a:ext uri="{FF2B5EF4-FFF2-40B4-BE49-F238E27FC236}">
                <a16:creationId xmlns:a16="http://schemas.microsoft.com/office/drawing/2014/main" id="{D397ADC2-0981-49DA-AC27-150FF6F8D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787" y="283292"/>
            <a:ext cx="5354961" cy="404290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B1E7F78C-423C-4018-A445-026B0D95204A}"/>
              </a:ext>
            </a:extLst>
          </p:cNvPr>
          <p:cNvSpPr/>
          <p:nvPr/>
        </p:nvSpPr>
        <p:spPr>
          <a:xfrm>
            <a:off x="6518787" y="4492184"/>
            <a:ext cx="5354961"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2 — 8-канальный ЦАП </a:t>
            </a:r>
            <a:r>
              <a:rPr lang="en-US" sz="2400" dirty="0">
                <a:latin typeface="Times New Roman" panose="02020603050405020304" pitchFamily="18" charset="0"/>
                <a:cs typeface="Times New Roman" panose="02020603050405020304" pitchFamily="18" charset="0"/>
              </a:rPr>
              <a:t>Cirrus LogicCS4382 </a:t>
            </a:r>
            <a:r>
              <a:rPr lang="ru-RU" sz="2400" dirty="0">
                <a:latin typeface="Times New Roman" panose="02020603050405020304" pitchFamily="18" charset="0"/>
                <a:cs typeface="Times New Roman" panose="02020603050405020304" pitchFamily="18" charset="0"/>
              </a:rPr>
              <a:t>на звуковой плате </a:t>
            </a:r>
            <a:r>
              <a:rPr lang="en-US" sz="2400" dirty="0">
                <a:latin typeface="Times New Roman" panose="02020603050405020304" pitchFamily="18" charset="0"/>
                <a:cs typeface="Times New Roman" panose="02020603050405020304" pitchFamily="18" charset="0"/>
              </a:rPr>
              <a:t>Sound Blaster X-Fi Fatal1ty</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45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967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6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00B2E36-F323-4520-AF51-29BF2D1E40C0}"/>
              </a:ext>
            </a:extLst>
          </p:cNvPr>
          <p:cNvSpPr/>
          <p:nvPr/>
        </p:nvSpPr>
        <p:spPr>
          <a:xfrm>
            <a:off x="0" y="467655"/>
            <a:ext cx="6626942" cy="5839099"/>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Аналого-цифровой преобразователь </a:t>
            </a:r>
            <a:r>
              <a:rPr lang="ru-RU" sz="2400" dirty="0">
                <a:latin typeface="Times New Roman" panose="02020603050405020304" pitchFamily="18" charset="0"/>
                <a:cs typeface="Times New Roman" panose="02020603050405020304" pitchFamily="18" charset="0"/>
              </a:rPr>
              <a:t>(АЦП, англ. </a:t>
            </a:r>
            <a:r>
              <a:rPr lang="ru-RU" sz="2400" dirty="0" err="1">
                <a:latin typeface="Times New Roman" panose="02020603050405020304" pitchFamily="18" charset="0"/>
                <a:cs typeface="Times New Roman" panose="02020603050405020304" pitchFamily="18" charset="0"/>
              </a:rPr>
              <a:t>Analog-to-digital</a:t>
            </a:r>
            <a:r>
              <a:rPr lang="ru-RU" sz="2400" dirty="0">
                <a:latin typeface="Times New Roman" panose="02020603050405020304" pitchFamily="18" charset="0"/>
                <a:cs typeface="Times New Roman" panose="02020603050405020304" pitchFamily="18" charset="0"/>
              </a:rPr>
              <a:t> converter, ADC) — устройство, преобразующее входной аналоговый сигнал в дискретный код (цифровой сигнал).</a:t>
            </a:r>
          </a:p>
          <a:p>
            <a:pPr indent="540000" algn="just">
              <a:lnSpc>
                <a:spcPts val="3000"/>
              </a:lnSpc>
            </a:pPr>
            <a:r>
              <a:rPr lang="ru-RU" sz="2400" dirty="0">
                <a:latin typeface="Times New Roman" panose="02020603050405020304" pitchFamily="18" charset="0"/>
                <a:cs typeface="Times New Roman" panose="02020603050405020304" pitchFamily="18" charset="0"/>
              </a:rPr>
              <a:t>Обратное преобразование осуществляется при помощи цифро-аналогового преобразователя</a:t>
            </a:r>
            <a:br>
              <a:rPr lang="en-US"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(ЦАП, DAC).</a:t>
            </a:r>
          </a:p>
          <a:p>
            <a:pPr indent="540000" algn="just">
              <a:lnSpc>
                <a:spcPts val="3000"/>
              </a:lnSpc>
            </a:pPr>
            <a:r>
              <a:rPr lang="ru-RU" sz="2400" dirty="0">
                <a:latin typeface="Times New Roman" panose="02020603050405020304" pitchFamily="18" charset="0"/>
                <a:cs typeface="Times New Roman" panose="02020603050405020304" pitchFamily="18" charset="0"/>
              </a:rPr>
              <a:t>Как правило, АЦП — электронное</a:t>
            </a:r>
            <a:br>
              <a:rPr lang="en-US"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устройство, преобразующее напряжение в двоичный цифровой код. Тем не менее, некоторые неэлектронные устройства с цифровым выходом следует также относить к АЦП, например, некоторые типы </a:t>
            </a:r>
            <a:r>
              <a:rPr lang="ru-RU" sz="2400" dirty="0" err="1">
                <a:latin typeface="Times New Roman" panose="02020603050405020304" pitchFamily="18" charset="0"/>
                <a:cs typeface="Times New Roman" panose="02020603050405020304" pitchFamily="18" charset="0"/>
              </a:rPr>
              <a:t>преобра</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ru-RU" sz="2400" dirty="0" err="1">
                <a:latin typeface="Times New Roman" panose="02020603050405020304" pitchFamily="18" charset="0"/>
                <a:cs typeface="Times New Roman" panose="02020603050405020304" pitchFamily="18" charset="0"/>
              </a:rPr>
              <a:t>зователей</a:t>
            </a:r>
            <a:r>
              <a:rPr lang="ru-RU" sz="2400" dirty="0">
                <a:latin typeface="Times New Roman" panose="02020603050405020304" pitchFamily="18" charset="0"/>
                <a:cs typeface="Times New Roman" panose="02020603050405020304" pitchFamily="18" charset="0"/>
              </a:rPr>
              <a:t> угол-код. Простейшим одноразрядным двоичным АЦП является компаратор.</a:t>
            </a:r>
          </a:p>
        </p:txBody>
      </p:sp>
      <p:pic>
        <p:nvPicPr>
          <p:cNvPr id="1026" name="Picture 2" descr="https://upload.wikimedia.org/wikipedia/commons/a/a9/WM_WM8775SEDS-AB.jpg">
            <a:extLst>
              <a:ext uri="{FF2B5EF4-FFF2-40B4-BE49-F238E27FC236}">
                <a16:creationId xmlns:a16="http://schemas.microsoft.com/office/drawing/2014/main" id="{FAFF0625-FB8E-4116-9694-CFC32DD90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942" y="705439"/>
            <a:ext cx="5470047" cy="410253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57CF0003-CD3E-4785-991F-2C050AB6A140}"/>
              </a:ext>
            </a:extLst>
          </p:cNvPr>
          <p:cNvSpPr/>
          <p:nvPr/>
        </p:nvSpPr>
        <p:spPr>
          <a:xfrm>
            <a:off x="6626942" y="5045758"/>
            <a:ext cx="5470047"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 — Четырёхканальный аналого-цифровой преобразователь</a:t>
            </a:r>
          </a:p>
        </p:txBody>
      </p:sp>
    </p:spTree>
    <p:extLst>
      <p:ext uri="{BB962C8B-B14F-4D97-AF65-F5344CB8AC3E}">
        <p14:creationId xmlns:p14="http://schemas.microsoft.com/office/powerpoint/2010/main" val="147240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4433DEE-CFBD-4F44-A30A-79C64B6D325E}"/>
              </a:ext>
            </a:extLst>
          </p:cNvPr>
          <p:cNvSpPr/>
          <p:nvPr/>
        </p:nvSpPr>
        <p:spPr>
          <a:xfrm>
            <a:off x="155258" y="399418"/>
            <a:ext cx="5712542" cy="435939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Для такого преобразования необходимо осуществить квантование аналогового сигнала, т. е. мгновенные значения аналогового сигнала ограничить определенными уровнями, называемыми уровнями квантования. Квантование представляет собой округление аналоговой величины до ближайшего уровня квантования, т. е. максимальная погрешность квантования равна ± 0,5h (h — шаг квантования).</a:t>
            </a:r>
          </a:p>
        </p:txBody>
      </p:sp>
      <p:pic>
        <p:nvPicPr>
          <p:cNvPr id="5122" name="Picture 2" descr="ÑÐ¸Ñ. 3.92">
            <a:extLst>
              <a:ext uri="{FF2B5EF4-FFF2-40B4-BE49-F238E27FC236}">
                <a16:creationId xmlns:a16="http://schemas.microsoft.com/office/drawing/2014/main" id="{10250BDC-A419-4A04-98BD-6174B56E4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99419"/>
            <a:ext cx="5940742" cy="435939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30905CBC-14F7-45D2-8436-E2A7A0A08101}"/>
              </a:ext>
            </a:extLst>
          </p:cNvPr>
          <p:cNvSpPr/>
          <p:nvPr/>
        </p:nvSpPr>
        <p:spPr>
          <a:xfrm>
            <a:off x="6096001" y="4886631"/>
            <a:ext cx="5940742"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2 — Характеристика идеального квантования</a:t>
            </a:r>
          </a:p>
        </p:txBody>
      </p:sp>
    </p:spTree>
    <p:extLst>
      <p:ext uri="{BB962C8B-B14F-4D97-AF65-F5344CB8AC3E}">
        <p14:creationId xmlns:p14="http://schemas.microsoft.com/office/powerpoint/2010/main" val="141085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5E0F653-F2C5-406B-B549-93DAD26BEFEC}"/>
              </a:ext>
            </a:extLst>
          </p:cNvPr>
          <p:cNvSpPr/>
          <p:nvPr/>
        </p:nvSpPr>
        <p:spPr>
          <a:xfrm>
            <a:off x="147484" y="167149"/>
            <a:ext cx="11749548"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 основным параметрам АЦП относятся:</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динамический диапазон;</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частота преобразования (дискретизации </a:t>
            </a:r>
            <a:r>
              <a:rPr lang="ru-RU" sz="2400" i="1" dirty="0">
                <a:latin typeface="Times New Roman" panose="02020603050405020304" pitchFamily="18" charset="0"/>
                <a:cs typeface="Times New Roman" panose="02020603050405020304" pitchFamily="18" charset="0"/>
              </a:rPr>
              <a:t>F</a:t>
            </a:r>
            <a:r>
              <a:rPr lang="ru-RU" sz="2400" baseline="-25000" dirty="0">
                <a:latin typeface="Times New Roman" panose="02020603050405020304" pitchFamily="18" charset="0"/>
                <a:cs typeface="Times New Roman" panose="02020603050405020304" pitchFamily="18" charset="0"/>
              </a:rPr>
              <a:t>Д</a:t>
            </a:r>
            <a:r>
              <a:rPr lang="ru-RU" sz="2400" dirty="0">
                <a:latin typeface="Times New Roman" panose="02020603050405020304" pitchFamily="18" charset="0"/>
                <a:cs typeface="Times New Roman" panose="02020603050405020304" pitchFamily="18" charset="0"/>
              </a:rPr>
              <a:t>), период дискретизации </a:t>
            </a:r>
            <a:r>
              <a:rPr lang="ru-RU" sz="2400" i="1" dirty="0">
                <a:latin typeface="Times New Roman" panose="02020603050405020304" pitchFamily="18" charset="0"/>
                <a:cs typeface="Times New Roman" panose="02020603050405020304" pitchFamily="18" charset="0"/>
              </a:rPr>
              <a:t>Т</a:t>
            </a:r>
            <a:r>
              <a:rPr lang="ru-RU" sz="2400" baseline="-25000" dirty="0">
                <a:latin typeface="Times New Roman" panose="02020603050405020304" pitchFamily="18" charset="0"/>
                <a:cs typeface="Times New Roman" panose="02020603050405020304" pitchFamily="18" charset="0"/>
              </a:rPr>
              <a:t>Д</a:t>
            </a:r>
            <a:r>
              <a:rPr lang="ru-RU" sz="2400" dirty="0">
                <a:latin typeface="Times New Roman" panose="02020603050405020304" pitchFamily="18" charset="0"/>
                <a:cs typeface="Times New Roman" panose="02020603050405020304" pitchFamily="18" charset="0"/>
              </a:rPr>
              <a:t> = 1/</a:t>
            </a:r>
            <a:r>
              <a:rPr lang="ru-RU" sz="2400" i="1" dirty="0">
                <a:latin typeface="Times New Roman" panose="02020603050405020304" pitchFamily="18" charset="0"/>
                <a:cs typeface="Times New Roman" panose="02020603050405020304" pitchFamily="18" charset="0"/>
              </a:rPr>
              <a:t>F</a:t>
            </a:r>
            <a:r>
              <a:rPr lang="ru-RU" sz="2400" baseline="-25000" dirty="0">
                <a:latin typeface="Times New Roman" panose="02020603050405020304" pitchFamily="18" charset="0"/>
                <a:cs typeface="Times New Roman" panose="02020603050405020304" pitchFamily="18" charset="0"/>
              </a:rPr>
              <a:t>Д</a:t>
            </a:r>
            <a:r>
              <a:rPr lang="ru-RU" sz="2400" dirty="0">
                <a:latin typeface="Times New Roman" panose="02020603050405020304" pitchFamily="18" charset="0"/>
                <a:cs typeface="Times New Roman" panose="02020603050405020304" pitchFamily="18" charset="0"/>
              </a:rPr>
              <a:t>;</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время преобразования;</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разрешающая способность;</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погрешность преобразования.</a:t>
            </a:r>
          </a:p>
        </p:txBody>
      </p:sp>
      <mc:AlternateContent xmlns:mc="http://schemas.openxmlformats.org/markup-compatibility/2006">
        <mc:Choice xmlns:a14="http://schemas.microsoft.com/office/drawing/2010/main" Requires="a14">
          <p:sp>
            <p:nvSpPr>
              <p:cNvPr id="4" name="Прямоугольник 3">
                <a:extLst>
                  <a:ext uri="{FF2B5EF4-FFF2-40B4-BE49-F238E27FC236}">
                    <a16:creationId xmlns:a16="http://schemas.microsoft.com/office/drawing/2014/main" id="{DCCFDCC1-57DD-4D8F-BD5F-BD2BC494155D}"/>
                  </a:ext>
                </a:extLst>
              </p:cNvPr>
              <p:cNvSpPr/>
              <p:nvPr/>
            </p:nvSpPr>
            <p:spPr>
              <a:xfrm>
                <a:off x="147484" y="2741212"/>
                <a:ext cx="11857703" cy="3146054"/>
              </a:xfrm>
              <a:prstGeom prst="rect">
                <a:avLst/>
              </a:prstGeom>
            </p:spPr>
            <p:txBody>
              <a:bodyPr wrap="square">
                <a:spAutoFit/>
              </a:bodyPr>
              <a:lstStyle/>
              <a:p>
                <a:pPr indent="540000">
                  <a:lnSpc>
                    <a:spcPts val="3000"/>
                  </a:lnSpc>
                </a:pPr>
                <a:r>
                  <a:rPr lang="ru-RU" sz="2400" dirty="0">
                    <a:solidFill>
                      <a:srgbClr val="FFFF00"/>
                    </a:solidFill>
                    <a:latin typeface="Times New Roman" panose="02020603050405020304" pitchFamily="18" charset="0"/>
                    <a:cs typeface="Times New Roman" panose="02020603050405020304" pitchFamily="18" charset="0"/>
                  </a:rPr>
                  <a:t>Динамический диапазон </a:t>
                </a:r>
                <a:r>
                  <a:rPr lang="ru-RU" sz="2400" dirty="0">
                    <a:latin typeface="Times New Roman" panose="02020603050405020304" pitchFamily="18" charset="0"/>
                    <a:cs typeface="Times New Roman" panose="02020603050405020304" pitchFamily="18" charset="0"/>
                  </a:rPr>
                  <a:t>АЦП определяется отношением максимального сигнала к СКО шумов квантования.</a:t>
                </a:r>
                <a:br>
                  <a:rPr lang="ru-RU"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ru-RU" sz="2400" b="0" i="1" smtClean="0">
                              <a:latin typeface="Cambria Math" panose="02040503050406030204" pitchFamily="18" charset="0"/>
                              <a:cs typeface="Times New Roman" panose="02020603050405020304" pitchFamily="18" charset="0"/>
                            </a:rPr>
                            <m:t>Д</m:t>
                          </m:r>
                        </m:e>
                        <m:sub>
                          <m:r>
                            <a:rPr lang="ru-RU" sz="2400" b="0" i="1" smtClean="0">
                              <a:latin typeface="Cambria Math" panose="02040503050406030204" pitchFamily="18" charset="0"/>
                              <a:cs typeface="Times New Roman" panose="02020603050405020304" pitchFamily="18" charset="0"/>
                            </a:rPr>
                            <m:t>ацп</m:t>
                          </m:r>
                        </m:sub>
                      </m:sSub>
                      <m:r>
                        <a:rPr lang="ru-RU" sz="2400" b="0" i="1" smtClean="0">
                          <a:latin typeface="Cambria Math" panose="02040503050406030204" pitchFamily="18" charset="0"/>
                          <a:cs typeface="Times New Roman" panose="02020603050405020304" pitchFamily="18" charset="0"/>
                        </a:rPr>
                        <m:t>=20</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lg</m:t>
                          </m:r>
                        </m:fName>
                        <m:e>
                          <m:f>
                            <m:fPr>
                              <m:ctrlPr>
                                <a:rPr lang="en-US" sz="2400" b="0" i="1" smtClean="0">
                                  <a:latin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𝑈</m:t>
                                  </m:r>
                                </m:e>
                                <m:sub>
                                  <m:r>
                                    <a:rPr lang="ru-RU" sz="2400" b="0" i="1" smtClean="0">
                                      <a:latin typeface="Cambria Math" panose="02040503050406030204" pitchFamily="18" charset="0"/>
                                      <a:cs typeface="Times New Roman" panose="02020603050405020304" pitchFamily="18" charset="0"/>
                                    </a:rPr>
                                    <m:t>макс</m:t>
                                  </m:r>
                                </m:sub>
                              </m:sSub>
                            </m:num>
                            <m:den>
                              <m:sSub>
                                <m:sSubPr>
                                  <m:ctrlPr>
                                    <a:rPr lang="en-US" sz="2400" i="1">
                                      <a:latin typeface="Cambria Math" panose="02040503050406030204" pitchFamily="18" charset="0"/>
                                      <a:cs typeface="Times New Roman" panose="02020603050405020304" pitchFamily="18" charset="0"/>
                                    </a:rPr>
                                  </m:ctrlPr>
                                </m:sSubPr>
                                <m:e>
                                  <m:r>
                                    <a:rPr lang="en-US" sz="240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ru-RU" sz="2400" b="0" i="1" smtClean="0">
                                      <a:latin typeface="Cambria Math" panose="02040503050406030204" pitchFamily="18" charset="0"/>
                                      <a:cs typeface="Times New Roman" panose="02020603050405020304" pitchFamily="18" charset="0"/>
                                    </a:rPr>
                                    <m:t>кв</m:t>
                                  </m:r>
                                </m:sub>
                              </m:sSub>
                            </m:den>
                          </m:f>
                        </m:e>
                      </m:func>
                    </m:oMath>
                  </m:oMathPara>
                </a14:m>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Из-за несовершенства отдельных элементов преобразователя, ухода параметров в зависимости от времени ,температуры, нестабильности источников питания и т.д. характеристики квантования реальных АЦП отличаются от идеальных, что является причиной появления дополнительных шумов. Так, если </a:t>
                </a:r>
                <a:r>
                  <a:rPr lang="ru-RU" sz="2400" dirty="0" err="1">
                    <a:latin typeface="Times New Roman" panose="02020603050405020304" pitchFamily="18" charset="0"/>
                    <a:cs typeface="Times New Roman" panose="02020603050405020304" pitchFamily="18" charset="0"/>
                  </a:rPr>
                  <a:t>σ</a:t>
                </a:r>
                <a:r>
                  <a:rPr lang="ru-RU" sz="2400" baseline="-25000" dirty="0" err="1">
                    <a:latin typeface="Times New Roman" panose="02020603050405020304" pitchFamily="18" charset="0"/>
                    <a:cs typeface="Times New Roman" panose="02020603050405020304" pitchFamily="18" charset="0"/>
                  </a:rPr>
                  <a:t>доп</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σ</a:t>
                </a:r>
                <a:r>
                  <a:rPr lang="ru-RU" sz="2400" baseline="-25000" dirty="0" err="1">
                    <a:latin typeface="Times New Roman" panose="02020603050405020304" pitchFamily="18" charset="0"/>
                    <a:cs typeface="Times New Roman" panose="02020603050405020304" pitchFamily="18" charset="0"/>
                  </a:rPr>
                  <a:t>кв</a:t>
                </a:r>
                <a:r>
                  <a:rPr lang="ru-RU" sz="2400" dirty="0">
                    <a:latin typeface="Times New Roman" panose="02020603050405020304" pitchFamily="18" charset="0"/>
                    <a:cs typeface="Times New Roman" panose="02020603050405020304" pitchFamily="18" charset="0"/>
                  </a:rPr>
                  <a:t>, то отношение сигнал/шум </a:t>
                </a:r>
                <a:r>
                  <a:rPr lang="ru-RU" sz="2400" i="1"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с</a:t>
                </a:r>
                <a:r>
                  <a:rPr lang="ru-RU" sz="2400" dirty="0">
                    <a:latin typeface="Times New Roman" panose="02020603050405020304" pitchFamily="18" charset="0"/>
                    <a:cs typeface="Times New Roman" panose="02020603050405020304" pitchFamily="18" charset="0"/>
                  </a:rPr>
                  <a:t>/</a:t>
                </a:r>
                <a:r>
                  <a:rPr lang="ru-RU" sz="2400" i="1"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ш</a:t>
                </a:r>
                <a:r>
                  <a:rPr lang="ru-RU" sz="2400" dirty="0">
                    <a:latin typeface="Times New Roman" panose="02020603050405020304" pitchFamily="18" charset="0"/>
                    <a:cs typeface="Times New Roman" panose="02020603050405020304" pitchFamily="18" charset="0"/>
                  </a:rPr>
                  <a:t> на выходе реального АЦП уменьшается на 3 дБ.</a:t>
                </a:r>
                <a:endParaRPr lang="ru-RU" sz="3200" dirty="0">
                  <a:latin typeface="Times New Roman" panose="02020603050405020304" pitchFamily="18" charset="0"/>
                  <a:cs typeface="Times New Roman" panose="02020603050405020304" pitchFamily="18" charset="0"/>
                </a:endParaRPr>
              </a:p>
            </p:txBody>
          </p:sp>
        </mc:Choice>
        <mc:Fallback>
          <p:sp>
            <p:nvSpPr>
              <p:cNvPr id="4" name="Прямоугольник 3">
                <a:extLst>
                  <a:ext uri="{FF2B5EF4-FFF2-40B4-BE49-F238E27FC236}">
                    <a16:creationId xmlns:a16="http://schemas.microsoft.com/office/drawing/2014/main" id="{DCCFDCC1-57DD-4D8F-BD5F-BD2BC494155D}"/>
                  </a:ext>
                </a:extLst>
              </p:cNvPr>
              <p:cNvSpPr>
                <a:spLocks noRot="1" noChangeAspect="1" noMove="1" noResize="1" noEditPoints="1" noAdjustHandles="1" noChangeArrowheads="1" noChangeShapeType="1" noTextEdit="1"/>
              </p:cNvSpPr>
              <p:nvPr/>
            </p:nvSpPr>
            <p:spPr>
              <a:xfrm>
                <a:off x="147484" y="2741212"/>
                <a:ext cx="11857703" cy="3146054"/>
              </a:xfrm>
              <a:prstGeom prst="rect">
                <a:avLst/>
              </a:prstGeom>
              <a:blipFill>
                <a:blip r:embed="rId2"/>
                <a:stretch>
                  <a:fillRect l="-771" t="-1744" r="-823" b="-3488"/>
                </a:stretch>
              </a:blipFill>
            </p:spPr>
            <p:txBody>
              <a:bodyPr/>
              <a:lstStyle/>
              <a:p>
                <a:r>
                  <a:rPr lang="ru-RU">
                    <a:noFill/>
                  </a:rPr>
                  <a:t> </a:t>
                </a:r>
              </a:p>
            </p:txBody>
          </p:sp>
        </mc:Fallback>
      </mc:AlternateContent>
    </p:spTree>
    <p:extLst>
      <p:ext uri="{BB962C8B-B14F-4D97-AF65-F5344CB8AC3E}">
        <p14:creationId xmlns:p14="http://schemas.microsoft.com/office/powerpoint/2010/main" val="271726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A4F403F-05FF-47F1-9C2E-015761246827}"/>
              </a:ext>
            </a:extLst>
          </p:cNvPr>
          <p:cNvSpPr/>
          <p:nvPr/>
        </p:nvSpPr>
        <p:spPr>
          <a:xfrm>
            <a:off x="196644" y="202775"/>
            <a:ext cx="11779045" cy="699326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Разрешение</a:t>
            </a:r>
            <a:r>
              <a:rPr lang="ru-RU" sz="2400" dirty="0">
                <a:latin typeface="Times New Roman" panose="02020603050405020304" pitchFamily="18" charset="0"/>
                <a:cs typeface="Times New Roman" panose="02020603050405020304" pitchFamily="18" charset="0"/>
              </a:rPr>
              <a:t> АЦП — минимальное изменение величины аналогового сигнала, которое может быть преобразовано данным АЦП — связано с его разрядностью. В случае единичного измерения без учёта шумов разрешение напрямую определяется </a:t>
            </a:r>
            <a:r>
              <a:rPr lang="ru-RU" sz="2400" i="1" dirty="0">
                <a:latin typeface="Times New Roman" panose="02020603050405020304" pitchFamily="18" charset="0"/>
                <a:cs typeface="Times New Roman" panose="02020603050405020304" pitchFamily="18" charset="0"/>
              </a:rPr>
              <a:t>разрядностью</a:t>
            </a:r>
            <a:r>
              <a:rPr lang="ru-RU" sz="2400" dirty="0">
                <a:latin typeface="Times New Roman" panose="02020603050405020304" pitchFamily="18" charset="0"/>
                <a:cs typeface="Times New Roman" panose="02020603050405020304" pitchFamily="18" charset="0"/>
              </a:rPr>
              <a:t> АЦП.</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Разрядность</a:t>
            </a:r>
            <a:r>
              <a:rPr lang="ru-RU" sz="2400" dirty="0">
                <a:latin typeface="Times New Roman" panose="02020603050405020304" pitchFamily="18" charset="0"/>
                <a:cs typeface="Times New Roman" panose="02020603050405020304" pitchFamily="18" charset="0"/>
              </a:rPr>
              <a:t> АЦП характеризует количество дискретных значений, которые преобразователь может выдать на выходе. В двоичных АЦП измеряется в битах, в троичных АЦП измеряется в </a:t>
            </a:r>
            <a:r>
              <a:rPr lang="ru-RU" sz="2400" dirty="0" err="1">
                <a:latin typeface="Times New Roman" panose="02020603050405020304" pitchFamily="18" charset="0"/>
                <a:cs typeface="Times New Roman" panose="02020603050405020304" pitchFamily="18" charset="0"/>
              </a:rPr>
              <a:t>тритах</a:t>
            </a:r>
            <a:r>
              <a:rPr lang="ru-RU" sz="2400" dirty="0">
                <a:latin typeface="Times New Roman" panose="02020603050405020304" pitchFamily="18" charset="0"/>
                <a:cs typeface="Times New Roman" panose="02020603050405020304" pitchFamily="18" charset="0"/>
              </a:rPr>
              <a:t>. </a:t>
            </a:r>
          </a:p>
          <a:p>
            <a:pPr indent="540000" algn="just">
              <a:lnSpc>
                <a:spcPts val="3000"/>
              </a:lnSpc>
            </a:pPr>
            <a:r>
              <a:rPr lang="ru-RU" sz="2400" dirty="0">
                <a:latin typeface="Times New Roman" panose="02020603050405020304" pitchFamily="18" charset="0"/>
                <a:cs typeface="Times New Roman" panose="02020603050405020304" pitchFamily="18" charset="0"/>
              </a:rPr>
              <a:t>На практике разрешение АЦП ограничено отношением сигнал/шум входного сигнала. При большой интенсивности шумов на входе АЦП различение соседних уровней входного сигнала становится невозможным, то есть ухудшается разрешение. При этом реально достижимое разрешение описывается </a:t>
            </a:r>
            <a:r>
              <a:rPr lang="ru-RU" sz="2400" b="1" i="1" dirty="0">
                <a:latin typeface="Times New Roman" panose="02020603050405020304" pitchFamily="18" charset="0"/>
                <a:cs typeface="Times New Roman" panose="02020603050405020304" pitchFamily="18" charset="0"/>
              </a:rPr>
              <a:t>эффективной разрядностью</a:t>
            </a:r>
            <a:r>
              <a:rPr lang="ru-RU" sz="2400" dirty="0">
                <a:latin typeface="Times New Roman" panose="02020603050405020304" pitchFamily="18" charset="0"/>
                <a:cs typeface="Times New Roman" panose="02020603050405020304" pitchFamily="18" charset="0"/>
              </a:rPr>
              <a:t> (англ. </a:t>
            </a:r>
            <a:r>
              <a:rPr lang="ru-RU" sz="2400" i="1" dirty="0" err="1">
                <a:latin typeface="Times New Roman" panose="02020603050405020304" pitchFamily="18" charset="0"/>
                <a:cs typeface="Times New Roman" panose="02020603050405020304" pitchFamily="18" charset="0"/>
              </a:rPr>
              <a:t>effective</a:t>
            </a:r>
            <a:r>
              <a:rPr lang="ru-RU" sz="2400" i="1"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number</a:t>
            </a:r>
            <a:r>
              <a:rPr lang="ru-RU" sz="2400" i="1" dirty="0">
                <a:latin typeface="Times New Roman" panose="02020603050405020304" pitchFamily="18" charset="0"/>
                <a:cs typeface="Times New Roman" panose="02020603050405020304" pitchFamily="18" charset="0"/>
              </a:rPr>
              <a:t> of </a:t>
            </a:r>
            <a:r>
              <a:rPr lang="ru-RU" sz="2400" i="1" dirty="0" err="1">
                <a:latin typeface="Times New Roman" panose="02020603050405020304" pitchFamily="18" charset="0"/>
                <a:cs typeface="Times New Roman" panose="02020603050405020304" pitchFamily="18" charset="0"/>
              </a:rPr>
              <a:t>bits</a:t>
            </a:r>
            <a:r>
              <a:rPr lang="ru-RU" sz="2400" i="1" dirty="0">
                <a:latin typeface="Times New Roman" panose="02020603050405020304" pitchFamily="18" charset="0"/>
                <a:cs typeface="Times New Roman" panose="02020603050405020304" pitchFamily="18" charset="0"/>
              </a:rPr>
              <a:t>, ENOB</a:t>
            </a:r>
            <a:r>
              <a:rPr lang="ru-RU" sz="2400" dirty="0">
                <a:latin typeface="Times New Roman" panose="02020603050405020304" pitchFamily="18" charset="0"/>
                <a:cs typeface="Times New Roman" panose="02020603050405020304" pitchFamily="18" charset="0"/>
              </a:rPr>
              <a:t>), которая меньше, чем реальная разрядность АЦП. При преобразовании сильно зашумлённого сигнала младшие разряды выходного кода практически бесполезны, так как содержат шум. Для достижения заявленной разрядности отношение сигнал/шум входного сигнала должно быть примерно 6 дБ на каждый бит разрядности (6 дБ соответствует двукратному изменению уровня сигнала).</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80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BB8707DC-C065-4A4E-9885-35E4E8771A8B}"/>
              </a:ext>
            </a:extLst>
          </p:cNvPr>
          <p:cNvSpPr/>
          <p:nvPr/>
        </p:nvSpPr>
        <p:spPr>
          <a:xfrm>
            <a:off x="88490" y="117987"/>
            <a:ext cx="11857704"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При </a:t>
            </a:r>
            <a:r>
              <a:rPr lang="ru-RU" sz="2400" dirty="0" err="1">
                <a:latin typeface="Times New Roman" panose="02020603050405020304" pitchFamily="18" charset="0"/>
                <a:cs typeface="Times New Roman" panose="02020603050405020304" pitchFamily="18" charset="0"/>
              </a:rPr>
              <a:t>σ</a:t>
            </a:r>
            <a:r>
              <a:rPr lang="ru-RU" sz="1600" dirty="0" err="1">
                <a:latin typeface="Times New Roman" panose="02020603050405020304" pitchFamily="18" charset="0"/>
                <a:cs typeface="Times New Roman" panose="02020603050405020304" pitchFamily="18" charset="0"/>
              </a:rPr>
              <a:t>доп</a:t>
            </a:r>
            <a:r>
              <a:rPr lang="ru-RU" sz="2400" dirty="0">
                <a:latin typeface="Times New Roman" panose="02020603050405020304" pitchFamily="18" charset="0"/>
                <a:cs typeface="Times New Roman" panose="02020603050405020304" pitchFamily="18" charset="0"/>
              </a:rPr>
              <a:t> = σ</a:t>
            </a:r>
            <a:r>
              <a:rPr lang="ru-RU" sz="1600" dirty="0">
                <a:latin typeface="Times New Roman" panose="02020603050405020304" pitchFamily="18" charset="0"/>
                <a:cs typeface="Times New Roman" panose="02020603050405020304" pitchFamily="18" charset="0"/>
              </a:rPr>
              <a:t>кв</a:t>
            </a:r>
            <a:r>
              <a:rPr lang="ru-RU" sz="2400" dirty="0">
                <a:latin typeface="Times New Roman" panose="02020603050405020304" pitchFamily="18" charset="0"/>
                <a:cs typeface="Times New Roman" panose="02020603050405020304" pitchFamily="18" charset="0"/>
              </a:rPr>
              <a:t>√2 потери составляют 6 дБ, что означает потерю младшего разряда. Поэтому, если дополнительные шумы имеют тот же порядок, что и шумы квантования, то увеличивать разрядность АЦП бессмысленно. Это обуславливает трудности создания многоразрядных АЦП, поскольку с уменьшением шумов квантования доля дополнительных шумов возрастает.</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Частота преобразования </a:t>
            </a:r>
            <a:r>
              <a:rPr lang="ru-RU" sz="2400" dirty="0">
                <a:latin typeface="Times New Roman" panose="02020603050405020304" pitchFamily="18" charset="0"/>
                <a:cs typeface="Times New Roman" panose="02020603050405020304" pitchFamily="18" charset="0"/>
              </a:rPr>
              <a:t>(дискретизации) </a:t>
            </a:r>
            <a:r>
              <a:rPr lang="ru-RU" sz="2400" i="1" dirty="0">
                <a:latin typeface="Times New Roman" panose="02020603050405020304" pitchFamily="18" charset="0"/>
                <a:cs typeface="Times New Roman" panose="02020603050405020304" pitchFamily="18" charset="0"/>
              </a:rPr>
              <a:t>F</a:t>
            </a:r>
            <a:r>
              <a:rPr lang="ru-RU" sz="2400" baseline="-25000" dirty="0">
                <a:latin typeface="Times New Roman" panose="02020603050405020304" pitchFamily="18" charset="0"/>
                <a:cs typeface="Times New Roman" panose="02020603050405020304" pitchFamily="18" charset="0"/>
              </a:rPr>
              <a:t>Д</a:t>
            </a:r>
            <a:r>
              <a:rPr lang="ru-RU" sz="2400" dirty="0">
                <a:latin typeface="Times New Roman" panose="02020603050405020304" pitchFamily="18" charset="0"/>
                <a:cs typeface="Times New Roman" panose="02020603050405020304" pitchFamily="18" charset="0"/>
              </a:rPr>
              <a:t> – это частота, с которой происходит образование выборочных значений сигнала. Она определяет требование к быстродействию АЦП и должна выбираться в соответствии с соображениями, рассмотренными в подразделе 5.2.1.</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Время преобразования</a:t>
            </a:r>
            <a:r>
              <a:rPr lang="ru-RU" sz="2400"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t</a:t>
            </a:r>
            <a:r>
              <a:rPr lang="ru-RU" sz="2400" baseline="-25000" dirty="0" err="1">
                <a:latin typeface="Times New Roman" panose="02020603050405020304" pitchFamily="18" charset="0"/>
                <a:cs typeface="Times New Roman" panose="02020603050405020304" pitchFamily="18" charset="0"/>
              </a:rPr>
              <a:t>пр</a:t>
            </a:r>
            <a:r>
              <a:rPr lang="ru-RU" sz="2400" dirty="0">
                <a:latin typeface="Times New Roman" panose="02020603050405020304" pitchFamily="18" charset="0"/>
                <a:cs typeface="Times New Roman" panose="02020603050405020304" pitchFamily="18" charset="0"/>
              </a:rPr>
              <a:t> – это время от начала импульса дискретизации (начала преобразования) до появления на выходе АЦП устойчивого кода, соответствующего выборке входного сигнала. При работе без устройств выборки и запоминания оно определяет достижимую частоту дискретизации </a:t>
            </a:r>
            <a:r>
              <a:rPr lang="ru-RU" sz="2400" i="1" dirty="0">
                <a:latin typeface="Times New Roman" panose="02020603050405020304" pitchFamily="18" charset="0"/>
                <a:cs typeface="Times New Roman" panose="02020603050405020304" pitchFamily="18" charset="0"/>
              </a:rPr>
              <a:t>F</a:t>
            </a:r>
            <a:r>
              <a:rPr lang="ru-RU" sz="2400" baseline="-25000" dirty="0">
                <a:latin typeface="Times New Roman" panose="02020603050405020304" pitchFamily="18" charset="0"/>
                <a:cs typeface="Times New Roman" panose="02020603050405020304" pitchFamily="18" charset="0"/>
              </a:rPr>
              <a:t>Д</a:t>
            </a:r>
            <a:r>
              <a:rPr lang="ru-RU" sz="2400" dirty="0">
                <a:latin typeface="Times New Roman" panose="02020603050405020304" pitchFamily="18" charset="0"/>
                <a:cs typeface="Times New Roman" panose="02020603050405020304" pitchFamily="18" charset="0"/>
              </a:rPr>
              <a:t>.</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59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E7AB7E2-CEBD-4129-BB7B-7695F0595343}"/>
              </a:ext>
            </a:extLst>
          </p:cNvPr>
          <p:cNvSpPr/>
          <p:nvPr/>
        </p:nvSpPr>
        <p:spPr>
          <a:xfrm>
            <a:off x="363794" y="162257"/>
            <a:ext cx="11523406" cy="2761333"/>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Погрешность</a:t>
            </a:r>
            <a:r>
              <a:rPr lang="ru-RU" sz="2400" dirty="0">
                <a:latin typeface="Times New Roman" panose="02020603050405020304" pitchFamily="18" charset="0"/>
                <a:cs typeface="Times New Roman" panose="02020603050405020304" pitchFamily="18" charset="0"/>
              </a:rPr>
              <a:t> преобразования обусловлена эффектом квантования и отличием реальной характеристики квантования от идеальной. В качестве меры ее оценки может служить мощность шумов квантования реальных АЦП.</a:t>
            </a:r>
          </a:p>
          <a:p>
            <a:pPr indent="540000" algn="just">
              <a:lnSpc>
                <a:spcPts val="3000"/>
              </a:lnSpc>
            </a:pPr>
            <a:r>
              <a:rPr lang="ru-RU" sz="2400" dirty="0">
                <a:latin typeface="Times New Roman" panose="02020603050405020304" pitchFamily="18" charset="0"/>
                <a:cs typeface="Times New Roman" panose="02020603050405020304" pitchFamily="18" charset="0"/>
              </a:rPr>
              <a:t>Таким образом, параметры АЦП взаимосвязаны друг с другом и являются результатом компромисса между различными противоречивыми требованиями: точностью и быстродействием, точностью и сложностью, быстродействием и стоимостью. Этим и объясняется и большое многообразие практических схем АЦП.</a:t>
            </a:r>
          </a:p>
        </p:txBody>
      </p:sp>
    </p:spTree>
    <p:extLst>
      <p:ext uri="{BB962C8B-B14F-4D97-AF65-F5344CB8AC3E}">
        <p14:creationId xmlns:p14="http://schemas.microsoft.com/office/powerpoint/2010/main" val="273921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9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439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638</TotalTime>
  <Words>201</Words>
  <Application>Microsoft Office PowerPoint</Application>
  <PresentationFormat>Широкоэкранный</PresentationFormat>
  <Paragraphs>34</Paragraphs>
  <Slides>14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Calisto MT</vt:lpstr>
      <vt:lpstr>Cambria Math</vt:lpstr>
      <vt:lpstr>Times New Roman</vt:lpstr>
      <vt:lpstr>Wingdings 2</vt:lpstr>
      <vt:lpstr>Сланец</vt:lpstr>
      <vt:lpstr>Лекция 9: Аналого-цифровые преобразователи. Цифро-аналоговые преобразователи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59</cp:revision>
  <dcterms:created xsi:type="dcterms:W3CDTF">2019-03-05T13:15:09Z</dcterms:created>
  <dcterms:modified xsi:type="dcterms:W3CDTF">2019-04-23T12:04:05Z</dcterms:modified>
</cp:coreProperties>
</file>