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9" r:id="rId6"/>
    <p:sldId id="261" r:id="rId7"/>
    <p:sldId id="263" r:id="rId8"/>
    <p:sldId id="264" r:id="rId9"/>
    <p:sldId id="285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HeliosCond" pitchFamily="34" charset="-52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8" y="-1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EF1C-4E76-485C-8A45-C3B8A56CB2F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F72F-6124-4561-ABBA-ABBEEE777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1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364" y="6440051"/>
            <a:ext cx="666387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1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4619718" cy="8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Брянский государственный технический университе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85"/>
          <a:stretch/>
        </p:blipFill>
        <p:spPr bwMode="auto">
          <a:xfrm>
            <a:off x="6876710" y="-13212"/>
            <a:ext cx="2303802" cy="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021288"/>
            <a:ext cx="9180512" cy="864096"/>
          </a:xfrm>
          <a:prstGeom prst="rect">
            <a:avLst/>
          </a:prstGeom>
          <a:solidFill>
            <a:srgbClr val="E8F4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68" y="5413992"/>
            <a:ext cx="2521844" cy="14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4619718" cy="88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Брянский государственный технический университе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85"/>
          <a:stretch/>
        </p:blipFill>
        <p:spPr bwMode="auto">
          <a:xfrm>
            <a:off x="6876710" y="-13212"/>
            <a:ext cx="2303802" cy="84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021288"/>
            <a:ext cx="9180512" cy="864096"/>
          </a:xfrm>
          <a:prstGeom prst="rect">
            <a:avLst/>
          </a:prstGeom>
          <a:solidFill>
            <a:srgbClr val="E8F4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68" y="5413992"/>
            <a:ext cx="2521844" cy="14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43808" y="6453336"/>
            <a:ext cx="4896544" cy="404664"/>
          </a:xfrm>
        </p:spPr>
        <p:txBody>
          <a:bodyPr/>
          <a:lstStyle>
            <a:lvl1pPr>
              <a:defRPr>
                <a:latin typeface="HeliosCond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78080" y="6503481"/>
            <a:ext cx="658416" cy="365125"/>
          </a:xfrm>
        </p:spPr>
        <p:txBody>
          <a:bodyPr/>
          <a:lstStyle>
            <a:lvl1pPr>
              <a:defRPr sz="1400" b="1">
                <a:latin typeface="HeliosCond" pitchFamily="34" charset="-52"/>
              </a:defRPr>
            </a:lvl1pPr>
          </a:lstStyle>
          <a:p>
            <a:fld id="{36323958-A135-440C-8751-AE91B7BE72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3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0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9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3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3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8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854698"/>
          </a:xfrm>
          <a:prstGeom prst="rect">
            <a:avLst/>
          </a:prstGeom>
          <a:solidFill>
            <a:srgbClr val="1F4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5" y="-10606"/>
            <a:ext cx="339413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428169"/>
            <a:ext cx="9130177" cy="432048"/>
          </a:xfrm>
          <a:prstGeom prst="rect">
            <a:avLst/>
          </a:prstGeom>
          <a:solidFill>
            <a:srgbClr val="F3F5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8" y="5325030"/>
            <a:ext cx="2674318" cy="156035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97461" y="57769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bg1"/>
                </a:solidFill>
                <a:latin typeface="HeliosCond" pitchFamily="34" charset="-52"/>
              </a:rPr>
              <a:t>Кафедра программной инженерии</a:t>
            </a:r>
            <a:endParaRPr lang="ru-RU" sz="1000" b="1" dirty="0">
              <a:solidFill>
                <a:schemeClr val="bg1"/>
              </a:solidFill>
              <a:latin typeface="HeliosCond" pitchFamily="34" charset="-52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27784" y="6461630"/>
            <a:ext cx="4968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88424" y="6453336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3958-A135-440C-8751-AE91B7BE729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572000" y="5565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 smtClean="0">
                <a:solidFill>
                  <a:schemeClr val="bg1"/>
                </a:solidFill>
                <a:latin typeface="HeliosCond" pitchFamily="34" charset="-52"/>
              </a:rPr>
              <a:t>КАЧЕСТВО И ТЕСТИРОВАНИЕ ПРОГРАМНОГО ОБЕСПЕЧЕНИЯ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39952" y="343199"/>
            <a:ext cx="46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 smtClean="0">
                <a:solidFill>
                  <a:schemeClr val="bg1"/>
                </a:solidFill>
                <a:latin typeface="HeliosCond" pitchFamily="34" charset="-52"/>
              </a:rPr>
              <a:t>Лекция</a:t>
            </a:r>
            <a:r>
              <a:rPr lang="ru-RU" sz="1200" b="0" baseline="0" dirty="0" smtClean="0">
                <a:solidFill>
                  <a:schemeClr val="bg1"/>
                </a:solidFill>
                <a:latin typeface="HeliosCond" pitchFamily="34" charset="-52"/>
              </a:rPr>
              <a:t> </a:t>
            </a:r>
            <a:r>
              <a:rPr lang="ru-RU" sz="1200" b="0" baseline="0" dirty="0" smtClean="0">
                <a:solidFill>
                  <a:schemeClr val="bg1"/>
                </a:solidFill>
                <a:latin typeface="HeliosCond" pitchFamily="34" charset="-52"/>
              </a:rPr>
              <a:t>7. Отладка программного обеспечения</a:t>
            </a:r>
            <a:endParaRPr lang="ru-RU" sz="1200" b="0" dirty="0" smtClean="0">
              <a:solidFill>
                <a:schemeClr val="bg1"/>
              </a:solidFill>
              <a:latin typeface="HeliosCond" pitchFamily="34" charset="-5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504" y="6525344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Разработал: к.т.н., доцент </a:t>
            </a:r>
            <a:r>
              <a:rPr lang="ru-RU" sz="1000" dirty="0" err="1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Ужаринский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iosCond" pitchFamily="34" charset="-52"/>
              </a:rPr>
              <a:t> А.Ю.</a:t>
            </a:r>
          </a:p>
        </p:txBody>
      </p:sp>
    </p:spTree>
    <p:extLst>
      <p:ext uri="{BB962C8B-B14F-4D97-AF65-F5344CB8AC3E}">
        <p14:creationId xmlns:p14="http://schemas.microsoft.com/office/powerpoint/2010/main" val="315740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HeliosCond" pitchFamily="34" charset="-52"/>
              </a:rPr>
              <a:t>Отладка программного обеспечения</a:t>
            </a:r>
            <a:endParaRPr lang="ru-RU" dirty="0">
              <a:latin typeface="HeliosCond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HeliosCond" pitchFamily="34" charset="-52"/>
              </a:rPr>
              <a:t>Изучаемые вопросы</a:t>
            </a:r>
            <a:endParaRPr lang="ru-RU" sz="2800" b="1" dirty="0">
              <a:latin typeface="HeliosCond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Классификация ошибок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Методы отладки программного обеспечения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Методы и средства получения дополнительной информации</a:t>
            </a:r>
            <a:endParaRPr lang="ru-RU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Общая методика отладки программного обеспечения</a:t>
            </a:r>
            <a:endParaRPr lang="ru-RU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19872" y="6453336"/>
            <a:ext cx="3960440" cy="504056"/>
          </a:xfrm>
        </p:spPr>
        <p:txBody>
          <a:bodyPr/>
          <a:lstStyle/>
          <a:p>
            <a:pPr algn="l"/>
            <a:endParaRPr lang="ru-RU" dirty="0">
              <a:solidFill>
                <a:srgbClr val="5A585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16416" y="6520259"/>
            <a:ext cx="658416" cy="365125"/>
          </a:xfrm>
        </p:spPr>
        <p:txBody>
          <a:bodyPr/>
          <a:lstStyle/>
          <a:p>
            <a:fld id="{36323958-A135-440C-8751-AE91B7BE7292}" type="slidenum">
              <a:rPr lang="ru-RU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Классификация ошибок</a:t>
            </a:r>
            <a:endParaRPr lang="ru-RU" sz="2800" b="1" dirty="0">
              <a:latin typeface="HeliosCond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06" y="1484784"/>
            <a:ext cx="8229600" cy="468052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ru-RU" sz="2400" b="1" dirty="0">
                <a:solidFill>
                  <a:srgbClr val="000000"/>
                </a:solidFill>
              </a:rPr>
              <a:t>Отладка</a:t>
            </a:r>
            <a:r>
              <a:rPr lang="ru-RU" sz="2400" dirty="0">
                <a:solidFill>
                  <a:srgbClr val="000000"/>
                </a:solidFill>
              </a:rPr>
              <a:t> – это локализация и устранение ошибок. Она следует за успешным тестированием программного обеспечения.</a:t>
            </a:r>
          </a:p>
          <a:p>
            <a:pPr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Основной сложностью в процессе отладки является именно обнаружение оператора, содержащего ошибку.</a:t>
            </a:r>
          </a:p>
          <a:p>
            <a:pPr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Способы отслеживания ошибки – аналитические и экспериментальные.</a:t>
            </a: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algn="ctr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Классификация ошибок по принадлежности к этапу обработки программы</a:t>
            </a:r>
          </a:p>
          <a:p>
            <a:pPr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3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31" y="3404592"/>
            <a:ext cx="6477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1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None/>
            </a:pPr>
            <a:r>
              <a:rPr lang="ru-RU" sz="3600" dirty="0">
                <a:solidFill>
                  <a:srgbClr val="000000"/>
                </a:solidFill>
              </a:rPr>
              <a:t>Способы проявления ошибок выполнения: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появление системного сообщения об ошибке низкого уровня;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появление системного сообщения об ошибке;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«зависание» компьютера;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несовпадение полученных результатов с ожидаемыми.</a:t>
            </a:r>
          </a:p>
          <a:p>
            <a:pPr algn="just">
              <a:buFontTx/>
              <a:buNone/>
            </a:pPr>
            <a:r>
              <a:rPr lang="ru-RU" sz="3600" dirty="0">
                <a:solidFill>
                  <a:srgbClr val="000000"/>
                </a:solidFill>
              </a:rPr>
              <a:t/>
            </a:r>
            <a:br>
              <a:rPr lang="ru-RU" sz="3600" dirty="0">
                <a:solidFill>
                  <a:srgbClr val="000000"/>
                </a:solidFill>
              </a:rPr>
            </a:br>
            <a:endParaRPr lang="ru-RU" sz="3600" dirty="0">
              <a:solidFill>
                <a:srgbClr val="000000"/>
              </a:solidFill>
            </a:endParaRPr>
          </a:p>
          <a:p>
            <a:pPr algn="just">
              <a:buFontTx/>
              <a:buNone/>
            </a:pPr>
            <a:r>
              <a:rPr lang="ru-RU" sz="3600" dirty="0">
                <a:solidFill>
                  <a:srgbClr val="000000"/>
                </a:solidFill>
              </a:rPr>
              <a:t>Группы причин ошибок выполнения: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неверное определение исходных данных;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логические ошибки;</a:t>
            </a:r>
          </a:p>
          <a:p>
            <a:pPr algn="just">
              <a:buFontTx/>
              <a:buChar char="-"/>
            </a:pPr>
            <a:r>
              <a:rPr lang="ru-RU" sz="3600" dirty="0">
                <a:solidFill>
                  <a:srgbClr val="000000"/>
                </a:solidFill>
              </a:rPr>
              <a:t>накопление погрешностей результатов вычислений.</a:t>
            </a:r>
          </a:p>
          <a:p>
            <a:pPr>
              <a:buNone/>
            </a:pPr>
            <a:endParaRPr lang="ru-RU" sz="3600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Классификация ошибок выполнения по возможным причинам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4000"/>
            <a:ext cx="57912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62500" lnSpcReduction="20000"/>
          </a:bodyPr>
          <a:lstStyle/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Аналитические методы отладки: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1. Метод ручного тестирования.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2. Метод индукции.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Основан на тщательном анализе симптомов ошибки. Информацию организуют и тщательно изучают. Выдвигают гипотезы об ошибках, каждую из которых проверяют.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3. Метод дедукции.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Формируют множество возможных причин. Анализируя причины, исключают невозможные. Наиболее вероятную гипотезу пытаются доказать.</a:t>
            </a:r>
          </a:p>
          <a:p>
            <a:pPr marL="381000" indent="-381000" algn="just">
              <a:lnSpc>
                <a:spcPct val="90000"/>
              </a:lnSpc>
              <a:buFontTx/>
              <a:buNone/>
            </a:pPr>
            <a:endParaRPr lang="ru-RU" b="1" dirty="0">
              <a:solidFill>
                <a:srgbClr val="000000"/>
              </a:solidFill>
            </a:endParaRP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4. Метод обратного прослеживания.</a:t>
            </a: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lnSpc>
                <a:spcPct val="90000"/>
              </a:lnSpc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Эффективен для небольших программ. Для точки вывода некорректного результата строится гипотеза о значениях основных переменных, которые могли бы привести к получению имеющегося результата. Делают предложения о значениях переменных в предыдущей точке и т.д. до обнаружения причины ошибки.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Методы отладки программного обеспечения </a:t>
            </a:r>
            <a:endParaRPr lang="ru-RU" sz="2800" b="1" dirty="0">
              <a:latin typeface="HeliosCond" pitchFamily="34" charset="-52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625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1. Отладочный вывод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Основная идея: включение дополнительных операторов вывода в узловых точках.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В настоящее время используется редко. Недостаток: обычно большой объем вывода.</a:t>
            </a:r>
          </a:p>
          <a:p>
            <a:pPr marL="381000" indent="-381000" algn="just">
              <a:buFontTx/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2. Интегрированные средства отладки</a:t>
            </a:r>
          </a:p>
          <a:p>
            <a:pPr marL="381000" indent="-381000" algn="just">
              <a:buFontTx/>
              <a:buNone/>
            </a:pPr>
            <a:r>
              <a:rPr lang="ru-RU" dirty="0">
                <a:solidFill>
                  <a:srgbClr val="000000"/>
                </a:solidFill>
              </a:rPr>
              <a:t>Основные функции: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пошаговое выполнение программы;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поддержка точек останова;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выполнение программы «до курсора»;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отображение содержимого переменных при пошаговом выполнении;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отслеживание потока сообщений;</a:t>
            </a:r>
          </a:p>
          <a:p>
            <a:pPr marL="381000" indent="-381000" algn="just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и т.п.</a:t>
            </a:r>
          </a:p>
          <a:p>
            <a:pPr marL="381000" indent="-381000" algn="just">
              <a:buFontTx/>
              <a:buNone/>
            </a:pPr>
            <a:r>
              <a:rPr lang="ru-RU" b="1" dirty="0">
                <a:solidFill>
                  <a:srgbClr val="000000"/>
                </a:solidFill>
              </a:rPr>
              <a:t>3. Использование независимых отладчиков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HeliosCond" pitchFamily="34" charset="-52"/>
              </a:rPr>
              <a:t>Методы и средства </a:t>
            </a:r>
            <a:r>
              <a:rPr lang="ru-RU" sz="2800" b="1" dirty="0" smtClean="0">
                <a:latin typeface="HeliosCond" pitchFamily="34" charset="-52"/>
              </a:rPr>
              <a:t>получения дополнительной </a:t>
            </a:r>
            <a:r>
              <a:rPr lang="ru-RU" sz="2800" b="1" dirty="0">
                <a:latin typeface="HeliosCond" pitchFamily="34" charset="-52"/>
              </a:rPr>
              <a:t>информации</a:t>
            </a:r>
            <a:endParaRPr lang="ru-RU" sz="2800" b="1" dirty="0">
              <a:latin typeface="HeliosCond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1 этап – изучение проявления ошибки (используются индуктивные и дедуктивные методы). Выдвигаются и проверяются версии (могут примениться методы и средства получения дополнительной информации).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2 этап – локализация ошибки (путем отсечения частей программы или с использованием отладочных средств).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3 этап – (если ошибка не в том месте, где она проявилась) определение причины ошибки - изучение результатов второго этапа и формирование версий возможных причин ошибки.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4 этап – исправление ошибки.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5 этап - повторное тестирование.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606" y="764704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HeliosCond" pitchFamily="34" charset="-52"/>
              </a:rPr>
              <a:t>Общая методика отладки программного обеспечения</a:t>
            </a:r>
            <a:endParaRPr lang="ru-RU" sz="2800" b="1" dirty="0">
              <a:latin typeface="HeliosCond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98388" y="1340768"/>
            <a:ext cx="769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3958-A135-440C-8751-AE91B7BE7292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Основные рекомендации структурного подхода:</a:t>
            </a:r>
          </a:p>
          <a:p>
            <a:pPr marL="381000" indent="-381000" algn="just"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программу наращивать «сверху-вниз», от интерфейса к обрабатывающим подпрограммам, тестируя ее по ходу добавления подпрограмм;</a:t>
            </a:r>
          </a:p>
          <a:p>
            <a:pPr marL="381000" indent="-381000" algn="just"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выводить пользователю вводимые им данные для контроля и проверять их на допустимость сразу после ввода;</a:t>
            </a:r>
          </a:p>
          <a:p>
            <a:pPr marL="381000" indent="-381000" algn="just"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предусматривать вывод основных данных во всех узловых точках алгоритма (ветвлениях, вызовах подпрограмм).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 algn="just">
              <a:buFontTx/>
              <a:buNone/>
            </a:pPr>
            <a:r>
              <a:rPr lang="ru-RU" sz="2400" dirty="0">
                <a:solidFill>
                  <a:srgbClr val="000000"/>
                </a:solidFill>
              </a:rPr>
              <a:t>Дополнительно: фрагменты программного обеспечения, где уже были обнаружены ошибки, следует проверять тщательнее.</a:t>
            </a:r>
          </a:p>
          <a:p>
            <a:pPr marL="381000" indent="-381000" algn="just">
              <a:buFontTx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381000" indent="-381000"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Брянс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chemeClr val="bg1"/>
            </a:solidFill>
            <a:latin typeface="HeliosCond" pitchFamily="34" charset="-5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Брянск</Template>
  <TotalTime>1268</TotalTime>
  <Words>462</Words>
  <Application>Microsoft Office PowerPoint</Application>
  <PresentationFormat>Экран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HeliosCond</vt:lpstr>
      <vt:lpstr>Тема Брянск</vt:lpstr>
      <vt:lpstr>Отладка программного обеспечения</vt:lpstr>
      <vt:lpstr>Изучаемые вопросы</vt:lpstr>
      <vt:lpstr>Классификация ошибок</vt:lpstr>
      <vt:lpstr>Презентация PowerPoint</vt:lpstr>
      <vt:lpstr>Классификация ошибок выполнения по возможным причинам</vt:lpstr>
      <vt:lpstr>Методы отладки программного обеспечения </vt:lpstr>
      <vt:lpstr>Методы и средства получения дополнительной информации</vt:lpstr>
      <vt:lpstr>Общая методика отладки программного обеспечения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Ужаринский</dc:creator>
  <cp:lastModifiedBy>Антон Ужаринский</cp:lastModifiedBy>
  <cp:revision>61</cp:revision>
  <dcterms:created xsi:type="dcterms:W3CDTF">2018-02-03T15:07:24Z</dcterms:created>
  <dcterms:modified xsi:type="dcterms:W3CDTF">2020-03-09T18:29:05Z</dcterms:modified>
</cp:coreProperties>
</file>