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91" r:id="rId32"/>
    <p:sldId id="289" r:id="rId33"/>
    <p:sldId id="290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3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8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AC5923-7C74-42DF-8B94-A7B76BAB6737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u.wikipedia.org/wiki/%D0%92%D0%BD%D1%83%D1%82%D1%80%D0%B5%D0%BD%D0%BD%D0%B5%D0%B5_%D1%81%D0%BE%D0%BF%D1%80%D0%BE%D1%82%D0%B8%D0%B2%D0%BB%D0%B5%D0%BD%D0%B8%D0%B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E%D1%89%D0%BD%D0%BE%D1%81%D1%82%D1%8C_%D1%8D%D0%BB%D0%B5%D0%BA%D1%82%D1%80%D0%B8%D1%87%D0%B5%D1%81%D0%BA%D0%B0%D1%8F" TargetMode="External"/><Relationship Id="rId2" Type="http://schemas.openxmlformats.org/officeDocument/2006/relationships/hyperlink" Target="https://ru.wikipedia.org/wiki/%D0%9D%D0%B0%D0%BF%D1%80%D1%8F%D0%B6%D0%B5%D0%BD%D0%B8%D0%B5_(%D1%8D%D0%BB%D0%B5%D0%BA%D1%82%D1%80%D0%B8%D1%87%D0%B5%D1%81%D0%BA%D0%BE%D0%B5)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u.wikipedia.org/wiki/%D0%9C%D0%BE%D1%89%D0%BD%D0%BE%D1%81%D1%82%D1%8C_%D1%8D%D0%BB%D0%B5%D0%BA%D1%82%D1%80%D0%B8%D1%87%D0%B5%D1%81%D0%BA%D0%B0%D1%8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selectelement.ru/basic-concepts/connection-battery.php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selectelement.ru/electronic-element/thyristors.php" TargetMode="External"/><Relationship Id="rId26" Type="http://schemas.openxmlformats.org/officeDocument/2006/relationships/hyperlink" Target="http://selectelement.ru/electronic-element/symbol-relay.php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selectelement.ru/electronic-element/fuse-symbols.php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://selectelement.ru/electronic-element/resistors.php" TargetMode="External"/><Relationship Id="rId16" Type="http://schemas.openxmlformats.org/officeDocument/2006/relationships/hyperlink" Target="http://selectelement.ru/electronic-element/field-transistors.php" TargetMode="External"/><Relationship Id="rId20" Type="http://schemas.openxmlformats.org/officeDocument/2006/relationships/hyperlink" Target="http://selectelement.ru/electronic-element/connection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electelement.ru/electronic-element/capacitors.php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://selectelement.ru/vacuum-tube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://selectelement.ru/electronic-element/transformers.php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selectelement.ru/electronic-element/semiconductor-diodes.php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selectelement.ru/electronic-element/bipolar-transistors.php" TargetMode="External"/><Relationship Id="rId22" Type="http://schemas.openxmlformats.org/officeDocument/2006/relationships/hyperlink" Target="http://selectelement.ru/electronic-element/coils-inductance.php" TargetMode="External"/><Relationship Id="rId27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58212"/>
          </a:xfrm>
        </p:spPr>
        <p:txBody>
          <a:bodyPr/>
          <a:lstStyle/>
          <a:p>
            <a:r>
              <a:rPr lang="ru-RU" dirty="0"/>
              <a:t>Введение в электронику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265" y="4310743"/>
            <a:ext cx="4795935" cy="2178547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71-ПГ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</p:txBody>
      </p:sp>
    </p:spTree>
    <p:extLst>
      <p:ext uri="{BB962C8B-B14F-4D97-AF65-F5344CB8AC3E}">
        <p14:creationId xmlns:p14="http://schemas.microsoft.com/office/powerpoint/2010/main" val="185052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A68C00D-9F15-48F8-814B-0B3231D1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5" y="98425"/>
            <a:ext cx="6738990" cy="660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000" algn="just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Реальные конденсаторы еще больше отличаются от идеала, чем резисторы. Прежде всего, у них есть сопротивление утечки, шунтирующее емкость. Для высококачественных конденсаторов (например, слюдяных, фторопластовых, керамических и т.п.) собственные утечки составляют при малой влажности и нормальной температуре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гигаомы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ГОм = 10    Ом) и в большей мере зависят от состояния поверхности корпуса или монтажной платы, чем от диэлектрика. Конденсаты с большими емкостями, например электролитические, имеют сопротивление утечки в сотни, иногда - десятки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килоом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зато могут иметь емкости до десятков и сотен тысяч мкФ. Промежуточное положение занимают бумажные и пленочные конденсаторы. </a:t>
            </a:r>
          </a:p>
        </p:txBody>
      </p:sp>
      <p:pic>
        <p:nvPicPr>
          <p:cNvPr id="6148" name="Picture 4" descr="http://ok-t.ru/img/baza4/Elektronika-i-osnovi-izmereniya.files/image016.gif">
            <a:extLst>
              <a:ext uri="{FF2B5EF4-FFF2-40B4-BE49-F238E27FC236}">
                <a16:creationId xmlns:a16="http://schemas.microsoft.com/office/drawing/2014/main" id="{5270E619-A766-4820-8F19-B75B4C5C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588" y="-92075"/>
            <a:ext cx="857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oldradio.su/main.php?g2_view=core.DownloadItem&amp;g2_itemId=24933&amp;g2_serialNumber=2">
            <a:extLst>
              <a:ext uri="{FF2B5EF4-FFF2-40B4-BE49-F238E27FC236}">
                <a16:creationId xmlns:a16="http://schemas.microsoft.com/office/drawing/2014/main" id="{92BF29E7-C098-42A7-8F07-AD95910E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89" y="325388"/>
            <a:ext cx="4695032" cy="33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18764F-2CD9-4224-B611-6D6C52E047B6}"/>
              </a:ext>
            </a:extLst>
          </p:cNvPr>
          <p:cNvSpPr/>
          <p:nvPr/>
        </p:nvSpPr>
        <p:spPr>
          <a:xfrm>
            <a:off x="7644992" y="3949184"/>
            <a:ext cx="3335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Реальные конденсаторы</a:t>
            </a:r>
          </a:p>
        </p:txBody>
      </p:sp>
    </p:spTree>
    <p:extLst>
      <p:ext uri="{BB962C8B-B14F-4D97-AF65-F5344CB8AC3E}">
        <p14:creationId xmlns:p14="http://schemas.microsoft.com/office/powerpoint/2010/main" val="116678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D0A12A-6E40-47E4-A778-ED0B6A561501}"/>
              </a:ext>
            </a:extLst>
          </p:cNvPr>
          <p:cNvSpPr/>
          <p:nvPr/>
        </p:nvSpPr>
        <p:spPr>
          <a:xfrm>
            <a:off x="323850" y="381000"/>
            <a:ext cx="6172199" cy="6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Катушки индуктивности, не имеющие ферромагнитных сердечников, могут быть достаточно близки к идеальной индуктивности, но даже в них сопротивление провода играет роль. В дросселях с сердечниками нелинейность последних приводит к тому, что отличия от идеальной индуктивности оказываются очень существенными. Другая особенность, вносимая сердечниками, - потери энергии на их перемагничивание и на вихревые токи Фуко в них. Эта энергия в конечном счете обращается в тепловую и ведет к нагреву сердечника. Последнее обстоятельство во много определяет КПД и качество трансформаторов.</a:t>
            </a:r>
          </a:p>
        </p:txBody>
      </p:sp>
      <p:pic>
        <p:nvPicPr>
          <p:cNvPr id="7170" name="Picture 2" descr="https://img.audiomania.ru/pics/goods/big/mundorf_air-core_mcoil_l_2253717772-1.jpg">
            <a:extLst>
              <a:ext uri="{FF2B5EF4-FFF2-40B4-BE49-F238E27FC236}">
                <a16:creationId xmlns:a16="http://schemas.microsoft.com/office/drawing/2014/main" id="{A73726A1-C659-40AE-99DC-E4982BD5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54" y="514350"/>
            <a:ext cx="2609849" cy="26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rodnik4.ru/images/blog/katushka05.jpg">
            <a:extLst>
              <a:ext uri="{FF2B5EF4-FFF2-40B4-BE49-F238E27FC236}">
                <a16:creationId xmlns:a16="http://schemas.microsoft.com/office/drawing/2014/main" id="{73A5A274-F472-4DF7-9717-82BBC595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4199"/>
            <a:ext cx="4925756" cy="210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519CD2-3390-4770-9352-35A151584108}"/>
              </a:ext>
            </a:extLst>
          </p:cNvPr>
          <p:cNvSpPr/>
          <p:nvPr/>
        </p:nvSpPr>
        <p:spPr>
          <a:xfrm>
            <a:off x="6707854" y="5503215"/>
            <a:ext cx="499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7 - Катушки индуктивности</a:t>
            </a:r>
          </a:p>
        </p:txBody>
      </p:sp>
    </p:spTree>
    <p:extLst>
      <p:ext uri="{BB962C8B-B14F-4D97-AF65-F5344CB8AC3E}">
        <p14:creationId xmlns:p14="http://schemas.microsoft.com/office/powerpoint/2010/main" val="282030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82164"/>
            <a:ext cx="9440034" cy="338680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 элементы электрических цепей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4" y="727318"/>
            <a:ext cx="11425085" cy="3864347"/>
          </a:xfrm>
        </p:spPr>
        <p:txBody>
          <a:bodyPr>
            <a:noAutofit/>
          </a:bodyPr>
          <a:lstStyle/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Активными называются элементы цепи, которые отдают энергию в цепь, т.е. источники энергии. Существуют независимые и зависимые источники. Независимые источники: источник напряжения и источник тока.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 ЭДС (идеальный источник напряжения) — двухполюсник, напряжение на зажимах которого не зависит от тока, протекающего через источник и равно его ЭДС. ЭДС источника может быть задана либо постоянным, либо как функция времени, либо как функция от внешнего управляющего воздействия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Внутреннее сопротивление идеального источника напряжения равно нулю.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3B47257D-E5DC-47D4-B7F6-DE7BE4FB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48" y="5066291"/>
            <a:ext cx="87172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      </a:t>
            </a:r>
          </a:p>
        </p:txBody>
      </p:sp>
      <p:sp>
        <p:nvSpPr>
          <p:cNvPr id="15" name="AutoShape 13" descr="{\mathcal {E}}">
            <a:extLst>
              <a:ext uri="{FF2B5EF4-FFF2-40B4-BE49-F238E27FC236}">
                <a16:creationId xmlns:a16="http://schemas.microsoft.com/office/drawing/2014/main" id="{B737C406-5705-41C2-A596-5C8000AE7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2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8714" y="255639"/>
            <a:ext cx="5343991" cy="412955"/>
          </a:xfrm>
        </p:spPr>
        <p:txBody>
          <a:bodyPr>
            <a:no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Идеальный источник напряжения</a:t>
            </a:r>
          </a:p>
        </p:txBody>
      </p:sp>
      <p:sp>
        <p:nvSpPr>
          <p:cNvPr id="12" name="AutoShape 7" descr="U={\mathcal  {E}}={\text{const}}">
            <a:extLst>
              <a:ext uri="{FF2B5EF4-FFF2-40B4-BE49-F238E27FC236}">
                <a16:creationId xmlns:a16="http://schemas.microsoft.com/office/drawing/2014/main" id="{70179980-3143-4B82-BD60-C7DD80328C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5088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8" descr="R">
            <a:extLst>
              <a:ext uri="{FF2B5EF4-FFF2-40B4-BE49-F238E27FC236}">
                <a16:creationId xmlns:a16="http://schemas.microsoft.com/office/drawing/2014/main" id="{78A49C36-BA2E-4B79-A3AC-259C29613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12238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9" descr="I={\frac  {U}{R}}.">
            <a:extLst>
              <a:ext uri="{FF2B5EF4-FFF2-40B4-BE49-F238E27FC236}">
                <a16:creationId xmlns:a16="http://schemas.microsoft.com/office/drawing/2014/main" id="{47A6DFCB-96E2-47A4-87A4-5D993F3B8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0" descr="R\rightarrow 0">
            <a:extLst>
              <a:ext uri="{FF2B5EF4-FFF2-40B4-BE49-F238E27FC236}">
                <a16:creationId xmlns:a16="http://schemas.microsoft.com/office/drawing/2014/main" id="{40338EA5-2720-447F-89C6-3212D6FC1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213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FFC18EA-175F-4689-A9F6-2A34DBF8DF03}"/>
              </a:ext>
            </a:extLst>
          </p:cNvPr>
          <p:cNvSpPr/>
          <p:nvPr/>
        </p:nvSpPr>
        <p:spPr>
          <a:xfrm>
            <a:off x="196850" y="694093"/>
            <a:ext cx="11579818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000" algn="just" defTabSz="9144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 на выводах идеального источника напряжения не зависит от нагрузки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 =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ℰ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const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Ток определяется только сопротивлением внешней цепи  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000" algn="just" defTabSz="9144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U</a:t>
            </a:r>
          </a:p>
          <a:p>
            <a:pPr lvl="0" indent="450000" algn="ctr" defTabSz="9144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—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     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000" algn="ctr" defTabSz="9144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000" algn="just" defTabSz="9144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идеального источника напряжения используется для представления реальных электронных компонентов в виде эквивалентных схем. Собственно, идеальный источник напряжения (источник ЭДС) является физической абстракцией, поскольку при стремлении сопротивления нагрузки к нулю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R→0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      отдаваемый ток и электрическая мощность неограниченно возрастают, что противоречит физической природе источника.</a:t>
            </a:r>
          </a:p>
        </p:txBody>
      </p:sp>
    </p:spTree>
    <p:extLst>
      <p:ext uri="{BB962C8B-B14F-4D97-AF65-F5344CB8AC3E}">
        <p14:creationId xmlns:p14="http://schemas.microsoft.com/office/powerpoint/2010/main" val="86074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82209"/>
            <a:ext cx="9440034" cy="393557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Реальный источник напряжения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A6EEA7-7D44-468B-8DD9-8BE8898CB625}"/>
              </a:ext>
            </a:extLst>
          </p:cNvPr>
          <p:cNvSpPr/>
          <p:nvPr/>
        </p:nvSpPr>
        <p:spPr>
          <a:xfrm>
            <a:off x="226141" y="688258"/>
            <a:ext cx="6096000" cy="43002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реальности любой источник напряжения обладает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Внутреннее сопротивление"/>
              </a:rPr>
              <a:t>внутренним сопротивлением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отметить, что внутреннее сопротивление — это исключительно конструктивное свойство источника. Эквивалентная схема реального источника напряжения представляет собой последовательное включение идеального источника ЭДС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ℰ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внутреннего сопротивления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</a:t>
            </a:r>
          </a:p>
          <a:p>
            <a:pPr indent="450000" algn="ctr">
              <a:lnSpc>
                <a:spcPts val="3000"/>
              </a:lnSpc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ℰ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</a:t>
            </a:r>
            <a:r>
              <a:rPr lang="en-US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U</a:t>
            </a:r>
            <a:r>
              <a:rPr lang="en-US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3079" name="Picture 7" descr="https://upload.wikimedia.org/wikipedia/commons/a/a4/Nagruzochnaya_diagramma.png">
            <a:extLst>
              <a:ext uri="{FF2B5EF4-FFF2-40B4-BE49-F238E27FC236}">
                <a16:creationId xmlns:a16="http://schemas.microsoft.com/office/drawing/2014/main" id="{AFEC8C4F-41C2-4B74-A907-A4486E22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89" y="688258"/>
            <a:ext cx="5491469" cy="416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BCEE96-7C56-4B3B-B993-832049D22DC7}"/>
              </a:ext>
            </a:extLst>
          </p:cNvPr>
          <p:cNvSpPr/>
          <p:nvPr/>
        </p:nvSpPr>
        <p:spPr>
          <a:xfrm>
            <a:off x="6474389" y="5079395"/>
            <a:ext cx="5491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Нагрузочная характеристика идеального (синий) и реального (красный) источников.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2160-7175-4442-BB68-C337E03A017F}"/>
              </a:ext>
            </a:extLst>
          </p:cNvPr>
          <p:cNvSpPr/>
          <p:nvPr/>
        </p:nvSpPr>
        <p:spPr>
          <a:xfrm>
            <a:off x="226141" y="4765922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* 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— падение напряжения на внутреннем сопротивлении;</a:t>
            </a:r>
          </a:p>
          <a:p>
            <a:pPr algn="just"/>
            <a:r>
              <a:rPr lang="en-US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* R,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падение напряжения на нагрузке.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1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72" y="304533"/>
            <a:ext cx="11401411" cy="2861454"/>
          </a:xfrm>
        </p:spPr>
        <p:txBody>
          <a:bodyPr>
            <a:normAutofit/>
          </a:bodyPr>
          <a:lstStyle/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коротком замыкании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 мощность источника энергии рассеивается на его внутреннем сопротивлении. В этом случае ток короткого замыкания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максимален. Зная напряжение холостого хода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ток короткого замыкания, можно вычислить внутреннее сопротивление источника напряжения: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 </a:t>
            </a:r>
            <a:r>
              <a:rPr lang="en-US" sz="2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0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26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6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aseline="-25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2361D-76FE-4F4D-B050-13728867FD72}"/>
              </a:ext>
            </a:extLst>
          </p:cNvPr>
          <p:cNvSpPr txBox="1"/>
          <p:nvPr/>
        </p:nvSpPr>
        <p:spPr>
          <a:xfrm>
            <a:off x="6194322" y="193695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9D5CDE-9F1E-419F-B55F-200484E3A264}"/>
              </a:ext>
            </a:extLst>
          </p:cNvPr>
          <p:cNvSpPr/>
          <p:nvPr/>
        </p:nvSpPr>
        <p:spPr>
          <a:xfrm>
            <a:off x="328471" y="2823750"/>
            <a:ext cx="11401411" cy="314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модели источника напряжения хорошо описываются химические источники тока, батарейки, гальванические элементы, коллекторные генераторы постоянного тока с параллельным возбуждением и бытовые электросети для маломощных потребителей.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источник постоянного и переменного напряжения, а также источник напряжения, управляемые напряжением (ИНУН) и источники напряжения, управляемые током (ИНУТ).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Внутреннее сопротивление идеального источника напряжения равно нулю.</a:t>
            </a:r>
          </a:p>
        </p:txBody>
      </p:sp>
    </p:spTree>
    <p:extLst>
      <p:ext uri="{BB962C8B-B14F-4D97-AF65-F5344CB8AC3E}">
        <p14:creationId xmlns:p14="http://schemas.microsoft.com/office/powerpoint/2010/main" val="425045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962D34-1CEF-48A2-9930-A60411E67AFA}"/>
              </a:ext>
            </a:extLst>
          </p:cNvPr>
          <p:cNvSpPr/>
          <p:nvPr/>
        </p:nvSpPr>
        <p:spPr>
          <a:xfrm>
            <a:off x="255638" y="283127"/>
            <a:ext cx="7148051" cy="619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(в теории электрических цепей) — элемент, двухполюсник, сила тока через который не зависит от напряжения на его зажимах (полюсах). Используются также термины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тока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идеальный источник тока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 используется в качестве простейшей модели некоторых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реальных источников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электрической энергии или как часть более сложных моделей реальных источников, содержащих другие электрические элементы. Следует заметить, что электрические характеристики реальных источников могут быть близки к свойствам источника тока или его противоположности — источника напряжения.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электротехнике источником тока называют любой источник электрической энергии.</a:t>
            </a:r>
          </a:p>
        </p:txBody>
      </p:sp>
      <p:pic>
        <p:nvPicPr>
          <p:cNvPr id="4098" name="Picture 2" descr="http://900igr.net/up/datai/139910/0004-003-.png">
            <a:extLst>
              <a:ext uri="{FF2B5EF4-FFF2-40B4-BE49-F238E27FC236}">
                <a16:creationId xmlns:a16="http://schemas.microsoft.com/office/drawing/2014/main" id="{ED5462EB-8574-46CF-A8FD-6AFDCB02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45" y="1514168"/>
            <a:ext cx="4342817" cy="31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0C3977-D57B-4BF0-B44A-211247A870EE}"/>
              </a:ext>
            </a:extLst>
          </p:cNvPr>
          <p:cNvSpPr/>
          <p:nvPr/>
        </p:nvSpPr>
        <p:spPr>
          <a:xfrm>
            <a:off x="7891665" y="4882167"/>
            <a:ext cx="4044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— Источники тока</a:t>
            </a:r>
          </a:p>
        </p:txBody>
      </p:sp>
    </p:spTree>
    <p:extLst>
      <p:ext uri="{BB962C8B-B14F-4D97-AF65-F5344CB8AC3E}">
        <p14:creationId xmlns:p14="http://schemas.microsoft.com/office/powerpoint/2010/main" val="307113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7DA979-57BA-4CC4-A2E8-308C1F3C1B95}"/>
              </a:ext>
            </a:extLst>
          </p:cNvPr>
          <p:cNvSpPr/>
          <p:nvPr/>
        </p:nvSpPr>
        <p:spPr>
          <a:xfrm>
            <a:off x="211392" y="627739"/>
            <a:ext cx="11513575" cy="6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Сила тока, текущего через идеальный источник тока, всегда одинакова по определению:</a:t>
            </a:r>
          </a:p>
          <a:p>
            <a:pPr indent="450000" algn="ctr">
              <a:lnSpc>
                <a:spcPts val="3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const</a:t>
            </a:r>
          </a:p>
          <a:p>
            <a:pPr indent="450000" algn="ctr">
              <a:lnSpc>
                <a:spcPts val="3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Напряжение (электрическое)"/>
              </a:rPr>
              <a:t>Напряжение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 клеммах идеального источника тока (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путать с реальным источником!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зависит только от сопротивления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подключенной к нему нагрузки: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ctr">
              <a:lnSpc>
                <a:spcPts val="3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I * R</a:t>
            </a:r>
          </a:p>
          <a:p>
            <a:pPr indent="450000" algn="ctr">
              <a:lnSpc>
                <a:spcPts val="3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</a:pP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Мощность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отдаваемая источником тока в нагрузку: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ctr">
              <a:lnSpc>
                <a:spcPts val="3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I^2 * R</a:t>
            </a:r>
          </a:p>
          <a:p>
            <a:pPr indent="450000" algn="ctr">
              <a:lnSpc>
                <a:spcPts val="3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ток через идеальный источник тока всегда одинаков, то напряжение на его клеммах и мощность, передаваемая им в нагрузку, с ростом сопротивления нагрузки возрастают, достигая в пределе бесконечных значений.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572A4C-6795-4E4F-B850-4844DB8605C2}"/>
              </a:ext>
            </a:extLst>
          </p:cNvPr>
          <p:cNvSpPr/>
          <p:nvPr/>
        </p:nvSpPr>
        <p:spPr>
          <a:xfrm>
            <a:off x="4253989" y="166837"/>
            <a:ext cx="3684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Идеальный источник тока </a:t>
            </a:r>
          </a:p>
        </p:txBody>
      </p:sp>
    </p:spTree>
    <p:extLst>
      <p:ext uri="{BB962C8B-B14F-4D97-AF65-F5344CB8AC3E}">
        <p14:creationId xmlns:p14="http://schemas.microsoft.com/office/powerpoint/2010/main" val="76862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450" y="255639"/>
            <a:ext cx="2778520" cy="48151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Реальный источник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37" y="668327"/>
            <a:ext cx="11558726" cy="1514433"/>
          </a:xfrm>
        </p:spPr>
        <p:txBody>
          <a:bodyPr>
            <a:noAutofit/>
          </a:bodyPr>
          <a:lstStyle/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линейном приближении любой </a:t>
            </a:r>
            <a:r>
              <a:rPr lang="ru-RU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реальный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источник тока (не путать с описанным выше источником тока — моделью!) или иной двухполюсник может быть представлен в виде модели, содержащей, по меньшей мере, два элемента: идеальный источник и внутреннее сопротивление (проводимость). Одна из двух простейших моделей — модель </a:t>
            </a:r>
            <a:r>
              <a:rPr lang="ru-R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Тевенина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содержит источник ЭДС, соединенный последовательно с сопротивлением, а другая, противоположная ей, модель Нортона — источник тока, соединенный параллельно с проводимостью (т. е. идеальным резистором, свойства которого принято характеризовать значением проводимости). Соответственно, </a:t>
            </a:r>
            <a:r>
              <a:rPr lang="ru-RU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реальный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источник в линейном приближении может быть описан при помощи двух параметров: ЭДС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ℰ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 напряжения (или силы тока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 тока) и внутреннего сопротивления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(или внутренней проводимости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= 1/r).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7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2EB617-50E7-43D9-9FF3-9B0D05B71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95423"/>
                <a:ext cx="11582400" cy="6247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indent="450000" algn="just" defTabSz="914400">
                  <a:lnSpc>
                    <a:spcPts val="3000"/>
                  </a:lnSpc>
                </a:pP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показать, что реальный источник тока с внутренним сопротивлением </a:t>
                </a:r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эквивалентен реальному источнику ЭДС, имеющему внутреннее сопротивление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ЭДС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ℰ</a:t>
                </a:r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 * r</a:t>
                </a:r>
              </a:p>
              <a:p>
                <a:pPr lvl="0" indent="450000" algn="just" defTabSz="914400">
                  <a:lnSpc>
                    <a:spcPts val="3000"/>
                  </a:lnSpc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Напряжение на клеммах реального источника тока равно</a:t>
                </a:r>
              </a:p>
              <a:p>
                <a:pPr lvl="0" indent="450000" algn="just" defTabSz="914400">
                  <a:lnSpc>
                    <a:spcPts val="3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indent="450000" algn="just" defTabSz="914400">
                  <a:lnSpc>
                    <a:spcPts val="3000"/>
                  </a:lnSpc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 defTabSz="914400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f>
                        <m:f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400" i="1">
                          <a:latin typeface="Cambria Math" panose="02040503050406030204" pitchFamily="18" charset="0"/>
                        </a:rPr>
                        <m:t>𝐼</m:t>
                      </m:r>
                      <m:f>
                        <m:f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 defTabSz="914400">
                  <a:lnSpc>
                    <a:spcPts val="3000"/>
                  </a:lnSpc>
                </a:pPr>
                <a:endParaRPr lang="en-US" alt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 defTabSz="914400">
                  <a:lnSpc>
                    <a:spcPts val="3000"/>
                  </a:lnSpc>
                </a:pP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Сила тока в цепи равна </a:t>
                </a:r>
                <a:endParaRPr lang="en-US" alt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 defTabSz="914400">
                  <a:lnSpc>
                    <a:spcPts val="3000"/>
                  </a:lnSpc>
                </a:pPr>
                <a:endParaRPr lang="ru-RU" alt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ctr" defTabSz="914400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sz="2400" i="1">
                        <a:latin typeface="Cambria Math" panose="02040503050406030204" pitchFamily="18" charset="0"/>
                      </a:rPr>
                      <m:t>𝐼</m:t>
                    </m:r>
                    <m:f>
                      <m:fPr>
                        <m:ctrlPr>
                          <a:rPr lang="en-US" alt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4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ru-RU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ru-RU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ru-RU" sz="24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 panose="02040503050406030204" pitchFamily="18" charset="0"/>
                      </a:rPr>
                      <m:t>𝐼</m:t>
                    </m:r>
                    <m:f>
                      <m:fPr>
                        <m:ctrlPr>
                          <a:rPr lang="en-US" alt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ru-RU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ru-RU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ru-RU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</m:oMath>
                </a14:m>
                <a:endParaRPr lang="ru-RU" alt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 defTabSz="914400">
                  <a:lnSpc>
                    <a:spcPts val="3000"/>
                  </a:lnSpc>
                </a:pPr>
                <a:endParaRPr lang="en-US" alt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 defTabSz="914400">
                  <a:lnSpc>
                    <a:spcPts val="3000"/>
                  </a:lnSpc>
                </a:pPr>
                <a:r>
                  <a:rPr lang="ru-RU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Мощность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отдаваемая реальным источником тока в сеть, равна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 defTabSz="914400">
                  <a:lnSpc>
                    <a:spcPts val="3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 defTabSz="914400">
                  <a:lnSpc>
                    <a:spcPts val="3000"/>
                  </a:lnSpc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 defTabSz="914400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(1+ </m:t>
                              </m:r>
                              <m:f>
                                <m:fPr>
                                  <m:ctrlPr>
                                    <a:rPr lang="en-US" altLang="ru-R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altLang="ru-RU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2EB617-50E7-43D9-9FF3-9B0D05B71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95423"/>
                <a:ext cx="11582400" cy="6247864"/>
              </a:xfrm>
              <a:prstGeom prst="rect">
                <a:avLst/>
              </a:prstGeom>
              <a:blipFill>
                <a:blip r:embed="rId3"/>
                <a:stretch>
                  <a:fillRect l="-789" t="-390" r="-789" b="-23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r">
            <a:extLst>
              <a:ext uri="{FF2B5EF4-FFF2-40B4-BE49-F238E27FC236}">
                <a16:creationId xmlns:a16="http://schemas.microsoft.com/office/drawing/2014/main" id="{495B8D9D-3040-47BC-B8E4-0A15AA60A3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3709" y="9665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05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269" y="127819"/>
            <a:ext cx="1774882" cy="422522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95" y="919092"/>
            <a:ext cx="11523409" cy="5019194"/>
          </a:xfrm>
        </p:spPr>
        <p:txBody>
          <a:bodyPr>
            <a:normAutofit/>
          </a:bodyPr>
          <a:lstStyle/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Электроника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(от греч. Ηλεκτρόνιο «электрон») — это область науки и техники, занимающаяся созданием и практическим использованием различных устройств и приборов, работа которых основана на изменении концентрации и перемещении заряженных частиц (электронов) в вакууме, газе или твердых кристаллических телах, и других физических явлениях</a:t>
            </a:r>
          </a:p>
          <a:p>
            <a:pPr indent="450000" algn="just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Электроника представляет собой бурноразвивающуюся отрасль науки и техники. Она изучает физические основы и практическое применение различных электронных приборов. К физической электронике относят: электронные и ионные процессы в газах и проводниках. На поверхности раздела между вакуумом и газом, твердыми и жидкими телами. К технической электронике относят изучение устройства электронных приборов и их применение. Область посвященная применению электронных приборов в промышленности называется Промышленной Электроникой.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4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4CF1F4-5D93-4ED5-ABFA-1C59944D6AAB}"/>
              </a:ext>
            </a:extLst>
          </p:cNvPr>
          <p:cNvSpPr/>
          <p:nvPr/>
        </p:nvSpPr>
        <p:spPr>
          <a:xfrm>
            <a:off x="157315" y="199384"/>
            <a:ext cx="11670891" cy="6993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Реальные генераторы тока имеют различные ограничения (например, по напряжению на его выходе), а также нелинейные зависимости от внешних условий. В частности, реальные генераторы тока создают электрический ток только в некотором диапазоне напряжений, верхний порог которого зависит от напряжения питания источника. Таким образом, реальные источники тока имеют ограничения по нагрузке.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Источником тока является катушка индуктивности, по которой шёл ток от внешнего источника, в течение некоторого времени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 &lt;&lt; L / R)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отключения источника. Этим объясняется искрение контактов при быстром отключении индуктивной нагрузки: стремление к сохранению тока при резком возрастании сопротивления (появление воздушного зазора) приводит к резкому возрастанию напряжения между контактами и к пробою зазора.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Вторичная обмотка трансформатора тока, первичная обмотка которого последовательно включена в мощную линию переменного тока, может рассматриваться как почти идеальный источник переменного тока. Следовательно, размыкание вторичной цепи трансформатора тока недопустимо. Вместо этого при необходимости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перекоммутации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цепи вторичной обмотки (без отключения линии) эту обмотку предварительно шунтируют.</a:t>
            </a:r>
          </a:p>
          <a:p>
            <a:pPr indent="45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77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5B04B9-EC2B-4948-808B-F191C3A139D1}"/>
              </a:ext>
            </a:extLst>
          </p:cNvPr>
          <p:cNvSpPr/>
          <p:nvPr/>
        </p:nvSpPr>
        <p:spPr>
          <a:xfrm>
            <a:off x="265470" y="195992"/>
            <a:ext cx="11474245" cy="314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Внутреннее сопротивление идеального источника тока равно бесконечности.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напряжения (тока) называются зависимыми (управляемыми), если величина напряжения (тока) источника зависит от напряжения или тока другого участка цепи. Зависимыми источниками моделируются электронные лампы, транзисторы, усилители, работающие в линейном режиме.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четыре типа зависимых источников.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ИНУН – источник напряжения, управляемый напряжением: а) нелинейный, б) линейный, μ – коэффициент усиления напряжения</a:t>
            </a:r>
          </a:p>
        </p:txBody>
      </p:sp>
      <p:pic>
        <p:nvPicPr>
          <p:cNvPr id="3078" name="Picture 6" descr="http://electricalschool.info/uploads/posts/2011-10/1317643033_6.jpg">
            <a:extLst>
              <a:ext uri="{FF2B5EF4-FFF2-40B4-BE49-F238E27FC236}">
                <a16:creationId xmlns:a16="http://schemas.microsoft.com/office/drawing/2014/main" id="{BA2994FD-54D0-4107-9277-653340AA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77" y="3515955"/>
            <a:ext cx="5785846" cy="184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0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0D2D1A-52CF-47D3-AE4F-0F444741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63" y="455937"/>
            <a:ext cx="5706856" cy="58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000" algn="just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ИНУТ - источник напряжения, управляемый током: а) нелинейный, б) линейный, 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γн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передаточное сопротивление </a:t>
            </a:r>
          </a:p>
          <a:p>
            <a:pPr marL="0" marR="0" lvl="0" indent="450000" algn="just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</a:p>
          <a:p>
            <a:pPr marL="0" marR="0" lvl="0" indent="450000" algn="just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000" algn="just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ИТУТ – источник тока, управляемый током: а) нелинейный, б) линейный, β - коэффициент усиления тока</a:t>
            </a:r>
          </a:p>
          <a:p>
            <a:pPr marL="0" marR="0" lvl="0" indent="450000" algn="just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000" algn="just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000" algn="just" defTabSz="914400">
              <a:lnSpc>
                <a:spcPts val="3000"/>
              </a:lnSpc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ИТУН – источник тока, управляемый напряжением: а) нелинейный, б) линейный, S - крутизна (передаточная проводимость                   </a:t>
            </a:r>
          </a:p>
        </p:txBody>
      </p:sp>
      <p:pic>
        <p:nvPicPr>
          <p:cNvPr id="4098" name="Picture 2" descr="http://electricalschool.info/uploads/posts/2011-10/1317642967_7.jpg">
            <a:extLst>
              <a:ext uri="{FF2B5EF4-FFF2-40B4-BE49-F238E27FC236}">
                <a16:creationId xmlns:a16="http://schemas.microsoft.com/office/drawing/2014/main" id="{514F0745-9BAD-4E13-8348-5D1CD137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53" y="455937"/>
            <a:ext cx="5123528" cy="182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ttp://electricalschool.info/uploads/posts/2011-10/1317643030_8.jpg">
            <a:extLst>
              <a:ext uri="{FF2B5EF4-FFF2-40B4-BE49-F238E27FC236}">
                <a16:creationId xmlns:a16="http://schemas.microsoft.com/office/drawing/2014/main" id="{983D7309-57D4-4D73-9795-2BA01C2D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53" y="2698505"/>
            <a:ext cx="5123528" cy="16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electricalschool.info/uploads/posts/2011-10/1317643048_9.jpg">
            <a:extLst>
              <a:ext uri="{FF2B5EF4-FFF2-40B4-BE49-F238E27FC236}">
                <a16:creationId xmlns:a16="http://schemas.microsoft.com/office/drawing/2014/main" id="{32FBDF57-F9F9-4F3D-9B7A-F180BEEC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53" y="4966170"/>
            <a:ext cx="5123528" cy="14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69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27819"/>
            <a:ext cx="9440034" cy="432354"/>
          </a:xfrm>
        </p:spPr>
        <p:txBody>
          <a:bodyPr>
            <a:no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обозначения элементов.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Типы резисторов">
            <a:hlinkClick r:id="rId2"/>
            <a:extLst>
              <a:ext uri="{FF2B5EF4-FFF2-40B4-BE49-F238E27FC236}">
                <a16:creationId xmlns:a16="http://schemas.microsoft.com/office/drawing/2014/main" id="{0FE556DB-5891-4C5B-B727-CCAE5CFC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8" y="707693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Полупроводниковые диоды">
            <a:hlinkClick r:id="rId4"/>
            <a:extLst>
              <a:ext uri="{FF2B5EF4-FFF2-40B4-BE49-F238E27FC236}">
                <a16:creationId xmlns:a16="http://schemas.microsoft.com/office/drawing/2014/main" id="{A5D9110D-9F47-4B0C-A115-A3A67363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8" y="1624934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бозначение конденсаторов">
            <a:hlinkClick r:id="rId6"/>
            <a:extLst>
              <a:ext uri="{FF2B5EF4-FFF2-40B4-BE49-F238E27FC236}">
                <a16:creationId xmlns:a16="http://schemas.microsoft.com/office/drawing/2014/main" id="{0AFF6F38-B7D9-48D4-A000-4B19E4F4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8" y="2535204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Химические источники электрического тока">
            <a:hlinkClick r:id="rId8"/>
            <a:extLst>
              <a:ext uri="{FF2B5EF4-FFF2-40B4-BE49-F238E27FC236}">
                <a16:creationId xmlns:a16="http://schemas.microsoft.com/office/drawing/2014/main" id="{37B71760-FC3B-454D-8CEC-E899BEC9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8" y="3484956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Параметры трансформаторов">
            <a:hlinkClick r:id="rId10"/>
            <a:extLst>
              <a:ext uri="{FF2B5EF4-FFF2-40B4-BE49-F238E27FC236}">
                <a16:creationId xmlns:a16="http://schemas.microsoft.com/office/drawing/2014/main" id="{8D2880D8-87F3-49E2-BF99-C805EDF2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7" y="4437456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Обозначение предохранителей">
            <a:hlinkClick r:id="rId12"/>
            <a:extLst>
              <a:ext uri="{FF2B5EF4-FFF2-40B4-BE49-F238E27FC236}">
                <a16:creationId xmlns:a16="http://schemas.microsoft.com/office/drawing/2014/main" id="{BA941138-9B33-4EF9-89E3-7C907151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7" y="5385749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Биполярные транзистор условное обозначение">
            <a:hlinkClick r:id="rId14"/>
            <a:extLst>
              <a:ext uri="{FF2B5EF4-FFF2-40B4-BE49-F238E27FC236}">
                <a16:creationId xmlns:a16="http://schemas.microsoft.com/office/drawing/2014/main" id="{2624880D-735D-455E-994F-72A0C409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67" y="707693"/>
            <a:ext cx="1714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Полевые транзисторы">
            <a:hlinkClick r:id="rId16"/>
            <a:extLst>
              <a:ext uri="{FF2B5EF4-FFF2-40B4-BE49-F238E27FC236}">
                <a16:creationId xmlns:a16="http://schemas.microsoft.com/office/drawing/2014/main" id="{A2D4F823-E169-4CFC-98C9-B3B4EA27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67" y="4438297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Условные обозначения тиристоров">
            <a:hlinkClick r:id="rId18"/>
            <a:extLst>
              <a:ext uri="{FF2B5EF4-FFF2-40B4-BE49-F238E27FC236}">
                <a16:creationId xmlns:a16="http://schemas.microsoft.com/office/drawing/2014/main" id="{95ED9BF8-18C6-4672-B492-E9D6B856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67" y="2533297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Разъемные электрические соединения">
            <a:hlinkClick r:id="rId20"/>
            <a:extLst>
              <a:ext uri="{FF2B5EF4-FFF2-40B4-BE49-F238E27FC236}">
                <a16:creationId xmlns:a16="http://schemas.microsoft.com/office/drawing/2014/main" id="{0EBF2373-AE31-4F3A-8D59-6092BAAB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67" y="3451378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Катушки индуктивности на схеме">
            <a:hlinkClick r:id="rId22"/>
            <a:extLst>
              <a:ext uri="{FF2B5EF4-FFF2-40B4-BE49-F238E27FC236}">
                <a16:creationId xmlns:a16="http://schemas.microsoft.com/office/drawing/2014/main" id="{3B21052C-6A76-468A-9278-1CDDD6CA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67" y="5386590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Устройство электронной лампы">
            <a:hlinkClick r:id="rId24"/>
            <a:extLst>
              <a:ext uri="{FF2B5EF4-FFF2-40B4-BE49-F238E27FC236}">
                <a16:creationId xmlns:a16="http://schemas.microsoft.com/office/drawing/2014/main" id="{A9F63F68-4ABE-47DD-8BC8-8D62690A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67" y="1625775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Условное обозначение реле на схеме">
            <a:hlinkClick r:id="rId26"/>
            <a:extLst>
              <a:ext uri="{FF2B5EF4-FFF2-40B4-BE49-F238E27FC236}">
                <a16:creationId xmlns:a16="http://schemas.microsoft.com/office/drawing/2014/main" id="{654619F1-9DDD-47D8-BFEA-4DA4B38E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61" y="707693"/>
            <a:ext cx="1714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D6A612-A1B1-4188-9940-78BD62B5197B}"/>
              </a:ext>
            </a:extLst>
          </p:cNvPr>
          <p:cNvSpPr/>
          <p:nvPr/>
        </p:nvSpPr>
        <p:spPr>
          <a:xfrm>
            <a:off x="1903346" y="1006379"/>
            <a:ext cx="1654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B81A47-FCD7-4625-B2E8-33862E183E2D}"/>
              </a:ext>
            </a:extLst>
          </p:cNvPr>
          <p:cNvSpPr/>
          <p:nvPr/>
        </p:nvSpPr>
        <p:spPr>
          <a:xfrm>
            <a:off x="1903346" y="1924461"/>
            <a:ext cx="1115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Диоды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EC45FAD-31FE-47A7-B8EC-2B2B5B3AE53C}"/>
              </a:ext>
            </a:extLst>
          </p:cNvPr>
          <p:cNvSpPr/>
          <p:nvPr/>
        </p:nvSpPr>
        <p:spPr>
          <a:xfrm>
            <a:off x="1903346" y="2832976"/>
            <a:ext cx="2192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Конденсаторы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57EBE45-D8A0-4A72-8873-4C4C5354DC40}"/>
              </a:ext>
            </a:extLst>
          </p:cNvPr>
          <p:cNvSpPr/>
          <p:nvPr/>
        </p:nvSpPr>
        <p:spPr>
          <a:xfrm>
            <a:off x="1903346" y="3784483"/>
            <a:ext cx="2441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тока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96C070B-E1AA-4498-A67D-D5084360920F}"/>
              </a:ext>
            </a:extLst>
          </p:cNvPr>
          <p:cNvSpPr/>
          <p:nvPr/>
        </p:nvSpPr>
        <p:spPr>
          <a:xfrm>
            <a:off x="1903346" y="4739144"/>
            <a:ext cx="2613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Трансформаторы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2537DBB-0510-470D-BA6E-352049A9B6CC}"/>
              </a:ext>
            </a:extLst>
          </p:cNvPr>
          <p:cNvSpPr/>
          <p:nvPr/>
        </p:nvSpPr>
        <p:spPr>
          <a:xfrm>
            <a:off x="1903346" y="5685276"/>
            <a:ext cx="2502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Предохранители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0889F7C-9724-4655-AA99-B297A1A075AE}"/>
              </a:ext>
            </a:extLst>
          </p:cNvPr>
          <p:cNvSpPr/>
          <p:nvPr/>
        </p:nvSpPr>
        <p:spPr>
          <a:xfrm>
            <a:off x="6164533" y="958391"/>
            <a:ext cx="2031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57C8D5-77E2-4091-9982-08FB2CE3C92C}"/>
              </a:ext>
            </a:extLst>
          </p:cNvPr>
          <p:cNvSpPr/>
          <p:nvPr/>
        </p:nvSpPr>
        <p:spPr>
          <a:xfrm>
            <a:off x="6221617" y="4545940"/>
            <a:ext cx="20315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Полевые транзисторы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99CD7A-5581-48AF-8713-16DC37D42FD9}"/>
              </a:ext>
            </a:extLst>
          </p:cNvPr>
          <p:cNvSpPr/>
          <p:nvPr/>
        </p:nvSpPr>
        <p:spPr>
          <a:xfrm>
            <a:off x="6231767" y="2776685"/>
            <a:ext cx="1758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Тиристоры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12EF44C-34D8-47E2-A861-F6C411A87BF6}"/>
              </a:ext>
            </a:extLst>
          </p:cNvPr>
          <p:cNvSpPr/>
          <p:nvPr/>
        </p:nvSpPr>
        <p:spPr>
          <a:xfrm>
            <a:off x="6248434" y="3685047"/>
            <a:ext cx="1863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B13BD86-4D22-4392-A42C-CD9A39671C7E}"/>
              </a:ext>
            </a:extLst>
          </p:cNvPr>
          <p:cNvSpPr/>
          <p:nvPr/>
        </p:nvSpPr>
        <p:spPr>
          <a:xfrm>
            <a:off x="6231767" y="5631166"/>
            <a:ext cx="1465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Катушки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B863201-0DD7-40B6-97FD-1319401B53B3}"/>
              </a:ext>
            </a:extLst>
          </p:cNvPr>
          <p:cNvSpPr/>
          <p:nvPr/>
        </p:nvSpPr>
        <p:spPr>
          <a:xfrm>
            <a:off x="6221618" y="1746437"/>
            <a:ext cx="20315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лампа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E80E79F-93A8-4D68-B181-E251857BB1C4}"/>
              </a:ext>
            </a:extLst>
          </p:cNvPr>
          <p:cNvSpPr/>
          <p:nvPr/>
        </p:nvSpPr>
        <p:spPr>
          <a:xfrm>
            <a:off x="10067461" y="783100"/>
            <a:ext cx="1990561" cy="83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 реле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6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273" y="216310"/>
            <a:ext cx="9440034" cy="55034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этапы развития электроники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9355A4-D57D-474C-9F93-02B9F47CB253}"/>
              </a:ext>
            </a:extLst>
          </p:cNvPr>
          <p:cNvSpPr/>
          <p:nvPr/>
        </p:nvSpPr>
        <p:spPr>
          <a:xfrm>
            <a:off x="275303" y="844922"/>
            <a:ext cx="11100620" cy="660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Историю развития электроники можно условно разделить на четыре периода.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период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концу 19 века. В этот период были открыты или расшифрованы из источников древних основные физические закономерности работы электронных приборов и открыты различные явления, стимулирующие их развитие и использование. Началом развития ламповой техники принято считать открытие русским ученым электротехником А. Н. Лодыгиным обычной лампы накаливания. На ее базе уже 1883 г. американский инженер Т. А. Эдисон открыл и описал явление термоэлектронной эмиссии и прохождения электрического тока через вакуум. Русский физик А. Г. Столетов в 1888 г. открыл основные законы фотоэффекта. Важнейшую роль в развитии электроники сыграло открытие русским ученым в 1895 г. А. С. Поповым возможности передачи радиоволн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растояние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открытие дало огромный импульс развития и внедрения различных электронных приборов в практику; так появился спрос на устройства для генерации, усиления и детектирования электрических сигналов.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02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0C177C-ADFA-4F18-8B38-24EC51AC83B9}"/>
              </a:ext>
            </a:extLst>
          </p:cNvPr>
          <p:cNvSpPr/>
          <p:nvPr/>
        </p:nvSpPr>
        <p:spPr>
          <a:xfrm>
            <a:off x="412954" y="259077"/>
            <a:ext cx="6115666" cy="7377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этап 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истории развития электроники охватывает первую половину 20-го века. Этот период характеризуется разработкой и совершенствованием электровакуумных приборов и систематизированным изучением их физических свойств. В 1904 г. была сделана простейшая двухэлектродная электронная лампа — диод, нашедший широчайшее применение в радиотехнике для детектирования электрических колебаний. Спустя всего несколько лет в 1907 г. изготовлена </a:t>
            </a:r>
            <a:r>
              <a:rPr lang="ru-RU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трехэлектродная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лампа — триод, усиления электрических сигналов. В России первые образцы ламп были изготовлены в 1914—1915 гг. под руководством Н. Д. </a:t>
            </a:r>
            <a:r>
              <a:rPr lang="ru-RU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Папалекси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М. А. Бонч-Бруевича.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7/76/Edison_bulb.jpg">
            <a:extLst>
              <a:ext uri="{FF2B5EF4-FFF2-40B4-BE49-F238E27FC236}">
                <a16:creationId xmlns:a16="http://schemas.microsoft.com/office/drawing/2014/main" id="{19114E97-906A-4D32-B17E-6003F779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84" y="259077"/>
            <a:ext cx="3254784" cy="510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71DAF-B7BE-4702-816D-60E9C4850CBD}"/>
              </a:ext>
            </a:extLst>
          </p:cNvPr>
          <p:cNvSpPr/>
          <p:nvPr/>
        </p:nvSpPr>
        <p:spPr>
          <a:xfrm>
            <a:off x="6911770" y="5362783"/>
            <a:ext cx="5113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— Лампа Томаса Эдисона с нитью накала из угольного волокна.</a:t>
            </a:r>
          </a:p>
        </p:txBody>
      </p:sp>
    </p:spTree>
    <p:extLst>
      <p:ext uri="{BB962C8B-B14F-4D97-AF65-F5344CB8AC3E}">
        <p14:creationId xmlns:p14="http://schemas.microsoft.com/office/powerpoint/2010/main" val="277262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ED0474-61E7-466E-8CBF-92F74D99A11C}"/>
              </a:ext>
            </a:extLst>
          </p:cNvPr>
          <p:cNvSpPr/>
          <p:nvPr/>
        </p:nvSpPr>
        <p:spPr>
          <a:xfrm>
            <a:off x="265471" y="170394"/>
            <a:ext cx="7364362" cy="660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государственного переворота 1917 года несмотря на сложнейшее финансовое состояние начала создаваться отечественная радиотехническая промышленность. В 1918 г. начинает работать Нижегородская радиолаборатория под руководством М. А. Бонч-Бруевича — первое научно-исследовательское учреждение по вопросам радио и электровакуумной техники. Уже в тяжелейшем для страны 1919 году лаборатории были изготовлены первые образцы отечественных приемно-усилительных радиоламп, а в 1921 г. разработаны первые мощные электронные лампы с водяным охлаждением. Существенный вклад в развитие электровакуумной техники и массового производства радиоламп внес коллектив построенного в 1922 г. Ленинградского электролампового завода впоследствии именуемого «Светлана».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upload.wikimedia.org/wikipedia/commons/thumb/5/58/6P1P.jpg/220px-6P1P.jpg">
            <a:extLst>
              <a:ext uri="{FF2B5EF4-FFF2-40B4-BE49-F238E27FC236}">
                <a16:creationId xmlns:a16="http://schemas.microsoft.com/office/drawing/2014/main" id="{6E7F64AB-4726-445B-935B-DE35B806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07" y="170394"/>
            <a:ext cx="2654709" cy="46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AF56C9-CDBA-4AFC-82C2-3C1CDC50FF72}"/>
              </a:ext>
            </a:extLst>
          </p:cNvPr>
          <p:cNvSpPr/>
          <p:nvPr/>
        </p:nvSpPr>
        <p:spPr>
          <a:xfrm>
            <a:off x="7629833" y="4852335"/>
            <a:ext cx="4414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— Пальчиковый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тетрод 6П1П производства ОАО "Светлана"</a:t>
            </a:r>
          </a:p>
        </p:txBody>
      </p:sp>
    </p:spTree>
    <p:extLst>
      <p:ext uri="{BB962C8B-B14F-4D97-AF65-F5344CB8AC3E}">
        <p14:creationId xmlns:p14="http://schemas.microsoft.com/office/powerpoint/2010/main" val="298242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6E3883-999E-4926-ACC9-7AFDD36740C5}"/>
              </a:ext>
            </a:extLst>
          </p:cNvPr>
          <p:cNvSpPr/>
          <p:nvPr/>
        </p:nvSpPr>
        <p:spPr>
          <a:xfrm>
            <a:off x="363794" y="241762"/>
            <a:ext cx="6096000" cy="66096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В дальнейшем развитие электровакуумных приборов для усиления и генерирования электрических колебаний шло семи мильными шагами. Освоение радиотехникой гектометровых и </a:t>
            </a:r>
            <a:r>
              <a:rPr lang="ru-RU" sz="24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декаметровых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 волн потребовало разработки высокочастотных ламп. В 1924 г. были изобретены </a:t>
            </a:r>
            <a:r>
              <a:rPr lang="ru-RU" sz="24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четырехэлектродные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 лампы (тетроды), в 1930 г. — пятиэлектродные (пентоды), в 1935 г. — многосеточные частотно-преобразовательные лампы (гептоды). В 30-х и начале 40-х годов наряду с усовершенствованием обычных ламп были разработаны лампы для дециметровых (А—100-н 10 см) и сантиметровых (А=10ч-1 см) волн — магнетроны, клистроны, лампы бегущей волны.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2C47E4-D166-48D9-A995-C60721807CA5}"/>
              </a:ext>
            </a:extLst>
          </p:cNvPr>
          <p:cNvSpPr/>
          <p:nvPr/>
        </p:nvSpPr>
        <p:spPr>
          <a:xfrm>
            <a:off x="6884731" y="4227871"/>
            <a:ext cx="4715733" cy="199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 — «Металлический»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пентод 6Ж4 (американское обозначение — 6AC7). Слева направо — производства Польши, ГДР, СССР</a:t>
            </a:r>
          </a:p>
        </p:txBody>
      </p:sp>
      <p:pic>
        <p:nvPicPr>
          <p:cNvPr id="3076" name="Picture 4" descr="https://upload.wikimedia.org/wikipedia/commons/thumb/0/06/6Z4_var.jpg/220px-6Z4_var.jpg">
            <a:extLst>
              <a:ext uri="{FF2B5EF4-FFF2-40B4-BE49-F238E27FC236}">
                <a16:creationId xmlns:a16="http://schemas.microsoft.com/office/drawing/2014/main" id="{ABC76042-7627-4344-9026-D96991F7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86" y="241762"/>
            <a:ext cx="5380024" cy="398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390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4AD80E-0AC4-48B3-B6B7-EAA3926C2B0C}"/>
              </a:ext>
            </a:extLst>
          </p:cNvPr>
          <p:cNvSpPr/>
          <p:nvPr/>
        </p:nvSpPr>
        <p:spPr>
          <a:xfrm>
            <a:off x="334297" y="235974"/>
            <a:ext cx="11572568" cy="237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Параллельно с разработкой электронных создавались электронно-лучевые, фотоэлектрические, ионные приборы, в создание которых существенный вклад внесли российские инженеры. К середине 30 х годов в основном сформировалась ламповая электроника. Развитие электровакуумной техники в последующие годы шло по пути снижения габаритов приборов, улучшения их параметров и характеристик, увеличения рабочей частоты, повышения надежности и долговечности.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244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9D9D04-26E2-456F-AD19-63E93406CFA0}"/>
              </a:ext>
            </a:extLst>
          </p:cNvPr>
          <p:cNvSpPr/>
          <p:nvPr/>
        </p:nvSpPr>
        <p:spPr>
          <a:xfrm>
            <a:off x="334296" y="271260"/>
            <a:ext cx="6479459" cy="6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период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концу 40-х и началу 50-х годов, характеризующихся бурным развитием дискретных полупроводниковых приборов. Развитию полупроводниковой электроники предшествовали работы в области физики твердого тела. Большие заслуги изучения физики полупроводников принадлежат школе советских физиков, длительное время возглавляемой академиком А. Ф. Иоффе. Теоретические и экспериментальные исследования электрических свойств полупроводников, выполненные советскими учеными А. Ф. Иоффе, И. В. Курчатовым, В. П.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Жузе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В. Г. Лошкаревым и другими, позволили создать стройную теорию полупроводников и определить пути их применения.</a:t>
            </a:r>
          </a:p>
        </p:txBody>
      </p:sp>
      <p:pic>
        <p:nvPicPr>
          <p:cNvPr id="1026" name="Picture 2" descr="https://im0-tub-ru.yandex.net/i?id=7adddcc05c9402ce8b79f321215219d3-srl&amp;n=13">
            <a:extLst>
              <a:ext uri="{FF2B5EF4-FFF2-40B4-BE49-F238E27FC236}">
                <a16:creationId xmlns:a16="http://schemas.microsoft.com/office/drawing/2014/main" id="{40C3B933-4F27-41C9-B041-68362A22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28" y="271260"/>
            <a:ext cx="4709550" cy="54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FBF36F-0BBE-4B31-B8FA-03F974E95ECA}"/>
              </a:ext>
            </a:extLst>
          </p:cNvPr>
          <p:cNvSpPr/>
          <p:nvPr/>
        </p:nvSpPr>
        <p:spPr>
          <a:xfrm>
            <a:off x="7501715" y="5908876"/>
            <a:ext cx="386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— A.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Ф. Иоффе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976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97" y="344128"/>
            <a:ext cx="11523406" cy="430171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Истории развития электроники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189" y="864972"/>
            <a:ext cx="6239476" cy="5422758"/>
          </a:xfrm>
        </p:spPr>
        <p:txBody>
          <a:bodyPr>
            <a:noAutofit/>
          </a:bodyPr>
          <a:lstStyle/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Возникновению электроники предшествовало изобретение радио. Поскольку радиопередатчики сразу же нашли применение (в первую очередь на кораблях и в военном деле), для них потребовалась элементная база, созданием и изучением которой и занялась электроника. Элементная база первого поколения была основана на электронных лампах. Соответственно получила развитие вакуумная электроника. Её развитию способствовало также изобретение телевидения и радаров, которые нашли широкое применение во время Второй мировой войны.</a:t>
            </a:r>
          </a:p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ÐÐ»ÐµÐºÑÐ°Ð½Ð´Ñ Ð¡ÑÐµÐ¿Ð°Ð½Ð¾Ð²Ð¸Ñ ÐÐ¾Ð¿Ð¾Ð², ÐÐµÐ½Ñ Ð Ð°Ð´Ð¸Ð¾">
            <a:extLst>
              <a:ext uri="{FF2B5EF4-FFF2-40B4-BE49-F238E27FC236}">
                <a16:creationId xmlns:a16="http://schemas.microsoft.com/office/drawing/2014/main" id="{34117EE2-75AF-4328-A03F-1F7E5316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57" y="1010271"/>
            <a:ext cx="4904146" cy="40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D30358-40AC-4E1F-9B7F-965D57BF60B8}"/>
              </a:ext>
            </a:extLst>
          </p:cNvPr>
          <p:cNvSpPr/>
          <p:nvPr/>
        </p:nvSpPr>
        <p:spPr>
          <a:xfrm>
            <a:off x="6953557" y="5112868"/>
            <a:ext cx="5120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Первый радиоприемник А.С. Попова.</a:t>
            </a:r>
          </a:p>
        </p:txBody>
      </p:sp>
    </p:spTree>
    <p:extLst>
      <p:ext uri="{BB962C8B-B14F-4D97-AF65-F5344CB8AC3E}">
        <p14:creationId xmlns:p14="http://schemas.microsoft.com/office/powerpoint/2010/main" val="266699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8235D8E-9903-4DF5-BAC9-383D2AAA7632}"/>
              </a:ext>
            </a:extLst>
          </p:cNvPr>
          <p:cNvSpPr/>
          <p:nvPr/>
        </p:nvSpPr>
        <p:spPr>
          <a:xfrm>
            <a:off x="344128" y="450171"/>
            <a:ext cx="5171768" cy="622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Начало кремниевого века В 1947 году, положили в недрах лабораторий телефонной компании </a:t>
            </a:r>
            <a:r>
              <a:rPr lang="ru-RU" sz="24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Bell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 где «родился» первый в  текущем цикле транзистор – полупроводниковый усилительный элемент. Событие ознаменовало собой переход электроники из громоздких вакуумных труб на более компактные и экономичные полупроводники. Начался новый виток цивилизации, получивший название «кремниевый век». Предполагается, что как раз знания от полупроводников смогли расшифровать от предыдущего цикла развития цивилизации на Земле</a:t>
            </a:r>
            <a:endParaRPr lang="ru-RU" sz="2400" dirty="0"/>
          </a:p>
        </p:txBody>
      </p:sp>
      <p:pic>
        <p:nvPicPr>
          <p:cNvPr id="2050" name="Picture 2" descr="https://upload.wikimedia.org/wikipedia/commons/thumb/b/bf/Replica-of-first-transistor.jpg/300px-Replica-of-first-transistor.jpg">
            <a:extLst>
              <a:ext uri="{FF2B5EF4-FFF2-40B4-BE49-F238E27FC236}">
                <a16:creationId xmlns:a16="http://schemas.microsoft.com/office/drawing/2014/main" id="{E53FF7F0-31D6-48DA-A4F8-EFB663DC4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05" y="312282"/>
            <a:ext cx="4041056" cy="362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38060E8-3C9E-40A4-8FD1-3FCA978AC440}"/>
              </a:ext>
            </a:extLst>
          </p:cNvPr>
          <p:cNvSpPr/>
          <p:nvPr/>
        </p:nvSpPr>
        <p:spPr>
          <a:xfrm>
            <a:off x="5648633" y="3935762"/>
            <a:ext cx="6096000" cy="276133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15 — Макет точечного транзистора Бардина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Браттейна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Треугольник в центре — прозрачная призма, по рёбрам которой приклеены полоски фольги — выводы коллектора и эмиттера. Базой служит металлическое основание, на котором закреплён германиевый кристалл.</a:t>
            </a:r>
          </a:p>
        </p:txBody>
      </p:sp>
    </p:spTree>
    <p:extLst>
      <p:ext uri="{BB962C8B-B14F-4D97-AF65-F5344CB8AC3E}">
        <p14:creationId xmlns:p14="http://schemas.microsoft.com/office/powerpoint/2010/main" val="1217698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969F86D-CBA0-4D1B-83EC-93F5EC49A66A}"/>
              </a:ext>
            </a:extLst>
          </p:cNvPr>
          <p:cNvSpPr/>
          <p:nvPr/>
        </p:nvSpPr>
        <p:spPr>
          <a:xfrm>
            <a:off x="255638" y="289679"/>
            <a:ext cx="114644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В первой половине 50-х годов был разработан метод диффузии легирующих примесей в полупроводниковые материалы, а в начале 60-х годов — планарная и эпитаксиальная технология, на многие годы определившие прогресс в производстве полупроводниковых структур. 50-е годы знаменуются открытиями в области физики твердого тела и переходом к квантовой электронике, приведшей к развитию лазерной техники. Большой вклад в развитие этой отрасли науки и техники внесли советские ученые Н. Г. Басов и А. М. Прохоров, удостоенные Ленинской (в 1959 г.) и Нобелевской (в 1964 г.) премий.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3843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741AEF-E190-44FC-A08F-59276D550C8F}"/>
              </a:ext>
            </a:extLst>
          </p:cNvPr>
          <p:cNvSpPr/>
          <p:nvPr/>
        </p:nvSpPr>
        <p:spPr>
          <a:xfrm>
            <a:off x="304800" y="248370"/>
            <a:ext cx="6164826" cy="6609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Четвертый период развития электроники берет начало в 60-е годы прошлого века. Он характеризуется разработкой и практическим освоением интегральных микросхем, совместивших в едином технологическом цикле производство активных и пассивных элементов функциональных устройств. Уровень интеграции БИС достигает тысяч элементов в одном кристалле. Освоение выпуска больших и сверхбольших интегральных схем позволило перейти к созданию функционально законченных цифровых устройств — микропроцессоров, рассчитанных на совместную работу с устройствами памяти и обеспечивающих обработку информации и управление по заданной программе.</a:t>
            </a:r>
            <a:endParaRPr lang="ru-RU" sz="2400" dirty="0"/>
          </a:p>
        </p:txBody>
      </p:sp>
      <p:pic>
        <p:nvPicPr>
          <p:cNvPr id="3074" name="Picture 2" descr="Макет первой ИС Дж. Килби.">
            <a:extLst>
              <a:ext uri="{FF2B5EF4-FFF2-40B4-BE49-F238E27FC236}">
                <a16:creationId xmlns:a16="http://schemas.microsoft.com/office/drawing/2014/main" id="{64F7D6BE-F20F-45A0-B496-9EA0B400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81" y="437420"/>
            <a:ext cx="5004619" cy="36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5F2BCD-189C-424F-9939-1DD592D4EB5F}"/>
              </a:ext>
            </a:extLst>
          </p:cNvPr>
          <p:cNvSpPr/>
          <p:nvPr/>
        </p:nvSpPr>
        <p:spPr>
          <a:xfrm>
            <a:off x="6912077" y="4040746"/>
            <a:ext cx="4680155" cy="855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16 — Макет первой ИС Дж.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Килби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7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0AB5B4-7A94-447D-BCD6-F698909E40D5}"/>
              </a:ext>
            </a:extLst>
          </p:cNvPr>
          <p:cNvSpPr/>
          <p:nvPr/>
        </p:nvSpPr>
        <p:spPr>
          <a:xfrm>
            <a:off x="176981" y="154969"/>
            <a:ext cx="6853084" cy="6993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Пятым этапом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назвать полупроводники в процессорах. Или закат эпохи кремния. В передовых областях современной электроники, как разработка и производство процессоров, где размер и скорость полупроводниковых элементов стали играть решающую роль, развитие технологий использования кремния практически подошло к своему физическому пределу. В последние годы улучшение производительности интегральных схем, достигающееся путем наращивания рабочей тактовой частоты и увеличения количества транзисторов.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ближайшее десятилетие должны быть обнародованы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графеновые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разработки, особенно в этом продвинулись некоторые российские институты благодаря расшифровки       информации от предыдущего цикла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Ð³ÑÐ°ÑÐµÐ½ ÑÐ¾ÑÑÐ¾Ð¸Ñ Ð¸Ð· Ð¾Ð´Ð¸Ð½Ð¾ÑÐ½Ð¾Ð³Ð¾ ÑÐ»Ð¾Ñ Ð°ÑÐ¾Ð¼Ð¾Ð² ÑÐ³Ð»ÐµÑÐ¾Ð´Ð¾Ð²">
            <a:extLst>
              <a:ext uri="{FF2B5EF4-FFF2-40B4-BE49-F238E27FC236}">
                <a16:creationId xmlns:a16="http://schemas.microsoft.com/office/drawing/2014/main" id="{00DE620B-7B60-4FCA-AC87-2E186BF5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369" y="794066"/>
            <a:ext cx="4454012" cy="48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66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1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59" y="412955"/>
            <a:ext cx="11385757" cy="2104103"/>
          </a:xfrm>
        </p:spPr>
        <p:txBody>
          <a:bodyPr>
            <a:noAutofit/>
          </a:bodyPr>
          <a:lstStyle/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электронные лампы обладали существенными недостатками. Это прежде всего большие размеры и высокая потребляемая мощность (что было критичным для переносных устройств). Поэтому начала развиваться твердотельная элект-роника, а в качестве элементной базы стали применять диоды и транзисторы</a:t>
            </a:r>
          </a:p>
          <a:p>
            <a:pPr indent="4500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upload.wikimedia.org/wikipedia/commons/thumb/b/bd/IP2A7278.jpg/800px-IP2A7278.jpg">
            <a:extLst>
              <a:ext uri="{FF2B5EF4-FFF2-40B4-BE49-F238E27FC236}">
                <a16:creationId xmlns:a16="http://schemas.microsoft.com/office/drawing/2014/main" id="{6298AB15-E725-45C0-8083-D2661D21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68" y="2046336"/>
            <a:ext cx="2669148" cy="398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96B9D2-28FC-4E10-BD01-A5B45DE0327E}"/>
              </a:ext>
            </a:extLst>
          </p:cNvPr>
          <p:cNvSpPr/>
          <p:nvPr/>
        </p:nvSpPr>
        <p:spPr>
          <a:xfrm>
            <a:off x="6410700" y="3208894"/>
            <a:ext cx="2546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3 - Первая советская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радиолампа</a:t>
            </a:r>
            <a:endParaRPr lang="ru-RU" sz="2400" dirty="0"/>
          </a:p>
        </p:txBody>
      </p:sp>
      <p:pic>
        <p:nvPicPr>
          <p:cNvPr id="2052" name="Picture 4" descr="https://upload.wikimedia.org/wikipedia/commons/thumb/b/bf/Replica-of-first-transistor.jpg/310px-Replica-of-first-transistor.jpg">
            <a:extLst>
              <a:ext uri="{FF2B5EF4-FFF2-40B4-BE49-F238E27FC236}">
                <a16:creationId xmlns:a16="http://schemas.microsoft.com/office/drawing/2014/main" id="{01211805-859E-4AA7-8E3E-A6B7899A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9" y="2517058"/>
            <a:ext cx="3030331" cy="27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D7EE85-F6C0-42F9-BB71-CFE9012C6750}"/>
              </a:ext>
            </a:extLst>
          </p:cNvPr>
          <p:cNvSpPr/>
          <p:nvPr/>
        </p:nvSpPr>
        <p:spPr>
          <a:xfrm>
            <a:off x="353959" y="5234580"/>
            <a:ext cx="2799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2 - Копия первого в мире работающего транзистора</a:t>
            </a:r>
          </a:p>
        </p:txBody>
      </p:sp>
    </p:spTree>
    <p:extLst>
      <p:ext uri="{BB962C8B-B14F-4D97-AF65-F5344CB8AC3E}">
        <p14:creationId xmlns:p14="http://schemas.microsoft.com/office/powerpoint/2010/main" val="33768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97" y="41513"/>
            <a:ext cx="11562734" cy="57791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4 - Развитие компонентов технических систем</a:t>
            </a:r>
          </a:p>
        </p:txBody>
      </p:sp>
      <p:pic>
        <p:nvPicPr>
          <p:cNvPr id="3074" name="Picture 2" descr="https://cf.ppt-online.org/files/slide/i/I6BmMgViJlGuWqKhcdtnp1kCH5eOUj7Xw8Dx4T/slide-15.jpg">
            <a:extLst>
              <a:ext uri="{FF2B5EF4-FFF2-40B4-BE49-F238E27FC236}">
                <a16:creationId xmlns:a16="http://schemas.microsoft.com/office/drawing/2014/main" id="{B9C0C47B-F230-4457-8A6C-ADD5DD328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t="14194" r="107" b="5090"/>
          <a:stretch/>
        </p:blipFill>
        <p:spPr bwMode="auto">
          <a:xfrm>
            <a:off x="1029212" y="491613"/>
            <a:ext cx="10133576" cy="612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53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41" y="607143"/>
            <a:ext cx="5659372" cy="6037006"/>
          </a:xfrm>
        </p:spPr>
        <p:txBody>
          <a:bodyPr>
            <a:no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электроники связано с появлением компьютеров. Компьютеры, основанные на транзисторах, отличались большими размерами и потребляемой мощностью, а также низкой надежностью (из-за большого количества деталей). Для решения этих проблем начали применяться микросборки, а затем и микросхемы. Число элементов микросхем постепенно увеличивалось, стали появляться микропроцессоры. В настоящее время развитию электроники способствует появление сотовой связи, а также различных беспроводных устройств, навигаторов, коммуникаторов, планшетов и т. п.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ÐÐµÑÐ²ÑÐ¹ ÐºÐ¾Ð¼Ð¿ÑÑÑÐµÑ Ð² Ð¼Ð¸ÑÐµ - ENIAC">
            <a:extLst>
              <a:ext uri="{FF2B5EF4-FFF2-40B4-BE49-F238E27FC236}">
                <a16:creationId xmlns:a16="http://schemas.microsoft.com/office/drawing/2014/main" id="{26E5555A-3D5F-464C-848C-9FAA0D21D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45" y="383459"/>
            <a:ext cx="5678127" cy="37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DCAA9F-101F-4A5B-8DEF-E3E1D3AD23F4}"/>
              </a:ext>
            </a:extLst>
          </p:cNvPr>
          <p:cNvSpPr/>
          <p:nvPr/>
        </p:nvSpPr>
        <p:spPr>
          <a:xfrm>
            <a:off x="6800467" y="4286553"/>
            <a:ext cx="4954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5 - Первый компьютер в мире - ENIAC</a:t>
            </a:r>
          </a:p>
        </p:txBody>
      </p:sp>
    </p:spTree>
    <p:extLst>
      <p:ext uri="{BB962C8B-B14F-4D97-AF65-F5344CB8AC3E}">
        <p14:creationId xmlns:p14="http://schemas.microsoft.com/office/powerpoint/2010/main" val="392170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CEB502-27C1-4A84-B50E-D4141EA53E08}"/>
              </a:ext>
            </a:extLst>
          </p:cNvPr>
          <p:cNvSpPr/>
          <p:nvPr/>
        </p:nvSpPr>
        <p:spPr>
          <a:xfrm>
            <a:off x="373625" y="753039"/>
            <a:ext cx="11444749" cy="506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вехами в развитии электроники можно считать:</a:t>
            </a:r>
          </a:p>
          <a:p>
            <a:pPr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Изобретения А. С. Поповым радио (7 мая 1895 года), и начало использования радиоприёмников,</a:t>
            </a:r>
          </a:p>
          <a:p>
            <a:pPr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Изобретение Ли 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Форестом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лампового триода, первого усилительного элемента,</a:t>
            </a:r>
          </a:p>
          <a:p>
            <a:pPr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Использование Лосевым полупроводникового элемента для усиления и генерации электрических сигналов,</a:t>
            </a:r>
          </a:p>
          <a:p>
            <a:pPr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Развитие твердотельной электроники,</a:t>
            </a:r>
          </a:p>
          <a:p>
            <a:pPr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Использование проводниковых и полупроводниковых элементов (работы Иоффе,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Шотки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Изобретение в 1947 году транзистора (Уильям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Шокли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Джон Бардин и Уолтер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Браттейн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Создание интегральной микросхемы и последующее развитие микроэлектроники, основной области современной электроники.</a:t>
            </a:r>
          </a:p>
        </p:txBody>
      </p:sp>
    </p:spTree>
    <p:extLst>
      <p:ext uri="{BB962C8B-B14F-4D97-AF65-F5344CB8AC3E}">
        <p14:creationId xmlns:p14="http://schemas.microsoft.com/office/powerpoint/2010/main" val="388644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66" y="297020"/>
            <a:ext cx="11499733" cy="499393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об элементной базе электроники.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2AD432-C617-4A61-8ED3-455E4DAAA42A}"/>
              </a:ext>
            </a:extLst>
          </p:cNvPr>
          <p:cNvSpPr/>
          <p:nvPr/>
        </p:nvSpPr>
        <p:spPr>
          <a:xfrm>
            <a:off x="387465" y="905612"/>
            <a:ext cx="11244095" cy="314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 fontAlgn="base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Элементарная база электроники включает в себя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(не преобразующие электрическую энергию) и </a:t>
            </a:r>
            <a:r>
              <a:rPr lang="ru-RU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(преобразующие электрическую энергию) элементы.</a:t>
            </a:r>
          </a:p>
          <a:p>
            <a:pPr indent="450000" algn="just" fontAlgn="base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элементам относятся сопротивления (R), емкости (C) и индуктивности(L). Реальные компоненты отражающие свойства R, C и L - резисторы, конденсаторы и катушки индуктивности могут существенно отличаться от их идеальных моделей. Эти отличия зависят от технологии, материала и условий эксплуатации</a:t>
            </a:r>
          </a:p>
        </p:txBody>
      </p:sp>
    </p:spTree>
    <p:extLst>
      <p:ext uri="{BB962C8B-B14F-4D97-AF65-F5344CB8AC3E}">
        <p14:creationId xmlns:p14="http://schemas.microsoft.com/office/powerpoint/2010/main" val="394270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DF8FB9-2218-4007-ADE3-0543B8AF8D3A}"/>
              </a:ext>
            </a:extLst>
          </p:cNvPr>
          <p:cNvSpPr/>
          <p:nvPr/>
        </p:nvSpPr>
        <p:spPr>
          <a:xfrm>
            <a:off x="235974" y="249460"/>
            <a:ext cx="8200103" cy="660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Резисторы, помимо активного сопротивления, обладают ощутимой на высоких частотах проходной емкостью, включенной параллельно активному сопротивлению и составляющей от сотых долей до единиц пикофарад. Лакопленочные и иные резисторы, в которых используются сплошные слои проводящего материала, почти не имеют собственной индуктивности, и ею можно пренебречь вплоть до частот в сотни мегагерц, но между их проводящим слоем и другими частями схемы образуются паразитные конденсаторы с емкостями до несколько пикофарад. Как правило, эти емкости больше, чем проходные. Другой недостаток резисторов этих типов - сильная зависимость активного сопротивления от времени, температуры и влажности. Обычно сопротивление резисторов не выходят из пределов, оговоренных в технических условиях, но нельзя применить их в устройствах, рассчитанных на меньшие отклонения.</a:t>
            </a:r>
          </a:p>
        </p:txBody>
      </p:sp>
      <p:pic>
        <p:nvPicPr>
          <p:cNvPr id="5122" name="Picture 2" descr="https://www.solucoesindustriais.com.br/images/produtos/imagens_10301/p_resistor-1-4w-7.jpg">
            <a:extLst>
              <a:ext uri="{FF2B5EF4-FFF2-40B4-BE49-F238E27FC236}">
                <a16:creationId xmlns:a16="http://schemas.microsoft.com/office/drawing/2014/main" id="{D9D61BFD-A5D2-417D-8629-C6A6C1D3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897" y="589936"/>
            <a:ext cx="3392129" cy="33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9A491B-3F3F-4D1D-85A5-ED0BAF3F79F3}"/>
              </a:ext>
            </a:extLst>
          </p:cNvPr>
          <p:cNvSpPr/>
          <p:nvPr/>
        </p:nvSpPr>
        <p:spPr>
          <a:xfrm>
            <a:off x="8563897" y="4227560"/>
            <a:ext cx="3392129" cy="121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6 - Лакопленочные резисторы</a:t>
            </a:r>
          </a:p>
        </p:txBody>
      </p:sp>
    </p:spTree>
    <p:extLst>
      <p:ext uri="{BB962C8B-B14F-4D97-AF65-F5344CB8AC3E}">
        <p14:creationId xmlns:p14="http://schemas.microsoft.com/office/powerpoint/2010/main" val="2851218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567</TotalTime>
  <Words>1678</Words>
  <Application>Microsoft Office PowerPoint</Application>
  <PresentationFormat>Широкоэкранный</PresentationFormat>
  <Paragraphs>139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Calisto MT</vt:lpstr>
      <vt:lpstr>Cambria Math</vt:lpstr>
      <vt:lpstr>Times New Roman</vt:lpstr>
      <vt:lpstr>Wingdings 2</vt:lpstr>
      <vt:lpstr>Сланец</vt:lpstr>
      <vt:lpstr>Введение в электронику</vt:lpstr>
      <vt:lpstr>Введение</vt:lpstr>
      <vt:lpstr>Истории развития электроники</vt:lpstr>
      <vt:lpstr>Презентация PowerPoint</vt:lpstr>
      <vt:lpstr>Презентация PowerPoint</vt:lpstr>
      <vt:lpstr>Дальнейшее развитие электроники связано с появлением компьютеров. Компьютеры, основанные на транзисторах, отличались большими размерами и потребляемой мощностью, а также низкой надежностью (из-за большого количества деталей). Для решения этих проблем начали применяться микросборки, а затем и микросхемы. Число элементов микросхем постепенно увеличивалось, стали появляться микропроцессоры. В настоящее время развитию электроники способствует появление сотовой связи, а также различных беспроводных устройств, навигаторов, коммуникаторов, планшетов и т. п.</vt:lpstr>
      <vt:lpstr>Презентация PowerPoint</vt:lpstr>
      <vt:lpstr>Понятие об элементной базе электроники.</vt:lpstr>
      <vt:lpstr>Презентация PowerPoint</vt:lpstr>
      <vt:lpstr>Презентация PowerPoint</vt:lpstr>
      <vt:lpstr>Презентация PowerPoint</vt:lpstr>
      <vt:lpstr>Активные элементы электрических цепей</vt:lpstr>
      <vt:lpstr>Идеальный источник напряжения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Реальный источник</vt:lpstr>
      <vt:lpstr>Презентация PowerPoint</vt:lpstr>
      <vt:lpstr>Презентация PowerPoint</vt:lpstr>
      <vt:lpstr>Презентация PowerPoint</vt:lpstr>
      <vt:lpstr>Презентация PowerPoint</vt:lpstr>
      <vt:lpstr>Современные обозначения элементов.</vt:lpstr>
      <vt:lpstr>Ключевые этапы развития электроники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51</cp:revision>
  <dcterms:created xsi:type="dcterms:W3CDTF">2019-03-05T13:15:09Z</dcterms:created>
  <dcterms:modified xsi:type="dcterms:W3CDTF">2019-03-14T10:34:34Z</dcterms:modified>
</cp:coreProperties>
</file>