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992" r:id="rId2"/>
  </p:sldMasterIdLst>
  <p:sldIdLst>
    <p:sldId id="256" r:id="rId3"/>
    <p:sldId id="257" r:id="rId4"/>
    <p:sldId id="284" r:id="rId5"/>
    <p:sldId id="261" r:id="rId6"/>
    <p:sldId id="262" r:id="rId7"/>
    <p:sldId id="267" r:id="rId8"/>
    <p:sldId id="265" r:id="rId9"/>
    <p:sldId id="266" r:id="rId10"/>
    <p:sldId id="264" r:id="rId11"/>
    <p:sldId id="283" r:id="rId12"/>
    <p:sldId id="263" r:id="rId13"/>
    <p:sldId id="272" r:id="rId14"/>
    <p:sldId id="270" r:id="rId15"/>
    <p:sldId id="273" r:id="rId16"/>
    <p:sldId id="275" r:id="rId17"/>
    <p:sldId id="277" r:id="rId18"/>
    <p:sldId id="279" r:id="rId19"/>
    <p:sldId id="280" r:id="rId20"/>
    <p:sldId id="282" r:id="rId21"/>
    <p:sldId id="258" r:id="rId22"/>
    <p:sldId id="25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7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7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1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2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1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0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8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03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85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02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83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6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8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6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06F28E-1D23-427B-B463-F058725982EB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957C92-73A1-4D53-A1AF-3430724799A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2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катушек индуктивности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17521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диапазону частот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катушки делят на: длинноволновые, средневолновые, коротковолновые и ультракоротковолновые.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типу конструкции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на: цилиндрические, плоские, тороидальные, каркасные и бескаркасные и др.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04874" y="2437937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335324" y="3393246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Бескаркасные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2885" y="3393246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каркасом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296863" y="3383192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сердечника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74424" y="3383192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сердечником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74424" y="4389707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Тороидальные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35324" y="4390530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Плоские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48788" y="4389707"/>
            <a:ext cx="2514599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Цилиндрические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96863" y="4389707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Намотанные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35324" y="5322341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Печатные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54370" y="5322342"/>
            <a:ext cx="2422358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Тонкопленочные</a:t>
            </a:r>
          </a:p>
        </p:txBody>
      </p:sp>
      <p:cxnSp>
        <p:nvCxnSpPr>
          <p:cNvPr id="16" name="Прямая соединительная линия 15"/>
          <p:cNvCxnSpPr>
            <a:stCxn id="4" idx="2"/>
          </p:cNvCxnSpPr>
          <p:nvPr/>
        </p:nvCxnSpPr>
        <p:spPr>
          <a:xfrm>
            <a:off x="6096000" y="2921514"/>
            <a:ext cx="0" cy="22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704011" y="3147646"/>
            <a:ext cx="4391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6096001" y="3147646"/>
            <a:ext cx="4389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7" idx="0"/>
          </p:cNvCxnSpPr>
          <p:nvPr/>
        </p:nvCxnSpPr>
        <p:spPr>
          <a:xfrm>
            <a:off x="1704011" y="3147646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>
            <a:off x="4526450" y="3147646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7665550" y="3147646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0485913" y="3147646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096000" y="3147646"/>
            <a:ext cx="0" cy="7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6000" y="3917975"/>
            <a:ext cx="0" cy="22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1704011" y="4144107"/>
            <a:ext cx="4391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1704011" y="4144107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4526450" y="4144107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665550" y="4144107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10485913" y="4144107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096000" y="4144107"/>
            <a:ext cx="0" cy="226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6096001" y="4144107"/>
            <a:ext cx="4389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6095999" y="4266907"/>
            <a:ext cx="0" cy="81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4526449" y="5079022"/>
            <a:ext cx="1569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4526449" y="5079022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7665549" y="5079022"/>
            <a:ext cx="0" cy="2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6096000" y="5079022"/>
            <a:ext cx="1569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448788" y="5870687"/>
            <a:ext cx="11230326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Классификация катушек индуктивности по типу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60690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Полупроводниковые элементы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преобразования электрических сигналов в электронике широко применяются различные активные элементы, обладающие необходимыми нелинейными характеристиками. В качестве таких элементов используют полупроводниковые приборы, работа которых основана на свойствах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перехода.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материала в полупроводниковых приборах используются германий, кремний, селен, индий, арсенид галлия, фосфид галлия и др. </a:t>
            </a:r>
          </a:p>
        </p:txBody>
      </p:sp>
    </p:spTree>
    <p:extLst>
      <p:ext uri="{BB962C8B-B14F-4D97-AF65-F5344CB8AC3E}">
        <p14:creationId xmlns:p14="http://schemas.microsoft.com/office/powerpoint/2010/main" val="6965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Полупроводниковые резисторы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Полупроводниковые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в электронных устройствах как пассивные элементы.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следующие основные вилы полупроводниковых резисторов: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Линейные резисторы.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Терморезисторы.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Варисторы.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Фоторезисторы.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Магниторезисторы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резисторы имеют характеристики, слабо зависящие от внешних факторов. Их электрическое сопротивление слабо зависит от плотности тока и напряжения.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Терморезисторы, варисторы,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магниторезисторы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фоторезисторы изменяют своё электрическое сопротивление под действием управляющих факторов: температуры, напряжения, магнитного поля и др. </a:t>
            </a:r>
          </a:p>
        </p:txBody>
      </p:sp>
    </p:spTree>
    <p:extLst>
      <p:ext uri="{BB962C8B-B14F-4D97-AF65-F5344CB8AC3E}">
        <p14:creationId xmlns:p14="http://schemas.microsoft.com/office/powerpoint/2010/main" val="423616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Диоды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5"/>
            <a:ext cx="11166230" cy="1617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Полупроводниковый диод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полупроводниковый прибор с одним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переходом и двумя внешними выводами.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множество различных видов диодов: выпрямительные диоды, стабилитроны, фотодиоды, светодиоды, туннельные диоды и др.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2885" y="2322097"/>
            <a:ext cx="7347747" cy="34808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конструктивно-технологических особенностей различают плоскостные и точечные диоды.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особенность диода заключается в его способности изменять свое сопротивление в зависимости от направления приложенного напряжения.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 диоду приложено прямое напряжение, то его сопротивление мало и диод открыт.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 диоду приложено обратное напряжение, то диод закрыт и его сопротивление диода велико.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582" t="8542" r="6406" b="8446"/>
          <a:stretch/>
        </p:blipFill>
        <p:spPr>
          <a:xfrm>
            <a:off x="8353771" y="2477579"/>
            <a:ext cx="3325344" cy="3325344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8353771" y="5802923"/>
            <a:ext cx="3325344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Диод</a:t>
            </a:r>
          </a:p>
        </p:txBody>
      </p:sp>
    </p:spTree>
    <p:extLst>
      <p:ext uri="{BB962C8B-B14F-4D97-AF65-F5344CB8AC3E}">
        <p14:creationId xmlns:p14="http://schemas.microsoft.com/office/powerpoint/2010/main" val="316953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Биполярные транзисторы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24740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электропреобразовательный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полупроводниковый прибор с одним или несколькими электрическими переходами, пригодными для усиления мощности, имеющий три или более выводов.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2885" y="1939531"/>
            <a:ext cx="6436704" cy="42142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Биполярные транзисторы имеют два перехода. Наружный слой – источник носителей зарядов (электронов или дырок) называется эмиттером; центральный слой – базой; наружный слой, принимающий заряды – коллектором.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частоте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биполярные транзисторы разделяют на: низкочастотные, среднечастотные, высокочастотные, сверхвысокочастотные.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мощности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 транзисторы малой, средней и большой мощности.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24" y="1939531"/>
            <a:ext cx="3513991" cy="351399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992747" y="5453522"/>
            <a:ext cx="3325344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Транзистор</a:t>
            </a:r>
          </a:p>
        </p:txBody>
      </p:sp>
    </p:spTree>
    <p:extLst>
      <p:ext uri="{BB962C8B-B14F-4D97-AF65-F5344CB8AC3E}">
        <p14:creationId xmlns:p14="http://schemas.microsoft.com/office/powerpoint/2010/main" val="37973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Полевые транзисторы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Полевой транзистор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прибор, в котором ток через канал управляется электрическим полем за счет приложения напряжения между затвором и истоком.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Полевые (как и биполярные) транзисторы подразделяют на группы: усилительные, генераторные, переключательные и импульсные. Каждая из групп характеризуется специфической системой параметров и справочных зависимостей, отражающих особенности применения транзисторов в электронной аппаратуре.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область прибора, сопротивление которой зависит от потенциала на затворе. Электрод, из которого в канал входят основные носители заряда, называют истоком, электрод, через который уходят заряды - стоком. Электрод, позволяющий электрическим полем регулировать поперечное сечение канала,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затвором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счёт того, что полевые транзисторы управляются полем (величиной напряжения приложенного к затвору), а не током, протекающим через базу (как в биполярных транзисторах), полевые транзисторы потребляют значительно меньше энергии, что особенно актуально в схемах малого потребления и энергосбережения.</a:t>
            </a:r>
          </a:p>
        </p:txBody>
      </p:sp>
    </p:spTree>
    <p:extLst>
      <p:ext uri="{BB962C8B-B14F-4D97-AF65-F5344CB8AC3E}">
        <p14:creationId xmlns:p14="http://schemas.microsoft.com/office/powerpoint/2010/main" val="349640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Тиристоры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5"/>
            <a:ext cx="11166230" cy="16398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Тиристор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полупроводниковый прибор, выполненный на основе монокристалла полупроводника с тремя или более p-n переходами и имеющий два устойчивых состояния:  «закрытое» состояние (состояние низкой проводимости) и «открытое» состояние (состояние высокой проводимости).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2885" y="2310064"/>
            <a:ext cx="6561683" cy="38180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Тиристор можно рассматривать как электронный выключатель (ключ). Основное применение тиристоров с тремя электрическими выводами – управление мощной нагрузкой с помощью слабого сигнала, подаваемого на управляющий электрод.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количеству выводов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тиристоры делят на диодные (2 вывода) и триодные (3 вывода).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57" y="2422359"/>
            <a:ext cx="3493438" cy="332226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932004" y="5744619"/>
            <a:ext cx="3325344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Тиристор</a:t>
            </a:r>
          </a:p>
        </p:txBody>
      </p:sp>
    </p:spTree>
    <p:extLst>
      <p:ext uri="{BB962C8B-B14F-4D97-AF65-F5344CB8AC3E}">
        <p14:creationId xmlns:p14="http://schemas.microsoft.com/office/powerpoint/2010/main" val="71093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обозначения элементов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3" y="1118810"/>
            <a:ext cx="4964983" cy="2169233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85353" y="3284775"/>
            <a:ext cx="4964983" cy="3379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Обозначение резисторов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205" t="39434" r="3312" b="9194"/>
          <a:stretch/>
        </p:blipFill>
        <p:spPr>
          <a:xfrm>
            <a:off x="6417005" y="1118810"/>
            <a:ext cx="5262110" cy="216596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565568" y="3284775"/>
            <a:ext cx="4964983" cy="3379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Обозначение конденсаторов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23421" b="50965"/>
          <a:stretch/>
        </p:blipFill>
        <p:spPr>
          <a:xfrm>
            <a:off x="3627492" y="4244771"/>
            <a:ext cx="4964983" cy="953800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70701" y="5198571"/>
            <a:ext cx="5484542" cy="3453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Обозначение катушки индуктивности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3384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обозначения элементов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oplib.ru/image.php?way=oplib/baza13/2006315407177.files/image00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 bwMode="auto">
          <a:xfrm>
            <a:off x="1033042" y="951479"/>
            <a:ext cx="3802903" cy="487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52001" y="5831210"/>
            <a:ext cx="4964983" cy="3379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Обозначение диодов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9294" r="10258" b="55562"/>
          <a:stretch/>
        </p:blipFill>
        <p:spPr>
          <a:xfrm>
            <a:off x="6320611" y="951479"/>
            <a:ext cx="4503798" cy="205181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l="9294" t="42754" r="10258" b="15789"/>
          <a:stretch/>
        </p:blipFill>
        <p:spPr>
          <a:xfrm>
            <a:off x="6151560" y="3769582"/>
            <a:ext cx="4841899" cy="205784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906289" y="3003297"/>
            <a:ext cx="5332442" cy="3880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Обозначение полевых транзисторов</a:t>
            </a: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874217" y="5827424"/>
            <a:ext cx="5396584" cy="3319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Обозначение полевых транзисторов</a:t>
            </a:r>
          </a:p>
        </p:txBody>
      </p:sp>
    </p:spTree>
    <p:extLst>
      <p:ext uri="{BB962C8B-B14F-4D97-AF65-F5344CB8AC3E}">
        <p14:creationId xmlns:p14="http://schemas.microsoft.com/office/powerpoint/2010/main" val="359789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обозначения элементов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613507" y="5425808"/>
            <a:ext cx="4964983" cy="3379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Обозначение тиристоров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3294" t="18579" r="9182" b="8957"/>
          <a:stretch/>
        </p:blipFill>
        <p:spPr>
          <a:xfrm>
            <a:off x="3168161" y="1187915"/>
            <a:ext cx="5855677" cy="42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 История развития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область науки и техники, занимающаяся созданием и практическим использованием различных устройств и приборов, работа которых основана на изменении концентрации и перемещении заряженных частиц (электронов) в вакууме, газе или твердых кристаллических телах, и других физических явлениях.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Возникновению электроники предшествовало изобретение радио. Поскольку радиопередатчики сразу же нашли применение, для них потребовалась элементная база, созданием и изучением которой и занялась электроника.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Элементная база первого поколения была основана на электронных лампах, получила развитие вакуумная электроника. Её развитию способствовало также изобретение телевидения и радаров, которые нашли широкое применение во время Второй мировой войны.</a:t>
            </a:r>
          </a:p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4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развития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Электроника является динамично развивающейся областью науки и техники. Весь арсенал средств, которым располагает современная электроника, был создан всего за несколько десятилетий. Фундамент электроники был заложен трудами физиков в XVIII– XIX в.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несколько этапов развития электроники: </a:t>
            </a:r>
          </a:p>
          <a:p>
            <a:pPr marL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этап (до 1904 г.)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1873 г. – А. Лодыгин изобрел лампу накаливания с угольным стержнем; 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1883 г. – Т. Эдисон открыл явление термоэлектронной эмиссии;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1874 г. – Ф. Браун открыл выпрямительный эффект в контакте металла с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полупроводником;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1895 г. – А. Попов использовал этот эффект для детектирования радиосигналов;</a:t>
            </a:r>
          </a:p>
          <a:p>
            <a:pPr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6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развития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этап (до 1948 г.)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развитие вакуумных и газоразрядных электроприборов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1904 г. – Д. Флеминг сконструировал электровакуумный диод;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1907 г. – Ли-де-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Форест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изобрел триод; 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1920 г.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Бонч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Бруевич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разработал генераторные лампы с медным анодом 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водяным охлаждением, мощностью до 1 кВт; 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1929 г. –  В. Зворыкиным был изобретен кинескоп;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электровакуумные приборы занимают значительную нишу в ряду существующих классов приборов электроники и работают в области высоких уровней мощностей и частот.</a:t>
            </a:r>
          </a:p>
          <a:p>
            <a:pPr marL="450000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 (с 1948 г.)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дискретных полупроводниковых приборов</a:t>
            </a:r>
          </a:p>
          <a:p>
            <a:pPr marL="450000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этап (с 1960 г.)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развитие микроэлектроники </a:t>
            </a:r>
          </a:p>
          <a:p>
            <a:pPr indent="45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Роберт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предложил идею монолитной интегральной схемы и изготовил первые кремниевые монолитные интегральные схемы.</a:t>
            </a:r>
          </a:p>
        </p:txBody>
      </p:sp>
    </p:spTree>
    <p:extLst>
      <p:ext uri="{BB962C8B-B14F-4D97-AF65-F5344CB8AC3E}">
        <p14:creationId xmlns:p14="http://schemas.microsoft.com/office/powerpoint/2010/main" val="177627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этапы развития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этап (с 1980-х годов)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развитие функциональной электроники, позволяющей реализовать определенные функции аппаратуры без применения стандартных базовых элементов, базируясь непосредственно на физических явлениях в твердом теле.</a:t>
            </a:r>
          </a:p>
          <a:p>
            <a:pPr marL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этап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последние годы развивается новое направление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наноэлектроника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Нанотехнологии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манипулировать атомами (размещать в каком–либо порядке или в определенном месте), что дает возможность конструировать новые приборы с качественно новыми свойствами.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18539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 История развития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электронные лампы обладали существенными недостатками. Это прежде всего большие размеры и высокая потребляемая мощность. Поэтому начала развиваться твердотельная электроника, а в качестве элементной базы стали применять диоды и транзисторы.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электроники связано с появлением компьютеров. Компьютеры, основанные на транзисторах, отличались большими размерами и потребляемой мощностью, а также низкой надежностью.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этих проблем начали применяться микросборки, а затем и микросхемы. Число элементов микросхем постепенно увеличивалось, стали появляться микропроцессоры. В настоящее время развитию электроники способствует появление сотовой связи, а также различных беспроводных устройств, навигаторов, коммуникаторов, планшетов и т. п.</a:t>
            </a:r>
          </a:p>
        </p:txBody>
      </p:sp>
    </p:spTree>
    <p:extLst>
      <p:ext uri="{BB962C8B-B14F-4D97-AF65-F5344CB8AC3E}">
        <p14:creationId xmlns:p14="http://schemas.microsoft.com/office/powerpoint/2010/main" val="255619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об элементной базе электроники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Электронная аппаратура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элементов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(компонентов), несущих конструкций и монтажных соединений, объединенных в общую конструкцию или комплекс.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элементной базы электроники разделяют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Характерной особенностью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компонентов является способность усиливать или преобразовывать входной электрический сигнал. К активным компонентам относят электронные лампы, транзисторы, микросхемы и другие полупроводниковые приборы.</a:t>
            </a:r>
          </a:p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компоненты предназначены для перераспределения электрической энергии. К ним относят конденсаторы, резисторы, индуктивные и коммутационные элементы.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электрических характеристик пассивных компонентов во многом зависят свойства электронной аппаратуры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6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электронной аппаратуре используются в качестве нагрузочных и ограничивающих ток компонентов, добавочных сопротивлений, делителей напряжений и пр.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сопротивления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резисторы делят на: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Постоянные (сопротивление нельзя изменять в процессе эксплуатации).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Переменные (допускают регулировки аппаратуры с изменением сопротивления).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Регулируемые (сопротивление изменяется в процессе настройки аппаратуры).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типу резистивного элемента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линейные резисторы разделяются на: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Металлофольговые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Проволочные.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Непроволочные.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резистора – это номинальная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(Вт) и номинальное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(Ом).</a:t>
            </a:r>
          </a:p>
        </p:txBody>
      </p:sp>
    </p:spTree>
    <p:extLst>
      <p:ext uri="{BB962C8B-B14F-4D97-AF65-F5344CB8AC3E}">
        <p14:creationId xmlns:p14="http://schemas.microsoft.com/office/powerpoint/2010/main" val="2184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резисторов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4" y="5883992"/>
            <a:ext cx="11166230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Классификация резисторов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43790" y="1610758"/>
            <a:ext cx="2181726" cy="4835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Проволочные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04874" y="1659695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Непроволочные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66484" y="1610758"/>
            <a:ext cx="2799347" cy="4835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Металлофольговые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02257" y="2421889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Тонкослойные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287126" y="2418856"/>
            <a:ext cx="2530641" cy="48661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Композиционные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5284" y="3218217"/>
            <a:ext cx="2655431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Металлооксидные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50230" y="3919204"/>
            <a:ext cx="2470485" cy="6943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Металлоизиро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ванные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81495" y="3213586"/>
            <a:ext cx="2639389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Бороуглеродистые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87477" y="3923659"/>
            <a:ext cx="2470485" cy="6943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электрические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06346" y="4818728"/>
            <a:ext cx="2514369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Углеродистые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04874" y="857474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Резисторы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743054" y="4007598"/>
            <a:ext cx="2798113" cy="7669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органическим диэлектриком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736784" y="5079154"/>
            <a:ext cx="2798113" cy="7669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неорганическим диэлектриком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9817767" y="3222143"/>
            <a:ext cx="1655034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Объемные</a:t>
            </a:r>
          </a:p>
        </p:txBody>
      </p:sp>
      <p:cxnSp>
        <p:nvCxnSpPr>
          <p:cNvPr id="21" name="Прямая со стрелкой 20"/>
          <p:cNvCxnSpPr>
            <a:stCxn id="16" idx="2"/>
            <a:endCxn id="5" idx="0"/>
          </p:cNvCxnSpPr>
          <p:nvPr/>
        </p:nvCxnSpPr>
        <p:spPr>
          <a:xfrm>
            <a:off x="6096000" y="1341051"/>
            <a:ext cx="0" cy="31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280031" y="1341051"/>
            <a:ext cx="1286453" cy="26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884509" y="2658598"/>
            <a:ext cx="1211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3625516" y="1341050"/>
            <a:ext cx="1285220" cy="26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096000" y="2658598"/>
            <a:ext cx="1191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Скругленный прямоугольник 40"/>
          <p:cNvSpPr/>
          <p:nvPr/>
        </p:nvSpPr>
        <p:spPr>
          <a:xfrm>
            <a:off x="7015179" y="3213586"/>
            <a:ext cx="1763397" cy="49213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Пленочные</a:t>
            </a:r>
          </a:p>
        </p:txBody>
      </p:sp>
      <p:cxnSp>
        <p:nvCxnSpPr>
          <p:cNvPr id="44" name="Прямая соединительная линия 43"/>
          <p:cNvCxnSpPr>
            <a:stCxn id="8" idx="2"/>
          </p:cNvCxnSpPr>
          <p:nvPr/>
        </p:nvCxnSpPr>
        <p:spPr>
          <a:xfrm>
            <a:off x="3693383" y="2905466"/>
            <a:ext cx="0" cy="2170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354144" y="3689056"/>
            <a:ext cx="0" cy="185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14" idx="3"/>
          </p:cNvCxnSpPr>
          <p:nvPr/>
        </p:nvCxnSpPr>
        <p:spPr>
          <a:xfrm flipH="1">
            <a:off x="3320715" y="5060516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3315729" y="4261302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3315729" y="3459653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3698369" y="4260084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3698855" y="3458508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7354144" y="4391060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7354144" y="5547945"/>
            <a:ext cx="382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9" idx="2"/>
            <a:endCxn id="41" idx="0"/>
          </p:cNvCxnSpPr>
          <p:nvPr/>
        </p:nvCxnSpPr>
        <p:spPr>
          <a:xfrm flipH="1">
            <a:off x="7896878" y="2905466"/>
            <a:ext cx="655569" cy="3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19" idx="0"/>
          </p:cNvCxnSpPr>
          <p:nvPr/>
        </p:nvCxnSpPr>
        <p:spPr>
          <a:xfrm>
            <a:off x="9728441" y="2902432"/>
            <a:ext cx="916843" cy="31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5" idx="2"/>
          </p:cNvCxnSpPr>
          <p:nvPr/>
        </p:nvCxnSpPr>
        <p:spPr>
          <a:xfrm>
            <a:off x="6096000" y="2143272"/>
            <a:ext cx="0" cy="515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Конденсаторы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конденсаторов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основан на их способности накапливать электрический заряд на обкладках при приложении к ним разности потенциалов.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 конденсатора – это номинальная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(Ф) и номинальное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(В).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своему функциональному назначению конденсаторы подразделяют на постоянные, переменные,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подстроечные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виду диэлектрика конденсаторы подразделяются на пять групп:</a:t>
            </a:r>
          </a:p>
          <a:p>
            <a:pPr marL="450000" algn="just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Конденсаторы с газообразным диэлектриком (воздушные, вакуумные).</a:t>
            </a:r>
          </a:p>
          <a:p>
            <a:pPr marL="450000" algn="just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Конденсаторы с жидким диэлектриком.</a:t>
            </a:r>
          </a:p>
          <a:p>
            <a:pPr marL="450000" algn="just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Конденсаторы с твердым неорганическим диэлектриком (керамические).</a:t>
            </a:r>
          </a:p>
          <a:p>
            <a:pPr marL="450000" algn="just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Конденсаторы с твердым органическим диэлектриком (бумажные, пленочные).</a:t>
            </a:r>
          </a:p>
          <a:p>
            <a:pPr marL="450000" algn="just">
              <a:lnSpc>
                <a:spcPts val="3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Конденсаторы с оксидным диэлектриком (алюминиевые).</a:t>
            </a:r>
          </a:p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2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конденсаторов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53457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61728" y="1507878"/>
            <a:ext cx="2181726" cy="6898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емкости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234997" y="1507878"/>
            <a:ext cx="2334126" cy="115009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емкости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подстроечные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904874" y="1024301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Конденсаторы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35759" y="2439476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Керамические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35759" y="3158981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Бумажные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43780" y="3878486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Пленочные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43780" y="5297297"/>
            <a:ext cx="2799347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Электролитические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287126" y="2930338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Воздушные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87126" y="3686277"/>
            <a:ext cx="2382252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Дисковые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435759" y="4603850"/>
            <a:ext cx="2374231" cy="48357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Слюдяные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047647" y="2197689"/>
            <a:ext cx="0" cy="3360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8" idx="1"/>
          </p:cNvCxnSpPr>
          <p:nvPr/>
        </p:nvCxnSpPr>
        <p:spPr>
          <a:xfrm>
            <a:off x="2054394" y="2681265"/>
            <a:ext cx="38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047647" y="5557815"/>
            <a:ext cx="38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054394" y="3400568"/>
            <a:ext cx="38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0" idx="1"/>
          </p:cNvCxnSpPr>
          <p:nvPr/>
        </p:nvCxnSpPr>
        <p:spPr>
          <a:xfrm>
            <a:off x="2054394" y="4119871"/>
            <a:ext cx="389386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054394" y="4859449"/>
            <a:ext cx="38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0078024" y="2682000"/>
            <a:ext cx="0" cy="1252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3" idx="3"/>
          </p:cNvCxnSpPr>
          <p:nvPr/>
        </p:nvCxnSpPr>
        <p:spPr>
          <a:xfrm flipH="1">
            <a:off x="9669378" y="3165553"/>
            <a:ext cx="408646" cy="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9660929" y="3928065"/>
            <a:ext cx="408646" cy="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1"/>
            <a:endCxn id="3" idx="3"/>
          </p:cNvCxnSpPr>
          <p:nvPr/>
        </p:nvCxnSpPr>
        <p:spPr>
          <a:xfrm flipH="1">
            <a:off x="3843454" y="1266090"/>
            <a:ext cx="1061420" cy="58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7" idx="3"/>
            <a:endCxn id="5" idx="1"/>
          </p:cNvCxnSpPr>
          <p:nvPr/>
        </p:nvCxnSpPr>
        <p:spPr>
          <a:xfrm>
            <a:off x="7287126" y="1266090"/>
            <a:ext cx="947871" cy="8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Заголовок 1"/>
          <p:cNvSpPr txBox="1">
            <a:spLocks/>
          </p:cNvSpPr>
          <p:nvPr/>
        </p:nvSpPr>
        <p:spPr>
          <a:xfrm>
            <a:off x="512884" y="5883992"/>
            <a:ext cx="11166230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Классификация конденсаторов</a:t>
            </a:r>
          </a:p>
        </p:txBody>
      </p:sp>
    </p:spTree>
    <p:extLst>
      <p:ext uri="{BB962C8B-B14F-4D97-AF65-F5344CB8AC3E}">
        <p14:creationId xmlns:p14="http://schemas.microsoft.com/office/powerpoint/2010/main" val="38271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66800" y="298450"/>
            <a:ext cx="10058400" cy="484188"/>
          </a:xfrm>
        </p:spPr>
        <p:txBody>
          <a:bodyPr anchor="ctr" anchorCtr="0"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Катушки индуктивности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12885" y="782514"/>
            <a:ext cx="11166230" cy="12573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Катушки индуктивности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в фильтрах, резонансных контурах и цепях связи. Главная их особенность – способность запасать энергию электромагнитного поля.  Основной характеристикой является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индуктивность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64" y="2136530"/>
            <a:ext cx="3480366" cy="34803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12886" y="1925515"/>
            <a:ext cx="6951784" cy="42642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000" algn="just">
              <a:lnSpc>
                <a:spcPts val="3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Вариометры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изменять индуктивность в процессе эксплуатации за счет изменения коэффициента связи между двумя катушками при их механическом линейном перемещении или вращении.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назначению катушки делят на: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Контурные катушки.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Катушки связи.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Вариометры. </a:t>
            </a:r>
          </a:p>
          <a:p>
            <a:pPr indent="45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Дроссели. 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068242" y="5616896"/>
            <a:ext cx="5249009" cy="3834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Катушка индуктивности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42324064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498</TotalTime>
  <Words>1561</Words>
  <Application>Microsoft Office PowerPoint</Application>
  <PresentationFormat>Широкоэкранный</PresentationFormat>
  <Paragraphs>159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Times New Roman</vt:lpstr>
      <vt:lpstr>Wingdings 2</vt:lpstr>
      <vt:lpstr>HDOfficeLightV0</vt:lpstr>
      <vt:lpstr>Ретро</vt:lpstr>
      <vt:lpstr>Презентация PowerPoint</vt:lpstr>
      <vt:lpstr>Введение. История развития электроники</vt:lpstr>
      <vt:lpstr>Введение. История развития электроники</vt:lpstr>
      <vt:lpstr>Понятие об элементной базе электроники</vt:lpstr>
      <vt:lpstr>Резисторы</vt:lpstr>
      <vt:lpstr>Классификация резисторов</vt:lpstr>
      <vt:lpstr>Конденсаторы</vt:lpstr>
      <vt:lpstr>Классификация конденсаторов</vt:lpstr>
      <vt:lpstr>Катушки индуктивности</vt:lpstr>
      <vt:lpstr>Классификация катушек индуктивности</vt:lpstr>
      <vt:lpstr>Полупроводниковые элементы</vt:lpstr>
      <vt:lpstr>Полупроводниковые резисторы</vt:lpstr>
      <vt:lpstr>Диоды</vt:lpstr>
      <vt:lpstr>Биполярные транзисторы</vt:lpstr>
      <vt:lpstr>Полевые транзисторы</vt:lpstr>
      <vt:lpstr>Тиристоры</vt:lpstr>
      <vt:lpstr>Современные обозначения элементов</vt:lpstr>
      <vt:lpstr>Современные обозначения элементов</vt:lpstr>
      <vt:lpstr>Современные обозначения элементов</vt:lpstr>
      <vt:lpstr>Ключевые этапы развития электроники</vt:lpstr>
      <vt:lpstr>Ключевые этапы развития электроники</vt:lpstr>
      <vt:lpstr>Ключевые этапы развития электроники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Марочкин Максим</dc:creator>
  <cp:lastModifiedBy>Vlad Shorin</cp:lastModifiedBy>
  <cp:revision>72</cp:revision>
  <dcterms:created xsi:type="dcterms:W3CDTF">2019-03-05T15:27:11Z</dcterms:created>
  <dcterms:modified xsi:type="dcterms:W3CDTF">2019-03-14T10:34:11Z</dcterms:modified>
</cp:coreProperties>
</file>