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79" r:id="rId4"/>
    <p:sldId id="280" r:id="rId5"/>
    <p:sldId id="281" r:id="rId6"/>
    <p:sldId id="319" r:id="rId7"/>
    <p:sldId id="308" r:id="rId8"/>
    <p:sldId id="309" r:id="rId9"/>
    <p:sldId id="310" r:id="rId10"/>
    <p:sldId id="311" r:id="rId11"/>
    <p:sldId id="312" r:id="rId12"/>
    <p:sldId id="313" r:id="rId13"/>
    <p:sldId id="314" r:id="rId14"/>
    <p:sldId id="315" r:id="rId15"/>
    <p:sldId id="316" r:id="rId16"/>
    <p:sldId id="320" r:id="rId17"/>
    <p:sldId id="317" r:id="rId18"/>
    <p:sldId id="321" r:id="rId19"/>
    <p:sldId id="318" r:id="rId20"/>
    <p:sldId id="278" r:id="rId21"/>
    <p:sldId id="297" r:id="rId22"/>
    <p:sldId id="298" r:id="rId23"/>
    <p:sldId id="322" r:id="rId24"/>
    <p:sldId id="323" r:id="rId25"/>
    <p:sldId id="324" r:id="rId26"/>
    <p:sldId id="32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FD14A4E7-974E-4DD2-93A6-71F652A4BC22}">
          <p14:sldIdLst>
            <p14:sldId id="275"/>
            <p14:sldId id="276"/>
            <p14:sldId id="279"/>
            <p14:sldId id="280"/>
            <p14:sldId id="281"/>
            <p14:sldId id="319"/>
            <p14:sldId id="308"/>
            <p14:sldId id="309"/>
            <p14:sldId id="310"/>
            <p14:sldId id="311"/>
            <p14:sldId id="312"/>
            <p14:sldId id="313"/>
            <p14:sldId id="314"/>
            <p14:sldId id="315"/>
            <p14:sldId id="316"/>
            <p14:sldId id="320"/>
            <p14:sldId id="317"/>
            <p14:sldId id="321"/>
            <p14:sldId id="318"/>
            <p14:sldId id="278"/>
            <p14:sldId id="297"/>
            <p14:sldId id="298"/>
            <p14:sldId id="322"/>
            <p14:sldId id="323"/>
            <p14:sldId id="324"/>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21.03.2019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21.03.2019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21.03.2019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21.03.2019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21.03.2019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21.03.2019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21.03.2019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368710"/>
            <a:ext cx="12192000" cy="1558212"/>
          </a:xfrm>
        </p:spPr>
        <p:txBody>
          <a:bodyPr>
            <a:normAutofit fontScale="90000"/>
          </a:bodyPr>
          <a:lstStyle/>
          <a:p>
            <a:r>
              <a:rPr lang="ru-RU" dirty="0"/>
              <a:t>Устройство, принцип действия и характеристики диодов</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2/%D0%92%D0%BE%D0%BB%D1%8C%D1%82-%D0%B0%D0%BC%D0%BF%D0%B5%D1%80%D0%BD%D0%B0%D1%8F_%D1%85%D0%B0%D1%80%D0%B0%D0%BA%D1%82%D0%B5%D1%80%D0%B8%D1%81%D1%82%D0%B8%D0%BA%D0%B0_%D0%BF%D0%BE%D0%BB%D1%83%D0%BF%D1%80%D0%BE%D0%B2%D0%BE%D0%B4%D0%BD%D0%B8%D0%BA%D0%BE%D0%B2%D0%BE%D0%B3%D0%BE_%D0%B4%D0%B8%D0%BE%D0%B4%D0%B0.png/1280px-%D0%92%D0%BE%D0%BB%D1%8C%D1%82-%D0%B0%D0%BC%D0%BF%D0%B5%D1%80%D0%BD%D0%B0%D1%8F_%D1%85%D0%B0%D1%80%D0%B0%D0%BA%D1%82%D0%B5%D1%80%D0%B8%D1%81%D1%82%D0%B8%D0%BA%D0%B0_%D0%BF%D0%BE%D0%BB%D1%83%D0%BF%D1%80%D0%BE%D0%B2%D0%BE%D0%B4%D0%BD%D0%B8%D0%BA%D0%BE%D0%B2%D0%BE%D0%B3%D0%BE_%D0%B4%D0%B8%D0%BE%D0%B4%D0%B0.png">
            <a:extLst>
              <a:ext uri="{FF2B5EF4-FFF2-40B4-BE49-F238E27FC236}">
                <a16:creationId xmlns:a16="http://schemas.microsoft.com/office/drawing/2014/main" id="{85839C8F-797F-44A5-9955-820B5AA75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49" y="324464"/>
            <a:ext cx="8475407" cy="635655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0CA0F459-103D-4D7B-A467-D9B37EBEFE7A}"/>
              </a:ext>
            </a:extLst>
          </p:cNvPr>
          <p:cNvSpPr/>
          <p:nvPr/>
        </p:nvSpPr>
        <p:spPr>
          <a:xfrm>
            <a:off x="8750709" y="403122"/>
            <a:ext cx="3441291" cy="5847755"/>
          </a:xfrm>
          <a:prstGeom prst="rect">
            <a:avLst/>
          </a:prstGeom>
        </p:spPr>
        <p:txBody>
          <a:bodyPr wrap="square">
            <a:spAutoFit/>
          </a:bodyPr>
          <a:lstStyle/>
          <a:p>
            <a:pPr algn="just"/>
            <a:r>
              <a:rPr lang="ru-RU" sz="2200" dirty="0">
                <a:latin typeface="Times New Roman" panose="02020603050405020304" pitchFamily="18" charset="0"/>
                <a:cs typeface="Times New Roman" panose="02020603050405020304" pitchFamily="18" charset="0"/>
              </a:rPr>
              <a:t>Рисунок </a:t>
            </a:r>
            <a:r>
              <a:rPr lang="en-US" sz="2200" dirty="0">
                <a:latin typeface="Times New Roman" panose="02020603050405020304" pitchFamily="18" charset="0"/>
                <a:cs typeface="Times New Roman" panose="02020603050405020304" pitchFamily="18" charset="0"/>
              </a:rPr>
              <a:t>6</a:t>
            </a:r>
            <a:r>
              <a:rPr lang="ru-RU" sz="2200" dirty="0">
                <a:latin typeface="Times New Roman" panose="02020603050405020304" pitchFamily="18" charset="0"/>
                <a:cs typeface="Times New Roman" panose="02020603050405020304" pitchFamily="18" charset="0"/>
              </a:rPr>
              <a:t> — Пример ВАХ для полупроводникового </a:t>
            </a:r>
          </a:p>
          <a:p>
            <a:pPr algn="just"/>
            <a:r>
              <a:rPr lang="ru-RU" sz="2200" dirty="0">
                <a:latin typeface="Times New Roman" panose="02020603050405020304" pitchFamily="18" charset="0"/>
                <a:cs typeface="Times New Roman" panose="02020603050405020304" pitchFamily="18" charset="0"/>
              </a:rPr>
              <a:t>диода c p-n переходом. Зелёная область — прямая ветвь ВАХ (слева — участок обратного напряжения, справа — участок прямого тока), голубая область — область допустимых напряжений на обратной ветви ВАХ, розовая область — обратный лавинный пробой p-n перехода. Масштабы по оси тока для прямого и обратного тока разные.</a:t>
            </a:r>
          </a:p>
        </p:txBody>
      </p:sp>
    </p:spTree>
    <p:extLst>
      <p:ext uri="{BB962C8B-B14F-4D97-AF65-F5344CB8AC3E}">
        <p14:creationId xmlns:p14="http://schemas.microsoft.com/office/powerpoint/2010/main" val="179285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06120-BE5D-4900-88CA-D6B1CDBFC206}"/>
              </a:ext>
            </a:extLst>
          </p:cNvPr>
          <p:cNvSpPr>
            <a:spLocks noGrp="1"/>
          </p:cNvSpPr>
          <p:nvPr>
            <p:ph type="title"/>
          </p:nvPr>
        </p:nvSpPr>
        <p:spPr>
          <a:xfrm>
            <a:off x="913795" y="314632"/>
            <a:ext cx="10353762" cy="970450"/>
          </a:xfrm>
        </p:spPr>
        <p:txBody>
          <a:bodyPr>
            <a:normAutofit fontScale="90000"/>
          </a:bodyPr>
          <a:lstStyle/>
          <a:p>
            <a:r>
              <a:rPr lang="ru-RU" dirty="0">
                <a:effectLst/>
              </a:rPr>
              <a:t>Преобразования ВАХ</a:t>
            </a:r>
            <a:br>
              <a:rPr lang="ru-RU" dirty="0">
                <a:effectLst/>
              </a:rPr>
            </a:br>
            <a:endParaRPr lang="ru-RU" dirty="0"/>
          </a:p>
        </p:txBody>
      </p:sp>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353960" y="881019"/>
            <a:ext cx="11455186" cy="3911267"/>
          </a:xfrm>
        </p:spPr>
        <p:txBody>
          <a:bodyPr>
            <a:normAutofit/>
          </a:bodyPr>
          <a:lstStyle/>
          <a:p>
            <a:pPr marL="0" indent="540000" algn="just">
              <a:lnSpc>
                <a:spcPts val="3000"/>
              </a:lnSpc>
              <a:spcBef>
                <a:spcPts val="0"/>
              </a:spcBef>
              <a:spcAft>
                <a:spcPts val="0"/>
              </a:spcAft>
              <a:buNone/>
            </a:pPr>
            <a:r>
              <a:rPr lang="ru-RU" sz="2400" dirty="0">
                <a:effectLst/>
                <a:latin typeface="Times New Roman" panose="02020603050405020304" pitchFamily="18" charset="0"/>
                <a:cs typeface="Times New Roman" panose="02020603050405020304" pitchFamily="18" charset="0"/>
              </a:rPr>
              <a:t>При последовательном или параллельном включении двух или нескольких двухполюсников вид ВАХ результирующего двухполюсника изменяется.</a:t>
            </a:r>
          </a:p>
          <a:p>
            <a:pPr marL="0" indent="540000" algn="just">
              <a:lnSpc>
                <a:spcPts val="3000"/>
              </a:lnSpc>
              <a:spcBef>
                <a:spcPts val="0"/>
              </a:spcBef>
              <a:spcAft>
                <a:spcPts val="0"/>
              </a:spcAft>
              <a:buNone/>
            </a:pPr>
            <a:r>
              <a:rPr lang="ru-RU" sz="2400" dirty="0">
                <a:effectLst/>
                <a:latin typeface="Times New Roman" panose="02020603050405020304" pitchFamily="18" charset="0"/>
                <a:cs typeface="Times New Roman" panose="02020603050405020304" pitchFamily="18" charset="0"/>
              </a:rPr>
              <a:t>При параллельном соединении двух двухполюсников, напряжения на обоих приборах равны и при этом общий ток равен сумме токов, при последовательном — токи через каждый прибор равны, а общее напряжение на такой цепи равно сумме напряжений на элементах.</a:t>
            </a:r>
          </a:p>
          <a:p>
            <a:pPr marL="0" indent="540000" algn="just">
              <a:lnSpc>
                <a:spcPts val="3000"/>
              </a:lnSpc>
              <a:spcBef>
                <a:spcPts val="0"/>
              </a:spcBef>
              <a:spcAft>
                <a:spcPts val="0"/>
              </a:spcAft>
              <a:buNone/>
            </a:pPr>
            <a:endParaRPr lang="ru-RU" sz="2400" dirty="0">
              <a:effectLst/>
              <a:latin typeface="Times New Roman" panose="02020603050405020304" pitchFamily="18" charset="0"/>
              <a:cs typeface="Times New Roman" panose="02020603050405020304" pitchFamily="18" charset="0"/>
            </a:endParaRPr>
          </a:p>
        </p:txBody>
      </p:sp>
      <p:pic>
        <p:nvPicPr>
          <p:cNvPr id="3074" name="Picture 2" descr="https://upload.wikimedia.org/wikipedia/commons/thumb/e/e6/FourIVcurves-ru.svg/1920px-FourIVcurves-ru.svg.png">
            <a:extLst>
              <a:ext uri="{FF2B5EF4-FFF2-40B4-BE49-F238E27FC236}">
                <a16:creationId xmlns:a16="http://schemas.microsoft.com/office/drawing/2014/main" id="{6F3A57CF-B29F-4166-9688-0D92F8811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61" y="3429000"/>
            <a:ext cx="11455186" cy="27265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52BB973A-79AD-4D23-9069-F797D8E497CA}"/>
              </a:ext>
            </a:extLst>
          </p:cNvPr>
          <p:cNvSpPr/>
          <p:nvPr/>
        </p:nvSpPr>
        <p:spPr>
          <a:xfrm>
            <a:off x="3357891" y="6312535"/>
            <a:ext cx="544732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7</a:t>
            </a:r>
            <a:r>
              <a:rPr lang="ru-RU" sz="2400" dirty="0">
                <a:latin typeface="Times New Roman" panose="02020603050405020304" pitchFamily="18" charset="0"/>
                <a:cs typeface="Times New Roman" panose="02020603050405020304" pitchFamily="18" charset="0"/>
              </a:rPr>
              <a:t> — Пример 4 различных ВАХ</a:t>
            </a:r>
          </a:p>
        </p:txBody>
      </p:sp>
    </p:spTree>
    <p:extLst>
      <p:ext uri="{BB962C8B-B14F-4D97-AF65-F5344CB8AC3E}">
        <p14:creationId xmlns:p14="http://schemas.microsoft.com/office/powerpoint/2010/main" val="255375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06120-BE5D-4900-88CA-D6B1CDBFC206}"/>
              </a:ext>
            </a:extLst>
          </p:cNvPr>
          <p:cNvSpPr>
            <a:spLocks noGrp="1"/>
          </p:cNvSpPr>
          <p:nvPr>
            <p:ph type="title"/>
          </p:nvPr>
        </p:nvSpPr>
        <p:spPr>
          <a:xfrm>
            <a:off x="919118" y="147484"/>
            <a:ext cx="10353762" cy="685314"/>
          </a:xfrm>
        </p:spPr>
        <p:txBody>
          <a:bodyPr>
            <a:normAutofit fontScale="90000"/>
          </a:bodyPr>
          <a:lstStyle/>
          <a:p>
            <a:r>
              <a:rPr lang="ru-RU" b="1" dirty="0">
                <a:effectLst/>
              </a:rPr>
              <a:t>Электрическая ёмкость</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333993" y="832798"/>
                <a:ext cx="11524011" cy="5641744"/>
              </a:xfrm>
            </p:spPr>
            <p:txBody>
              <a:bodyPr>
                <a:noAutofit/>
              </a:bodyPr>
              <a:lstStyle/>
              <a:p>
                <a:pPr marL="0" indent="540000" algn="just">
                  <a:lnSpc>
                    <a:spcPts val="3000"/>
                  </a:lnSpc>
                  <a:spcBef>
                    <a:spcPts val="0"/>
                  </a:spcBef>
                  <a:spcAft>
                    <a:spcPts val="0"/>
                  </a:spcAft>
                  <a:buNone/>
                </a:pPr>
                <a:r>
                  <a:rPr lang="ru-RU" sz="2400" dirty="0">
                    <a:solidFill>
                      <a:srgbClr val="FFFF00"/>
                    </a:solidFill>
                    <a:latin typeface="Times New Roman" panose="02020603050405020304" pitchFamily="18" charset="0"/>
                    <a:cs typeface="Times New Roman" panose="02020603050405020304" pitchFamily="18" charset="0"/>
                  </a:rPr>
                  <a:t>Электрическая ёмкость</a:t>
                </a:r>
                <a:r>
                  <a:rPr lang="ru-RU" sz="2400" dirty="0">
                    <a:latin typeface="Times New Roman" panose="02020603050405020304" pitchFamily="18" charset="0"/>
                    <a:cs typeface="Times New Roman" panose="02020603050405020304" pitchFamily="18" charset="0"/>
                  </a:rPr>
                  <a:t> — характеристика проводника, мера его способности накапливать электрический заряд. В теории электрических цепей ёмкостью называют взаимную ёмкость между двумя проводниками; параметр ёмкостного элемента электрической схемы, представленного в виде двухполюсника. Такая ёмкость определяется как отношение величины электрического заряда к разности потенциалов между этими проводниками.</a:t>
                </a:r>
              </a:p>
              <a:p>
                <a:pPr marL="0" indent="540000" algn="just">
                  <a:lnSpc>
                    <a:spcPts val="3000"/>
                  </a:lnSpc>
                  <a:spcBef>
                    <a:spcPts val="0"/>
                  </a:spcBef>
                  <a:spcAft>
                    <a:spcPts val="0"/>
                  </a:spcAft>
                  <a:buNone/>
                </a:pPr>
                <a:r>
                  <a:rPr lang="ru-RU" sz="2400" dirty="0">
                    <a:latin typeface="Times New Roman" panose="02020603050405020304" pitchFamily="18" charset="0"/>
                    <a:cs typeface="Times New Roman" panose="02020603050405020304" pitchFamily="18" charset="0"/>
                  </a:rPr>
                  <a:t>В Международной системе единиц (СИ) ёмкость измеряется в </a:t>
                </a:r>
                <a:r>
                  <a:rPr lang="ru-RU" sz="2400" i="1" dirty="0">
                    <a:latin typeface="Times New Roman" panose="02020603050405020304" pitchFamily="18" charset="0"/>
                    <a:cs typeface="Times New Roman" panose="02020603050405020304" pitchFamily="18" charset="0"/>
                  </a:rPr>
                  <a:t>фарадах</a:t>
                </a:r>
                <a:r>
                  <a:rPr lang="ru-RU" sz="2400" dirty="0">
                    <a:latin typeface="Times New Roman" panose="02020603050405020304" pitchFamily="18" charset="0"/>
                    <a:cs typeface="Times New Roman" panose="02020603050405020304" pitchFamily="18" charset="0"/>
                  </a:rPr>
                  <a:t>, в системе СГС — в </a:t>
                </a:r>
                <a:r>
                  <a:rPr lang="ru-RU" sz="2400" i="1" dirty="0">
                    <a:latin typeface="Times New Roman" panose="02020603050405020304" pitchFamily="18" charset="0"/>
                    <a:cs typeface="Times New Roman" panose="02020603050405020304" pitchFamily="18" charset="0"/>
                  </a:rPr>
                  <a:t>сантиметрах</a:t>
                </a:r>
                <a:r>
                  <a:rPr lang="ru-RU" sz="2400" dirty="0">
                    <a:latin typeface="Times New Roman" panose="02020603050405020304" pitchFamily="18" charset="0"/>
                    <a:cs typeface="Times New Roman" panose="02020603050405020304" pitchFamily="18" charset="0"/>
                  </a:rPr>
                  <a:t>.</a:t>
                </a:r>
              </a:p>
              <a:p>
                <a:pPr marL="0" indent="540000" algn="just">
                  <a:lnSpc>
                    <a:spcPts val="3000"/>
                  </a:lnSpc>
                  <a:spcBef>
                    <a:spcPts val="0"/>
                  </a:spcBef>
                  <a:spcAft>
                    <a:spcPts val="0"/>
                  </a:spcAft>
                  <a:buNone/>
                </a:pPr>
                <a:r>
                  <a:rPr lang="ru-RU" sz="2400" dirty="0">
                    <a:latin typeface="Times New Roman" panose="02020603050405020304" pitchFamily="18" charset="0"/>
                    <a:cs typeface="Times New Roman" panose="02020603050405020304" pitchFamily="18" charset="0"/>
                  </a:rPr>
                  <a:t>Для одиночного проводника ёмкость равна отношению заряда проводника к его потенциалу в предположении, что все другие проводники бесконечно удалены и что потенциал бесконечно удалённой точки принят равным нулю. В математической форме данное определение имеет вид</a:t>
                </a:r>
              </a:p>
              <a:p>
                <a:pPr marL="0" indent="540000" algn="just">
                  <a:lnSpc>
                    <a:spcPts val="3000"/>
                  </a:lnSpc>
                  <a:spcBef>
                    <a:spcPts val="0"/>
                  </a:spcBef>
                  <a:spcAft>
                    <a:spcPts val="0"/>
                  </a:spcAft>
                  <a:buNone/>
                </a:pPr>
                <a:endParaRPr lang="ru-RU" sz="2400" dirty="0">
                  <a:latin typeface="Times New Roman" panose="02020603050405020304" pitchFamily="18" charset="0"/>
                  <a:cs typeface="Times New Roman" panose="02020603050405020304" pitchFamily="18" charset="0"/>
                </a:endParaRPr>
              </a:p>
              <a:p>
                <a:pPr marL="0" indent="540000" algn="ctr">
                  <a:lnSpc>
                    <a:spcPts val="3000"/>
                  </a:lnSpc>
                  <a:spcBef>
                    <a:spcPts val="0"/>
                  </a:spcBef>
                  <a:spcAft>
                    <a:spcPts val="0"/>
                  </a:spcAft>
                  <a:buNone/>
                </a:pPr>
                <a14:m>
                  <m:oMathPara xmlns:m="http://schemas.openxmlformats.org/officeDocument/2006/math">
                    <m:oMathParaPr>
                      <m:jc m:val="centerGroup"/>
                    </m:oMathParaPr>
                    <m:oMath xmlns:m="http://schemas.openxmlformats.org/officeDocument/2006/math">
                      <m:r>
                        <a:rPr lang="ru-RU" sz="2400" b="0" i="1" smtClean="0">
                          <a:latin typeface="Cambria Math" panose="02040503050406030204" pitchFamily="18" charset="0"/>
                          <a:cs typeface="Times New Roman" panose="02020603050405020304" pitchFamily="18" charset="0"/>
                        </a:rPr>
                        <m:t>С= </m:t>
                      </m:r>
                      <m:f>
                        <m:fPr>
                          <m:ctrlPr>
                            <a:rPr lang="ru-RU"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𝑄</m:t>
                          </m:r>
                        </m:num>
                        <m:den>
                          <m:r>
                            <a:rPr lang="ru-RU" sz="2400" b="0" i="1" smtClean="0">
                              <a:latin typeface="Cambria Math" panose="02040503050406030204" pitchFamily="18" charset="0"/>
                              <a:ea typeface="Cambria Math" panose="02040503050406030204" pitchFamily="18" charset="0"/>
                              <a:cs typeface="Times New Roman" panose="02020603050405020304" pitchFamily="18" charset="0"/>
                            </a:rPr>
                            <m:t>𝜑</m:t>
                          </m:r>
                        </m:den>
                      </m:f>
                    </m:oMath>
                  </m:oMathPara>
                </a14:m>
                <a:endParaRPr lang="ru-RU" sz="2400" dirty="0">
                  <a:latin typeface="Times New Roman" panose="02020603050405020304" pitchFamily="18" charset="0"/>
                  <a:cs typeface="Times New Roman" panose="02020603050405020304" pitchFamily="18" charset="0"/>
                </a:endParaRPr>
              </a:p>
              <a:p>
                <a:pPr marL="0" indent="0" algn="just">
                  <a:lnSpc>
                    <a:spcPts val="3000"/>
                  </a:lnSpc>
                  <a:spcBef>
                    <a:spcPts val="0"/>
                  </a:spcBef>
                  <a:spcAft>
                    <a:spcPts val="0"/>
                  </a:spcAft>
                  <a:buNone/>
                </a:pPr>
                <a:r>
                  <a:rPr lang="ru-RU" sz="2400" dirty="0">
                    <a:latin typeface="Times New Roman" panose="02020603050405020304" pitchFamily="18" charset="0"/>
                    <a:cs typeface="Times New Roman" panose="02020603050405020304" pitchFamily="18" charset="0"/>
                  </a:rPr>
                  <a:t>Где </a:t>
                </a:r>
                <a:r>
                  <a:rPr lang="en-US" sz="2400" dirty="0">
                    <a:latin typeface="Times New Roman" panose="02020603050405020304" pitchFamily="18" charset="0"/>
                    <a:cs typeface="Times New Roman" panose="02020603050405020304" pitchFamily="18" charset="0"/>
                  </a:rPr>
                  <a:t>Q – </a:t>
                </a:r>
                <a:r>
                  <a:rPr lang="ru-RU" sz="2400" dirty="0">
                    <a:latin typeface="Times New Roman" panose="02020603050405020304" pitchFamily="18" charset="0"/>
                    <a:cs typeface="Times New Roman" panose="02020603050405020304" pitchFamily="18" charset="0"/>
                  </a:rPr>
                  <a:t>заряд, </a:t>
                </a:r>
                <a:r>
                  <a:rPr lang="el-GR" sz="2400" dirty="0">
                    <a:latin typeface="Times New Roman" panose="02020603050405020304" pitchFamily="18" charset="0"/>
                    <a:cs typeface="Times New Roman" panose="02020603050405020304" pitchFamily="18" charset="0"/>
                  </a:rPr>
                  <a:t>φ</a:t>
                </a:r>
                <a:r>
                  <a:rPr lang="ru-RU" sz="2400" dirty="0">
                    <a:latin typeface="Times New Roman" panose="02020603050405020304" pitchFamily="18" charset="0"/>
                    <a:cs typeface="Times New Roman" panose="02020603050405020304" pitchFamily="18" charset="0"/>
                  </a:rPr>
                  <a:t> – потенциал проводника</a:t>
                </a:r>
              </a:p>
            </p:txBody>
          </p:sp>
        </mc:Choice>
        <mc:Fallback xmlns="">
          <p:sp>
            <p:nvSpPr>
              <p:cNvPr id="3" name="Объект 2">
                <a:extLst>
                  <a:ext uri="{FF2B5EF4-FFF2-40B4-BE49-F238E27FC236}">
                    <a16:creationId xmlns:a16="http://schemas.microsoft.com/office/drawing/2014/main" id="{195F995E-2E78-479D-8E66-7DBED12B2992}"/>
                  </a:ext>
                </a:extLst>
              </p:cNvPr>
              <p:cNvSpPr>
                <a:spLocks noGrp="1" noRot="1" noChangeAspect="1" noMove="1" noResize="1" noEditPoints="1" noAdjustHandles="1" noChangeArrowheads="1" noChangeShapeType="1" noTextEdit="1"/>
              </p:cNvSpPr>
              <p:nvPr>
                <p:ph idx="1"/>
              </p:nvPr>
            </p:nvSpPr>
            <p:spPr>
              <a:xfrm>
                <a:off x="333993" y="832798"/>
                <a:ext cx="11524011" cy="5641744"/>
              </a:xfr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409960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06120-BE5D-4900-88CA-D6B1CDBFC206}"/>
              </a:ext>
            </a:extLst>
          </p:cNvPr>
          <p:cNvSpPr>
            <a:spLocks noGrp="1"/>
          </p:cNvSpPr>
          <p:nvPr>
            <p:ph type="title"/>
          </p:nvPr>
        </p:nvSpPr>
        <p:spPr>
          <a:xfrm>
            <a:off x="913795" y="0"/>
            <a:ext cx="10353762" cy="813134"/>
          </a:xfrm>
        </p:spPr>
        <p:txBody>
          <a:bodyPr/>
          <a:lstStyle/>
          <a:p>
            <a:r>
              <a:rPr lang="ru-RU" dirty="0"/>
              <a:t>Способы применения диодов</a:t>
            </a:r>
          </a:p>
        </p:txBody>
      </p:sp>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225537" y="813133"/>
            <a:ext cx="7168322" cy="5921963"/>
          </a:xfrm>
        </p:spPr>
        <p:txBody>
          <a:bodyPr>
            <a:normAutofit fontScale="85000" lnSpcReduction="10000"/>
          </a:bodyPr>
          <a:lstStyle/>
          <a:p>
            <a:pPr marL="0" indent="540000" algn="just">
              <a:lnSpc>
                <a:spcPts val="3000"/>
              </a:lnSpc>
              <a:spcBef>
                <a:spcPts val="0"/>
              </a:spcBef>
              <a:spcAft>
                <a:spcPts val="0"/>
              </a:spcAft>
              <a:buNone/>
            </a:pPr>
            <a:r>
              <a:rPr lang="ru-RU" sz="2800" dirty="0">
                <a:solidFill>
                  <a:srgbClr val="FFFF00"/>
                </a:solidFill>
                <a:latin typeface="Times New Roman" panose="02020603050405020304" pitchFamily="18" charset="0"/>
                <a:cs typeface="Times New Roman" panose="02020603050405020304" pitchFamily="18" charset="0"/>
              </a:rPr>
              <a:t>Диодные мосты </a:t>
            </a:r>
            <a:r>
              <a:rPr lang="ru-RU" sz="2800" dirty="0">
                <a:latin typeface="Times New Roman" panose="02020603050405020304" pitchFamily="18" charset="0"/>
                <a:cs typeface="Times New Roman" panose="02020603050405020304" pitchFamily="18" charset="0"/>
              </a:rPr>
              <a:t>представляют собой 4, 6 или 12 диодов, соединенных между собой, их количество зависит от типа схемы, которая может быть однофазной, трехфазной полумостовой или трехфазной полномостовой. Они выполняют функции выпрямителей, такой вариант чаще всего используется в автомобильных генераторах, поскольку внедрение подобных мостов, а также использование вместе с ними щеточно-коллекторных узлов, позволило в значительной степени сократить размеры данного устройства и увеличить степень его надежности. Если соединение выполнено последовательно и в одну сторону, то это повышает минимальные показатели напряжения, которое потребуется для отпирания всего диодного моста.</a:t>
            </a:r>
          </a:p>
        </p:txBody>
      </p:sp>
      <p:sp>
        <p:nvSpPr>
          <p:cNvPr id="4" name="Прямоугольник 3">
            <a:extLst>
              <a:ext uri="{FF2B5EF4-FFF2-40B4-BE49-F238E27FC236}">
                <a16:creationId xmlns:a16="http://schemas.microsoft.com/office/drawing/2014/main" id="{9F6BBA6B-F2E9-4500-ABD8-ADC3BBEE4B52}"/>
              </a:ext>
            </a:extLst>
          </p:cNvPr>
          <p:cNvSpPr/>
          <p:nvPr/>
        </p:nvSpPr>
        <p:spPr>
          <a:xfrm>
            <a:off x="7393858" y="4835998"/>
            <a:ext cx="4798142"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8 - Схема диодного моста.</a:t>
            </a:r>
          </a:p>
        </p:txBody>
      </p:sp>
      <p:pic>
        <p:nvPicPr>
          <p:cNvPr id="3076" name="Picture 4" descr="https://upload.wikimedia.org/wikipedia/commons/1/1c/Diodebridge1.png">
            <a:extLst>
              <a:ext uri="{FF2B5EF4-FFF2-40B4-BE49-F238E27FC236}">
                <a16:creationId xmlns:a16="http://schemas.microsoft.com/office/drawing/2014/main" id="{DB85D363-A4A6-427C-9361-5A368B196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285" y="1790236"/>
            <a:ext cx="4695715" cy="281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0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8486692-E5D2-4ACA-B781-9B96D0F96A90}"/>
              </a:ext>
            </a:extLst>
          </p:cNvPr>
          <p:cNvSpPr/>
          <p:nvPr/>
        </p:nvSpPr>
        <p:spPr>
          <a:xfrm>
            <a:off x="206477" y="246001"/>
            <a:ext cx="5122607"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Диодные детекторы </a:t>
            </a:r>
            <a:r>
              <a:rPr lang="ru-RU" sz="2400" dirty="0">
                <a:latin typeface="Times New Roman" panose="02020603050405020304" pitchFamily="18" charset="0"/>
                <a:cs typeface="Times New Roman" panose="02020603050405020304" pitchFamily="18" charset="0"/>
              </a:rPr>
              <a:t>получаются при комбинированном использовании данных приборов с конденсаторами. Это необходимо для того, чтобы было можно выделить модуляцию с низкими частотами из различных модулированных сигналов, в том числе амплитудно-модулированной разновидности радиосигнала. Такие детекторы являются частью конструкции многих бытовых потребителей, например, телевизоров или радиоприемников</a:t>
            </a:r>
          </a:p>
        </p:txBody>
      </p:sp>
      <p:pic>
        <p:nvPicPr>
          <p:cNvPr id="4098" name="Picture 2" descr="https://upload.wikimedia.org/wikipedia/ru/thumb/8/87/AMdemod1.svg/1280px-AMdemod1.svg.png">
            <a:extLst>
              <a:ext uri="{FF2B5EF4-FFF2-40B4-BE49-F238E27FC236}">
                <a16:creationId xmlns:a16="http://schemas.microsoft.com/office/drawing/2014/main" id="{C313866B-4396-4F26-AB6D-20574F53D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239" y="341168"/>
            <a:ext cx="5965479" cy="379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8D32E07D-18EB-4F76-93C9-FED51C465811}"/>
              </a:ext>
            </a:extLst>
          </p:cNvPr>
          <p:cNvSpPr/>
          <p:nvPr/>
        </p:nvSpPr>
        <p:spPr>
          <a:xfrm>
            <a:off x="5992594" y="4285706"/>
            <a:ext cx="5290767"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9 — Схема амплитудно-модулированного детектора на базе однополупериодного выпрямителя</a:t>
            </a:r>
          </a:p>
        </p:txBody>
      </p:sp>
    </p:spTree>
    <p:extLst>
      <p:ext uri="{BB962C8B-B14F-4D97-AF65-F5344CB8AC3E}">
        <p14:creationId xmlns:p14="http://schemas.microsoft.com/office/powerpoint/2010/main" val="42894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AC09157-C27C-413B-BE31-4B8FE6B1E0D6}"/>
              </a:ext>
            </a:extLst>
          </p:cNvPr>
          <p:cNvSpPr/>
          <p:nvPr/>
        </p:nvSpPr>
        <p:spPr>
          <a:xfrm>
            <a:off x="186813" y="196645"/>
            <a:ext cx="11749548"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Обеспечение защиты потребителей </a:t>
            </a:r>
            <a:r>
              <a:rPr lang="ru-RU" sz="2400" dirty="0">
                <a:latin typeface="Times New Roman" panose="02020603050405020304" pitchFamily="18" charset="0"/>
                <a:cs typeface="Times New Roman" panose="02020603050405020304" pitchFamily="18" charset="0"/>
              </a:rPr>
              <a:t>от неверной полярности при включении схемных входов от возникающих перегрузок или ключей от пробоя электродвижущей силой, возникающей при самоиндукции, которая происходит при отключении индуктивной нагрузки. Для обеспечения безопасности схем от возникающих перегрузок, применяется цепочка, состоящая из нескольких диодов, имеющих подключение к питающим шинам в обратном направлении. При этом, вход, которому обеспечивается защита, должен подключаться к середине этой цепочки. Во время обычного функционирования схемы, все диоды находятся в закрытом состоянии, но если ими было зафиксировано, что потенциал входа ушел за допустимые пределы напряжения, происходит активация одного из защитных элементов. Благодаря этому, данный допустимый потенциал получает ограничение в рамках допустимого питающего напряжения в сумме с прямым падением показателей напряжение на защитном приборе.</a:t>
            </a:r>
          </a:p>
        </p:txBody>
      </p:sp>
    </p:spTree>
    <p:extLst>
      <p:ext uri="{BB962C8B-B14F-4D97-AF65-F5344CB8AC3E}">
        <p14:creationId xmlns:p14="http://schemas.microsoft.com/office/powerpoint/2010/main" val="367132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28E5BE2-E988-480D-974C-E0DCDFB3E381}"/>
              </a:ext>
            </a:extLst>
          </p:cNvPr>
          <p:cNvSpPr/>
          <p:nvPr/>
        </p:nvSpPr>
        <p:spPr>
          <a:xfrm>
            <a:off x="137650" y="198536"/>
            <a:ext cx="11739717" cy="4756922"/>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Переключатели</a:t>
            </a:r>
            <a:r>
              <a:rPr lang="ru-RU" sz="2400" dirty="0">
                <a:latin typeface="Times New Roman" panose="02020603050405020304" pitchFamily="18" charset="0"/>
                <a:cs typeface="Times New Roman" panose="02020603050405020304" pitchFamily="18" charset="0"/>
              </a:rPr>
              <a:t>, созданные на основе диодов, используются для осуществления коммутации сигналов с высокими частотами. Управление такой системой осуществляется при помощи постоянного электрического тока, разделения высоких частот и подачи управляющего сигнала, которое происходит благодаря индуктивности и конденсаторам.</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Создание диодной искрозащиты</a:t>
            </a:r>
            <a:r>
              <a:rPr lang="ru-RU" sz="2400" dirty="0">
                <a:latin typeface="Times New Roman" panose="02020603050405020304" pitchFamily="18" charset="0"/>
                <a:cs typeface="Times New Roman" panose="02020603050405020304" pitchFamily="18" charset="0"/>
              </a:rPr>
              <a:t>. Используются шунт-диодные барьеры, которые обеспечивают безопасность путем ограничения напряжения в соответствующей электрической цепи. В совокупности с ними применяются токоограничительные резисторы, которые необходимы для ограничения показателей электрического тока, проходящего через сеть, и увеличения степени защиты.</a:t>
            </a:r>
            <a:br>
              <a:rPr lang="ru-RU" sz="2400" dirty="0">
                <a:latin typeface="Times New Roman" panose="02020603050405020304" pitchFamily="18" charset="0"/>
                <a:cs typeface="Times New Roman" panose="02020603050405020304" pitchFamily="18" charset="0"/>
              </a:rPr>
            </a:b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32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072E07-ECD2-4D72-B292-7E6EEBBA1B3C}"/>
              </a:ext>
            </a:extLst>
          </p:cNvPr>
          <p:cNvSpPr/>
          <p:nvPr/>
        </p:nvSpPr>
        <p:spPr>
          <a:xfrm>
            <a:off x="227616" y="263754"/>
            <a:ext cx="6330500" cy="5355312"/>
          </a:xfrm>
          <a:prstGeom prst="rect">
            <a:avLst/>
          </a:prstGeom>
        </p:spPr>
        <p:txBody>
          <a:bodyPr wrap="square">
            <a:spAutoFit/>
          </a:bodyPr>
          <a:lstStyle/>
          <a:p>
            <a:pPr algn="just"/>
            <a:r>
              <a:rPr lang="ru-RU" sz="2400" dirty="0">
                <a:solidFill>
                  <a:srgbClr val="FFFF00"/>
                </a:solidFill>
                <a:latin typeface="Times New Roman" panose="02020603050405020304" pitchFamily="18" charset="0"/>
                <a:cs typeface="Times New Roman" panose="02020603050405020304" pitchFamily="18" charset="0"/>
              </a:rPr>
              <a:t>Диодная защита</a:t>
            </a:r>
          </a:p>
          <a:p>
            <a:pPr indent="540000" algn="just">
              <a:lnSpc>
                <a:spcPts val="3000"/>
              </a:lnSpc>
            </a:pPr>
            <a:r>
              <a:rPr lang="ru-RU" sz="2400" dirty="0">
                <a:latin typeface="Times New Roman" panose="02020603050405020304" pitchFamily="18" charset="0"/>
                <a:cs typeface="Times New Roman" panose="02020603050405020304" pitchFamily="18" charset="0"/>
              </a:rPr>
              <a:t>Диоды применяются для защиты устройств от неправильной полярности включения, защиты входов схем от перегрузки, защиты ключей от пробоя ЭДС самоиндукции, возникающей при выключении индуктивной нагрузки и другого.</a:t>
            </a:r>
          </a:p>
          <a:p>
            <a:pPr indent="540000" algn="just">
              <a:lnSpc>
                <a:spcPts val="3000"/>
              </a:lnSpc>
            </a:pPr>
            <a:r>
              <a:rPr lang="ru-RU" sz="2400" dirty="0">
                <a:latin typeface="Times New Roman" panose="02020603050405020304" pitchFamily="18" charset="0"/>
                <a:cs typeface="Times New Roman" panose="02020603050405020304" pitchFamily="18" charset="0"/>
              </a:rPr>
              <a:t>Для защиты входов аналоговых и цифровых схем от перегрузки используется цепочка из двух диодов, подключённых к шинам питания в обратном направлении. Защищаемый вход подключается к средней точке этой цепочки.</a:t>
            </a:r>
          </a:p>
          <a:p>
            <a:endParaRPr lang="ru-RU" b="1" i="0" dirty="0">
              <a:solidFill>
                <a:srgbClr val="000000"/>
              </a:solidFill>
              <a:effectLst/>
              <a:latin typeface="Arial" panose="020B0604020202020204" pitchFamily="34" charset="0"/>
            </a:endParaRPr>
          </a:p>
        </p:txBody>
      </p:sp>
      <p:pic>
        <p:nvPicPr>
          <p:cNvPr id="5128" name="Picture 8" descr="https://upload.wikimedia.org/wikipedia/commons/6/60/Clampdiode.jpg">
            <a:extLst>
              <a:ext uri="{FF2B5EF4-FFF2-40B4-BE49-F238E27FC236}">
                <a16:creationId xmlns:a16="http://schemas.microsoft.com/office/drawing/2014/main" id="{D498AA61-BCC6-42CC-BD7A-673892F5A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977" y="263754"/>
            <a:ext cx="5068068" cy="4806152"/>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12">
            <a:extLst>
              <a:ext uri="{FF2B5EF4-FFF2-40B4-BE49-F238E27FC236}">
                <a16:creationId xmlns:a16="http://schemas.microsoft.com/office/drawing/2014/main" id="{E2CE73B2-FAE8-40EC-ADD7-C153553F10B7}"/>
              </a:ext>
            </a:extLst>
          </p:cNvPr>
          <p:cNvSpPr/>
          <p:nvPr/>
        </p:nvSpPr>
        <p:spPr>
          <a:xfrm>
            <a:off x="5683045" y="5250829"/>
            <a:ext cx="6096000" cy="1607171"/>
          </a:xfrm>
          <a:prstGeom prst="rect">
            <a:avLst/>
          </a:prstGeom>
        </p:spPr>
        <p:txBody>
          <a:bodyPr>
            <a:spAutoFit/>
          </a:bodyPr>
          <a:lstStyle/>
          <a:p>
            <a:pPr algn="just">
              <a:lnSpc>
                <a:spcPts val="3000"/>
              </a:lnSpc>
            </a:pPr>
            <a:r>
              <a:rPr lang="ru-RU" sz="2400" dirty="0">
                <a:latin typeface="Times New Roman" panose="02020603050405020304" pitchFamily="18" charset="0"/>
                <a:cs typeface="Times New Roman" panose="02020603050405020304" pitchFamily="18" charset="0"/>
              </a:rPr>
              <a:t>Рисунок 10 — Два входа защищены диодными цепочками. Внизу — трёхвыводная защитная диодная сборка в сравнении со спичечной головкой</a:t>
            </a:r>
          </a:p>
        </p:txBody>
      </p:sp>
    </p:spTree>
    <p:extLst>
      <p:ext uri="{BB962C8B-B14F-4D97-AF65-F5344CB8AC3E}">
        <p14:creationId xmlns:p14="http://schemas.microsoft.com/office/powerpoint/2010/main" val="266513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CD51F31-ACF7-4AEC-80CF-0482AB11C786}"/>
              </a:ext>
            </a:extLst>
          </p:cNvPr>
          <p:cNvSpPr/>
          <p:nvPr/>
        </p:nvSpPr>
        <p:spPr>
          <a:xfrm>
            <a:off x="265471" y="229728"/>
            <a:ext cx="6538452" cy="583909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нормальной работе диоды закрыты и почти не оказывают влияния на работу схемы. При уводе потенциала входа за пределы питающего напряжения один из диодов открывается и шунтирует вход схемы, ограничивая таким образом допустимый потенциал входа диапазоном в пределах питающего напряжения плюс прямое падение напряжения на диоде. </a:t>
            </a:r>
          </a:p>
          <a:p>
            <a:pPr indent="540000" algn="just">
              <a:lnSpc>
                <a:spcPts val="3000"/>
              </a:lnSpc>
            </a:pPr>
            <a:r>
              <a:rPr lang="ru-RU" sz="2400" dirty="0">
                <a:latin typeface="Times New Roman" panose="02020603050405020304" pitchFamily="18" charset="0"/>
                <a:cs typeface="Times New Roman" panose="02020603050405020304" pitchFamily="18" charset="0"/>
              </a:rPr>
              <a:t>Такие цепочки могут быть уже включены в состав ИС на этапе проектирования кристалла, либо предусматриваться при разработке схем узлов, блоков, устройств. Выпускаются готовые защитные сборки из двух диодов в трёхвыводных «транзисторных» корпусах.</a:t>
            </a:r>
          </a:p>
        </p:txBody>
      </p:sp>
      <p:pic>
        <p:nvPicPr>
          <p:cNvPr id="6146" name="Picture 2" descr="https://upload.wikimedia.org/wikipedia/commons/9/90/Catchdiode.png">
            <a:extLst>
              <a:ext uri="{FF2B5EF4-FFF2-40B4-BE49-F238E27FC236}">
                <a16:creationId xmlns:a16="http://schemas.microsoft.com/office/drawing/2014/main" id="{3F9172BF-6FF3-4D5E-A212-A9E6DBFD9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275" y="229728"/>
            <a:ext cx="4454495" cy="476864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709AC78B-15E7-41A5-9C90-9383B698C892}"/>
              </a:ext>
            </a:extLst>
          </p:cNvPr>
          <p:cNvSpPr/>
          <p:nvPr/>
        </p:nvSpPr>
        <p:spPr>
          <a:xfrm>
            <a:off x="7100275" y="5170609"/>
            <a:ext cx="4454495"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11 — Диодная защита ключа, коммутирующего индуктивную нагрузку</a:t>
            </a:r>
          </a:p>
        </p:txBody>
      </p:sp>
    </p:spTree>
    <p:extLst>
      <p:ext uri="{BB962C8B-B14F-4D97-AF65-F5344CB8AC3E}">
        <p14:creationId xmlns:p14="http://schemas.microsoft.com/office/powerpoint/2010/main" val="1941704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8495069" y="205863"/>
            <a:ext cx="3048002" cy="4346472"/>
          </a:xfrm>
        </p:spPr>
        <p:txBody>
          <a:bodyPr>
            <a:normAutofit/>
          </a:bodyPr>
          <a:lstStyle/>
          <a:p>
            <a:pPr marL="36900" indent="0" algn="just">
              <a:buNone/>
            </a:pPr>
            <a:r>
              <a:rPr lang="ru-RU" sz="2400" dirty="0">
                <a:latin typeface="Times New Roman" panose="02020603050405020304" pitchFamily="18" charset="0"/>
                <a:cs typeface="Times New Roman" panose="02020603050405020304" pitchFamily="18" charset="0"/>
              </a:rPr>
              <a:t>Рисунок 12  — Классификация и условно-графические обозначения ППД</a:t>
            </a:r>
          </a:p>
        </p:txBody>
      </p:sp>
      <p:pic>
        <p:nvPicPr>
          <p:cNvPr id="2050" name="Picture 2" descr="http://ok-t.ru/studopedia/baza9/2529908026697.files/image032.gif">
            <a:extLst>
              <a:ext uri="{FF2B5EF4-FFF2-40B4-BE49-F238E27FC236}">
                <a16:creationId xmlns:a16="http://schemas.microsoft.com/office/drawing/2014/main" id="{A16AB15F-4FBD-45E7-BC64-7599633C13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983"/>
          <a:stretch/>
        </p:blipFill>
        <p:spPr bwMode="auto">
          <a:xfrm>
            <a:off x="215705" y="205863"/>
            <a:ext cx="8053224" cy="6272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09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A472D5-6A35-42EF-A56C-A00FBF15F533}"/>
              </a:ext>
            </a:extLst>
          </p:cNvPr>
          <p:cNvSpPr>
            <a:spLocks noGrp="1"/>
          </p:cNvSpPr>
          <p:nvPr>
            <p:ph type="title"/>
          </p:nvPr>
        </p:nvSpPr>
        <p:spPr>
          <a:xfrm>
            <a:off x="913795" y="226142"/>
            <a:ext cx="10353762" cy="970450"/>
          </a:xfrm>
        </p:spPr>
        <p:txBody>
          <a:bodyPr>
            <a:normAutofit fontScale="90000"/>
          </a:bodyPr>
          <a:lstStyle/>
          <a:p>
            <a:r>
              <a:rPr lang="ru-RU" dirty="0">
                <a:effectLst/>
              </a:rPr>
              <a:t>Полупроводниковые приборы с одним p-n-переходом</a:t>
            </a:r>
            <a:endParaRPr lang="ru-RU" dirty="0"/>
          </a:p>
        </p:txBody>
      </p:sp>
      <p:sp>
        <p:nvSpPr>
          <p:cNvPr id="3" name="Объект 2">
            <a:extLst>
              <a:ext uri="{FF2B5EF4-FFF2-40B4-BE49-F238E27FC236}">
                <a16:creationId xmlns:a16="http://schemas.microsoft.com/office/drawing/2014/main" id="{98056AC9-C102-47BF-A8D8-C03FF672E315}"/>
              </a:ext>
            </a:extLst>
          </p:cNvPr>
          <p:cNvSpPr>
            <a:spLocks noGrp="1"/>
          </p:cNvSpPr>
          <p:nvPr>
            <p:ph idx="1"/>
          </p:nvPr>
        </p:nvSpPr>
        <p:spPr/>
        <p:txBody>
          <a:bodyPr>
            <a:normAutofit/>
          </a:bodyPr>
          <a:lstStyle/>
          <a:p>
            <a:pPr marL="0" indent="0" algn="just">
              <a:lnSpc>
                <a:spcPts val="3000"/>
              </a:lnSpc>
              <a:spcBef>
                <a:spcPts val="0"/>
              </a:spcBef>
              <a:spcAft>
                <a:spcPts val="0"/>
              </a:spcAft>
              <a:buNone/>
            </a:pPr>
            <a:r>
              <a:rPr lang="ru-RU" sz="2400" b="1" i="1" dirty="0">
                <a:effectLst/>
                <a:latin typeface="Times New Roman" panose="02020603050405020304" pitchFamily="18" charset="0"/>
                <a:cs typeface="Times New Roman" panose="02020603050405020304" pitchFamily="18" charset="0"/>
              </a:rPr>
              <a:t>	p-n</a:t>
            </a:r>
            <a:r>
              <a:rPr lang="ru-RU" sz="2400" b="1" dirty="0">
                <a:effectLst/>
                <a:latin typeface="Times New Roman" panose="02020603050405020304" pitchFamily="18" charset="0"/>
                <a:cs typeface="Times New Roman" panose="02020603050405020304" pitchFamily="18" charset="0"/>
              </a:rPr>
              <a:t>-переход</a:t>
            </a:r>
            <a:r>
              <a:rPr lang="ru-RU" sz="2400" dirty="0">
                <a:effectLst/>
                <a:latin typeface="Times New Roman" panose="02020603050405020304" pitchFamily="18" charset="0"/>
                <a:cs typeface="Times New Roman" panose="02020603050405020304" pitchFamily="18" charset="0"/>
              </a:rPr>
              <a:t> или </a:t>
            </a:r>
            <a:r>
              <a:rPr lang="ru-RU" sz="2400" b="1" dirty="0">
                <a:effectLst/>
                <a:latin typeface="Times New Roman" panose="02020603050405020304" pitchFamily="18" charset="0"/>
                <a:cs typeface="Times New Roman" panose="02020603050405020304" pitchFamily="18" charset="0"/>
              </a:rPr>
              <a:t>электронно-дырочный переход</a:t>
            </a:r>
            <a:r>
              <a:rPr lang="ru-RU" sz="2400" dirty="0">
                <a:effectLst/>
                <a:latin typeface="Times New Roman" panose="02020603050405020304" pitchFamily="18" charset="0"/>
                <a:cs typeface="Times New Roman" panose="02020603050405020304" pitchFamily="18" charset="0"/>
              </a:rPr>
              <a:t> — область соприкосновения двух полупроводников с разными типами проводимости —дырочной (</a:t>
            </a:r>
            <a:r>
              <a:rPr lang="ru-RU" sz="2400" b="1" i="1" dirty="0">
                <a:effectLst/>
                <a:latin typeface="Times New Roman" panose="02020603050405020304" pitchFamily="18" charset="0"/>
                <a:cs typeface="Times New Roman" panose="02020603050405020304" pitchFamily="18" charset="0"/>
              </a:rPr>
              <a:t>p</a:t>
            </a:r>
            <a:r>
              <a:rPr lang="ru-RU" sz="2400" dirty="0">
                <a:effectLst/>
                <a:latin typeface="Times New Roman" panose="02020603050405020304" pitchFamily="18" charset="0"/>
                <a:cs typeface="Times New Roman" panose="02020603050405020304" pitchFamily="18" charset="0"/>
              </a:rPr>
              <a:t>, от англ. </a:t>
            </a:r>
            <a:r>
              <a:rPr lang="ru-RU" sz="2400" i="1" dirty="0" err="1">
                <a:effectLst/>
                <a:latin typeface="Times New Roman" panose="02020603050405020304" pitchFamily="18" charset="0"/>
                <a:cs typeface="Times New Roman" panose="02020603050405020304" pitchFamily="18" charset="0"/>
              </a:rPr>
              <a:t>positive</a:t>
            </a:r>
            <a:r>
              <a:rPr lang="ru-RU" sz="2400" dirty="0">
                <a:effectLst/>
                <a:latin typeface="Times New Roman" panose="02020603050405020304" pitchFamily="18" charset="0"/>
                <a:cs typeface="Times New Roman" panose="02020603050405020304" pitchFamily="18" charset="0"/>
              </a:rPr>
              <a:t> — положительная) и электронной (</a:t>
            </a:r>
            <a:r>
              <a:rPr lang="ru-RU" sz="2400" b="1" i="1" dirty="0">
                <a:effectLst/>
                <a:latin typeface="Times New Roman" panose="02020603050405020304" pitchFamily="18" charset="0"/>
                <a:cs typeface="Times New Roman" panose="02020603050405020304" pitchFamily="18" charset="0"/>
              </a:rPr>
              <a:t>n</a:t>
            </a:r>
            <a:r>
              <a:rPr lang="ru-RU" sz="2400" dirty="0">
                <a:effectLst/>
                <a:latin typeface="Times New Roman" panose="02020603050405020304" pitchFamily="18" charset="0"/>
                <a:cs typeface="Times New Roman" panose="02020603050405020304" pitchFamily="18" charset="0"/>
              </a:rPr>
              <a:t>, от англ. </a:t>
            </a:r>
            <a:r>
              <a:rPr lang="ru-RU" sz="2400" i="1" dirty="0" err="1">
                <a:effectLst/>
                <a:latin typeface="Times New Roman" panose="02020603050405020304" pitchFamily="18" charset="0"/>
                <a:cs typeface="Times New Roman" panose="02020603050405020304" pitchFamily="18" charset="0"/>
              </a:rPr>
              <a:t>negative</a:t>
            </a:r>
            <a:r>
              <a:rPr lang="ru-RU" sz="2400" dirty="0">
                <a:effectLst/>
                <a:latin typeface="Times New Roman" panose="02020603050405020304" pitchFamily="18" charset="0"/>
                <a:cs typeface="Times New Roman" panose="02020603050405020304" pitchFamily="18" charset="0"/>
              </a:rPr>
              <a:t> — отрицательная). Электрические процессы в </a:t>
            </a:r>
            <a:r>
              <a:rPr lang="ru-RU" sz="2400" i="1" dirty="0">
                <a:effectLst/>
                <a:latin typeface="Times New Roman" panose="02020603050405020304" pitchFamily="18" charset="0"/>
                <a:cs typeface="Times New Roman" panose="02020603050405020304" pitchFamily="18" charset="0"/>
              </a:rPr>
              <a:t>p-n</a:t>
            </a:r>
            <a:r>
              <a:rPr lang="ru-RU" sz="2400" dirty="0">
                <a:effectLst/>
                <a:latin typeface="Times New Roman" panose="02020603050405020304" pitchFamily="18" charset="0"/>
                <a:cs typeface="Times New Roman" panose="02020603050405020304" pitchFamily="18" charset="0"/>
              </a:rPr>
              <a:t>-переходах являются основой работы полупроводниковых приборов с нелинейной вольт-амперной характеристикой (диодов, транзисторов и других</a:t>
            </a:r>
            <a:r>
              <a:rPr lang="en-US" sz="2400" dirty="0">
                <a:effectLst/>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A472D5-6A35-42EF-A56C-A00FBF15F533}"/>
              </a:ext>
            </a:extLst>
          </p:cNvPr>
          <p:cNvSpPr>
            <a:spLocks noGrp="1"/>
          </p:cNvSpPr>
          <p:nvPr>
            <p:ph type="title"/>
          </p:nvPr>
        </p:nvSpPr>
        <p:spPr>
          <a:xfrm>
            <a:off x="0" y="0"/>
            <a:ext cx="12192000" cy="884903"/>
          </a:xfrm>
        </p:spPr>
        <p:txBody>
          <a:bodyPr>
            <a:normAutofit fontScale="90000"/>
          </a:bodyPr>
          <a:lstStyle/>
          <a:p>
            <a:r>
              <a:rPr lang="ru-RU" dirty="0">
                <a:effectLst/>
              </a:rPr>
              <a:t>Применение диодов в выпрямительных устройствах </a:t>
            </a:r>
            <a:endParaRPr lang="ru-RU" dirty="0"/>
          </a:p>
        </p:txBody>
      </p:sp>
      <p:sp>
        <p:nvSpPr>
          <p:cNvPr id="4" name="Прямоугольник 3">
            <a:extLst>
              <a:ext uri="{FF2B5EF4-FFF2-40B4-BE49-F238E27FC236}">
                <a16:creationId xmlns:a16="http://schemas.microsoft.com/office/drawing/2014/main" id="{EB7EE274-E1E6-4EF7-A6CF-7A20559B782C}"/>
              </a:ext>
            </a:extLst>
          </p:cNvPr>
          <p:cNvSpPr/>
          <p:nvPr/>
        </p:nvSpPr>
        <p:spPr>
          <a:xfrm>
            <a:off x="265471" y="1042501"/>
            <a:ext cx="5830529" cy="4300216"/>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Выпрямительные диоды</a:t>
            </a:r>
            <a:r>
              <a:rPr lang="ru-RU" sz="2400" dirty="0">
                <a:latin typeface="Times New Roman" panose="02020603050405020304" pitchFamily="18" charset="0"/>
                <a:cs typeface="Times New Roman" panose="02020603050405020304" pitchFamily="18" charset="0"/>
              </a:rPr>
              <a:t> — диоды, предназначенные для преобразова-ния переменного тока в постоянный. На смену электровакуумным диодам и игнитронам пришли диоды из полупроводниковых материалов и диодные мосты (четыре диода в одном корпусе). Обычно к быстродействию, ёмкости p-n перехода и стабильности параметров выпрямительных диодов не предъявляют специальных требований.</a:t>
            </a:r>
          </a:p>
        </p:txBody>
      </p:sp>
      <p:pic>
        <p:nvPicPr>
          <p:cNvPr id="7170" name="Picture 2" descr="https://upload.wikimedia.org/wikipedia/commons/thumb/3/38/Electrionics_Analogy_-_Valve_%28Diodes_comparison%29.svg/300px-Electrionics_Analogy_-_Valve_%28Diodes_comparison%29.svg.png">
            <a:extLst>
              <a:ext uri="{FF2B5EF4-FFF2-40B4-BE49-F238E27FC236}">
                <a16:creationId xmlns:a16="http://schemas.microsoft.com/office/drawing/2014/main" id="{7DA447E6-59AC-4731-900D-AC06F3661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894" y="1042501"/>
            <a:ext cx="5214170" cy="3910628"/>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0C41542E-A5C9-4DCB-85FD-94A76CC1E312}"/>
              </a:ext>
            </a:extLst>
          </p:cNvPr>
          <p:cNvSpPr/>
          <p:nvPr/>
        </p:nvSpPr>
        <p:spPr>
          <a:xfrm>
            <a:off x="6387895" y="5249521"/>
            <a:ext cx="5053780" cy="830997"/>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13 — Аналогия между работой обратного клапана и диода</a:t>
            </a:r>
          </a:p>
        </p:txBody>
      </p:sp>
    </p:spTree>
    <p:extLst>
      <p:ext uri="{BB962C8B-B14F-4D97-AF65-F5344CB8AC3E}">
        <p14:creationId xmlns:p14="http://schemas.microsoft.com/office/powerpoint/2010/main" val="359939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BA027E07-7D2A-4BDF-ACBA-5CC55008CF3B}"/>
              </a:ext>
            </a:extLst>
          </p:cNvPr>
          <p:cNvSpPr/>
          <p:nvPr/>
        </p:nvSpPr>
        <p:spPr>
          <a:xfrm>
            <a:off x="405899" y="402811"/>
            <a:ext cx="11166669" cy="630942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Основные параметры выпрямительных диодов:</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среднее прямое напряжение </a:t>
            </a:r>
            <a:r>
              <a:rPr lang="en-US" sz="2400" dirty="0">
                <a:latin typeface="Times New Roman" panose="02020603050405020304" pitchFamily="18" charset="0"/>
                <a:cs typeface="Times New Roman" panose="02020603050405020304" pitchFamily="18" charset="0"/>
              </a:rPr>
              <a:t>U</a:t>
            </a:r>
            <a:r>
              <a:rPr lang="ru-RU" sz="1400" dirty="0" err="1">
                <a:latin typeface="Times New Roman" panose="02020603050405020304" pitchFamily="18" charset="0"/>
                <a:cs typeface="Times New Roman" panose="02020603050405020304" pitchFamily="18" charset="0"/>
              </a:rPr>
              <a:t>пр.ср</a:t>
            </a:r>
            <a:r>
              <a:rPr lang="ru-RU" sz="1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 указанном токе </a:t>
            </a:r>
            <a:r>
              <a:rPr lang="en-US" sz="2400" dirty="0">
                <a:latin typeface="Times New Roman" panose="02020603050405020304" pitchFamily="18" charset="0"/>
                <a:cs typeface="Times New Roman" panose="02020603050405020304" pitchFamily="18" charset="0"/>
              </a:rPr>
              <a:t>I </a:t>
            </a:r>
            <a:r>
              <a:rPr lang="ru-RU" sz="1400" dirty="0" err="1">
                <a:latin typeface="Times New Roman" panose="02020603050405020304" pitchFamily="18" charset="0"/>
                <a:cs typeface="Times New Roman" panose="02020603050405020304" pitchFamily="18" charset="0"/>
              </a:rPr>
              <a:t>пр.ср</a:t>
            </a:r>
            <a:endParaRPr lang="en-US" sz="1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средний обратный ток </a:t>
            </a:r>
            <a:r>
              <a:rPr lang="en-US" sz="2400" dirty="0">
                <a:latin typeface="Times New Roman" panose="02020603050405020304" pitchFamily="18" charset="0"/>
                <a:cs typeface="Times New Roman" panose="02020603050405020304" pitchFamily="18" charset="0"/>
              </a:rPr>
              <a:t>I</a:t>
            </a:r>
            <a:r>
              <a:rPr lang="ru-RU" sz="2400" dirty="0">
                <a:latin typeface="Times New Roman" panose="02020603050405020304" pitchFamily="18" charset="0"/>
                <a:cs typeface="Times New Roman" panose="02020603050405020304" pitchFamily="18" charset="0"/>
              </a:rPr>
              <a:t> </a:t>
            </a:r>
            <a:r>
              <a:rPr lang="ru-RU" sz="1400" dirty="0" err="1">
                <a:latin typeface="Times New Roman" panose="02020603050405020304" pitchFamily="18" charset="0"/>
                <a:cs typeface="Times New Roman" panose="02020603050405020304" pitchFamily="18" charset="0"/>
              </a:rPr>
              <a:t>обр.ср</a:t>
            </a:r>
            <a:r>
              <a:rPr lang="ru-RU" sz="1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 заданных значениях обратного напряжения</a:t>
            </a:r>
            <a:r>
              <a:rPr lang="en-US" sz="2400" dirty="0">
                <a:latin typeface="Times New Roman" panose="02020603050405020304" pitchFamily="18" charset="0"/>
                <a:cs typeface="Times New Roman" panose="02020603050405020304" pitchFamily="18" charset="0"/>
              </a:rPr>
              <a:t> U</a:t>
            </a:r>
            <a:r>
              <a:rPr lang="ru-RU" sz="1400" dirty="0">
                <a:latin typeface="Times New Roman" panose="02020603050405020304" pitchFamily="18" charset="0"/>
                <a:cs typeface="Times New Roman" panose="02020603050405020304" pitchFamily="18" charset="0"/>
              </a:rPr>
              <a:t>обр. </a:t>
            </a:r>
            <a:r>
              <a:rPr lang="ru-RU" sz="2400" dirty="0">
                <a:latin typeface="Times New Roman" panose="02020603050405020304" pitchFamily="18" charset="0"/>
                <a:cs typeface="Times New Roman" panose="02020603050405020304" pitchFamily="18" charset="0"/>
              </a:rPr>
              <a:t>и температуры</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допустимое амплитудное значение обратного напряжения </a:t>
            </a:r>
            <a:r>
              <a:rPr lang="en-US" sz="2400" dirty="0">
                <a:latin typeface="Times New Roman" panose="02020603050405020304" pitchFamily="18" charset="0"/>
                <a:cs typeface="Times New Roman" panose="02020603050405020304" pitchFamily="18" charset="0"/>
              </a:rPr>
              <a:t>U</a:t>
            </a:r>
            <a:r>
              <a:rPr lang="ru-RU" sz="1400" dirty="0" err="1">
                <a:latin typeface="Times New Roman" panose="02020603050405020304" pitchFamily="18" charset="0"/>
                <a:cs typeface="Times New Roman" panose="02020603050405020304" pitchFamily="18" charset="0"/>
              </a:rPr>
              <a:t>обр.макс</a:t>
            </a:r>
            <a:r>
              <a:rPr lang="ru-RU" sz="1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средний прямой ток </a:t>
            </a:r>
            <a:r>
              <a:rPr lang="en-US" sz="2400" dirty="0">
                <a:latin typeface="Times New Roman" panose="02020603050405020304" pitchFamily="18" charset="0"/>
                <a:cs typeface="Times New Roman" panose="02020603050405020304" pitchFamily="18" charset="0"/>
              </a:rPr>
              <a:t>I</a:t>
            </a:r>
            <a:r>
              <a:rPr lang="ru-RU" sz="1400" dirty="0" err="1">
                <a:latin typeface="Times New Roman" panose="02020603050405020304" pitchFamily="18" charset="0"/>
                <a:cs typeface="Times New Roman" panose="02020603050405020304" pitchFamily="18" charset="0"/>
              </a:rPr>
              <a:t>пр.ср</a:t>
            </a:r>
            <a:r>
              <a:rPr lang="ru-RU" sz="1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частота без снижения режимов. </a:t>
            </a:r>
            <a:br>
              <a:rPr lang="ru-RU" sz="1200" dirty="0"/>
            </a:br>
            <a:r>
              <a:rPr lang="ru-RU" sz="1200" dirty="0"/>
              <a:t> </a:t>
            </a:r>
          </a:p>
          <a:p>
            <a:pPr indent="540000" algn="just">
              <a:lnSpc>
                <a:spcPts val="3000"/>
              </a:lnSpc>
            </a:pPr>
            <a:r>
              <a:rPr lang="ru-RU" sz="2400" dirty="0">
                <a:latin typeface="Times New Roman" panose="02020603050405020304" pitchFamily="18" charset="0"/>
                <a:cs typeface="Times New Roman" panose="02020603050405020304" pitchFamily="18" charset="0"/>
              </a:rPr>
              <a:t>Частотный диапазон выпрямительных диодов невелик. При преобразовании промышленного переменного тока рабочая частота составляет 50 Гц, предельная частота выпрямительных диодов не превышает 20 кГц.</a:t>
            </a:r>
          </a:p>
          <a:p>
            <a:pPr indent="540000" algn="just">
              <a:lnSpc>
                <a:spcPts val="3000"/>
              </a:lnSpc>
            </a:pPr>
            <a:r>
              <a:rPr lang="ru-RU" sz="2400" dirty="0">
                <a:latin typeface="Times New Roman" panose="02020603050405020304" pitchFamily="18" charset="0"/>
                <a:cs typeface="Times New Roman" panose="02020603050405020304" pitchFamily="18" charset="0"/>
              </a:rPr>
              <a:t>Среди выпрямительных диодов следует особо выделить диоды </a:t>
            </a:r>
            <a:r>
              <a:rPr lang="ru-RU" sz="2400" dirty="0" err="1">
                <a:latin typeface="Times New Roman" panose="02020603050405020304" pitchFamily="18" charset="0"/>
                <a:cs typeface="Times New Roman" panose="02020603050405020304" pitchFamily="18" charset="0"/>
              </a:rPr>
              <a:t>Шотки</a:t>
            </a:r>
            <a:r>
              <a:rPr lang="ru-RU" sz="2400" dirty="0">
                <a:latin typeface="Times New Roman" panose="02020603050405020304" pitchFamily="18" charset="0"/>
                <a:cs typeface="Times New Roman" panose="02020603050405020304" pitchFamily="18" charset="0"/>
              </a:rPr>
              <a:t>, создаваемые на базе контакта металл-полупроводник и отличающиеся более высокой рабочей частотой (для 1 МГц и более), низким прямым падением напряжения (менее 0,6 В).</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936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D1898EE-628B-4363-8DBE-B056D6F3AE51}"/>
              </a:ext>
            </a:extLst>
          </p:cNvPr>
          <p:cNvSpPr/>
          <p:nvPr/>
        </p:nvSpPr>
        <p:spPr>
          <a:xfrm>
            <a:off x="275303" y="191948"/>
            <a:ext cx="11710220" cy="3530775"/>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Диод Шоттки</a:t>
            </a:r>
            <a:r>
              <a:rPr lang="ru-RU" sz="2400" dirty="0">
                <a:latin typeface="Times New Roman" panose="02020603050405020304" pitchFamily="18" charset="0"/>
                <a:cs typeface="Times New Roman" panose="02020603050405020304" pitchFamily="18" charset="0"/>
              </a:rPr>
              <a:t> — полупроводниковый диод с малым падением напряжения при прямом включении. Назван в честь немецкого физика Вальтера Шоттки. В специальной литературе часто используется более полное название — Диод с барьером Шоттки.</a:t>
            </a:r>
          </a:p>
          <a:p>
            <a:pPr indent="540000" algn="just">
              <a:lnSpc>
                <a:spcPts val="3000"/>
              </a:lnSpc>
            </a:pPr>
            <a:r>
              <a:rPr lang="ru-RU" sz="2400" dirty="0">
                <a:latin typeface="Times New Roman" panose="02020603050405020304" pitchFamily="18" charset="0"/>
                <a:cs typeface="Times New Roman" panose="02020603050405020304" pitchFamily="18" charset="0"/>
              </a:rPr>
              <a:t>В диодах Шоттки в качестве барьера Шоттки используется переход металл-полупроводник, в отличие от обычных диодов, где используется p-n-переход. Переход металл-полупроводник обладает рядом особенных свойств (отличных от свойств полупроводникового p-n-перехода). К ним относятся: </a:t>
            </a:r>
            <a:r>
              <a:rPr lang="ru-RU" sz="2400" i="1" dirty="0">
                <a:latin typeface="Times New Roman" panose="02020603050405020304" pitchFamily="18" charset="0"/>
                <a:cs typeface="Times New Roman" panose="02020603050405020304" pitchFamily="18" charset="0"/>
              </a:rPr>
              <a:t>пониженное падение напряжения </a:t>
            </a:r>
            <a:r>
              <a:rPr lang="ru-RU" sz="2400" dirty="0">
                <a:latin typeface="Times New Roman" panose="02020603050405020304" pitchFamily="18" charset="0"/>
                <a:cs typeface="Times New Roman" panose="02020603050405020304" pitchFamily="18" charset="0"/>
              </a:rPr>
              <a:t>при прямом включении, </a:t>
            </a:r>
            <a:r>
              <a:rPr lang="ru-RU" sz="2400" i="1" dirty="0">
                <a:latin typeface="Times New Roman" panose="02020603050405020304" pitchFamily="18" charset="0"/>
                <a:cs typeface="Times New Roman" panose="02020603050405020304" pitchFamily="18" charset="0"/>
              </a:rPr>
              <a:t>высокий ток утечки</a:t>
            </a:r>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очень маленький заряд обратного восстановления</a:t>
            </a:r>
            <a:r>
              <a:rPr lang="ru-RU" sz="24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pic>
        <p:nvPicPr>
          <p:cNvPr id="9218" name="Picture 2" descr="https://upload.wikimedia.org/wikipedia/commons/thumb/8/84/Schottky_diode_symbol_ru.svg/1920px-Schottky_diode_symbol_ru.svg.png">
            <a:extLst>
              <a:ext uri="{FF2B5EF4-FFF2-40B4-BE49-F238E27FC236}">
                <a16:creationId xmlns:a16="http://schemas.microsoft.com/office/drawing/2014/main" id="{A978E7A0-BB89-4634-B8C0-C36889CD0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03" y="3919368"/>
            <a:ext cx="6096000" cy="2613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19EC0AAB-EA63-4C20-95C4-B032C992D190}"/>
              </a:ext>
            </a:extLst>
          </p:cNvPr>
          <p:cNvSpPr/>
          <p:nvPr/>
        </p:nvSpPr>
        <p:spPr>
          <a:xfrm>
            <a:off x="6592794" y="5504751"/>
            <a:ext cx="5166587" cy="830997"/>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14 — Условное обозначение диода Шоттки по ГОСТ 2.730-73</a:t>
            </a:r>
          </a:p>
        </p:txBody>
      </p:sp>
    </p:spTree>
    <p:extLst>
      <p:ext uri="{BB962C8B-B14F-4D97-AF65-F5344CB8AC3E}">
        <p14:creationId xmlns:p14="http://schemas.microsoft.com/office/powerpoint/2010/main" val="1877382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EC33AC5-3698-434A-A6AE-7EC74F287BB5}"/>
              </a:ext>
            </a:extLst>
          </p:cNvPr>
          <p:cNvSpPr/>
          <p:nvPr/>
        </p:nvSpPr>
        <p:spPr>
          <a:xfrm>
            <a:off x="245807" y="117693"/>
            <a:ext cx="6263148"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Диоды Шоттки изготавливаются обычно на основе кремния (Si) или арсенида галлия (GaAs), реже — на основе германия (Ge). Выбор металла для контакта с полупроводником определяет многие параметры диода Шоттки. В первую очередь — это величина контактной разности потенциалов, образующейся на границе металл-полупроводник. </a:t>
            </a:r>
          </a:p>
          <a:p>
            <a:pPr indent="540000" algn="just">
              <a:lnSpc>
                <a:spcPts val="3000"/>
              </a:lnSpc>
            </a:pPr>
            <a:r>
              <a:rPr lang="ru-RU" sz="2400" dirty="0">
                <a:latin typeface="Times New Roman" panose="02020603050405020304" pitchFamily="18" charset="0"/>
                <a:cs typeface="Times New Roman" panose="02020603050405020304" pitchFamily="18" charset="0"/>
              </a:rPr>
              <a:t>При использовании диода Шоттки в качестве детектора она определяет его чувствительность, а при использовании в смесителях — необходимую мощность гетеродина. Поэтому чаще всего используются металлы Ag, Au, Pt, Pd, W, которые наносятся на полупроводник и дают величину потенциального барьера 0,2...0,9 эВ.</a:t>
            </a:r>
          </a:p>
        </p:txBody>
      </p:sp>
      <p:pic>
        <p:nvPicPr>
          <p:cNvPr id="10242" name="Picture 2" descr="https://upload.wikimedia.org/wikipedia/commons/7/70/Detektornii_diod_shotki.jpg">
            <a:extLst>
              <a:ext uri="{FF2B5EF4-FFF2-40B4-BE49-F238E27FC236}">
                <a16:creationId xmlns:a16="http://schemas.microsoft.com/office/drawing/2014/main" id="{AFD51B2B-E3C8-4DFA-9613-1F08A9572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1" y="253126"/>
            <a:ext cx="4837471" cy="3701398"/>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B75E24D9-FA15-4D52-A59C-0AA7A35D81FE}"/>
              </a:ext>
            </a:extLst>
          </p:cNvPr>
          <p:cNvSpPr/>
          <p:nvPr/>
        </p:nvSpPr>
        <p:spPr>
          <a:xfrm>
            <a:off x="7010401" y="4136526"/>
            <a:ext cx="4837471" cy="2677656"/>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15 — Структура детекторного Шоттки диода: 1 — полупроводниковая подложка; 2 — эпитаксиальная плёнка; 3 — контакт металл-полупроводник; 4 — металлическая плёнка; 5 — внешний контакт</a:t>
            </a:r>
          </a:p>
        </p:txBody>
      </p:sp>
    </p:spTree>
    <p:extLst>
      <p:ext uri="{BB962C8B-B14F-4D97-AF65-F5344CB8AC3E}">
        <p14:creationId xmlns:p14="http://schemas.microsoft.com/office/powerpoint/2010/main" val="103275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989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045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8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B813942-D424-4F1A-B98C-537C1AA71BBC}"/>
              </a:ext>
            </a:extLst>
          </p:cNvPr>
          <p:cNvPicPr>
            <a:picLocks noChangeAspect="1"/>
          </p:cNvPicPr>
          <p:nvPr/>
        </p:nvPicPr>
        <p:blipFill rotWithShape="1">
          <a:blip r:embed="rId2">
            <a:extLst>
              <a:ext uri="{28A0092B-C50C-407E-A947-70E740481C1C}">
                <a14:useLocalDpi xmlns:a14="http://schemas.microsoft.com/office/drawing/2010/main" val="0"/>
              </a:ext>
            </a:extLst>
          </a:blip>
          <a:srcRect l="-767" t="11813" r="767"/>
          <a:stretch/>
        </p:blipFill>
        <p:spPr>
          <a:xfrm>
            <a:off x="8035317" y="3500375"/>
            <a:ext cx="3741364" cy="2883619"/>
          </a:xfrm>
          <a:prstGeom prst="rect">
            <a:avLst/>
          </a:prstGeom>
        </p:spPr>
      </p:pic>
      <p:sp>
        <p:nvSpPr>
          <p:cNvPr id="6" name="Прямоугольник 5">
            <a:extLst>
              <a:ext uri="{FF2B5EF4-FFF2-40B4-BE49-F238E27FC236}">
                <a16:creationId xmlns:a16="http://schemas.microsoft.com/office/drawing/2014/main" id="{6115FD58-9C53-4B5C-A190-F7958AAFDA48}"/>
              </a:ext>
            </a:extLst>
          </p:cNvPr>
          <p:cNvSpPr/>
          <p:nvPr/>
        </p:nvSpPr>
        <p:spPr>
          <a:xfrm>
            <a:off x="7443019" y="6371249"/>
            <a:ext cx="5135512" cy="453009"/>
          </a:xfrm>
          <a:prstGeom prst="rect">
            <a:avLst/>
          </a:prstGeom>
        </p:spPr>
        <p:txBody>
          <a:bodyPr wrap="square">
            <a:spAutoFit/>
          </a:bodyPr>
          <a:lstStyle/>
          <a:p>
            <a:pPr>
              <a:lnSpc>
                <a:spcPts val="3000"/>
              </a:lnSpc>
            </a:pPr>
            <a:r>
              <a:rPr lang="ru-RU" sz="2400" dirty="0">
                <a:latin typeface="Times New Roman" panose="02020603050405020304" pitchFamily="18" charset="0"/>
                <a:cs typeface="Times New Roman" panose="02020603050405020304" pitchFamily="18" charset="0"/>
              </a:rPr>
              <a:t>Рисунок 1 - Состояние равновесия</a:t>
            </a:r>
          </a:p>
        </p:txBody>
      </p:sp>
      <p:sp>
        <p:nvSpPr>
          <p:cNvPr id="7" name="Прямоугольник 6">
            <a:extLst>
              <a:ext uri="{FF2B5EF4-FFF2-40B4-BE49-F238E27FC236}">
                <a16:creationId xmlns:a16="http://schemas.microsoft.com/office/drawing/2014/main" id="{0C899258-409B-442B-BB2F-355312A702CB}"/>
              </a:ext>
            </a:extLst>
          </p:cNvPr>
          <p:cNvSpPr/>
          <p:nvPr/>
        </p:nvSpPr>
        <p:spPr>
          <a:xfrm>
            <a:off x="265471" y="260246"/>
            <a:ext cx="11641394"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условиях равновесия p-n перехода, когда отсутствует внешнее напряжение, энергия Ферми одинакова для любого объема полупроводника, что приводит к горизонтальности положения уровня Ферми на энергетической диаграмме, представленной на рис. 1.</a:t>
            </a:r>
          </a:p>
        </p:txBody>
      </p:sp>
      <p:sp>
        <p:nvSpPr>
          <p:cNvPr id="8" name="Прямоугольник 7">
            <a:extLst>
              <a:ext uri="{FF2B5EF4-FFF2-40B4-BE49-F238E27FC236}">
                <a16:creationId xmlns:a16="http://schemas.microsoft.com/office/drawing/2014/main" id="{0F728D52-96FE-4185-B97A-BF40A7BCA82B}"/>
              </a:ext>
            </a:extLst>
          </p:cNvPr>
          <p:cNvSpPr/>
          <p:nvPr/>
        </p:nvSpPr>
        <p:spPr>
          <a:xfrm>
            <a:off x="265470" y="1806362"/>
            <a:ext cx="11641394"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Уровень Ферми в полупроводнике p-типа расположен вблизи энергетического уровня потолка валентной зоны, а в полупроводнике n-типа – вблизи энергетического уровня дна зоны проводимости, причем уровень Ферми ближе расположен к энергетическому уровню потолка валентной зоны, чем к энергетическому уровню дна зоны проводимости, из-за того, что NА&gt;&gt;NД. </a:t>
            </a:r>
          </a:p>
        </p:txBody>
      </p:sp>
      <p:sp>
        <p:nvSpPr>
          <p:cNvPr id="9" name="Прямоугольник 8">
            <a:extLst>
              <a:ext uri="{FF2B5EF4-FFF2-40B4-BE49-F238E27FC236}">
                <a16:creationId xmlns:a16="http://schemas.microsoft.com/office/drawing/2014/main" id="{4B0C06ED-9BE3-47C7-9D25-7A3BA41CDDAF}"/>
              </a:ext>
            </a:extLst>
          </p:cNvPr>
          <p:cNvSpPr/>
          <p:nvPr/>
        </p:nvSpPr>
        <p:spPr>
          <a:xfrm>
            <a:off x="415318" y="3762888"/>
            <a:ext cx="7283339"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У изолированных p- и n-областей энергии Ферми неравны, поэтому при объединении областей в единый кристалл полупроводника на основании фундаментального свойства уровня Ферми (</a:t>
            </a:r>
            <a:r>
              <a:rPr lang="ru-RU" sz="2400" dirty="0" err="1">
                <a:latin typeface="Times New Roman" panose="02020603050405020304" pitchFamily="18" charset="0"/>
                <a:cs typeface="Times New Roman" panose="02020603050405020304" pitchFamily="18" charset="0"/>
              </a:rPr>
              <a:t>gradWF</a:t>
            </a:r>
            <a:r>
              <a:rPr lang="ru-RU" sz="2400" dirty="0">
                <a:latin typeface="Times New Roman" panose="02020603050405020304" pitchFamily="18" charset="0"/>
                <a:cs typeface="Times New Roman" panose="02020603050405020304" pitchFamily="18" charset="0"/>
              </a:rPr>
              <a:t> = 0) происходит смещение энергетических уровней n-области относительно энергетических уровней p-области.</a:t>
            </a:r>
          </a:p>
        </p:txBody>
      </p:sp>
    </p:spTree>
    <p:extLst>
      <p:ext uri="{BB962C8B-B14F-4D97-AF65-F5344CB8AC3E}">
        <p14:creationId xmlns:p14="http://schemas.microsoft.com/office/powerpoint/2010/main" val="274432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A2376D76-C8B5-42E7-B823-8535DA6930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490"/>
          <a:stretch/>
        </p:blipFill>
        <p:spPr>
          <a:xfrm>
            <a:off x="7785622" y="4136545"/>
            <a:ext cx="4040702" cy="2480187"/>
          </a:xfrm>
        </p:spPr>
      </p:pic>
      <p:sp>
        <p:nvSpPr>
          <p:cNvPr id="6" name="Прямоугольник 5">
            <a:extLst>
              <a:ext uri="{FF2B5EF4-FFF2-40B4-BE49-F238E27FC236}">
                <a16:creationId xmlns:a16="http://schemas.microsoft.com/office/drawing/2014/main" id="{D0EBAFAE-39C9-4233-94FC-BB0C67DE68D8}"/>
              </a:ext>
            </a:extLst>
          </p:cNvPr>
          <p:cNvSpPr/>
          <p:nvPr/>
        </p:nvSpPr>
        <p:spPr>
          <a:xfrm>
            <a:off x="1288790" y="6163723"/>
            <a:ext cx="6235178" cy="453009"/>
          </a:xfrm>
          <a:prstGeom prst="rect">
            <a:avLst/>
          </a:prstGeom>
        </p:spPr>
        <p:txBody>
          <a:bodyPr wrap="square">
            <a:spAutoFit/>
          </a:bodyPr>
          <a:lstStyle/>
          <a:p>
            <a:pPr>
              <a:lnSpc>
                <a:spcPts val="3000"/>
              </a:lnSpc>
            </a:pPr>
            <a:r>
              <a:rPr lang="ru-RU" sz="2400" dirty="0">
                <a:latin typeface="Times New Roman" panose="02020603050405020304" pitchFamily="18" charset="0"/>
                <a:cs typeface="Times New Roman" panose="02020603050405020304" pitchFamily="18" charset="0"/>
              </a:rPr>
              <a:t>Рисунок 2 - Приложенное прямое напряжение</a:t>
            </a:r>
          </a:p>
        </p:txBody>
      </p:sp>
      <p:sp>
        <p:nvSpPr>
          <p:cNvPr id="7" name="Прямоугольник 6">
            <a:extLst>
              <a:ext uri="{FF2B5EF4-FFF2-40B4-BE49-F238E27FC236}">
                <a16:creationId xmlns:a16="http://schemas.microsoft.com/office/drawing/2014/main" id="{B5FFAD30-7DB7-4050-95B7-8BFDF87933EE}"/>
              </a:ext>
            </a:extLst>
          </p:cNvPr>
          <p:cNvSpPr/>
          <p:nvPr/>
        </p:nvSpPr>
        <p:spPr>
          <a:xfrm>
            <a:off x="285135" y="145025"/>
            <a:ext cx="11541189" cy="468493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прямом включении p-n-перехода внешнее напряжение создает в переходе поле, которое противоположно по направлению внутреннему диффузионному полю, рисунок 2.</a:t>
            </a: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Напряженность результирующего поля падает, что сопровождается сужением запирающего слоя. В результате этого большое количество основных носителей зарядов получает возможность диффузионно переходить в соседнюю область (ток дрейфа при этом не изменяется, поскольку он зависит от количества неосновных носителей, появляющихся на границах перехода), т.е. через переход будет протекать результирующий ток, определяемый в основном диффузионной составляющей. Диффузионный ток зависит от высоты потенциального барьера и по мере его снижения увеличивается экспоненциально.</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02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014930AB-2570-4EFE-87ED-6430BA70A0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223"/>
          <a:stretch/>
        </p:blipFill>
        <p:spPr>
          <a:xfrm>
            <a:off x="8032955" y="974753"/>
            <a:ext cx="4031316" cy="2604189"/>
          </a:xfrm>
        </p:spPr>
      </p:pic>
      <p:sp>
        <p:nvSpPr>
          <p:cNvPr id="6" name="Прямоугольник 5">
            <a:extLst>
              <a:ext uri="{FF2B5EF4-FFF2-40B4-BE49-F238E27FC236}">
                <a16:creationId xmlns:a16="http://schemas.microsoft.com/office/drawing/2014/main" id="{2115760B-9D40-40DE-B928-A21E9847AA94}"/>
              </a:ext>
            </a:extLst>
          </p:cNvPr>
          <p:cNvSpPr/>
          <p:nvPr/>
        </p:nvSpPr>
        <p:spPr>
          <a:xfrm>
            <a:off x="8032955" y="3815463"/>
            <a:ext cx="3755922" cy="837730"/>
          </a:xfrm>
          <a:prstGeom prst="rect">
            <a:avLst/>
          </a:prstGeom>
        </p:spPr>
        <p:txBody>
          <a:bodyPr wrap="square">
            <a:spAutoFit/>
          </a:bodyPr>
          <a:lstStyle/>
          <a:p>
            <a:pPr algn="just">
              <a:lnSpc>
                <a:spcPts val="3000"/>
              </a:lnSpc>
            </a:pPr>
            <a:r>
              <a:rPr lang="ru-RU" sz="2400" dirty="0">
                <a:latin typeface="Times New Roman" panose="02020603050405020304" pitchFamily="18" charset="0"/>
                <a:cs typeface="Times New Roman" panose="02020603050405020304" pitchFamily="18" charset="0"/>
              </a:rPr>
              <a:t>Рисунок 3 - Приложенное обратное напряжение</a:t>
            </a:r>
          </a:p>
        </p:txBody>
      </p:sp>
      <p:sp>
        <p:nvSpPr>
          <p:cNvPr id="7" name="Прямоугольник 6">
            <a:extLst>
              <a:ext uri="{FF2B5EF4-FFF2-40B4-BE49-F238E27FC236}">
                <a16:creationId xmlns:a16="http://schemas.microsoft.com/office/drawing/2014/main" id="{B4BD76B8-EEC3-4681-B90C-5D4BC2ADC464}"/>
              </a:ext>
            </a:extLst>
          </p:cNvPr>
          <p:cNvSpPr/>
          <p:nvPr/>
        </p:nvSpPr>
        <p:spPr>
          <a:xfrm>
            <a:off x="212510" y="172490"/>
            <a:ext cx="7820445" cy="699326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включении p-n-перехода в обратном направлении внешнее обратное напряжение создает электрическое поле, совпадающее по направлению с диффузионным, что приводит к росту потенциального барьера и увеличению ширины запирающего слоя, рисунок 3.</a:t>
            </a:r>
          </a:p>
          <a:p>
            <a:pPr indent="540000" algn="just">
              <a:lnSpc>
                <a:spcPts val="3000"/>
              </a:lnSpc>
            </a:pPr>
            <a:r>
              <a:rPr lang="ru-RU" sz="2400" dirty="0">
                <a:latin typeface="Times New Roman" panose="02020603050405020304" pitchFamily="18" charset="0"/>
                <a:cs typeface="Times New Roman" panose="02020603050405020304" pitchFamily="18" charset="0"/>
              </a:rPr>
              <a:t>Все это уменьшает диффузионные токи основных носителей. Для неосновных носителей поле в p-n-переходе остается ускоряющим, и поэтому дрейфовый ток не изменяется. Поскольку количество дрейфующих неосновных носителей не зависит от приложенного напряжения (оно влияет только на их скорость), то при увеличении обратного напряжения ток через переход стремится к предельному значению IS , которое называется током насыщения. Чем больше концентрация примесей доноров и акцепторов, тем меньше ток насыщения, а с увеличением температуры ток насыщения растет по экспоненциальному закону.</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68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87A6B95-F3CA-4CEF-AEB3-BF10174252A9}"/>
              </a:ext>
            </a:extLst>
          </p:cNvPr>
          <p:cNvSpPr/>
          <p:nvPr/>
        </p:nvSpPr>
        <p:spPr>
          <a:xfrm>
            <a:off x="186813" y="213114"/>
            <a:ext cx="7030064"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Полупроводниковый диод (рисунок</a:t>
            </a:r>
            <a:r>
              <a:rPr lang="en-US" sz="2400" dirty="0">
                <a:latin typeface="Times New Roman" panose="02020603050405020304" pitchFamily="18" charset="0"/>
                <a:cs typeface="Times New Roman" panose="02020603050405020304" pitchFamily="18" charset="0"/>
              </a:rPr>
              <a:t> 4</a:t>
            </a:r>
            <a:r>
              <a:rPr lang="ru-RU" sz="2400" dirty="0">
                <a:latin typeface="Times New Roman" panose="02020603050405020304" pitchFamily="18" charset="0"/>
                <a:cs typeface="Times New Roman" panose="02020603050405020304" pitchFamily="18" charset="0"/>
              </a:rPr>
              <a:t>) – прибор с одним p-n–переходом и двумя контактами для включения в цепь. Диоды применяют для пропускания тока только в одном направлении, что необходимо для преобразования переменного тока в постоянный, а также для детектирования радиосигналов.</a:t>
            </a:r>
          </a:p>
          <a:p>
            <a:pPr indent="540000" algn="just">
              <a:lnSpc>
                <a:spcPts val="3000"/>
              </a:lnSpc>
            </a:pPr>
            <a:r>
              <a:rPr lang="ru-RU" sz="2400" dirty="0">
                <a:latin typeface="Times New Roman" panose="02020603050405020304" pitchFamily="18" charset="0"/>
                <a:cs typeface="Times New Roman" panose="02020603050405020304" pitchFamily="18" charset="0"/>
              </a:rPr>
              <a:t>Как правило, диоды изготавливают из кристалла германия или кремния, с проводимостью n-типа. В одну из поверхностей кристалла вплавляют каплю индия. Вследствие диффузии атомов индия в глубь основного кристалла, в нём образуется область p-типа. Остальная часть кристалла по-прежнему имеет проводимость n-типа. Между ними и возникает p-n–переход, способный пропускать постоянный электрический ток только в одном направлении</a:t>
            </a:r>
          </a:p>
        </p:txBody>
      </p:sp>
      <p:pic>
        <p:nvPicPr>
          <p:cNvPr id="1026" name="Picture 2" descr="_?_">
            <a:extLst>
              <a:ext uri="{FF2B5EF4-FFF2-40B4-BE49-F238E27FC236}">
                <a16:creationId xmlns:a16="http://schemas.microsoft.com/office/drawing/2014/main" id="{D4457A8D-8C41-4161-AD7C-5D353EBE8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752" y="384378"/>
            <a:ext cx="4469172" cy="3351879"/>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a:extLst>
              <a:ext uri="{FF2B5EF4-FFF2-40B4-BE49-F238E27FC236}">
                <a16:creationId xmlns:a16="http://schemas.microsoft.com/office/drawing/2014/main" id="{C3BF288E-F7E9-4100-8E84-4D4C588915E0}"/>
              </a:ext>
            </a:extLst>
          </p:cNvPr>
          <p:cNvSpPr/>
          <p:nvPr/>
        </p:nvSpPr>
        <p:spPr>
          <a:xfrm>
            <a:off x="7414752" y="3780722"/>
            <a:ext cx="4469172" cy="2923877"/>
          </a:xfrm>
          <a:prstGeom prst="rect">
            <a:avLst/>
          </a:prstGeom>
        </p:spPr>
        <p:txBody>
          <a:bodyPr wrap="square">
            <a:spAutoFit/>
          </a:bodyPr>
          <a:lstStyle/>
          <a:p>
            <a:pPr algn="just"/>
            <a:r>
              <a:rPr lang="ru-RU" sz="2300" dirty="0">
                <a:latin typeface="Times New Roman" panose="02020603050405020304" pitchFamily="18" charset="0"/>
                <a:cs typeface="Times New Roman" panose="02020603050405020304" pitchFamily="18" charset="0"/>
              </a:rPr>
              <a:t>Рисунок </a:t>
            </a:r>
            <a:r>
              <a:rPr lang="en-US" sz="2300" dirty="0">
                <a:latin typeface="Times New Roman" panose="02020603050405020304" pitchFamily="18" charset="0"/>
                <a:cs typeface="Times New Roman" panose="02020603050405020304" pitchFamily="18" charset="0"/>
              </a:rPr>
              <a:t>4 - </a:t>
            </a:r>
            <a:r>
              <a:rPr lang="ru-RU" sz="2300" dirty="0">
                <a:latin typeface="Times New Roman" panose="02020603050405020304" pitchFamily="18" charset="0"/>
                <a:cs typeface="Times New Roman" panose="02020603050405020304" pitchFamily="18" charset="0"/>
              </a:rPr>
              <a:t>Полупроводниковые диоды различной мощности (слева и справа) и схема их устройства (в центре). В монокристалл n-типа из кремния или германия вплавляют каплю индия. В результате диффузии индия образуется p-n–переход.</a:t>
            </a:r>
          </a:p>
        </p:txBody>
      </p:sp>
    </p:spTree>
    <p:extLst>
      <p:ext uri="{BB962C8B-B14F-4D97-AF65-F5344CB8AC3E}">
        <p14:creationId xmlns:p14="http://schemas.microsoft.com/office/powerpoint/2010/main" val="315964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9/90/PN_diode_with_electrical_symbol-ru.svg/1920px-PN_diode_with_electrical_symbol-ru.svg.png">
            <a:extLst>
              <a:ext uri="{FF2B5EF4-FFF2-40B4-BE49-F238E27FC236}">
                <a16:creationId xmlns:a16="http://schemas.microsoft.com/office/drawing/2014/main" id="{33BA0670-835D-4CCB-9754-412AAD615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671" y="1296809"/>
            <a:ext cx="5308334" cy="2004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0CF63057-5DBD-4BFF-B90A-B713397F453D}"/>
              </a:ext>
            </a:extLst>
          </p:cNvPr>
          <p:cNvSpPr/>
          <p:nvPr/>
        </p:nvSpPr>
        <p:spPr>
          <a:xfrm>
            <a:off x="6096000" y="3435069"/>
            <a:ext cx="5487005" cy="1607171"/>
          </a:xfrm>
          <a:prstGeom prst="rect">
            <a:avLst/>
          </a:prstGeom>
        </p:spPr>
        <p:txBody>
          <a:bodyPr wrap="square">
            <a:spAutoFit/>
          </a:bodyPr>
          <a:lstStyle/>
          <a:p>
            <a:pPr algn="just">
              <a:lnSpc>
                <a:spcPts val="3000"/>
              </a:lnSpc>
            </a:pPr>
            <a:r>
              <a:rPr lang="ru-RU" sz="2000" dirty="0">
                <a:latin typeface="Times New Roman" panose="02020603050405020304" pitchFamily="18" charset="0"/>
                <a:cs typeface="Times New Roman" panose="02020603050405020304" pitchFamily="18" charset="0"/>
              </a:rPr>
              <a:t>Рисунок </a:t>
            </a:r>
            <a:r>
              <a:rPr lang="en-US" sz="2000" dirty="0">
                <a:latin typeface="Times New Roman" panose="02020603050405020304" pitchFamily="18" charset="0"/>
                <a:cs typeface="Times New Roman" panose="02020603050405020304" pitchFamily="18" charset="0"/>
              </a:rPr>
              <a:t>5</a:t>
            </a:r>
            <a:r>
              <a:rPr lang="ru-RU" sz="2000" dirty="0">
                <a:latin typeface="Times New Roman" panose="02020603050405020304" pitchFamily="18" charset="0"/>
                <a:cs typeface="Times New Roman" panose="02020603050405020304" pitchFamily="18" charset="0"/>
              </a:rPr>
              <a:t> - Схема полупроводникового кремниевого диода. Ниже приведено его символическое изображение на электрических принципиальных схемах.</a:t>
            </a:r>
          </a:p>
        </p:txBody>
      </p:sp>
      <p:sp>
        <p:nvSpPr>
          <p:cNvPr id="7" name="Заголовок 1">
            <a:extLst>
              <a:ext uri="{FF2B5EF4-FFF2-40B4-BE49-F238E27FC236}">
                <a16:creationId xmlns:a16="http://schemas.microsoft.com/office/drawing/2014/main" id="{575C07D7-B98B-4057-9ABE-112AACEEA9BA}"/>
              </a:ext>
            </a:extLst>
          </p:cNvPr>
          <p:cNvSpPr>
            <a:spLocks noGrp="1"/>
          </p:cNvSpPr>
          <p:nvPr>
            <p:ph type="title"/>
          </p:nvPr>
        </p:nvSpPr>
        <p:spPr>
          <a:xfrm>
            <a:off x="810422" y="198617"/>
            <a:ext cx="10353762" cy="970450"/>
          </a:xfrm>
        </p:spPr>
        <p:txBody>
          <a:bodyPr>
            <a:normAutofit fontScale="90000"/>
          </a:bodyPr>
          <a:lstStyle/>
          <a:p>
            <a:r>
              <a:rPr lang="ru-RU" dirty="0">
                <a:effectLst/>
              </a:rPr>
              <a:t>Основные параметры и способы применения диодов</a:t>
            </a:r>
            <a:endParaRPr lang="ru-RU" dirty="0"/>
          </a:p>
        </p:txBody>
      </p:sp>
      <p:sp>
        <p:nvSpPr>
          <p:cNvPr id="5" name="Прямоугольник 4">
            <a:extLst>
              <a:ext uri="{FF2B5EF4-FFF2-40B4-BE49-F238E27FC236}">
                <a16:creationId xmlns:a16="http://schemas.microsoft.com/office/drawing/2014/main" id="{2652E01D-6DD8-49EB-BF07-CCC469A2A12C}"/>
              </a:ext>
            </a:extLst>
          </p:cNvPr>
          <p:cNvSpPr/>
          <p:nvPr/>
        </p:nvSpPr>
        <p:spPr>
          <a:xfrm>
            <a:off x="178671" y="5161456"/>
            <a:ext cx="11404334" cy="159511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отличие от других типов диодов, например, вакуумных, принцип действия полупроводниковых диодов основывается на различных физических явлениях переноса зарядов в твердотельном полупроводнике и взаимодействии их с электромагнитным полем в полупроводнике.</a:t>
            </a:r>
          </a:p>
        </p:txBody>
      </p:sp>
      <p:sp>
        <p:nvSpPr>
          <p:cNvPr id="6" name="Прямоугольник 5">
            <a:extLst>
              <a:ext uri="{FF2B5EF4-FFF2-40B4-BE49-F238E27FC236}">
                <a16:creationId xmlns:a16="http://schemas.microsoft.com/office/drawing/2014/main" id="{25759291-DBBC-4BDD-9FD6-20C5CEE04EE9}"/>
              </a:ext>
            </a:extLst>
          </p:cNvPr>
          <p:cNvSpPr/>
          <p:nvPr/>
        </p:nvSpPr>
        <p:spPr>
          <a:xfrm>
            <a:off x="178671" y="1299339"/>
            <a:ext cx="5738659"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Полупроводниковый диод —полупроводниковый прибор, в широком смысле — электронный прибор, изготовленный из полупроводникового материала, имеющий два электрических вывода (электрода). В более узком смысле — полупроводниковый прибор, во внутренней структуре которого сформирован один p-n-переход.</a:t>
            </a:r>
          </a:p>
        </p:txBody>
      </p:sp>
    </p:spTree>
    <p:extLst>
      <p:ext uri="{BB962C8B-B14F-4D97-AF65-F5344CB8AC3E}">
        <p14:creationId xmlns:p14="http://schemas.microsoft.com/office/powerpoint/2010/main" val="71548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15EA19-B84E-44C2-9CC9-928E73CB90C7}"/>
              </a:ext>
            </a:extLst>
          </p:cNvPr>
          <p:cNvSpPr>
            <a:spLocks noGrp="1"/>
          </p:cNvSpPr>
          <p:nvPr>
            <p:ph type="title"/>
          </p:nvPr>
        </p:nvSpPr>
        <p:spPr>
          <a:xfrm>
            <a:off x="913795" y="167148"/>
            <a:ext cx="10353762" cy="970450"/>
          </a:xfrm>
        </p:spPr>
        <p:txBody>
          <a:bodyPr>
            <a:normAutofit fontScale="90000"/>
          </a:bodyPr>
          <a:lstStyle/>
          <a:p>
            <a:r>
              <a:rPr lang="ru-RU" dirty="0">
                <a:effectLst/>
              </a:rPr>
              <a:t>Основные характеристики и параметры диодов</a:t>
            </a:r>
            <a:br>
              <a:rPr lang="ru-RU" dirty="0">
                <a:effectLst/>
              </a:rPr>
            </a:br>
            <a:endParaRPr lang="ru-RU" dirty="0"/>
          </a:p>
        </p:txBody>
      </p:sp>
      <p:sp>
        <p:nvSpPr>
          <p:cNvPr id="3" name="Объект 2">
            <a:extLst>
              <a:ext uri="{FF2B5EF4-FFF2-40B4-BE49-F238E27FC236}">
                <a16:creationId xmlns:a16="http://schemas.microsoft.com/office/drawing/2014/main" id="{6ACC8BDB-BB35-4A04-8B3F-1DA47C379E54}"/>
              </a:ext>
            </a:extLst>
          </p:cNvPr>
          <p:cNvSpPr>
            <a:spLocks noGrp="1"/>
          </p:cNvSpPr>
          <p:nvPr>
            <p:ph idx="1"/>
          </p:nvPr>
        </p:nvSpPr>
        <p:spPr>
          <a:xfrm>
            <a:off x="215703" y="916372"/>
            <a:ext cx="11651831" cy="5700738"/>
          </a:xfrm>
        </p:spPr>
        <p:txBody>
          <a:bodyPr>
            <a:noAutofit/>
          </a:bodyPr>
          <a:lstStyle/>
          <a:p>
            <a:r>
              <a:rPr lang="ru-RU" dirty="0">
                <a:effectLst/>
                <a:latin typeface="Times New Roman" panose="02020603050405020304" pitchFamily="18" charset="0"/>
                <a:cs typeface="Times New Roman" panose="02020603050405020304" pitchFamily="18" charset="0"/>
              </a:rPr>
              <a:t>Вольт-амперная характеристика</a:t>
            </a:r>
          </a:p>
          <a:p>
            <a:r>
              <a:rPr lang="ru-RU" dirty="0">
                <a:effectLst/>
                <a:latin typeface="Times New Roman" panose="02020603050405020304" pitchFamily="18" charset="0"/>
                <a:cs typeface="Times New Roman" panose="02020603050405020304" pitchFamily="18" charset="0"/>
              </a:rPr>
              <a:t>Максимально допустимое постоянное обратное напряжение</a:t>
            </a:r>
          </a:p>
          <a:p>
            <a:r>
              <a:rPr lang="ru-RU" dirty="0">
                <a:effectLst/>
                <a:latin typeface="Times New Roman" panose="02020603050405020304" pitchFamily="18" charset="0"/>
                <a:cs typeface="Times New Roman" panose="02020603050405020304" pitchFamily="18" charset="0"/>
              </a:rPr>
              <a:t>Максимально допустимое импульсное обратное напряжение</a:t>
            </a:r>
          </a:p>
          <a:p>
            <a:r>
              <a:rPr lang="ru-RU" dirty="0">
                <a:effectLst/>
                <a:latin typeface="Times New Roman" panose="02020603050405020304" pitchFamily="18" charset="0"/>
                <a:cs typeface="Times New Roman" panose="02020603050405020304" pitchFamily="18" charset="0"/>
              </a:rPr>
              <a:t>Максимально допустимый постоянный прямой ток</a:t>
            </a:r>
          </a:p>
          <a:p>
            <a:r>
              <a:rPr lang="ru-RU" dirty="0">
                <a:effectLst/>
                <a:latin typeface="Times New Roman" panose="02020603050405020304" pitchFamily="18" charset="0"/>
                <a:cs typeface="Times New Roman" panose="02020603050405020304" pitchFamily="18" charset="0"/>
              </a:rPr>
              <a:t>Максимально допустимый импульсный прямой ток</a:t>
            </a:r>
          </a:p>
          <a:p>
            <a:r>
              <a:rPr lang="ru-RU" dirty="0">
                <a:effectLst/>
                <a:latin typeface="Times New Roman" panose="02020603050405020304" pitchFamily="18" charset="0"/>
                <a:cs typeface="Times New Roman" panose="02020603050405020304" pitchFamily="18" charset="0"/>
              </a:rPr>
              <a:t>Номинальный постоянный прямой ток</a:t>
            </a:r>
          </a:p>
          <a:p>
            <a:r>
              <a:rPr lang="ru-RU" dirty="0">
                <a:effectLst/>
                <a:latin typeface="Times New Roman" panose="02020603050405020304" pitchFamily="18" charset="0"/>
                <a:cs typeface="Times New Roman" panose="02020603050405020304" pitchFamily="18" charset="0"/>
              </a:rPr>
              <a:t>Прямое постоянное напряжение на диоде при номинальном токе (т. н. «падение напряжения»)</a:t>
            </a:r>
          </a:p>
          <a:p>
            <a:r>
              <a:rPr lang="ru-RU" dirty="0">
                <a:effectLst/>
                <a:latin typeface="Times New Roman" panose="02020603050405020304" pitchFamily="18" charset="0"/>
                <a:cs typeface="Times New Roman" panose="02020603050405020304" pitchFamily="18" charset="0"/>
              </a:rPr>
              <a:t>Постоянный обратный ток, указывается при максимально допустимом обратном напряжении</a:t>
            </a:r>
          </a:p>
          <a:p>
            <a:r>
              <a:rPr lang="ru-RU" dirty="0">
                <a:effectLst/>
                <a:latin typeface="Times New Roman" panose="02020603050405020304" pitchFamily="18" charset="0"/>
                <a:cs typeface="Times New Roman" panose="02020603050405020304" pitchFamily="18" charset="0"/>
              </a:rPr>
              <a:t>Диапазон рабочих частот</a:t>
            </a:r>
          </a:p>
          <a:p>
            <a:r>
              <a:rPr lang="ru-RU" dirty="0">
                <a:effectLst/>
                <a:latin typeface="Times New Roman" panose="02020603050405020304" pitchFamily="18" charset="0"/>
                <a:cs typeface="Times New Roman" panose="02020603050405020304" pitchFamily="18" charset="0"/>
              </a:rPr>
              <a:t>Ёмкость</a:t>
            </a:r>
          </a:p>
          <a:p>
            <a:r>
              <a:rPr lang="ru-RU" dirty="0">
                <a:effectLst/>
                <a:latin typeface="Times New Roman" panose="02020603050405020304" pitchFamily="18" charset="0"/>
                <a:cs typeface="Times New Roman" panose="02020603050405020304" pitchFamily="18" charset="0"/>
              </a:rPr>
              <a:t>Пробивное напряжение (для защитных диодов и стабилитронов)</a:t>
            </a:r>
          </a:p>
          <a:p>
            <a:r>
              <a:rPr lang="ru-RU" dirty="0">
                <a:effectLst/>
                <a:latin typeface="Times New Roman" panose="02020603050405020304" pitchFamily="18" charset="0"/>
                <a:cs typeface="Times New Roman" panose="02020603050405020304" pitchFamily="18" charset="0"/>
              </a:rPr>
              <a:t>Тепловое сопротивление корпуса при различных вариантах монтажа</a:t>
            </a:r>
          </a:p>
          <a:p>
            <a:r>
              <a:rPr lang="ru-RU" dirty="0">
                <a:effectLst/>
                <a:latin typeface="Times New Roman" panose="02020603050405020304" pitchFamily="18" charset="0"/>
                <a:cs typeface="Times New Roman" panose="02020603050405020304" pitchFamily="18" charset="0"/>
              </a:rPr>
              <a:t>Максимально допустимая мощность рассеивания</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06120-BE5D-4900-88CA-D6B1CDBFC206}"/>
              </a:ext>
            </a:extLst>
          </p:cNvPr>
          <p:cNvSpPr>
            <a:spLocks noGrp="1"/>
          </p:cNvSpPr>
          <p:nvPr>
            <p:ph type="title"/>
          </p:nvPr>
        </p:nvSpPr>
        <p:spPr>
          <a:xfrm>
            <a:off x="913795" y="265471"/>
            <a:ext cx="10353762" cy="970450"/>
          </a:xfrm>
        </p:spPr>
        <p:txBody>
          <a:bodyPr>
            <a:normAutofit fontScale="90000"/>
          </a:bodyPr>
          <a:lstStyle/>
          <a:p>
            <a:r>
              <a:rPr lang="ru-RU" dirty="0">
                <a:effectLst/>
              </a:rPr>
              <a:t>Вольт-амперная характеристика</a:t>
            </a:r>
            <a:br>
              <a:rPr lang="ru-RU" dirty="0">
                <a:effectLst/>
              </a:rPr>
            </a:b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95F995E-2E78-479D-8E66-7DBED12B2992}"/>
                  </a:ext>
                </a:extLst>
              </p:cNvPr>
              <p:cNvSpPr>
                <a:spLocks noGrp="1"/>
              </p:cNvSpPr>
              <p:nvPr>
                <p:ph idx="1"/>
              </p:nvPr>
            </p:nvSpPr>
            <p:spPr>
              <a:xfrm>
                <a:off x="333586" y="842629"/>
                <a:ext cx="11514180" cy="5749900"/>
              </a:xfrm>
            </p:spPr>
            <p:txBody>
              <a:bodyPr>
                <a:normAutofit/>
              </a:bodyPr>
              <a:lstStyle/>
              <a:p>
                <a:pPr marL="0" indent="540000" algn="just">
                  <a:lnSpc>
                    <a:spcPts val="3000"/>
                  </a:lnSpc>
                  <a:spcBef>
                    <a:spcPts val="0"/>
                  </a:spcBef>
                  <a:spcAft>
                    <a:spcPts val="0"/>
                  </a:spcAft>
                  <a:buNone/>
                </a:pPr>
                <a:r>
                  <a:rPr lang="ru-RU" sz="2800" dirty="0">
                    <a:solidFill>
                      <a:srgbClr val="FFFF00"/>
                    </a:solidFill>
                    <a:latin typeface="Times New Roman" panose="02020603050405020304" pitchFamily="18" charset="0"/>
                    <a:cs typeface="Times New Roman" panose="02020603050405020304" pitchFamily="18" charset="0"/>
                  </a:rPr>
                  <a:t>Вольт-амперная характеристика</a:t>
                </a:r>
                <a:r>
                  <a:rPr lang="ru-RU" sz="2800" dirty="0">
                    <a:latin typeface="Times New Roman" panose="02020603050405020304" pitchFamily="18" charset="0"/>
                    <a:cs typeface="Times New Roman" panose="02020603050405020304" pitchFamily="18" charset="0"/>
                  </a:rPr>
                  <a:t> (ВАХ) — зависимость тока через двухполюсник от напряжения на этом двухполюснике. Описывает поведение двухполюсника на постоянном токе. Также ВАХ называют функцию, выражающую (описывающую) эту зависимость и график этой функции.</a:t>
                </a:r>
              </a:p>
              <a:p>
                <a:pPr marL="0" indent="540000" algn="just">
                  <a:lnSpc>
                    <a:spcPts val="3000"/>
                  </a:lnSpc>
                  <a:spcBef>
                    <a:spcPts val="0"/>
                  </a:spcBef>
                  <a:spcAft>
                    <a:spcPts val="0"/>
                  </a:spcAft>
                  <a:buNone/>
                </a:pPr>
                <a:r>
                  <a:rPr lang="ru-RU" sz="2800" dirty="0">
                    <a:effectLst/>
                    <a:latin typeface="Times New Roman" panose="02020603050405020304" pitchFamily="18" charset="0"/>
                    <a:cs typeface="Times New Roman" panose="02020603050405020304" pitchFamily="18" charset="0"/>
                  </a:rPr>
                  <a:t>Обычно рассматривают ВАХ нелинейных элементов (степень нелинейности определяется коэффициентом нелинейности:</a:t>
                </a:r>
                <a:endParaRPr lang="en-US" sz="2800" dirty="0">
                  <a:effectLst/>
                  <a:latin typeface="Times New Roman" panose="02020603050405020304" pitchFamily="18" charset="0"/>
                  <a:cs typeface="Times New Roman" panose="02020603050405020304" pitchFamily="18" charset="0"/>
                </a:endParaRPr>
              </a:p>
              <a:p>
                <a:pPr marL="0" indent="540000" algn="just">
                  <a:lnSpc>
                    <a:spcPts val="3000"/>
                  </a:lnSpc>
                  <a:spcBef>
                    <a:spcPts val="0"/>
                  </a:spcBef>
                  <a:spcAft>
                    <a:spcPts val="0"/>
                  </a:spcAft>
                  <a:buNone/>
                </a:pPr>
                <a:endParaRPr lang="ru-RU" sz="2800" dirty="0">
                  <a:effectLst/>
                  <a:latin typeface="Times New Roman" panose="02020603050405020304" pitchFamily="18" charset="0"/>
                  <a:cs typeface="Times New Roman" panose="02020603050405020304" pitchFamily="18" charset="0"/>
                </a:endParaRPr>
              </a:p>
              <a:p>
                <a:pPr marL="0" indent="0" algn="ctr">
                  <a:lnSpc>
                    <a:spcPts val="3000"/>
                  </a:lnSpc>
                  <a:spcBef>
                    <a:spcPts val="0"/>
                  </a:spcBef>
                  <a:spcAft>
                    <a:spcPts val="0"/>
                  </a:spcAft>
                  <a:buNone/>
                </a:pPr>
                <a14:m>
                  <m:oMath xmlns:m="http://schemas.openxmlformats.org/officeDocument/2006/math">
                    <m:r>
                      <a:rPr lang="ru-RU" sz="2800" i="1" smtClean="0">
                        <a:latin typeface="Cambria Math" panose="02040503050406030204" pitchFamily="18" charset="0"/>
                        <a:ea typeface="Cambria Math" panose="02040503050406030204" pitchFamily="18" charset="0"/>
                        <a:cs typeface="Times New Roman" panose="02020603050405020304" pitchFamily="18" charset="0"/>
                      </a:rPr>
                      <m:t>𝛽</m:t>
                    </m:r>
                    <m:r>
                      <a:rPr lang="ru-RU" sz="2800" b="0" i="1"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ru-RU" sz="2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𝑈</m:t>
                        </m:r>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den>
                    </m:f>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 </m:t>
                    </m:r>
                    <m:f>
                      <m:f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𝑑𝐼</m:t>
                        </m:r>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𝑑𝑈</m:t>
                        </m:r>
                      </m:den>
                    </m:f>
                  </m:oMath>
                </a14:m>
                <a:r>
                  <a:rPr lang="en-US" sz="2800" dirty="0">
                    <a:latin typeface="Times New Roman" panose="02020603050405020304" pitchFamily="18" charset="0"/>
                    <a:cs typeface="Times New Roman" panose="02020603050405020304" pitchFamily="18" charset="0"/>
                  </a:rPr>
                  <a:t> </a:t>
                </a:r>
              </a:p>
              <a:p>
                <a:pPr marL="0" indent="0" algn="ctr">
                  <a:lnSpc>
                    <a:spcPts val="3000"/>
                  </a:lnSpc>
                  <a:spcBef>
                    <a:spcPts val="0"/>
                  </a:spcBef>
                  <a:spcAft>
                    <a:spcPts val="0"/>
                  </a:spcAft>
                  <a:buNone/>
                </a:pPr>
                <a:endParaRPr lang="en-US" sz="2800" dirty="0">
                  <a:latin typeface="Times New Roman" panose="02020603050405020304" pitchFamily="18" charset="0"/>
                  <a:cs typeface="Times New Roman" panose="02020603050405020304" pitchFamily="18" charset="0"/>
                </a:endParaRPr>
              </a:p>
              <a:p>
                <a:pPr marL="0" indent="0" algn="just">
                  <a:lnSpc>
                    <a:spcPts val="3000"/>
                  </a:lnSpc>
                  <a:spcBef>
                    <a:spcPts val="0"/>
                  </a:spcBef>
                  <a:spcAft>
                    <a:spcPts val="0"/>
                  </a:spcAft>
                  <a:buNone/>
                </a:pPr>
                <a:r>
                  <a:rPr lang="ru-RU" sz="2800" dirty="0">
                    <a:effectLst/>
                    <a:latin typeface="Times New Roman" panose="02020603050405020304" pitchFamily="18" charset="0"/>
                    <a:cs typeface="Times New Roman" panose="02020603050405020304" pitchFamily="18" charset="0"/>
                  </a:rPr>
                  <a:t>поскольку для линейных элементов ВАХ представляет собой прямую линию (описывающуюся законом Ома) и потому тривиальна.</a:t>
                </a:r>
                <a:endParaRPr lang="en-US" sz="2800" dirty="0">
                  <a:effectLst/>
                  <a:latin typeface="Times New Roman" panose="02020603050405020304" pitchFamily="18" charset="0"/>
                  <a:cs typeface="Times New Roman" panose="02020603050405020304" pitchFamily="18" charset="0"/>
                </a:endParaRPr>
              </a:p>
              <a:p>
                <a:pPr marL="0" indent="540000" algn="just">
                  <a:lnSpc>
                    <a:spcPts val="3000"/>
                  </a:lnSpc>
                  <a:spcBef>
                    <a:spcPts val="0"/>
                  </a:spcBef>
                  <a:spcAft>
                    <a:spcPts val="0"/>
                  </a:spcAft>
                  <a:buNone/>
                </a:pPr>
                <a:r>
                  <a:rPr lang="ru-RU" sz="2400" dirty="0">
                    <a:latin typeface="Times New Roman" panose="02020603050405020304" pitchFamily="18" charset="0"/>
                    <a:cs typeface="Times New Roman" panose="02020603050405020304" pitchFamily="18" charset="0"/>
                  </a:rPr>
                  <a:t>Примеры элементов, обладающих существенно нелинейной ВАХ: диод, тиристор, стабилитрон.</a:t>
                </a:r>
                <a:endParaRPr lang="en-US" sz="2400" dirty="0">
                  <a:latin typeface="Times New Roman" panose="02020603050405020304" pitchFamily="18" charset="0"/>
                  <a:cs typeface="Times New Roman" panose="02020603050405020304" pitchFamily="18" charset="0"/>
                </a:endParaRPr>
              </a:p>
              <a:p>
                <a:pPr marL="0" indent="0" algn="ctr">
                  <a:lnSpc>
                    <a:spcPts val="3000"/>
                  </a:lnSpc>
                  <a:spcBef>
                    <a:spcPts val="0"/>
                  </a:spcBef>
                  <a:spcAft>
                    <a:spcPts val="0"/>
                  </a:spcAft>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Объект 2">
                <a:extLst>
                  <a:ext uri="{FF2B5EF4-FFF2-40B4-BE49-F238E27FC236}">
                    <a16:creationId xmlns:a16="http://schemas.microsoft.com/office/drawing/2014/main" id="{195F995E-2E78-479D-8E66-7DBED12B2992}"/>
                  </a:ext>
                </a:extLst>
              </p:cNvPr>
              <p:cNvSpPr>
                <a:spLocks noGrp="1" noRot="1" noChangeAspect="1" noMove="1" noResize="1" noEditPoints="1" noAdjustHandles="1" noChangeArrowheads="1" noChangeShapeType="1" noTextEdit="1"/>
              </p:cNvSpPr>
              <p:nvPr>
                <p:ph idx="1"/>
              </p:nvPr>
            </p:nvSpPr>
            <p:spPr>
              <a:xfrm>
                <a:off x="333586" y="842629"/>
                <a:ext cx="11514180" cy="5749900"/>
              </a:xfr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738705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1074</TotalTime>
  <Words>748</Words>
  <Application>Microsoft Office PowerPoint</Application>
  <PresentationFormat>Широкоэкранный</PresentationFormat>
  <Paragraphs>92</Paragraphs>
  <Slides>26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Calisto MT</vt:lpstr>
      <vt:lpstr>Cambria Math</vt:lpstr>
      <vt:lpstr>Times New Roman</vt:lpstr>
      <vt:lpstr>Wingdings 2</vt:lpstr>
      <vt:lpstr>Сланец</vt:lpstr>
      <vt:lpstr>Устройство, принцип действия и характеристики диодов</vt:lpstr>
      <vt:lpstr>Полупроводниковые приборы с одним p-n-переходом</vt:lpstr>
      <vt:lpstr>Презентация PowerPoint</vt:lpstr>
      <vt:lpstr>Презентация PowerPoint</vt:lpstr>
      <vt:lpstr>Презентация PowerPoint</vt:lpstr>
      <vt:lpstr>Презентация PowerPoint</vt:lpstr>
      <vt:lpstr>Основные параметры и способы применения диодов</vt:lpstr>
      <vt:lpstr>Основные характеристики и параметры диодов </vt:lpstr>
      <vt:lpstr>Вольт-амперная характеристика </vt:lpstr>
      <vt:lpstr>Презентация PowerPoint</vt:lpstr>
      <vt:lpstr>Преобразования ВАХ </vt:lpstr>
      <vt:lpstr>Электрическая ёмкость</vt:lpstr>
      <vt:lpstr>Способы применения диодов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Применение диодов в выпрямительных устройствах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81</cp:revision>
  <dcterms:created xsi:type="dcterms:W3CDTF">2019-03-05T13:15:09Z</dcterms:created>
  <dcterms:modified xsi:type="dcterms:W3CDTF">2019-03-21T12:31:10Z</dcterms:modified>
</cp:coreProperties>
</file>