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9" r:id="rId4"/>
    <p:sldId id="280" r:id="rId5"/>
    <p:sldId id="281" r:id="rId6"/>
    <p:sldId id="282" r:id="rId7"/>
    <p:sldId id="283" r:id="rId8"/>
    <p:sldId id="284" r:id="rId9"/>
    <p:sldId id="285" r:id="rId10"/>
    <p:sldId id="286" r:id="rId11"/>
    <p:sldId id="287" r:id="rId12"/>
    <p:sldId id="288" r:id="rId13"/>
    <p:sldId id="289" r:id="rId14"/>
    <p:sldId id="277" r:id="rId15"/>
    <p:sldId id="291" r:id="rId16"/>
    <p:sldId id="290" r:id="rId17"/>
    <p:sldId id="292" r:id="rId18"/>
    <p:sldId id="293" r:id="rId19"/>
    <p:sldId id="299" r:id="rId20"/>
    <p:sldId id="300" r:id="rId21"/>
    <p:sldId id="301" r:id="rId22"/>
    <p:sldId id="302" r:id="rId23"/>
    <p:sldId id="294" r:id="rId24"/>
    <p:sldId id="295" r:id="rId25"/>
    <p:sldId id="296" r:id="rId26"/>
    <p:sldId id="297" r:id="rId27"/>
    <p:sldId id="298"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03.04.2019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03.04.2019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03.04.2019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Транзисторы биполярные и полевые устройства</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E561A84-FF54-452D-84B5-CDB946AC3818}"/>
              </a:ext>
            </a:extLst>
          </p:cNvPr>
          <p:cNvSpPr/>
          <p:nvPr/>
        </p:nvSpPr>
        <p:spPr>
          <a:xfrm>
            <a:off x="235971" y="137950"/>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Входное сопротивление</a:t>
            </a:r>
            <a:r>
              <a:rPr lang="ru-RU" sz="2300" dirty="0">
                <a:latin typeface="Times New Roman" panose="02020603050405020304" pitchFamily="18" charset="0"/>
                <a:cs typeface="Times New Roman" panose="02020603050405020304" pitchFamily="18" charset="0"/>
              </a:rPr>
              <a:t> — сопротивление транзистора входному переменному току при коротком замыкании на выходе. Изменение входного тока является результатом изменения входного напряжения, без влияния обратной связи от выходного напряжения.</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6AC22A-99E0-4DAC-B01D-EEB668BFEC1A}"/>
                  </a:ext>
                </a:extLst>
              </p:cNvPr>
              <p:cNvSpPr txBox="1"/>
              <p:nvPr/>
            </p:nvSpPr>
            <p:spPr>
              <a:xfrm>
                <a:off x="4642167" y="1431824"/>
                <a:ext cx="167014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36AC22A-99E0-4DAC-B01D-EEB668BFEC1A}"/>
                  </a:ext>
                </a:extLst>
              </p:cNvPr>
              <p:cNvSpPr txBox="1">
                <a:spLocks noRot="1" noChangeAspect="1" noMove="1" noResize="1" noEditPoints="1" noAdjustHandles="1" noChangeArrowheads="1" noChangeShapeType="1" noTextEdit="1"/>
              </p:cNvSpPr>
              <p:nvPr/>
            </p:nvSpPr>
            <p:spPr>
              <a:xfrm>
                <a:off x="4642167" y="1431824"/>
                <a:ext cx="1670143" cy="753861"/>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B62E5D-D6E1-4901-995E-0B5EB7F673A0}"/>
                  </a:ext>
                </a:extLst>
              </p:cNvPr>
              <p:cNvSpPr txBox="1"/>
              <p:nvPr/>
            </p:nvSpPr>
            <p:spPr>
              <a:xfrm>
                <a:off x="6479458" y="1724020"/>
                <a:ext cx="1848968" cy="461665"/>
              </a:xfrm>
              <a:prstGeom prst="rect">
                <a:avLst/>
              </a:prstGeom>
              <a:noFill/>
            </p:spPr>
            <p:txBody>
              <a:bodyPr wrap="none" rtlCol="0">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7" name="TextBox 6">
                <a:extLst>
                  <a:ext uri="{FF2B5EF4-FFF2-40B4-BE49-F238E27FC236}">
                    <a16:creationId xmlns:a16="http://schemas.microsoft.com/office/drawing/2014/main" id="{98B62E5D-D6E1-4901-995E-0B5EB7F673A0}"/>
                  </a:ext>
                </a:extLst>
              </p:cNvPr>
              <p:cNvSpPr txBox="1">
                <a:spLocks noRot="1" noChangeAspect="1" noMove="1" noResize="1" noEditPoints="1" noAdjustHandles="1" noChangeArrowheads="1" noChangeShapeType="1" noTextEdit="1"/>
              </p:cNvSpPr>
              <p:nvPr/>
            </p:nvSpPr>
            <p:spPr>
              <a:xfrm>
                <a:off x="6479458" y="1724020"/>
                <a:ext cx="1848968" cy="461665"/>
              </a:xfrm>
              <a:prstGeom prst="rect">
                <a:avLst/>
              </a:prstGeom>
              <a:blipFill>
                <a:blip r:embed="rId3"/>
                <a:stretch>
                  <a:fillRect l="-5281" t="-10526" r="-4290" b="-28947"/>
                </a:stretch>
              </a:blipFill>
            </p:spPr>
            <p:txBody>
              <a:bodyPr/>
              <a:lstStyle/>
              <a:p>
                <a:r>
                  <a:rPr lang="ru-RU">
                    <a:noFill/>
                  </a:rPr>
                  <a:t> </a:t>
                </a:r>
              </a:p>
            </p:txBody>
          </p:sp>
        </mc:Fallback>
      </mc:AlternateContent>
      <p:sp>
        <p:nvSpPr>
          <p:cNvPr id="8" name="Прямоугольник 7">
            <a:extLst>
              <a:ext uri="{FF2B5EF4-FFF2-40B4-BE49-F238E27FC236}">
                <a16:creationId xmlns:a16="http://schemas.microsoft.com/office/drawing/2014/main" id="{E097F77F-9E52-4AFF-8482-906F1FE150F6}"/>
              </a:ext>
            </a:extLst>
          </p:cNvPr>
          <p:cNvSpPr/>
          <p:nvPr/>
        </p:nvSpPr>
        <p:spPr>
          <a:xfrm>
            <a:off x="216308" y="2171541"/>
            <a:ext cx="11759381" cy="160717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обратной связи по напряжению</a:t>
            </a:r>
            <a:r>
              <a:rPr lang="ru-RU" sz="2300" dirty="0">
                <a:latin typeface="Times New Roman" panose="02020603050405020304" pitchFamily="18" charset="0"/>
                <a:cs typeface="Times New Roman" panose="02020603050405020304" pitchFamily="18" charset="0"/>
              </a:rPr>
              <a:t> показывает, какая доля выходного переменного напряжения передаётся на вход транзистора вследствие обратной связи в нём. Во входной цепи транзистора нет переменного тока, и изменение напряжения на входе происходит только в результате изменения выходного напряжения.</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B470C9-7561-48CE-AF97-5691D7C22A2E}"/>
                  </a:ext>
                </a:extLst>
              </p:cNvPr>
              <p:cNvSpPr txBox="1"/>
              <p:nvPr/>
            </p:nvSpPr>
            <p:spPr>
              <a:xfrm>
                <a:off x="4642167" y="3835991"/>
                <a:ext cx="152830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ru-RU" sz="2400" b="0" i="1" smtClean="0">
                              <a:latin typeface="Cambria Math" panose="02040503050406030204" pitchFamily="18" charset="0"/>
                            </a:rPr>
                            <m:t>2</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A5B470C9-7561-48CE-AF97-5691D7C22A2E}"/>
                  </a:ext>
                </a:extLst>
              </p:cNvPr>
              <p:cNvSpPr txBox="1">
                <a:spLocks noRot="1" noChangeAspect="1" noMove="1" noResize="1" noEditPoints="1" noAdjustHandles="1" noChangeArrowheads="1" noChangeShapeType="1" noTextEdit="1"/>
              </p:cNvSpPr>
              <p:nvPr/>
            </p:nvSpPr>
            <p:spPr>
              <a:xfrm>
                <a:off x="4642167" y="3835991"/>
                <a:ext cx="1528303" cy="75386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81329E1-A276-4B77-A973-BE776C8D519D}"/>
                  </a:ext>
                </a:extLst>
              </p:cNvPr>
              <p:cNvSpPr/>
              <p:nvPr/>
            </p:nvSpPr>
            <p:spPr>
              <a:xfrm>
                <a:off x="6274705" y="3961552"/>
                <a:ext cx="17551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10" name="Прямоугольник 9">
                <a:extLst>
                  <a:ext uri="{FF2B5EF4-FFF2-40B4-BE49-F238E27FC236}">
                    <a16:creationId xmlns:a16="http://schemas.microsoft.com/office/drawing/2014/main" id="{581329E1-A276-4B77-A973-BE776C8D519D}"/>
                  </a:ext>
                </a:extLst>
              </p:cNvPr>
              <p:cNvSpPr>
                <a:spLocks noRot="1" noChangeAspect="1" noMove="1" noResize="1" noEditPoints="1" noAdjustHandles="1" noChangeArrowheads="1" noChangeShapeType="1" noTextEdit="1"/>
              </p:cNvSpPr>
              <p:nvPr/>
            </p:nvSpPr>
            <p:spPr>
              <a:xfrm>
                <a:off x="6274705" y="3961552"/>
                <a:ext cx="1755160" cy="461665"/>
              </a:xfrm>
              <a:prstGeom prst="rect">
                <a:avLst/>
              </a:prstGeom>
              <a:blipFill>
                <a:blip r:embed="rId5"/>
                <a:stretch>
                  <a:fillRect l="-5208" t="-10526" r="-4514" b="-28947"/>
                </a:stretch>
              </a:blipFill>
            </p:spPr>
            <p:txBody>
              <a:bodyPr/>
              <a:lstStyle/>
              <a:p>
                <a:r>
                  <a:rPr lang="ru-RU">
                    <a:noFill/>
                  </a:rPr>
                  <a:t> </a:t>
                </a:r>
              </a:p>
            </p:txBody>
          </p:sp>
        </mc:Fallback>
      </mc:AlternateContent>
      <p:sp>
        <p:nvSpPr>
          <p:cNvPr id="11" name="Прямоугольник 10">
            <a:extLst>
              <a:ext uri="{FF2B5EF4-FFF2-40B4-BE49-F238E27FC236}">
                <a16:creationId xmlns:a16="http://schemas.microsoft.com/office/drawing/2014/main" id="{59B0CF8E-242A-47DE-BDA9-2D0759F9E565}"/>
              </a:ext>
            </a:extLst>
          </p:cNvPr>
          <p:cNvSpPr/>
          <p:nvPr/>
        </p:nvSpPr>
        <p:spPr>
          <a:xfrm>
            <a:off x="216307" y="4635689"/>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передачи тока</a:t>
            </a:r>
            <a:r>
              <a:rPr lang="ru-RU" sz="2300" dirty="0">
                <a:latin typeface="Times New Roman" panose="02020603050405020304" pitchFamily="18" charset="0"/>
                <a:cs typeface="Times New Roman" panose="02020603050405020304" pitchFamily="18" charset="0"/>
              </a:rPr>
              <a:t> (коэффициент усиления по току) показывает усиление переменного тока при нулевом сопротивлении нагрузки. Выходной ток зависит только от входного тока без влияния выходного напряжения.</a:t>
            </a: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9557905-378A-4E9E-BDCC-953C497C66C6}"/>
                  </a:ext>
                </a:extLst>
              </p:cNvPr>
              <p:cNvSpPr/>
              <p:nvPr/>
            </p:nvSpPr>
            <p:spPr>
              <a:xfrm>
                <a:off x="4642167" y="5868923"/>
                <a:ext cx="1626279"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ru-RU" sz="2400" b="0" i="1" smtClean="0">
                              <a:latin typeface="Cambria Math" panose="02040503050406030204" pitchFamily="18" charset="0"/>
                            </a:rPr>
                            <m:t>1</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sz="2400" dirty="0"/>
              </a:p>
            </p:txBody>
          </p:sp>
        </mc:Choice>
        <mc:Fallback xmlns="">
          <p:sp>
            <p:nvSpPr>
              <p:cNvPr id="2" name="Прямоугольник 1">
                <a:extLst>
                  <a:ext uri="{FF2B5EF4-FFF2-40B4-BE49-F238E27FC236}">
                    <a16:creationId xmlns:a16="http://schemas.microsoft.com/office/drawing/2014/main" id="{19557905-378A-4E9E-BDCC-953C497C66C6}"/>
                  </a:ext>
                </a:extLst>
              </p:cNvPr>
              <p:cNvSpPr>
                <a:spLocks noRot="1" noChangeAspect="1" noMove="1" noResize="1" noEditPoints="1" noAdjustHandles="1" noChangeArrowheads="1" noChangeShapeType="1" noTextEdit="1"/>
              </p:cNvSpPr>
              <p:nvPr/>
            </p:nvSpPr>
            <p:spPr>
              <a:xfrm>
                <a:off x="4642167" y="5868923"/>
                <a:ext cx="1626279" cy="846194"/>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3060317B-0924-435E-9722-C8D0F72A0C45}"/>
                  </a:ext>
                </a:extLst>
              </p:cNvPr>
              <p:cNvSpPr/>
              <p:nvPr/>
            </p:nvSpPr>
            <p:spPr>
              <a:xfrm>
                <a:off x="6312310" y="6070612"/>
                <a:ext cx="1848968"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3" name="Прямоугольник 2">
                <a:extLst>
                  <a:ext uri="{FF2B5EF4-FFF2-40B4-BE49-F238E27FC236}">
                    <a16:creationId xmlns:a16="http://schemas.microsoft.com/office/drawing/2014/main" id="{3060317B-0924-435E-9722-C8D0F72A0C45}"/>
                  </a:ext>
                </a:extLst>
              </p:cNvPr>
              <p:cNvSpPr>
                <a:spLocks noRot="1" noChangeAspect="1" noMove="1" noResize="1" noEditPoints="1" noAdjustHandles="1" noChangeArrowheads="1" noChangeShapeType="1" noTextEdit="1"/>
              </p:cNvSpPr>
              <p:nvPr/>
            </p:nvSpPr>
            <p:spPr>
              <a:xfrm>
                <a:off x="6312310" y="6070612"/>
                <a:ext cx="1848968" cy="461665"/>
              </a:xfrm>
              <a:prstGeom prst="rect">
                <a:avLst/>
              </a:prstGeom>
              <a:blipFill>
                <a:blip r:embed="rId7"/>
                <a:stretch>
                  <a:fillRect l="-4934" t="-10526" r="-4276" b="-28947"/>
                </a:stretch>
              </a:blipFill>
            </p:spPr>
            <p:txBody>
              <a:bodyPr/>
              <a:lstStyle/>
              <a:p>
                <a:r>
                  <a:rPr lang="ru-RU">
                    <a:noFill/>
                  </a:rPr>
                  <a:t> </a:t>
                </a:r>
              </a:p>
            </p:txBody>
          </p:sp>
        </mc:Fallback>
      </mc:AlternateContent>
    </p:spTree>
    <p:extLst>
      <p:ext uri="{BB962C8B-B14F-4D97-AF65-F5344CB8AC3E}">
        <p14:creationId xmlns:p14="http://schemas.microsoft.com/office/powerpoint/2010/main" val="245849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A8C855B-CFD5-4620-833E-669310FB6107}"/>
              </a:ext>
            </a:extLst>
          </p:cNvPr>
          <p:cNvSpPr/>
          <p:nvPr/>
        </p:nvSpPr>
        <p:spPr>
          <a:xfrm>
            <a:off x="216309" y="203623"/>
            <a:ext cx="11720052" cy="830997"/>
          </a:xfrm>
          <a:prstGeom prst="rect">
            <a:avLst/>
          </a:prstGeom>
        </p:spPr>
        <p:txBody>
          <a:bodyPr wrap="square">
            <a:spAutoFit/>
          </a:bodyPr>
          <a:lstStyle/>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Выходная проводимость</a:t>
            </a:r>
            <a:r>
              <a:rPr lang="ru-RU" sz="2400" dirty="0">
                <a:latin typeface="Times New Roman" panose="02020603050405020304" pitchFamily="18" charset="0"/>
                <a:cs typeface="Times New Roman" panose="02020603050405020304" pitchFamily="18" charset="0"/>
              </a:rPr>
              <a:t> — внутренняя проводимость для переменного тока между выходными зажимами. Выходной ток изменяется под влиянием выходного напряжения.</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4840FE39-75D7-44CB-A671-14D5E2569FA0}"/>
                  </a:ext>
                </a:extLst>
              </p:cNvPr>
              <p:cNvSpPr/>
              <p:nvPr/>
            </p:nvSpPr>
            <p:spPr>
              <a:xfrm>
                <a:off x="4375914" y="1291025"/>
                <a:ext cx="1720086"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4840FE39-75D7-44CB-A671-14D5E2569FA0}"/>
                  </a:ext>
                </a:extLst>
              </p:cNvPr>
              <p:cNvSpPr>
                <a:spLocks noRot="1" noChangeAspect="1" noMove="1" noResize="1" noEditPoints="1" noAdjustHandles="1" noChangeArrowheads="1" noChangeShapeType="1" noTextEdit="1"/>
              </p:cNvSpPr>
              <p:nvPr/>
            </p:nvSpPr>
            <p:spPr>
              <a:xfrm>
                <a:off x="4375914" y="1291025"/>
                <a:ext cx="1720086" cy="846194"/>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9B4C370-42AE-4C81-BE9B-8C990F7AA3F9}"/>
                  </a:ext>
                </a:extLst>
              </p:cNvPr>
              <p:cNvSpPr/>
              <p:nvPr/>
            </p:nvSpPr>
            <p:spPr>
              <a:xfrm>
                <a:off x="6233652" y="1675554"/>
                <a:ext cx="1483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a:t>
                </a:r>
                <a:r>
                  <a:rPr lang="ru-RU"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smtClean="0">
                            <a:latin typeface="Cambria Math" panose="02040503050406030204" pitchFamily="18" charset="0"/>
                          </a:rPr>
                          <m:t>𝑚</m:t>
                        </m:r>
                        <m:r>
                          <a:rPr lang="en-US" b="0" i="1" smtClean="0">
                            <a:latin typeface="Cambria Math" panose="02040503050406030204" pitchFamily="18" charset="0"/>
                          </a:rPr>
                          <m:t>1</m:t>
                        </m:r>
                      </m:sub>
                    </m:sSub>
                  </m:oMath>
                </a14:m>
                <a:r>
                  <a:rPr lang="ru-RU" dirty="0">
                    <a:latin typeface="Times New Roman" panose="02020603050405020304" pitchFamily="18" charset="0"/>
                    <a:cs typeface="Times New Roman" panose="02020603050405020304" pitchFamily="18" charset="0"/>
                  </a:rPr>
                  <a:t> = 0 </a:t>
                </a:r>
              </a:p>
            </p:txBody>
          </p:sp>
        </mc:Choice>
        <mc:Fallback xmlns="">
          <p:sp>
            <p:nvSpPr>
              <p:cNvPr id="5" name="Прямоугольник 4">
                <a:extLst>
                  <a:ext uri="{FF2B5EF4-FFF2-40B4-BE49-F238E27FC236}">
                    <a16:creationId xmlns:a16="http://schemas.microsoft.com/office/drawing/2014/main" id="{C9B4C370-42AE-4C81-BE9B-8C990F7AA3F9}"/>
                  </a:ext>
                </a:extLst>
              </p:cNvPr>
              <p:cNvSpPr>
                <a:spLocks noRot="1" noChangeAspect="1" noMove="1" noResize="1" noEditPoints="1" noAdjustHandles="1" noChangeArrowheads="1" noChangeShapeType="1" noTextEdit="1"/>
              </p:cNvSpPr>
              <p:nvPr/>
            </p:nvSpPr>
            <p:spPr>
              <a:xfrm>
                <a:off x="6233652" y="1675554"/>
                <a:ext cx="1483932" cy="461665"/>
              </a:xfrm>
              <a:prstGeom prst="rect">
                <a:avLst/>
              </a:prstGeom>
              <a:blipFill>
                <a:blip r:embed="rId3"/>
                <a:stretch>
                  <a:fillRect l="-6584" t="-10526" r="-2469" b="-28947"/>
                </a:stretch>
              </a:blipFill>
            </p:spPr>
            <p:txBody>
              <a:bodyPr/>
              <a:lstStyle/>
              <a:p>
                <a:r>
                  <a:rPr lang="ru-RU">
                    <a:noFill/>
                  </a:rPr>
                  <a:t> </a:t>
                </a:r>
              </a:p>
            </p:txBody>
          </p:sp>
        </mc:Fallback>
      </mc:AlternateContent>
      <p:sp>
        <p:nvSpPr>
          <p:cNvPr id="6" name="Прямоугольник 5">
            <a:extLst>
              <a:ext uri="{FF2B5EF4-FFF2-40B4-BE49-F238E27FC236}">
                <a16:creationId xmlns:a16="http://schemas.microsoft.com/office/drawing/2014/main" id="{3620D32D-6BFF-49F7-8A97-CA8515EEA17A}"/>
              </a:ext>
            </a:extLst>
          </p:cNvPr>
          <p:cNvSpPr/>
          <p:nvPr/>
        </p:nvSpPr>
        <p:spPr>
          <a:xfrm>
            <a:off x="216309" y="2702713"/>
            <a:ext cx="11720052" cy="83099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Зависимость между переменными токами и напряжениями транзистора выражается уравнениями:</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E4E5BA-579C-4F6A-9548-36F8410275E4}"/>
                  </a:ext>
                </a:extLst>
              </p:cNvPr>
              <p:cNvSpPr txBox="1"/>
              <p:nvPr/>
            </p:nvSpPr>
            <p:spPr>
              <a:xfrm>
                <a:off x="4130257" y="3533710"/>
                <a:ext cx="3892156" cy="369332"/>
              </a:xfrm>
              <a:prstGeom prst="rect">
                <a:avLst/>
              </a:prstGeom>
              <a:noFill/>
            </p:spPr>
            <p:txBody>
              <a:bodyPr wrap="none" lIns="0" tIns="0" rIns="0" bIns="0" rtlCol="0">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en-US" sz="2400" i="1">
                            <a:latin typeface="Cambria Math" panose="02040503050406030204" pitchFamily="18" charset="0"/>
                          </a:rPr>
                          <m:t>1</m:t>
                        </m:r>
                      </m:sub>
                    </m:sSub>
                    <m:r>
                      <a:rPr lang="en-US" sz="2400" b="0" i="1" smtClean="0">
                        <a:latin typeface="Cambria Math" panose="02040503050406030204" pitchFamily="18" charset="0"/>
                      </a:rPr>
                      <m:t> ∗</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b="0" i="1" smtClean="0">
                        <a:latin typeface="Cambria Math" panose="02040503050406030204" pitchFamily="18" charset="0"/>
                      </a:rPr>
                      <m:t> ∗</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endParaRPr lang="ru-RU" sz="2400" dirty="0"/>
              </a:p>
            </p:txBody>
          </p:sp>
        </mc:Choice>
        <mc:Fallback xmlns="">
          <p:sp>
            <p:nvSpPr>
              <p:cNvPr id="7" name="TextBox 6">
                <a:extLst>
                  <a:ext uri="{FF2B5EF4-FFF2-40B4-BE49-F238E27FC236}">
                    <a16:creationId xmlns:a16="http://schemas.microsoft.com/office/drawing/2014/main" id="{C6E4E5BA-579C-4F6A-9548-36F8410275E4}"/>
                  </a:ext>
                </a:extLst>
              </p:cNvPr>
              <p:cNvSpPr txBox="1">
                <a:spLocks noRot="1" noChangeAspect="1" noMove="1" noResize="1" noEditPoints="1" noAdjustHandles="1" noChangeArrowheads="1" noChangeShapeType="1" noTextEdit="1"/>
              </p:cNvSpPr>
              <p:nvPr/>
            </p:nvSpPr>
            <p:spPr>
              <a:xfrm>
                <a:off x="4130257" y="3533710"/>
                <a:ext cx="3892156" cy="369332"/>
              </a:xfrm>
              <a:prstGeom prst="rect">
                <a:avLst/>
              </a:prstGeom>
              <a:blipFill>
                <a:blip r:embed="rId4"/>
                <a:stretch>
                  <a:fillRect l="-2821" t="-26667" r="-784" b="-50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7B221211-928D-4BE0-A10C-0FB98C7A2737}"/>
                  </a:ext>
                </a:extLst>
              </p:cNvPr>
              <p:cNvSpPr/>
              <p:nvPr/>
            </p:nvSpPr>
            <p:spPr>
              <a:xfrm>
                <a:off x="4130257" y="3903042"/>
                <a:ext cx="3990131" cy="461665"/>
              </a:xfrm>
              <a:prstGeom prst="rect">
                <a:avLst/>
              </a:prstGeom>
            </p:spPr>
            <p:txBody>
              <a:bodyPr wrap="none">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rPr>
                      <m:t> ∗</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endParaRPr lang="ru-RU" sz="2400" dirty="0"/>
              </a:p>
            </p:txBody>
          </p:sp>
        </mc:Choice>
        <mc:Fallback xmlns="">
          <p:sp>
            <p:nvSpPr>
              <p:cNvPr id="8" name="Прямоугольник 7">
                <a:extLst>
                  <a:ext uri="{FF2B5EF4-FFF2-40B4-BE49-F238E27FC236}">
                    <a16:creationId xmlns:a16="http://schemas.microsoft.com/office/drawing/2014/main" id="{7B221211-928D-4BE0-A10C-0FB98C7A2737}"/>
                  </a:ext>
                </a:extLst>
              </p:cNvPr>
              <p:cNvSpPr>
                <a:spLocks noRot="1" noChangeAspect="1" noMove="1" noResize="1" noEditPoints="1" noAdjustHandles="1" noChangeArrowheads="1" noChangeShapeType="1" noTextEdit="1"/>
              </p:cNvSpPr>
              <p:nvPr/>
            </p:nvSpPr>
            <p:spPr>
              <a:xfrm>
                <a:off x="4130257" y="3903042"/>
                <a:ext cx="3990131" cy="461665"/>
              </a:xfrm>
              <a:prstGeom prst="rect">
                <a:avLst/>
              </a:prstGeom>
              <a:blipFill>
                <a:blip r:embed="rId5"/>
                <a:stretch>
                  <a:fillRect l="-459" t="-10526" b="-28947"/>
                </a:stretch>
              </a:blipFill>
            </p:spPr>
            <p:txBody>
              <a:bodyPr/>
              <a:lstStyle/>
              <a:p>
                <a:r>
                  <a:rPr lang="ru-RU">
                    <a:noFill/>
                  </a:rPr>
                  <a:t> </a:t>
                </a:r>
              </a:p>
            </p:txBody>
          </p:sp>
        </mc:Fallback>
      </mc:AlternateContent>
      <p:sp>
        <p:nvSpPr>
          <p:cNvPr id="9" name="Прямоугольник 8">
            <a:extLst>
              <a:ext uri="{FF2B5EF4-FFF2-40B4-BE49-F238E27FC236}">
                <a16:creationId xmlns:a16="http://schemas.microsoft.com/office/drawing/2014/main" id="{66170FE1-8FA6-40CC-8279-6F653F550F57}"/>
              </a:ext>
            </a:extLst>
          </p:cNvPr>
          <p:cNvSpPr/>
          <p:nvPr/>
        </p:nvSpPr>
        <p:spPr>
          <a:xfrm>
            <a:off x="216309" y="4649843"/>
            <a:ext cx="11857704" cy="837730"/>
          </a:xfrm>
          <a:prstGeom prst="rect">
            <a:avLst/>
          </a:prstGeom>
        </p:spPr>
        <p:txBody>
          <a:bodyPr wrap="square">
            <a:spAutoFit/>
          </a:bodyPr>
          <a:lstStyle/>
          <a:p>
            <a:pPr indent="540000">
              <a:lnSpc>
                <a:spcPts val="3000"/>
              </a:lnSpc>
            </a:pPr>
            <a:r>
              <a:rPr lang="ru-RU" sz="2400" dirty="0">
                <a:latin typeface="Times New Roman" panose="02020603050405020304" pitchFamily="18" charset="0"/>
                <a:cs typeface="Times New Roman" panose="02020603050405020304" pitchFamily="18" charset="0"/>
              </a:rPr>
              <a:t>В зависимости от схемы включения транзистора к цифровым индексам h-параметров добавляются буквы: «э» — для схемы ОЭ, «б» — для схемы ОБ, «к» — для схемы ОК.</a:t>
            </a:r>
          </a:p>
        </p:txBody>
      </p:sp>
    </p:spTree>
    <p:extLst>
      <p:ext uri="{BB962C8B-B14F-4D97-AF65-F5344CB8AC3E}">
        <p14:creationId xmlns:p14="http://schemas.microsoft.com/office/powerpoint/2010/main" val="99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63AF210-FFF8-4A75-B905-196A5571DD7D}"/>
              </a:ext>
            </a:extLst>
          </p:cNvPr>
          <p:cNvSpPr/>
          <p:nvPr/>
        </p:nvSpPr>
        <p:spPr>
          <a:xfrm>
            <a:off x="78657" y="224984"/>
            <a:ext cx="11936361" cy="83773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Собственные параметры транзистора связаны с h-параметрами, например для схемы ОЭ:</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AF956A2C-8757-46C2-90E4-51BB1A183152}"/>
                  </a:ext>
                </a:extLst>
              </p:cNvPr>
              <p:cNvSpPr/>
              <p:nvPr/>
            </p:nvSpPr>
            <p:spPr>
              <a:xfrm>
                <a:off x="1474839" y="1783626"/>
                <a:ext cx="2731453" cy="7248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1</m:t>
                          </m:r>
                          <m:r>
                            <a:rPr lang="ru-RU" sz="2400" b="0" i="1" smtClean="0">
                              <a:latin typeface="Cambria Math" panose="02040503050406030204" pitchFamily="18" charset="0"/>
                            </a:rPr>
                            <m:t>э</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б</m:t>
                          </m:r>
                        </m:sub>
                      </m:sSub>
                      <m:r>
                        <a:rPr lang="en-US" sz="2400" b="0" i="1" smtClean="0">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э</m:t>
                              </m:r>
                            </m:sub>
                          </m:sSub>
                        </m:num>
                        <m:den>
                          <m:r>
                            <a:rPr lang="en-US" sz="2400" b="0" i="1" smtClean="0">
                              <a:latin typeface="Cambria Math" panose="02040503050406030204" pitchFamily="18" charset="0"/>
                            </a:rPr>
                            <m:t>1 − </m:t>
                          </m:r>
                          <m:r>
                            <m:rPr>
                              <m:sty m:val="p"/>
                            </m:rPr>
                            <a:rPr lang="el-GR" sz="2400" b="0" i="1" smtClean="0">
                              <a:latin typeface="Cambria Math" panose="02040503050406030204" pitchFamily="18" charset="0"/>
                            </a:rPr>
                            <m:t>α</m:t>
                          </m:r>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AF956A2C-8757-46C2-90E4-51BB1A183152}"/>
                  </a:ext>
                </a:extLst>
              </p:cNvPr>
              <p:cNvSpPr>
                <a:spLocks noRot="1" noChangeAspect="1" noMove="1" noResize="1" noEditPoints="1" noAdjustHandles="1" noChangeArrowheads="1" noChangeShapeType="1" noTextEdit="1"/>
              </p:cNvSpPr>
              <p:nvPr/>
            </p:nvSpPr>
            <p:spPr>
              <a:xfrm>
                <a:off x="1474839" y="1783626"/>
                <a:ext cx="2731453" cy="724878"/>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A311CECF-4EFD-49E9-909C-D63BD40C5EB3}"/>
                  </a:ext>
                </a:extLst>
              </p:cNvPr>
              <p:cNvSpPr/>
              <p:nvPr/>
            </p:nvSpPr>
            <p:spPr>
              <a:xfrm>
                <a:off x="1572749" y="3466264"/>
                <a:ext cx="2535631" cy="790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э</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b="0" i="1" smtClean="0">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A311CECF-4EFD-49E9-909C-D63BD40C5EB3}"/>
                  </a:ext>
                </a:extLst>
              </p:cNvPr>
              <p:cNvSpPr>
                <a:spLocks noRot="1" noChangeAspect="1" noMove="1" noResize="1" noEditPoints="1" noAdjustHandles="1" noChangeArrowheads="1" noChangeShapeType="1" noTextEdit="1"/>
              </p:cNvSpPr>
              <p:nvPr/>
            </p:nvSpPr>
            <p:spPr>
              <a:xfrm>
                <a:off x="1572749" y="3466264"/>
                <a:ext cx="2535631" cy="79034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E121A67-4E88-44E0-99B5-5A595594B6F0}"/>
                  </a:ext>
                </a:extLst>
              </p:cNvPr>
              <p:cNvSpPr/>
              <p:nvPr/>
            </p:nvSpPr>
            <p:spPr>
              <a:xfrm>
                <a:off x="7029021" y="1783626"/>
                <a:ext cx="2699136" cy="724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m:t>
                          </m:r>
                          <m:r>
                            <a:rPr lang="en-US" sz="2400" i="1">
                              <a:latin typeface="Cambria Math" panose="02040503050406030204" pitchFamily="18" charset="0"/>
                            </a:rPr>
                            <m:t>1</m:t>
                          </m:r>
                          <m:r>
                            <a:rPr lang="ru-RU" sz="2400" i="1">
                              <a:latin typeface="Cambria Math" panose="02040503050406030204" pitchFamily="18" charset="0"/>
                            </a:rPr>
                            <m:t>э</m:t>
                          </m:r>
                        </m:sub>
                      </m:sSub>
                      <m:r>
                        <a:rPr lang="ru-RU" sz="2400" b="0" i="1" smtClean="0">
                          <a:latin typeface="Cambria Math" panose="02040503050406030204" pitchFamily="18" charset="0"/>
                        </a:rPr>
                        <m:t>= </m:t>
                      </m:r>
                      <m:r>
                        <m:rPr>
                          <m:sty m:val="p"/>
                        </m:rPr>
                        <a:rPr lang="el-GR" sz="2400" b="0" i="1" smtClean="0">
                          <a:latin typeface="Cambria Math" panose="02040503050406030204" pitchFamily="18" charset="0"/>
                        </a:rPr>
                        <m:t>β</m:t>
                      </m:r>
                      <m:r>
                        <a:rPr lang="en-US" sz="2400" i="1">
                          <a:latin typeface="Cambria Math" panose="02040503050406030204" pitchFamily="18" charset="0"/>
                        </a:rPr>
                        <m:t>=</m:t>
                      </m:r>
                      <m:f>
                        <m:fPr>
                          <m:ctrlPr>
                            <a:rPr lang="en-US" sz="2400" i="1">
                              <a:latin typeface="Cambria Math" panose="02040503050406030204" pitchFamily="18" charset="0"/>
                            </a:rPr>
                          </m:ctrlPr>
                        </m:fPr>
                        <m:num>
                          <m:r>
                            <m:rPr>
                              <m:sty m:val="p"/>
                            </m:rPr>
                            <a:rPr lang="el-GR" sz="2400" i="1">
                              <a:latin typeface="Cambria Math" panose="02040503050406030204" pitchFamily="18" charset="0"/>
                            </a:rPr>
                            <m:t>α</m:t>
                          </m:r>
                        </m:num>
                        <m:den>
                          <m:r>
                            <a:rPr lang="en-US" sz="2400" i="1">
                              <a:latin typeface="Cambria Math" panose="02040503050406030204" pitchFamily="18" charset="0"/>
                            </a:rPr>
                            <m:t>1 − </m:t>
                          </m:r>
                          <m:r>
                            <m:rPr>
                              <m:sty m:val="p"/>
                            </m:rPr>
                            <a:rPr lang="el-GR" sz="2400" i="1">
                              <a:latin typeface="Cambria Math" panose="02040503050406030204" pitchFamily="18" charset="0"/>
                            </a:rPr>
                            <m:t>α</m:t>
                          </m:r>
                        </m:den>
                      </m:f>
                    </m:oMath>
                  </m:oMathPara>
                </a14:m>
                <a:endParaRPr lang="ru-RU" sz="2400" dirty="0"/>
              </a:p>
            </p:txBody>
          </p:sp>
        </mc:Choice>
        <mc:Fallback xmlns="">
          <p:sp>
            <p:nvSpPr>
              <p:cNvPr id="5" name="Прямоугольник 4">
                <a:extLst>
                  <a:ext uri="{FF2B5EF4-FFF2-40B4-BE49-F238E27FC236}">
                    <a16:creationId xmlns:a16="http://schemas.microsoft.com/office/drawing/2014/main" id="{CE121A67-4E88-44E0-99B5-5A595594B6F0}"/>
                  </a:ext>
                </a:extLst>
              </p:cNvPr>
              <p:cNvSpPr>
                <a:spLocks noRot="1" noChangeAspect="1" noMove="1" noResize="1" noEditPoints="1" noAdjustHandles="1" noChangeArrowheads="1" noChangeShapeType="1" noTextEdit="1"/>
              </p:cNvSpPr>
              <p:nvPr/>
            </p:nvSpPr>
            <p:spPr>
              <a:xfrm>
                <a:off x="7029021" y="1783626"/>
                <a:ext cx="2699136" cy="724878"/>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F447DD7F-2A3F-4414-83D2-810F0FEE182B}"/>
                  </a:ext>
                </a:extLst>
              </p:cNvPr>
              <p:cNvSpPr/>
              <p:nvPr/>
            </p:nvSpPr>
            <p:spPr>
              <a:xfrm>
                <a:off x="7107216" y="3435583"/>
                <a:ext cx="2542747" cy="85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ru-RU" sz="2400" b="0" i="1" smtClean="0">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6" name="Прямоугольник 5">
                <a:extLst>
                  <a:ext uri="{FF2B5EF4-FFF2-40B4-BE49-F238E27FC236}">
                    <a16:creationId xmlns:a16="http://schemas.microsoft.com/office/drawing/2014/main" id="{F447DD7F-2A3F-4414-83D2-810F0FEE182B}"/>
                  </a:ext>
                </a:extLst>
              </p:cNvPr>
              <p:cNvSpPr>
                <a:spLocks noRot="1" noChangeAspect="1" noMove="1" noResize="1" noEditPoints="1" noAdjustHandles="1" noChangeArrowheads="1" noChangeShapeType="1" noTextEdit="1"/>
              </p:cNvSpPr>
              <p:nvPr/>
            </p:nvSpPr>
            <p:spPr>
              <a:xfrm>
                <a:off x="7107216" y="3435583"/>
                <a:ext cx="2542747" cy="851708"/>
              </a:xfrm>
              <a:prstGeom prst="rect">
                <a:avLst/>
              </a:prstGeom>
              <a:blipFill>
                <a:blip r:embed="rId5"/>
                <a:stretch>
                  <a:fillRect/>
                </a:stretch>
              </a:blipFill>
            </p:spPr>
            <p:txBody>
              <a:bodyPr/>
              <a:lstStyle/>
              <a:p>
                <a:r>
                  <a:rPr lang="ru-RU">
                    <a:noFill/>
                  </a:rPr>
                  <a:t> </a:t>
                </a:r>
              </a:p>
            </p:txBody>
          </p:sp>
        </mc:Fallback>
      </mc:AlternateContent>
      <p:sp>
        <p:nvSpPr>
          <p:cNvPr id="7" name="Прямоугольник 6">
            <a:extLst>
              <a:ext uri="{FF2B5EF4-FFF2-40B4-BE49-F238E27FC236}">
                <a16:creationId xmlns:a16="http://schemas.microsoft.com/office/drawing/2014/main" id="{318AF454-0DA6-4DCC-A995-0F467380AA55}"/>
              </a:ext>
            </a:extLst>
          </p:cNvPr>
          <p:cNvSpPr/>
          <p:nvPr/>
        </p:nvSpPr>
        <p:spPr>
          <a:xfrm>
            <a:off x="0" y="5017181"/>
            <a:ext cx="11936360"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повышением частоты заметное влияние на работу транзистора начинает оказывать ёмкость коллекторного перехода </a:t>
            </a:r>
            <a:r>
              <a:rPr lang="ru-RU" sz="2400" dirty="0" err="1">
                <a:latin typeface="Times New Roman" panose="02020603050405020304" pitchFamily="18" charset="0"/>
                <a:cs typeface="Times New Roman" panose="02020603050405020304" pitchFamily="18" charset="0"/>
              </a:rPr>
              <a:t>Cк</a:t>
            </a:r>
            <a:r>
              <a:rPr lang="ru-RU" sz="2400" dirty="0">
                <a:latin typeface="Times New Roman" panose="02020603050405020304" pitchFamily="18" charset="0"/>
                <a:cs typeface="Times New Roman" panose="02020603050405020304" pitchFamily="18" charset="0"/>
              </a:rPr>
              <a:t>. Его реактивное сопротивление уменьшается, шунтируя нагрузку и, следовательно, уменьшая коэффициенты усиления α и β. </a:t>
            </a:r>
          </a:p>
        </p:txBody>
      </p:sp>
    </p:spTree>
    <p:extLst>
      <p:ext uri="{BB962C8B-B14F-4D97-AF65-F5344CB8AC3E}">
        <p14:creationId xmlns:p14="http://schemas.microsoft.com/office/powerpoint/2010/main" val="75669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2925D97-A3E1-4E44-B216-53D2D6606486}"/>
              </a:ext>
            </a:extLst>
          </p:cNvPr>
          <p:cNvSpPr/>
          <p:nvPr/>
        </p:nvSpPr>
        <p:spPr>
          <a:xfrm>
            <a:off x="255638" y="254138"/>
            <a:ext cx="11700387"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эмиттерного перехода </a:t>
            </a:r>
            <a:r>
              <a:rPr lang="ru-RU" sz="2400" dirty="0" err="1">
                <a:latin typeface="Times New Roman" panose="02020603050405020304" pitchFamily="18" charset="0"/>
                <a:cs typeface="Times New Roman" panose="02020603050405020304" pitchFamily="18" charset="0"/>
              </a:rPr>
              <a:t>Cэ</a:t>
            </a:r>
            <a:r>
              <a:rPr lang="ru-RU" sz="2400" dirty="0">
                <a:latin typeface="Times New Roman" panose="02020603050405020304" pitchFamily="18" charset="0"/>
                <a:cs typeface="Times New Roman" panose="02020603050405020304" pitchFamily="18" charset="0"/>
              </a:rPr>
              <a:t> также снижается, однако он шунтируется малым сопротивлением перехода </a:t>
            </a:r>
            <a:r>
              <a:rPr lang="ru-RU" sz="2400" dirty="0" err="1">
                <a:latin typeface="Times New Roman" panose="02020603050405020304" pitchFamily="18" charset="0"/>
                <a:cs typeface="Times New Roman" panose="02020603050405020304" pitchFamily="18" charset="0"/>
              </a:rPr>
              <a:t>rэ</a:t>
            </a:r>
            <a:r>
              <a:rPr lang="ru-RU" sz="2400" dirty="0">
                <a:latin typeface="Times New Roman" panose="02020603050405020304" pitchFamily="18" charset="0"/>
                <a:cs typeface="Times New Roman" panose="02020603050405020304" pitchFamily="18" charset="0"/>
              </a:rPr>
              <a:t> и в большинстве случаев может не учитываться. Кроме того, при повышении частоты происходит дополнительное снижение коэффициента β в результате отставания фазы тока коллектора от фазы тока эмиттера, которое вызвано инерционностью процесса перемещения носителей через базу от эмиттерного перехода к коллекторному и инерционностью процессов накопления и рассасывания заряда в базе. Частоты, на которых происходит снижение коэффициентов α и β на 3 дБ, называются </a:t>
            </a:r>
            <a:r>
              <a:rPr lang="ru-RU" sz="2400" dirty="0">
                <a:solidFill>
                  <a:srgbClr val="FFFF00"/>
                </a:solidFill>
                <a:latin typeface="Times New Roman" panose="02020603050405020304" pitchFamily="18" charset="0"/>
                <a:cs typeface="Times New Roman" panose="02020603050405020304" pitchFamily="18" charset="0"/>
              </a:rPr>
              <a:t>граничными частотами коэффициента передачи тока</a:t>
            </a:r>
            <a:r>
              <a:rPr lang="ru-RU" sz="2400" dirty="0">
                <a:latin typeface="Times New Roman" panose="02020603050405020304" pitchFamily="18" charset="0"/>
                <a:cs typeface="Times New Roman" panose="02020603050405020304" pitchFamily="18" charset="0"/>
              </a:rPr>
              <a:t> для схем ОБ и ОЭ соответственно.</a:t>
            </a:r>
          </a:p>
          <a:p>
            <a:pPr indent="540000" algn="just">
              <a:lnSpc>
                <a:spcPts val="3000"/>
              </a:lnSpc>
            </a:pPr>
            <a:r>
              <a:rPr lang="ru-RU" sz="2400" dirty="0">
                <a:latin typeface="Times New Roman" panose="02020603050405020304" pitchFamily="18" charset="0"/>
                <a:cs typeface="Times New Roman" panose="02020603050405020304" pitchFamily="18" charset="0"/>
              </a:rPr>
              <a:t>В импульсном режиме ток коллектора изменяется с запаздыванием на время задержки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относительно импульса входного тока, что вызвано конечным временем пробега носителей через базу. По мере накопления носителей в базе ток коллектора нарастает в течение длительности фронта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Временем включения</a:t>
            </a:r>
            <a:r>
              <a:rPr lang="ru-RU" sz="2400" dirty="0">
                <a:latin typeface="Times New Roman" panose="02020603050405020304" pitchFamily="18" charset="0"/>
                <a:cs typeface="Times New Roman" panose="02020603050405020304" pitchFamily="18" charset="0"/>
              </a:rPr>
              <a:t> транзистора называется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вкл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60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07F0D5-087B-41DD-AB2D-5C9CC31F7B58}"/>
              </a:ext>
            </a:extLst>
          </p:cNvPr>
          <p:cNvSpPr/>
          <p:nvPr/>
        </p:nvSpPr>
        <p:spPr>
          <a:xfrm>
            <a:off x="167148" y="123270"/>
            <a:ext cx="11857704"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Транзисторы полевые. Устройство, принцип действия, основные характеристики и способы применения </a:t>
            </a:r>
          </a:p>
        </p:txBody>
      </p:sp>
      <p:sp>
        <p:nvSpPr>
          <p:cNvPr id="2" name="Прямоугольник 1">
            <a:extLst>
              <a:ext uri="{FF2B5EF4-FFF2-40B4-BE49-F238E27FC236}">
                <a16:creationId xmlns:a16="http://schemas.microsoft.com/office/drawing/2014/main" id="{A06044A8-6383-4D55-9507-7A0EE289172B}"/>
              </a:ext>
            </a:extLst>
          </p:cNvPr>
          <p:cNvSpPr/>
          <p:nvPr/>
        </p:nvSpPr>
        <p:spPr>
          <a:xfrm>
            <a:off x="167148" y="1353217"/>
            <a:ext cx="7187381"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Полевой (униполярный) транзистор</a:t>
            </a:r>
            <a:r>
              <a:rPr lang="ru-RU" sz="2400" dirty="0">
                <a:latin typeface="Times New Roman" panose="02020603050405020304" pitchFamily="18" charset="0"/>
                <a:cs typeface="Times New Roman" panose="02020603050405020304" pitchFamily="18" charset="0"/>
              </a:rPr>
              <a:t> — полупроводниковый прибор, принцип действия которого основан на управлении электрическим сопротивлением токопроводящего канала поперечным электрическим полем, создаваемым приложенным к затвору напряжением.</a:t>
            </a:r>
          </a:p>
          <a:p>
            <a:pPr indent="540000" algn="just">
              <a:lnSpc>
                <a:spcPts val="3000"/>
              </a:lnSpc>
            </a:pPr>
            <a:r>
              <a:rPr lang="ru-RU" sz="2400" dirty="0">
                <a:latin typeface="Times New Roman" panose="02020603050405020304" pitchFamily="18" charset="0"/>
                <a:cs typeface="Times New Roman" panose="02020603050405020304" pitchFamily="18" charset="0"/>
              </a:rPr>
              <a:t>Область, из которой носители заряда уходят в канал, называется </a:t>
            </a:r>
            <a:r>
              <a:rPr lang="ru-RU" sz="2400" i="1" dirty="0">
                <a:latin typeface="Times New Roman" panose="02020603050405020304" pitchFamily="18" charset="0"/>
                <a:cs typeface="Times New Roman" panose="02020603050405020304" pitchFamily="18" charset="0"/>
              </a:rPr>
              <a:t>истоком</a:t>
            </a:r>
            <a:r>
              <a:rPr lang="ru-RU" sz="2400" dirty="0">
                <a:latin typeface="Times New Roman" panose="02020603050405020304" pitchFamily="18" charset="0"/>
                <a:cs typeface="Times New Roman" panose="02020603050405020304" pitchFamily="18" charset="0"/>
              </a:rPr>
              <a:t>, область, в которую они входят из канала, называется </a:t>
            </a:r>
            <a:r>
              <a:rPr lang="ru-RU" sz="2400" i="1" dirty="0">
                <a:latin typeface="Times New Roman" panose="02020603050405020304" pitchFamily="18" charset="0"/>
                <a:cs typeface="Times New Roman" panose="02020603050405020304" pitchFamily="18" charset="0"/>
              </a:rPr>
              <a:t>стоком</a:t>
            </a:r>
            <a:r>
              <a:rPr lang="ru-RU" sz="2400" dirty="0">
                <a:latin typeface="Times New Roman" panose="02020603050405020304" pitchFamily="18" charset="0"/>
                <a:cs typeface="Times New Roman" panose="02020603050405020304" pitchFamily="18" charset="0"/>
              </a:rPr>
              <a:t>, электрод, на который подается управляющее напряжение, называется </a:t>
            </a:r>
            <a:r>
              <a:rPr lang="ru-RU" sz="2400" i="1" dirty="0">
                <a:latin typeface="Times New Roman" panose="02020603050405020304" pitchFamily="18" charset="0"/>
                <a:cs typeface="Times New Roman" panose="02020603050405020304" pitchFamily="18" charset="0"/>
              </a:rPr>
              <a:t>затвором</a:t>
            </a:r>
            <a:r>
              <a:rPr lang="ru-RU" sz="2400" dirty="0">
                <a:latin typeface="Times New Roman" panose="02020603050405020304" pitchFamily="18" charset="0"/>
                <a:cs typeface="Times New Roman" panose="02020603050405020304" pitchFamily="18" charset="0"/>
              </a:rPr>
              <a:t>.</a:t>
            </a:r>
          </a:p>
        </p:txBody>
      </p:sp>
      <p:pic>
        <p:nvPicPr>
          <p:cNvPr id="1026" name="Picture 2" descr="https://upload.wikimedia.org/wikipedia/commons/a/af/P45N02LD.jpg">
            <a:extLst>
              <a:ext uri="{FF2B5EF4-FFF2-40B4-BE49-F238E27FC236}">
                <a16:creationId xmlns:a16="http://schemas.microsoft.com/office/drawing/2014/main" id="{B3CC5C6B-8637-4F90-B47C-CA46630ED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03" y="1353217"/>
            <a:ext cx="3567155" cy="406990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61F1C802-F75A-4FDD-AF55-D7AB4B0F7CBF}"/>
              </a:ext>
            </a:extLst>
          </p:cNvPr>
          <p:cNvSpPr/>
          <p:nvPr/>
        </p:nvSpPr>
        <p:spPr>
          <a:xfrm>
            <a:off x="7549903" y="5423126"/>
            <a:ext cx="3935364"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5 — Мощный полевой транзистор с каналом N-типа</a:t>
            </a:r>
          </a:p>
        </p:txBody>
      </p:sp>
    </p:spTree>
    <p:extLst>
      <p:ext uri="{BB962C8B-B14F-4D97-AF65-F5344CB8AC3E}">
        <p14:creationId xmlns:p14="http://schemas.microsoft.com/office/powerpoint/2010/main" val="82389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2550A68-2A21-49E2-A375-148AAFF99DDD}"/>
              </a:ext>
            </a:extLst>
          </p:cNvPr>
          <p:cNvSpPr/>
          <p:nvPr/>
        </p:nvSpPr>
        <p:spPr>
          <a:xfrm>
            <a:off x="255638" y="238714"/>
            <a:ext cx="1171021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зависимости от типа проводимости канала различают полевые транзисторы с каналом типа p и типа n, а в зависимости от способа выполнения затвора – с управляющим p-n переходом и с изолированным затвором. Стрелка показывает направление от слоя p к слою n.</a:t>
            </a:r>
          </a:p>
        </p:txBody>
      </p:sp>
      <p:sp>
        <p:nvSpPr>
          <p:cNvPr id="3" name="Прямоугольник 2">
            <a:extLst>
              <a:ext uri="{FF2B5EF4-FFF2-40B4-BE49-F238E27FC236}">
                <a16:creationId xmlns:a16="http://schemas.microsoft.com/office/drawing/2014/main" id="{515EFE39-C8C0-433D-A860-5350EBACD58D}"/>
              </a:ext>
            </a:extLst>
          </p:cNvPr>
          <p:cNvSpPr/>
          <p:nvPr/>
        </p:nvSpPr>
        <p:spPr>
          <a:xfrm>
            <a:off x="255638" y="1845885"/>
            <a:ext cx="17442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Тип затвора</a:t>
            </a:r>
          </a:p>
        </p:txBody>
      </p:sp>
      <p:graphicFrame>
        <p:nvGraphicFramePr>
          <p:cNvPr id="4" name="Таблица 3">
            <a:extLst>
              <a:ext uri="{FF2B5EF4-FFF2-40B4-BE49-F238E27FC236}">
                <a16:creationId xmlns:a16="http://schemas.microsoft.com/office/drawing/2014/main" id="{20FCAE91-72F4-4F42-9AD4-64189AF6BA49}"/>
              </a:ext>
            </a:extLst>
          </p:cNvPr>
          <p:cNvGraphicFramePr>
            <a:graphicFrameLocks noGrp="1"/>
          </p:cNvGraphicFramePr>
          <p:nvPr>
            <p:extLst>
              <p:ext uri="{D42A27DB-BD31-4B8C-83A1-F6EECF244321}">
                <p14:modId xmlns:p14="http://schemas.microsoft.com/office/powerpoint/2010/main" val="2940852537"/>
              </p:ext>
            </p:extLst>
          </p:nvPr>
        </p:nvGraphicFramePr>
        <p:xfrm>
          <a:off x="5869859" y="1850350"/>
          <a:ext cx="5339222" cy="457200"/>
        </p:xfrm>
        <a:graphic>
          <a:graphicData uri="http://schemas.openxmlformats.org/drawingml/2006/table">
            <a:tbl>
              <a:tblPr/>
              <a:tblGrid>
                <a:gridCol w="2669611">
                  <a:extLst>
                    <a:ext uri="{9D8B030D-6E8A-4147-A177-3AD203B41FA5}">
                      <a16:colId xmlns:a16="http://schemas.microsoft.com/office/drawing/2014/main" val="879046181"/>
                    </a:ext>
                  </a:extLst>
                </a:gridCol>
                <a:gridCol w="2669611">
                  <a:extLst>
                    <a:ext uri="{9D8B030D-6E8A-4147-A177-3AD203B41FA5}">
                      <a16:colId xmlns:a16="http://schemas.microsoft.com/office/drawing/2014/main" val="1204269145"/>
                    </a:ext>
                  </a:extLst>
                </a:gridCol>
              </a:tblGrid>
              <a:tr h="365760">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extLst>
                  <a:ext uri="{0D108BD9-81ED-4DB2-BD59-A6C34878D82A}">
                    <a16:rowId xmlns:a16="http://schemas.microsoft.com/office/drawing/2014/main" val="3861508363"/>
                  </a:ext>
                </a:extLst>
              </a:tr>
            </a:tbl>
          </a:graphicData>
        </a:graphic>
      </p:graphicFrame>
      <p:sp>
        <p:nvSpPr>
          <p:cNvPr id="5" name="Прямоугольник 4">
            <a:extLst>
              <a:ext uri="{FF2B5EF4-FFF2-40B4-BE49-F238E27FC236}">
                <a16:creationId xmlns:a16="http://schemas.microsoft.com/office/drawing/2014/main" id="{0F6031FD-E327-4A1A-99A7-4EE42111C07E}"/>
              </a:ext>
            </a:extLst>
          </p:cNvPr>
          <p:cNvSpPr/>
          <p:nvPr/>
        </p:nvSpPr>
        <p:spPr>
          <a:xfrm>
            <a:off x="255638" y="2921499"/>
            <a:ext cx="427950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a:t>
            </a:r>
          </a:p>
        </p:txBody>
      </p:sp>
      <p:pic>
        <p:nvPicPr>
          <p:cNvPr id="3076" name="Picture 4" descr="http://ok-t.ru/studopediaru/baza2/1958893020500.files/image509.gif">
            <a:extLst>
              <a:ext uri="{FF2B5EF4-FFF2-40B4-BE49-F238E27FC236}">
                <a16:creationId xmlns:a16="http://schemas.microsoft.com/office/drawing/2014/main" id="{779A0A4E-02D9-4F89-8177-5DF62E7E2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59" y="2585573"/>
            <a:ext cx="1986115" cy="114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8" name="Picture 6" descr="http://ok-t.ru/studopediaru/baza2/1958893020500.files/image513.gif">
            <a:extLst>
              <a:ext uri="{FF2B5EF4-FFF2-40B4-BE49-F238E27FC236}">
                <a16:creationId xmlns:a16="http://schemas.microsoft.com/office/drawing/2014/main" id="{7E53171E-53B8-43F2-8C04-79E714CF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3963604"/>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0" name="Picture 8" descr="http://ok-t.ru/studopediaru/baza2/1958893020500.files/image513.gif">
            <a:extLst>
              <a:ext uri="{FF2B5EF4-FFF2-40B4-BE49-F238E27FC236}">
                <a16:creationId xmlns:a16="http://schemas.microsoft.com/office/drawing/2014/main" id="{1F940874-2204-493D-A028-1C59C2667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5461690"/>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Прямоугольник 5">
            <a:extLst>
              <a:ext uri="{FF2B5EF4-FFF2-40B4-BE49-F238E27FC236}">
                <a16:creationId xmlns:a16="http://schemas.microsoft.com/office/drawing/2014/main" id="{10B46A13-C6C2-437A-9D0F-E600C1DE0AB7}"/>
              </a:ext>
            </a:extLst>
          </p:cNvPr>
          <p:cNvSpPr/>
          <p:nvPr/>
        </p:nvSpPr>
        <p:spPr>
          <a:xfrm>
            <a:off x="255638" y="4134952"/>
            <a:ext cx="551589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встроенным каналом</a:t>
            </a:r>
          </a:p>
        </p:txBody>
      </p:sp>
      <p:sp>
        <p:nvSpPr>
          <p:cNvPr id="7" name="Прямоугольник 6">
            <a:extLst>
              <a:ext uri="{FF2B5EF4-FFF2-40B4-BE49-F238E27FC236}">
                <a16:creationId xmlns:a16="http://schemas.microsoft.com/office/drawing/2014/main" id="{202E4960-736F-4436-9BB8-D4366323C5B5}"/>
              </a:ext>
            </a:extLst>
          </p:cNvPr>
          <p:cNvSpPr/>
          <p:nvPr/>
        </p:nvSpPr>
        <p:spPr>
          <a:xfrm>
            <a:off x="255638" y="5461690"/>
            <a:ext cx="6096000" cy="830997"/>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индуцированным каналом</a:t>
            </a:r>
          </a:p>
        </p:txBody>
      </p:sp>
      <p:pic>
        <p:nvPicPr>
          <p:cNvPr id="3082" name="Picture 10" descr="http://ok-t.ru/studopediaru/baza2/1958893020500.files/image511.gif">
            <a:extLst>
              <a:ext uri="{FF2B5EF4-FFF2-40B4-BE49-F238E27FC236}">
                <a16:creationId xmlns:a16="http://schemas.microsoft.com/office/drawing/2014/main" id="{EA73C625-A6E1-403F-9660-5B8CA87C9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296" y="2585574"/>
            <a:ext cx="1986113" cy="1149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4" name="Picture 12" descr="http://ok-t.ru/studopediaru/baza2/1958893020500.files/image515.gif">
            <a:extLst>
              <a:ext uri="{FF2B5EF4-FFF2-40B4-BE49-F238E27FC236}">
                <a16:creationId xmlns:a16="http://schemas.microsoft.com/office/drawing/2014/main" id="{2B636503-8054-4F53-A9E4-7A47B73AA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3975523"/>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6" name="Picture 14" descr="http://ok-t.ru/studopediaru/baza2/1958893020500.files/image515.gif">
            <a:extLst>
              <a:ext uri="{FF2B5EF4-FFF2-40B4-BE49-F238E27FC236}">
                <a16:creationId xmlns:a16="http://schemas.microsoft.com/office/drawing/2014/main" id="{2B6E09F3-8592-4A71-BC05-01CA05173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5461690"/>
            <a:ext cx="1999484" cy="1157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04600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086D265-8F94-4DF7-9516-A953F26DBCE7}"/>
              </a:ext>
            </a:extLst>
          </p:cNvPr>
          <p:cNvSpPr/>
          <p:nvPr/>
        </p:nvSpPr>
        <p:spPr>
          <a:xfrm>
            <a:off x="3287411" y="85618"/>
            <a:ext cx="5676169" cy="523220"/>
          </a:xfrm>
          <a:prstGeom prst="rect">
            <a:avLst/>
          </a:prstGeom>
        </p:spPr>
        <p:txBody>
          <a:bodyPr wrap="none">
            <a:spAutoFit/>
          </a:bodyPr>
          <a:lstStyle/>
          <a:p>
            <a:pPr fontAlgn="base"/>
            <a:r>
              <a:rPr lang="ru-RU" sz="2800" b="1" dirty="0">
                <a:latin typeface="Times New Roman" panose="02020603050405020304" pitchFamily="18" charset="0"/>
                <a:cs typeface="Times New Roman" panose="02020603050405020304" pitchFamily="18" charset="0"/>
              </a:rPr>
              <a:t>Устройство полевого транзистора</a:t>
            </a:r>
          </a:p>
        </p:txBody>
      </p:sp>
      <p:sp>
        <p:nvSpPr>
          <p:cNvPr id="2" name="Прямоугольник 1">
            <a:extLst>
              <a:ext uri="{FF2B5EF4-FFF2-40B4-BE49-F238E27FC236}">
                <a16:creationId xmlns:a16="http://schemas.microsoft.com/office/drawing/2014/main" id="{95977A0E-9462-4885-8505-85AE38F33E04}"/>
              </a:ext>
            </a:extLst>
          </p:cNvPr>
          <p:cNvSpPr/>
          <p:nvPr/>
        </p:nvSpPr>
        <p:spPr>
          <a:xfrm>
            <a:off x="245806" y="608838"/>
            <a:ext cx="117593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Управляющий электрод полевого транзистора называется затвором. Канал образован полупроводником произвольного типа проводимости. Сообразно полярность управляющего напряжения положительная или отрицательная. Поле соответствующего знака вытесняет свободные носители, пока перешеек под электродом затвора не опустеет вовсе. Достигается путем воздействия поля либо на p-n-переход, либо на однородный полупроводник. Ток становится равным нулю. Так работает полевой транзистор.</a:t>
            </a:r>
          </a:p>
        </p:txBody>
      </p:sp>
      <p:pic>
        <p:nvPicPr>
          <p:cNvPr id="1026" name="Picture 2" descr="https://vashtehnik.ru/wp-content/uploads/423-1.jpg">
            <a:extLst>
              <a:ext uri="{FF2B5EF4-FFF2-40B4-BE49-F238E27FC236}">
                <a16:creationId xmlns:a16="http://schemas.microsoft.com/office/drawing/2014/main" id="{0C5C34DF-EB18-4319-AA4D-1C98620A8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387" y="2982436"/>
            <a:ext cx="4568793" cy="274331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978688-F571-4F0B-AEA1-F6C5CC381D03}"/>
              </a:ext>
            </a:extLst>
          </p:cNvPr>
          <p:cNvSpPr/>
          <p:nvPr/>
        </p:nvSpPr>
        <p:spPr>
          <a:xfrm>
            <a:off x="7495386" y="5910174"/>
            <a:ext cx="4568794"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6 — Конструкция транзистора</a:t>
            </a:r>
          </a:p>
        </p:txBody>
      </p:sp>
      <p:sp>
        <p:nvSpPr>
          <p:cNvPr id="6" name="Прямоугольник 5">
            <a:extLst>
              <a:ext uri="{FF2B5EF4-FFF2-40B4-BE49-F238E27FC236}">
                <a16:creationId xmlns:a16="http://schemas.microsoft.com/office/drawing/2014/main" id="{ECA3F55C-0FD3-49E7-83F5-DFACBA11CE35}"/>
              </a:ext>
            </a:extLst>
          </p:cNvPr>
          <p:cNvSpPr/>
          <p:nvPr/>
        </p:nvSpPr>
        <p:spPr>
          <a:xfrm>
            <a:off x="186812" y="2982436"/>
            <a:ext cx="72495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Ток протекает от истока к стоку. Отсутствует разница, в каком направлении движутся заряды. Полевой транзистор обратим. Униполярность носителей заряда объясняет малый уровень шумов. Поэтому в технике полевые транзисторы занимают доминирующую позицию.</a:t>
            </a:r>
          </a:p>
        </p:txBody>
      </p:sp>
    </p:spTree>
    <p:extLst>
      <p:ext uri="{BB962C8B-B14F-4D97-AF65-F5344CB8AC3E}">
        <p14:creationId xmlns:p14="http://schemas.microsoft.com/office/powerpoint/2010/main" val="149477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DB877DC-6993-4FE7-9EDE-D4A8798204D2}"/>
              </a:ext>
            </a:extLst>
          </p:cNvPr>
          <p:cNvSpPr/>
          <p:nvPr/>
        </p:nvSpPr>
        <p:spPr>
          <a:xfrm>
            <a:off x="2867613" y="98012"/>
            <a:ext cx="6456768"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Принцип действия полевого транзистора</a:t>
            </a:r>
            <a:endParaRPr lang="ru-RU" sz="2800" dirty="0"/>
          </a:p>
        </p:txBody>
      </p:sp>
      <p:pic>
        <p:nvPicPr>
          <p:cNvPr id="2050" name="Picture 2" descr="https://studfiles.net/html/2706/245/html_VFBBSPg6hO.KQn8/img-I1xxHK.png">
            <a:extLst>
              <a:ext uri="{FF2B5EF4-FFF2-40B4-BE49-F238E27FC236}">
                <a16:creationId xmlns:a16="http://schemas.microsoft.com/office/drawing/2014/main" id="{2EFBDFD9-F6EB-42E4-8CA6-59787FD0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8" y="690058"/>
            <a:ext cx="5889523" cy="277377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1500CB4-55E5-4A44-BD0F-36B4418C8757}"/>
              </a:ext>
            </a:extLst>
          </p:cNvPr>
          <p:cNvSpPr/>
          <p:nvPr/>
        </p:nvSpPr>
        <p:spPr>
          <a:xfrm>
            <a:off x="206479" y="3556759"/>
            <a:ext cx="5889520" cy="1219436"/>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7 — Графическое изображение транзистора и его включение по схеме с общим истоком</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878585FA-8D63-487D-AE6D-5D7D7FCE7A02}"/>
                  </a:ext>
                </a:extLst>
              </p:cNvPr>
              <p:cNvSpPr/>
              <p:nvPr/>
            </p:nvSpPr>
            <p:spPr>
              <a:xfrm>
                <a:off x="6187894" y="690058"/>
                <a:ext cx="5709139" cy="4297202"/>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Электрическое сопротивление канала между истоком и стоком зависит от толщины канала, которая может уменьшаться за счет изменения ширины </a:t>
                </a:r>
                <a:r>
                  <a:rPr lang="en-US" sz="2300" dirty="0">
                    <a:latin typeface="Times New Roman" panose="02020603050405020304" pitchFamily="18" charset="0"/>
                    <a:cs typeface="Times New Roman" panose="02020603050405020304" pitchFamily="18" charset="0"/>
                  </a:rPr>
                  <a:t>p-n </a:t>
                </a:r>
                <a:r>
                  <a:rPr lang="ru-RU" sz="2300" dirty="0">
                    <a:latin typeface="Times New Roman" panose="02020603050405020304" pitchFamily="18" charset="0"/>
                    <a:cs typeface="Times New Roman" panose="02020603050405020304" pitchFamily="18" charset="0"/>
                  </a:rPr>
                  <a:t>перехода.</a:t>
                </a:r>
                <a:endParaRPr lang="en-US" sz="2300" dirty="0">
                  <a:latin typeface="Times New Roman" panose="02020603050405020304" pitchFamily="18" charset="0"/>
                  <a:cs typeface="Times New Roman" panose="02020603050405020304" pitchFamily="18" charset="0"/>
                </a:endParaRPr>
              </a:p>
              <a:p>
                <a:pPr indent="540000" algn="just">
                  <a:lnSpc>
                    <a:spcPts val="3000"/>
                  </a:lnSpc>
                </a:pPr>
                <a:r>
                  <a:rPr lang="ru-RU" sz="2300" dirty="0">
                    <a:latin typeface="Times New Roman" panose="02020603050405020304" pitchFamily="18" charset="0"/>
                    <a:cs typeface="Times New Roman" panose="02020603050405020304" pitchFamily="18" charset="0"/>
                  </a:rPr>
                  <a:t>Ширина </a:t>
                </a:r>
                <a:r>
                  <a:rPr lang="en-US" sz="2300" dirty="0">
                    <a:latin typeface="Times New Roman" panose="02020603050405020304" pitchFamily="18" charset="0"/>
                    <a:cs typeface="Times New Roman" panose="02020603050405020304" pitchFamily="18" charset="0"/>
                  </a:rPr>
                  <a:t>p-n</a:t>
                </a:r>
                <a:r>
                  <a:rPr lang="ru-RU" sz="2300" dirty="0">
                    <a:latin typeface="Times New Roman" panose="02020603050405020304" pitchFamily="18" charset="0"/>
                    <a:cs typeface="Times New Roman" panose="02020603050405020304" pitchFamily="18" charset="0"/>
                  </a:rPr>
                  <a:t> перехода зависит от приложенного к нему обратного напряжения, то есть изменяется при изменении отрицательного напряжения затвор-исток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a:t>
                </a:r>
              </a:p>
              <a:p>
                <a:pPr indent="540000" algn="just">
                  <a:lnSpc>
                    <a:spcPts val="3000"/>
                  </a:lnSpc>
                </a:pPr>
                <a:endParaRPr lang="ru-RU" sz="2300" dirty="0">
                  <a:latin typeface="Times New Roman" panose="02020603050405020304" pitchFamily="18" charset="0"/>
                  <a:cs typeface="Times New Roman" panose="02020603050405020304" pitchFamily="18" charset="0"/>
                </a:endParaRPr>
              </a:p>
            </p:txBody>
          </p:sp>
        </mc:Choice>
        <mc:Fallback xmlns="">
          <p:sp>
            <p:nvSpPr>
              <p:cNvPr id="7" name="Прямоугольник 6">
                <a:extLst>
                  <a:ext uri="{FF2B5EF4-FFF2-40B4-BE49-F238E27FC236}">
                    <a16:creationId xmlns:a16="http://schemas.microsoft.com/office/drawing/2014/main" id="{878585FA-8D63-487D-AE6D-5D7D7FCE7A02}"/>
                  </a:ext>
                </a:extLst>
              </p:cNvPr>
              <p:cNvSpPr>
                <a:spLocks noRot="1" noChangeAspect="1" noMove="1" noResize="1" noEditPoints="1" noAdjustHandles="1" noChangeArrowheads="1" noChangeShapeType="1" noTextEdit="1"/>
              </p:cNvSpPr>
              <p:nvPr/>
            </p:nvSpPr>
            <p:spPr>
              <a:xfrm>
                <a:off x="6187894" y="690058"/>
                <a:ext cx="5709139" cy="4297202"/>
              </a:xfrm>
              <a:prstGeom prst="rect">
                <a:avLst/>
              </a:prstGeom>
              <a:blipFill>
                <a:blip r:embed="rId3"/>
                <a:stretch>
                  <a:fillRect l="-1494" t="-993" r="-160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C9219F6A-862C-41BE-92DE-7E70BBDEAE04}"/>
                  </a:ext>
                </a:extLst>
              </p:cNvPr>
              <p:cNvSpPr/>
              <p:nvPr/>
            </p:nvSpPr>
            <p:spPr>
              <a:xfrm>
                <a:off x="206474" y="4776195"/>
                <a:ext cx="11779045" cy="1988878"/>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Следовательно, изменяя напряжение затвор-исток, можно управлять электрическим сопротивлением канала.</a:t>
                </a:r>
              </a:p>
              <a:p>
                <a:pPr indent="540000" algn="just">
                  <a:lnSpc>
                    <a:spcPts val="3000"/>
                  </a:lnSpc>
                </a:pPr>
                <a:r>
                  <a:rPr lang="ru-RU" sz="2300" dirty="0">
                    <a:latin typeface="Times New Roman" panose="02020603050405020304" pitchFamily="18" charset="0"/>
                    <a:cs typeface="Times New Roman" panose="02020603050405020304" pitchFamily="18" charset="0"/>
                  </a:rPr>
                  <a:t>При подаче положительного напряжения между стоком и истоком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r>
                      <a:rPr lang="ru-RU" sz="2300">
                        <a:latin typeface="Cambria Math" panose="02040503050406030204" pitchFamily="18" charset="0"/>
                      </a:rPr>
                      <m:t> </m:t>
                    </m:r>
                  </m:oMath>
                </a14:m>
                <a:r>
                  <a:rPr lang="ru-RU" sz="2300" dirty="0">
                    <a:latin typeface="Times New Roman" panose="02020603050405020304" pitchFamily="18" charset="0"/>
                    <a:cs typeface="Times New Roman" panose="02020603050405020304" pitchFamily="18" charset="0"/>
                  </a:rPr>
                  <a:t>под действием электрического поля возникает дрейф основных носителей зарядов в канале </a:t>
                </a:r>
                <a:r>
                  <a:rPr lang="en-US" sz="2300" dirty="0">
                    <a:latin typeface="Times New Roman" panose="02020603050405020304" pitchFamily="18" charset="0"/>
                    <a:cs typeface="Times New Roman" panose="02020603050405020304" pitchFamily="18" charset="0"/>
                  </a:rPr>
                  <a:t>n</a:t>
                </a:r>
                <a:r>
                  <a:rPr lang="ru-RU"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ru-RU" sz="2300" dirty="0">
                    <a:latin typeface="Times New Roman" panose="02020603050405020304" pitchFamily="18" charset="0"/>
                    <a:cs typeface="Times New Roman" panose="02020603050405020304" pitchFamily="18" charset="0"/>
                  </a:rPr>
                  <a:t>типа от стока к истоку. </a:t>
                </a:r>
                <a:endParaRPr lang="ru-RU" sz="2400" dirty="0">
                  <a:latin typeface="Times New Roman" panose="02020603050405020304" pitchFamily="18" charset="0"/>
                  <a:cs typeface="Times New Roman" panose="02020603050405020304" pitchFamily="18" charset="0"/>
                </a:endParaRPr>
              </a:p>
            </p:txBody>
          </p:sp>
        </mc:Choice>
        <mc:Fallback xmlns="">
          <p:sp>
            <p:nvSpPr>
              <p:cNvPr id="8" name="Прямоугольник 7">
                <a:extLst>
                  <a:ext uri="{FF2B5EF4-FFF2-40B4-BE49-F238E27FC236}">
                    <a16:creationId xmlns:a16="http://schemas.microsoft.com/office/drawing/2014/main" id="{C9219F6A-862C-41BE-92DE-7E70BBDEAE04}"/>
                  </a:ext>
                </a:extLst>
              </p:cNvPr>
              <p:cNvSpPr>
                <a:spLocks noRot="1" noChangeAspect="1" noMove="1" noResize="1" noEditPoints="1" noAdjustHandles="1" noChangeArrowheads="1" noChangeShapeType="1" noTextEdit="1"/>
              </p:cNvSpPr>
              <p:nvPr/>
            </p:nvSpPr>
            <p:spPr>
              <a:xfrm>
                <a:off x="206474" y="4776195"/>
                <a:ext cx="11779045" cy="1988878"/>
              </a:xfrm>
              <a:prstGeom prst="rect">
                <a:avLst/>
              </a:prstGeom>
              <a:blipFill>
                <a:blip r:embed="rId4"/>
                <a:stretch>
                  <a:fillRect l="-776" t="-2141" r="-725" b="-5505"/>
                </a:stretch>
              </a:blipFill>
            </p:spPr>
            <p:txBody>
              <a:bodyPr/>
              <a:lstStyle/>
              <a:p>
                <a:r>
                  <a:rPr lang="ru-RU">
                    <a:noFill/>
                  </a:rPr>
                  <a:t> </a:t>
                </a:r>
              </a:p>
            </p:txBody>
          </p:sp>
        </mc:Fallback>
      </mc:AlternateContent>
    </p:spTree>
    <p:extLst>
      <p:ext uri="{BB962C8B-B14F-4D97-AF65-F5344CB8AC3E}">
        <p14:creationId xmlns:p14="http://schemas.microsoft.com/office/powerpoint/2010/main" val="4442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CFC76081-277B-4448-96FD-9CB78D43CA8D}"/>
                  </a:ext>
                </a:extLst>
              </p:cNvPr>
              <p:cNvSpPr/>
              <p:nvPr/>
            </p:nvSpPr>
            <p:spPr>
              <a:xfrm>
                <a:off x="176981" y="160979"/>
                <a:ext cx="11749548"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результате приложения положительного напряжения между стоком и истоком изменяется электрическое поле в теле полупроводника, что приводит к изменению конфигурации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 будет наблюдаться вытягивание запирающего слоя по направлению к стоку.</a:t>
                </a:r>
              </a:p>
              <a:p>
                <a:pPr indent="540000" algn="just">
                  <a:lnSpc>
                    <a:spcPts val="3000"/>
                  </a:lnSpc>
                </a:pPr>
                <a:r>
                  <a:rPr lang="ru-RU" sz="2400" dirty="0">
                    <a:latin typeface="Times New Roman" panose="02020603050405020304" pitchFamily="18" charset="0"/>
                    <a:cs typeface="Times New Roman" panose="02020603050405020304" pitchFamily="18" charset="0"/>
                  </a:rPr>
                  <a:t>Объясняется данный процесс следующим образом. Если не учитывать сопротивление канала, можно считать, что потенциал у стока соответствует напряжению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 Тогда для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потенциал на переходе у стока будет определяться величиной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и тем самым увеличивается потенциальный барьер на переходе и его ширина. В тоже самое время потенциал у истока остается неизменным и определяется напряжением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r>
                      <a:rPr lang="en-US" sz="2400">
                        <a:latin typeface="Cambria Math" panose="02040503050406030204" pitchFamily="18" charset="0"/>
                      </a:rPr>
                      <m:t>.</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Приложение положительного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вызывает не только протекание тока стока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ru-RU" sz="2400" i="1">
                            <a:latin typeface="Cambria Math" panose="02040503050406030204" pitchFamily="18" charset="0"/>
                          </a:rPr>
                          <m:t>с</m:t>
                        </m:r>
                      </m:sub>
                    </m:sSub>
                    <m:r>
                      <a:rPr lang="en-US" sz="2400" b="0" i="1" smtClean="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по каналу, но и изменение конфигурации самого канала. Значение тока стока определяется сопротивлением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обусловлен движением неосновных носителей зарядов через обратно смещенный электронно-дырочный переход. Ввиду незначительной концентрации неосновных носителей заряда 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мал.</a:t>
                </a:r>
              </a:p>
            </p:txBody>
          </p:sp>
        </mc:Choice>
        <mc:Fallback xmlns="">
          <p:sp>
            <p:nvSpPr>
              <p:cNvPr id="2" name="Прямоугольник 1">
                <a:extLst>
                  <a:ext uri="{FF2B5EF4-FFF2-40B4-BE49-F238E27FC236}">
                    <a16:creationId xmlns:a16="http://schemas.microsoft.com/office/drawing/2014/main" id="{CFC76081-277B-4448-96FD-9CB78D43CA8D}"/>
                  </a:ext>
                </a:extLst>
              </p:cNvPr>
              <p:cNvSpPr>
                <a:spLocks noRot="1" noChangeAspect="1" noMove="1" noResize="1" noEditPoints="1" noAdjustHandles="1" noChangeArrowheads="1" noChangeShapeType="1" noTextEdit="1"/>
              </p:cNvSpPr>
              <p:nvPr/>
            </p:nvSpPr>
            <p:spPr>
              <a:xfrm>
                <a:off x="176981" y="160979"/>
                <a:ext cx="11749548" cy="6223820"/>
              </a:xfrm>
              <a:prstGeom prst="rect">
                <a:avLst/>
              </a:prstGeom>
              <a:blipFill>
                <a:blip r:embed="rId2"/>
                <a:stretch>
                  <a:fillRect l="-778" t="-881" r="-830" b="-1273"/>
                </a:stretch>
              </a:blipFill>
            </p:spPr>
            <p:txBody>
              <a:bodyPr/>
              <a:lstStyle/>
              <a:p>
                <a:r>
                  <a:rPr lang="ru-RU">
                    <a:noFill/>
                  </a:rPr>
                  <a:t> </a:t>
                </a:r>
              </a:p>
            </p:txBody>
          </p:sp>
        </mc:Fallback>
      </mc:AlternateContent>
    </p:spTree>
    <p:extLst>
      <p:ext uri="{BB962C8B-B14F-4D97-AF65-F5344CB8AC3E}">
        <p14:creationId xmlns:p14="http://schemas.microsoft.com/office/powerpoint/2010/main" val="251566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BE8092BF-A0B8-4B5F-8AA8-D684969F7BE8}"/>
                  </a:ext>
                </a:extLst>
              </p:cNvPr>
              <p:cNvSpPr/>
              <p:nvPr/>
            </p:nvSpPr>
            <p:spPr>
              <a:xfrm>
                <a:off x="235974" y="304488"/>
                <a:ext cx="11769213" cy="625228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Током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можно управлять напряжением затвор-исток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При некотором значении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ширина перехода может возрасти до такой величины, что весь канал будет перекрыт. При этом ток стока будет равен нулю и транзистор запирается.</a:t>
                </a: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 при котором транзистор запирается, называется </a:t>
                </a:r>
                <a:r>
                  <a:rPr lang="ru-RU" sz="2400" i="1" dirty="0">
                    <a:latin typeface="Times New Roman" panose="02020603050405020304" pitchFamily="18" charset="0"/>
                    <a:cs typeface="Times New Roman" panose="02020603050405020304" pitchFamily="18" charset="0"/>
                  </a:rPr>
                  <a:t>напряжением отсечки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r>
                          <a:rPr lang="ru-RU" sz="2400" b="0" i="1" smtClean="0">
                            <a:latin typeface="Cambria Math" panose="02040503050406030204" pitchFamily="18" charset="0"/>
                          </a:rPr>
                          <m:t>_отс</m:t>
                        </m:r>
                      </m:sub>
                    </m:sSub>
                  </m:oMath>
                </a14:m>
                <a:endParaRPr lang="ru-RU" sz="2400" i="1"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Как отмечалось выше, увеличение ширины электронно-дырочного перехода также происходит и при возрастании напряжения сток-исток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oMath>
                </a14:m>
                <a:r>
                  <a:rPr lang="ru-RU" sz="2400" i="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Можно предположить, что при этом также возможно полное запирание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Практически полного запирания канала не наблюдается, то есть в цепи стока протекает некоторый ток. Это связано с тем, что возрастание напряжения сток-исток приводит к вытягиванию запирающего слоя в направлении стока и при этом всегда остается некоторая конечная толщина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Выходные ВАХ полевого транзистора определяют зависимость тока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от напряжения на стоке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m:t>
                        </m:r>
                      </m:sub>
                    </m:sSub>
                  </m:oMath>
                </a14:m>
                <a:r>
                  <a:rPr lang="ru-RU" sz="2400" dirty="0">
                    <a:latin typeface="Times New Roman" panose="02020603050405020304" pitchFamily="18" charset="0"/>
                    <a:cs typeface="Times New Roman" panose="02020603050405020304" pitchFamily="18" charset="0"/>
                  </a:rPr>
                  <a:t> при фиксированном напряжении затвора: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ru-RU" sz="3200" i="1">
                            <a:latin typeface="Cambria Math" panose="02040503050406030204" pitchFamily="18" charset="0"/>
                          </a:rPr>
                          <m:t>с</m:t>
                        </m:r>
                      </m:sub>
                    </m:sSub>
                  </m:oMath>
                </a14:m>
                <a:r>
                  <a:rPr lang="ru-RU" sz="3200" i="1"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f(</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си</m:t>
                        </m:r>
                      </m:sub>
                    </m:sSub>
                  </m:oMath>
                </a14:m>
                <a:r>
                  <a:rPr lang="en-US" sz="32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3200" i="1" dirty="0" smtClean="0">
                            <a:latin typeface="Cambria Math" panose="02040503050406030204" pitchFamily="18" charset="0"/>
                            <a:cs typeface="Times New Roman" panose="02020603050405020304" pitchFamily="18" charset="0"/>
                          </a:rPr>
                        </m:ctrlPr>
                      </m:sSubPr>
                      <m:e>
                        <m:r>
                          <a:rPr lang="en-US" sz="3200" b="0" i="1" dirty="0" smtClean="0">
                            <a:latin typeface="Cambria Math" panose="02040503050406030204" pitchFamily="18" charset="0"/>
                            <a:cs typeface="Times New Roman" panose="02020603050405020304" pitchFamily="18" charset="0"/>
                          </a:rPr>
                          <m:t>|</m:t>
                        </m:r>
                      </m:e>
                      <m:sub>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зи</m:t>
                            </m:r>
                          </m:sub>
                        </m:sSub>
                        <m:r>
                          <a:rPr lang="en-US" sz="3200" b="0" i="1" smtClean="0">
                            <a:latin typeface="Cambria Math" panose="02040503050406030204" pitchFamily="18" charset="0"/>
                          </a:rPr>
                          <m:t>=</m:t>
                        </m:r>
                        <m:r>
                          <a:rPr lang="en-US" sz="3200" b="0" i="1" smtClean="0">
                            <a:latin typeface="Cambria Math" panose="02040503050406030204" pitchFamily="18" charset="0"/>
                          </a:rPr>
                          <m:t>𝑐𝑜𝑛𝑠𝑡</m:t>
                        </m:r>
                      </m:sub>
                    </m:sSub>
                  </m:oMath>
                </a14:m>
                <a:endParaRPr lang="ru-RU" sz="3200" i="1"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BE8092BF-A0B8-4B5F-8AA8-D684969F7BE8}"/>
                  </a:ext>
                </a:extLst>
              </p:cNvPr>
              <p:cNvSpPr>
                <a:spLocks noRot="1" noChangeAspect="1" noMove="1" noResize="1" noEditPoints="1" noAdjustHandles="1" noChangeArrowheads="1" noChangeShapeType="1" noTextEdit="1"/>
              </p:cNvSpPr>
              <p:nvPr/>
            </p:nvSpPr>
            <p:spPr>
              <a:xfrm>
                <a:off x="235974" y="304488"/>
                <a:ext cx="11769213" cy="6252289"/>
              </a:xfrm>
              <a:prstGeom prst="rect">
                <a:avLst/>
              </a:prstGeom>
              <a:blipFill>
                <a:blip r:embed="rId2"/>
                <a:stretch>
                  <a:fillRect l="-829" t="-877" r="-829" b="-1949"/>
                </a:stretch>
              </a:blipFill>
            </p:spPr>
            <p:txBody>
              <a:bodyPr/>
              <a:lstStyle/>
              <a:p>
                <a:r>
                  <a:rPr lang="ru-RU">
                    <a:noFill/>
                  </a:rPr>
                  <a:t> </a:t>
                </a:r>
              </a:p>
            </p:txBody>
          </p:sp>
        </mc:Fallback>
      </mc:AlternateContent>
    </p:spTree>
    <p:extLst>
      <p:ext uri="{BB962C8B-B14F-4D97-AF65-F5344CB8AC3E}">
        <p14:creationId xmlns:p14="http://schemas.microsoft.com/office/powerpoint/2010/main" val="12531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4147911-ADD0-4F0D-91AD-3EA69FD685AE}"/>
              </a:ext>
            </a:extLst>
          </p:cNvPr>
          <p:cNvSpPr/>
          <p:nvPr/>
        </p:nvSpPr>
        <p:spPr>
          <a:xfrm>
            <a:off x="1479755" y="102758"/>
            <a:ext cx="9232490"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Параметры биполярных транзисторов </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3D6E1D9D-BC8B-47D7-93B3-04A18FAAD6B7}"/>
              </a:ext>
            </a:extLst>
          </p:cNvPr>
          <p:cNvSpPr/>
          <p:nvPr/>
        </p:nvSpPr>
        <p:spPr>
          <a:xfrm>
            <a:off x="2900515" y="843678"/>
            <a:ext cx="9232490" cy="391549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Биполярный транзистор</a:t>
            </a:r>
            <a:r>
              <a:rPr lang="ru-RU" sz="2400" dirty="0">
                <a:latin typeface="Times New Roman" panose="02020603050405020304" pitchFamily="18" charset="0"/>
                <a:cs typeface="Times New Roman" panose="02020603050405020304" pitchFamily="18" charset="0"/>
              </a:rPr>
              <a:t> — трёхэлектродный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полупроводниковый прибор, один из типов транзисторов. В полупроводниковой структуре сформированы </a:t>
            </a:r>
            <a:r>
              <a:rPr lang="ru-RU" sz="2400" i="1" dirty="0">
                <a:latin typeface="Times New Roman" panose="02020603050405020304" pitchFamily="18" charset="0"/>
                <a:cs typeface="Times New Roman" panose="02020603050405020304" pitchFamily="18" charset="0"/>
              </a:rPr>
              <a:t>два p-n-перехода</a:t>
            </a:r>
            <a:r>
              <a:rPr lang="ru-RU" sz="2400" dirty="0">
                <a:latin typeface="Times New Roman" panose="02020603050405020304" pitchFamily="18" charset="0"/>
                <a:cs typeface="Times New Roman" panose="02020603050405020304" pitchFamily="18" charset="0"/>
              </a:rPr>
              <a:t>, перенос заряда через которые осуществляется носителями двух полярностей — электронами и дырками. Именно поэтому прибор получил название «биполярный» (от англ. bipolar), в отличие от полевого (униполярного) транзистора.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Применяется в электронных устройствах для усиления или генерации электрических колебаний, а также в качестве коммутирующего элемента</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1026" name="Picture 2" descr="https://upload.wikimedia.org/wikipedia/ru/4/40/Transist.png">
            <a:extLst>
              <a:ext uri="{FF2B5EF4-FFF2-40B4-BE49-F238E27FC236}">
                <a16:creationId xmlns:a16="http://schemas.microsoft.com/office/drawing/2014/main" id="{7CD46E13-05D1-403C-A793-D3D288A5C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56" y="843678"/>
            <a:ext cx="2587597" cy="534106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A89AF533-D3AA-4741-9533-D07A3989187C}"/>
              </a:ext>
            </a:extLst>
          </p:cNvPr>
          <p:cNvSpPr/>
          <p:nvPr/>
        </p:nvSpPr>
        <p:spPr>
          <a:xfrm>
            <a:off x="2900514" y="4759173"/>
            <a:ext cx="9232489" cy="1988878"/>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1 — Обозначение биполярных транзисторов на схемах. Направление стрелки показывает направление тока через эмиттерный переход, и служит для идентификации n-p-n и p-n-p транзисторов. Наличие окружности символизирует транзистор в индивидуальном корпусе, отсутствие — транзистор в составе микросхемы.</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tudfiles.net/html/2706/245/html_VFBBSPg6hO.KQn8/img-7IvI8n.png">
            <a:extLst>
              <a:ext uri="{FF2B5EF4-FFF2-40B4-BE49-F238E27FC236}">
                <a16:creationId xmlns:a16="http://schemas.microsoft.com/office/drawing/2014/main" id="{37E9A926-9485-4239-B17D-CD336C6C5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04" y="95637"/>
            <a:ext cx="6703449" cy="452740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1B65FC1C-156B-4D29-9CBE-72785CB6A4FC}"/>
              </a:ext>
            </a:extLst>
          </p:cNvPr>
          <p:cNvSpPr/>
          <p:nvPr/>
        </p:nvSpPr>
        <p:spPr>
          <a:xfrm>
            <a:off x="6843253" y="114388"/>
            <a:ext cx="5160468"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8 — Типичное семейство выходных статических характеристик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a:t>
            </a:r>
          </a:p>
        </p:txBody>
      </p:sp>
      <p:sp>
        <p:nvSpPr>
          <p:cNvPr id="4" name="Прямоугольник 3">
            <a:extLst>
              <a:ext uri="{FF2B5EF4-FFF2-40B4-BE49-F238E27FC236}">
                <a16:creationId xmlns:a16="http://schemas.microsoft.com/office/drawing/2014/main" id="{CFF86D1E-D83C-4F72-8AA2-312D81BB5A92}"/>
              </a:ext>
            </a:extLst>
          </p:cNvPr>
          <p:cNvSpPr/>
          <p:nvPr/>
        </p:nvSpPr>
        <p:spPr>
          <a:xfrm>
            <a:off x="139804" y="4757053"/>
            <a:ext cx="11696770" cy="160717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Выходные статические характеристики </a:t>
            </a:r>
            <a:r>
              <a:rPr lang="ru-RU" sz="2400" dirty="0">
                <a:latin typeface="Times New Roman" panose="02020603050405020304" pitchFamily="18" charset="0"/>
                <a:cs typeface="Times New Roman" panose="02020603050405020304" pitchFamily="18" charset="0"/>
              </a:rPr>
              <a:t>полевого транзистора с управляющим электронно-дырочным переходом (рис. 8) имеют два характерных участка: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начальный участок –крутая зависимость тока стока от напряжения сток-исток;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пологий участок –ток стока практически не зависит от напряжения сток- исток.</a:t>
            </a:r>
          </a:p>
        </p:txBody>
      </p:sp>
    </p:spTree>
    <p:extLst>
      <p:ext uri="{BB962C8B-B14F-4D97-AF65-F5344CB8AC3E}">
        <p14:creationId xmlns:p14="http://schemas.microsoft.com/office/powerpoint/2010/main" val="31713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7EE559E8-4432-415B-99B4-47055C23E07C}"/>
                  </a:ext>
                </a:extLst>
              </p:cNvPr>
              <p:cNvSpPr/>
              <p:nvPr/>
            </p:nvSpPr>
            <p:spPr>
              <a:xfrm>
                <a:off x="235973" y="220744"/>
                <a:ext cx="11749549" cy="6220806"/>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фиксированном</a:t>
                </a:r>
                <a:r>
                  <a:rPr lang="ru-RU" sz="2300" dirty="0">
                    <a:latin typeface="Times New Roman" panose="02020603050405020304" pitchFamily="18" charset="0"/>
                    <a:cs typeface="Times New Roman" panose="02020603050405020304" pitchFamily="18" charset="0"/>
                  </a:rPr>
                  <a:t> значении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проводящий канал имеет определенное сопротивление, зависящее от его длины и поперечного сечения. Поэтому при начальном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сопротивление остается практически постоянным и ток на выходе возрастает пропорционально напряжению. Однако по мере роста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к управляющему электронно-дырочному переходу прикладывается все большее обратное напряжение (в области стока), что приводит к уменьшению площади поперечного сечения канала, и как следствие, его сопротивления.</a:t>
                </a:r>
              </a:p>
              <a:p>
                <a:pPr indent="540000" algn="just">
                  <a:lnSpc>
                    <a:spcPts val="3000"/>
                  </a:lnSpc>
                </a:pPr>
                <a:r>
                  <a:rPr lang="ru-RU" sz="2300" dirty="0">
                    <a:latin typeface="Times New Roman" panose="02020603050405020304" pitchFamily="18" charset="0"/>
                    <a:cs typeface="Times New Roman" panose="02020603050405020304" pitchFamily="18" charset="0"/>
                  </a:rPr>
                  <a:t>При некотором значении напряжения сток-исток, получившим название </a:t>
                </a:r>
                <a:r>
                  <a:rPr lang="ru-RU" sz="2300" i="1" dirty="0">
                    <a:latin typeface="Times New Roman" panose="02020603050405020304" pitchFamily="18" charset="0"/>
                    <a:cs typeface="Times New Roman" panose="02020603050405020304" pitchFamily="18" charset="0"/>
                  </a:rPr>
                  <a:t>напряжения насыщения</a:t>
                </a:r>
                <a:r>
                  <a:rPr lang="ru-RU" sz="23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r>
                          <a:rPr lang="ru-RU" sz="2300" b="0" i="1" smtClean="0">
                            <a:latin typeface="Cambria Math" panose="02040503050406030204" pitchFamily="18" charset="0"/>
                          </a:rPr>
                          <m:t>_нас</m:t>
                        </m:r>
                      </m:sub>
                    </m:sSub>
                  </m:oMath>
                </a14:m>
                <a:r>
                  <a:rPr lang="ru-RU" sz="2300" dirty="0">
                    <a:latin typeface="Times New Roman" panose="02020603050405020304" pitchFamily="18" charset="0"/>
                    <a:cs typeface="Times New Roman" panose="02020603050405020304" pitchFamily="18" charset="0"/>
                  </a:rPr>
                  <a:t> -происходит полное перекрытие канала и в дальнейшем не наблюдается роста стока при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a:t>
                </a:r>
              </a:p>
              <a:p>
                <a:pPr indent="540000" algn="just">
                  <a:lnSpc>
                    <a:spcPts val="3000"/>
                  </a:lnSpc>
                </a:pPr>
                <a:r>
                  <a:rPr lang="ru-RU" sz="2300" dirty="0">
                    <a:latin typeface="Times New Roman" panose="02020603050405020304" pitchFamily="18" charset="0"/>
                    <a:cs typeface="Times New Roman" panose="02020603050405020304" pitchFamily="18" charset="0"/>
                  </a:rPr>
                  <a:t>Очевидно, что </a:t>
                </a:r>
                <a:r>
                  <a:rPr lang="ru-RU" sz="2300" i="1" dirty="0">
                    <a:latin typeface="Times New Roman" panose="02020603050405020304" pitchFamily="18" charset="0"/>
                    <a:cs typeface="Times New Roman" panose="02020603050405020304" pitchFamily="18" charset="0"/>
                  </a:rPr>
                  <a:t>наибольшее</a:t>
                </a:r>
                <a:r>
                  <a:rPr lang="ru-RU" sz="2300" dirty="0">
                    <a:latin typeface="Times New Roman" panose="02020603050405020304" pitchFamily="18" charset="0"/>
                    <a:cs typeface="Times New Roman" panose="02020603050405020304" pitchFamily="18" charset="0"/>
                  </a:rPr>
                  <a:t> значение тока стока будет при нулевом напряжении затвор-исток. Чем больше абсолютное значение напряжения затвор-исток тем меньше начальное поперечное сечение канала, и, следовательно, выше его сопротивление.</a:t>
                </a:r>
              </a:p>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больших</a:t>
                </a:r>
                <a:r>
                  <a:rPr lang="ru-RU" sz="2300" dirty="0">
                    <a:latin typeface="Times New Roman" panose="02020603050405020304" pitchFamily="18" charset="0"/>
                    <a:cs typeface="Times New Roman" panose="02020603050405020304" pitchFamily="18" charset="0"/>
                  </a:rPr>
                  <a:t> значениях напряжения сток-исток может возникнуть электрический пробой обратно смещенного перехода затвор-исток. Пробой электронно-дырочных переходов кремниевых полевых транзисторов носит лавинный характер.</a:t>
                </a:r>
              </a:p>
            </p:txBody>
          </p:sp>
        </mc:Choice>
        <mc:Fallback xmlns="">
          <p:sp>
            <p:nvSpPr>
              <p:cNvPr id="2" name="Прямоугольник 1">
                <a:extLst>
                  <a:ext uri="{FF2B5EF4-FFF2-40B4-BE49-F238E27FC236}">
                    <a16:creationId xmlns:a16="http://schemas.microsoft.com/office/drawing/2014/main" id="{7EE559E8-4432-415B-99B4-47055C23E07C}"/>
                  </a:ext>
                </a:extLst>
              </p:cNvPr>
              <p:cNvSpPr>
                <a:spLocks noRot="1" noChangeAspect="1" noMove="1" noResize="1" noEditPoints="1" noAdjustHandles="1" noChangeArrowheads="1" noChangeShapeType="1" noTextEdit="1"/>
              </p:cNvSpPr>
              <p:nvPr/>
            </p:nvSpPr>
            <p:spPr>
              <a:xfrm>
                <a:off x="235973" y="220744"/>
                <a:ext cx="11749549" cy="6220806"/>
              </a:xfrm>
              <a:prstGeom prst="rect">
                <a:avLst/>
              </a:prstGeom>
              <a:blipFill>
                <a:blip r:embed="rId2"/>
                <a:stretch>
                  <a:fillRect l="-778" t="-686" r="-727" b="-1077"/>
                </a:stretch>
              </a:blipFill>
            </p:spPr>
            <p:txBody>
              <a:bodyPr/>
              <a:lstStyle/>
              <a:p>
                <a:r>
                  <a:rPr lang="ru-RU">
                    <a:noFill/>
                  </a:rPr>
                  <a:t> </a:t>
                </a:r>
              </a:p>
            </p:txBody>
          </p:sp>
        </mc:Fallback>
      </mc:AlternateContent>
    </p:spTree>
    <p:extLst>
      <p:ext uri="{BB962C8B-B14F-4D97-AF65-F5344CB8AC3E}">
        <p14:creationId xmlns:p14="http://schemas.microsoft.com/office/powerpoint/2010/main" val="53935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studfiles.net/html/2706/245/html_VFBBSPg6hO.KQn8/img-CGBksB.png">
            <a:extLst>
              <a:ext uri="{FF2B5EF4-FFF2-40B4-BE49-F238E27FC236}">
                <a16:creationId xmlns:a16="http://schemas.microsoft.com/office/drawing/2014/main" id="{8477BFA6-1919-494D-B9FF-74348D79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8" y="194646"/>
            <a:ext cx="4891164" cy="428886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CD3ADC0-AA7F-49ED-869B-5C7FF55FA022}"/>
              </a:ext>
            </a:extLst>
          </p:cNvPr>
          <p:cNvSpPr/>
          <p:nvPr/>
        </p:nvSpPr>
        <p:spPr>
          <a:xfrm>
            <a:off x="211779" y="4666158"/>
            <a:ext cx="489116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9 — Статические характеристики передачи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 .</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0D621378-AFBC-4466-B596-E13A5FE43683}"/>
                  </a:ext>
                </a:extLst>
              </p:cNvPr>
              <p:cNvSpPr/>
              <p:nvPr/>
            </p:nvSpPr>
            <p:spPr>
              <a:xfrm>
                <a:off x="5102942" y="194646"/>
                <a:ext cx="7020232"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Статические характеристики </a:t>
                </a:r>
                <a:r>
                  <a:rPr lang="ru-RU" sz="2400" dirty="0">
                    <a:latin typeface="Times New Roman" panose="02020603050405020304" pitchFamily="18" charset="0"/>
                    <a:cs typeface="Times New Roman" panose="02020603050405020304" pitchFamily="18" charset="0"/>
                  </a:rPr>
                  <a:t>передачи (рис. 9) представляют зависимость тока насыщения стока от напряжения на затворе при постоянном напряжении на стоке.</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Основным рабочим режимом полевых транзисторов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является </a:t>
                </a:r>
                <a:r>
                  <a:rPr lang="ru-RU" sz="2400" u="sng" dirty="0">
                    <a:latin typeface="Times New Roman" panose="02020603050405020304" pitchFamily="18" charset="0"/>
                    <a:cs typeface="Times New Roman" panose="02020603050405020304" pitchFamily="18" charset="0"/>
                  </a:rPr>
                  <a:t>режим насыщения тока стока</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Статические характеристики передачи дают возможность определить один из основных параметров транзистора, характеризующий его усилительные свойства - </a:t>
                </a:r>
                <a:r>
                  <a:rPr lang="ru-RU" sz="2400" i="1" dirty="0">
                    <a:latin typeface="Times New Roman" panose="02020603050405020304" pitchFamily="18" charset="0"/>
                    <a:cs typeface="Times New Roman" panose="02020603050405020304" pitchFamily="18" charset="0"/>
                  </a:rPr>
                  <a:t>крутизну характеристики</a:t>
                </a:r>
                <a:endParaRPr lang="en-US" sz="2400" i="1"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algn="ctr">
                  <a:lnSpc>
                    <a:spcPts val="3000"/>
                  </a:lnSpc>
                </a:pPr>
                <a:r>
                  <a:rPr lang="en-US" sz="2400" b="0" dirty="0">
                    <a:cs typeface="Times New Roman" panose="02020603050405020304" pitchFamily="18" charset="0"/>
                  </a:rPr>
                  <a: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sub>
                        </m:sSub>
                      </m:num>
                      <m:den>
                        <m:r>
                          <a:rPr 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e>
                      <m:sub>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en-US" sz="2400" b="0" i="1" smtClean="0">
                            <a:latin typeface="Cambria Math" panose="02040503050406030204" pitchFamily="18" charset="0"/>
                          </a:rPr>
                          <m:t>=</m:t>
                        </m:r>
                        <m:r>
                          <a:rPr lang="en-US" sz="2400" b="0" i="1" smtClean="0">
                            <a:latin typeface="Cambria Math" panose="02040503050406030204" pitchFamily="18" charset="0"/>
                          </a:rPr>
                          <m:t>𝑐𝑜𝑛𝑠𝑡</m:t>
                        </m:r>
                      </m:sub>
                    </m:sSub>
                  </m:oMath>
                </a14:m>
                <a:endParaRPr lang="en-US" sz="2400" dirty="0">
                  <a:latin typeface="Times New Roman" panose="02020603050405020304" pitchFamily="18" charset="0"/>
                  <a:cs typeface="Times New Roman" panose="02020603050405020304" pitchFamily="18" charset="0"/>
                </a:endParaRPr>
              </a:p>
              <a:p>
                <a:pPr algn="ctr">
                  <a:lnSpc>
                    <a:spcPts val="3000"/>
                  </a:lnSpc>
                </a:pPr>
                <a:endParaRPr lang="en-US" sz="2400" dirty="0">
                  <a:latin typeface="Times New Roman" panose="02020603050405020304" pitchFamily="18" charset="0"/>
                  <a:cs typeface="Times New Roman" panose="02020603050405020304" pitchFamily="18" charset="0"/>
                </a:endParaRPr>
              </a:p>
              <a:p>
                <a:pPr algn="just">
                  <a:lnSpc>
                    <a:spcPts val="3000"/>
                  </a:lnSpc>
                </a:pPr>
                <a:r>
                  <a:rPr lang="ru-RU" sz="2400" dirty="0">
                    <a:latin typeface="Times New Roman" panose="02020603050405020304" pitchFamily="18" charset="0"/>
                    <a:cs typeface="Times New Roman" panose="02020603050405020304" pitchFamily="18" charset="0"/>
                  </a:rPr>
                  <a:t>представляющую отношение изменения тока стока к изменению напряжения на затворе.</a:t>
                </a:r>
                <a:endParaRPr lang="en-US" sz="32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0D621378-AFBC-4466-B596-E13A5FE43683}"/>
                  </a:ext>
                </a:extLst>
              </p:cNvPr>
              <p:cNvSpPr>
                <a:spLocks noRot="1" noChangeAspect="1" noMove="1" noResize="1" noEditPoints="1" noAdjustHandles="1" noChangeArrowheads="1" noChangeShapeType="1" noTextEdit="1"/>
              </p:cNvSpPr>
              <p:nvPr/>
            </p:nvSpPr>
            <p:spPr>
              <a:xfrm>
                <a:off x="5102942" y="194646"/>
                <a:ext cx="7020232" cy="6223820"/>
              </a:xfrm>
              <a:prstGeom prst="rect">
                <a:avLst/>
              </a:prstGeom>
              <a:blipFill>
                <a:blip r:embed="rId3"/>
                <a:stretch>
                  <a:fillRect l="-1302" t="-881" r="-1302" b="-1273"/>
                </a:stretch>
              </a:blipFill>
            </p:spPr>
            <p:txBody>
              <a:bodyPr/>
              <a:lstStyle/>
              <a:p>
                <a:r>
                  <a:rPr lang="ru-RU">
                    <a:noFill/>
                  </a:rPr>
                  <a:t> </a:t>
                </a:r>
              </a:p>
            </p:txBody>
          </p:sp>
        </mc:Fallback>
      </mc:AlternateContent>
    </p:spTree>
    <p:extLst>
      <p:ext uri="{BB962C8B-B14F-4D97-AF65-F5344CB8AC3E}">
        <p14:creationId xmlns:p14="http://schemas.microsoft.com/office/powerpoint/2010/main" val="56205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8A9B1CA-371D-4FDB-90CA-14728E423EBF}"/>
              </a:ext>
            </a:extLst>
          </p:cNvPr>
          <p:cNvSpPr/>
          <p:nvPr/>
        </p:nvSpPr>
        <p:spPr>
          <a:xfrm>
            <a:off x="3111432" y="137340"/>
            <a:ext cx="596913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Области применения полевых транзисторов</a:t>
            </a:r>
          </a:p>
        </p:txBody>
      </p:sp>
      <p:sp>
        <p:nvSpPr>
          <p:cNvPr id="3" name="Прямоугольник 2">
            <a:extLst>
              <a:ext uri="{FF2B5EF4-FFF2-40B4-BE49-F238E27FC236}">
                <a16:creationId xmlns:a16="http://schemas.microsoft.com/office/drawing/2014/main" id="{C419538B-6649-41C1-B86B-65C1F31D94A1}"/>
              </a:ext>
            </a:extLst>
          </p:cNvPr>
          <p:cNvSpPr/>
          <p:nvPr/>
        </p:nvSpPr>
        <p:spPr>
          <a:xfrm>
            <a:off x="265470" y="721000"/>
            <a:ext cx="11690555"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КМОП-структуры, строящиеся из комплементарной пары полевых транзисторов с каналами разного (p- и n-) типа, широко используются в цифровых и аналоговых интегральных схемах.</a:t>
            </a:r>
          </a:p>
          <a:p>
            <a:pPr indent="540000" algn="just">
              <a:lnSpc>
                <a:spcPts val="3000"/>
              </a:lnSpc>
            </a:pPr>
            <a:r>
              <a:rPr lang="ru-RU" sz="2400" dirty="0">
                <a:latin typeface="Times New Roman" panose="02020603050405020304" pitchFamily="18" charset="0"/>
                <a:cs typeface="Times New Roman" panose="02020603050405020304" pitchFamily="18" charset="0"/>
              </a:rPr>
              <a:t>За счёт того, что полевые транзисторы управляются полем (величиной напряжения приложенного к затвору), а не током, протекающим через базу (как в биполярных транзисторах), полевые транзисторы потребляют значительно меньше энергии, что особенно актуально в схемах ждущих и следящих устройств, а также в схемах малого потребления и энергосбережения (реализация спящих режимов).</a:t>
            </a:r>
          </a:p>
        </p:txBody>
      </p:sp>
    </p:spTree>
    <p:extLst>
      <p:ext uri="{BB962C8B-B14F-4D97-AF65-F5344CB8AC3E}">
        <p14:creationId xmlns:p14="http://schemas.microsoft.com/office/powerpoint/2010/main" val="635869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ae01.alicdn.com/kf/HTB1ccItRXXXXXajapXXq6xXFXXX7/led.jpg">
            <a:extLst>
              <a:ext uri="{FF2B5EF4-FFF2-40B4-BE49-F238E27FC236}">
                <a16:creationId xmlns:a16="http://schemas.microsoft.com/office/drawing/2014/main" id="{123F97A8-E8B8-4104-8478-ACB87DAC4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478" y="363793"/>
            <a:ext cx="4215581" cy="421558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9014528-4F01-460F-8BD8-1C6DD69E4FE8}"/>
              </a:ext>
            </a:extLst>
          </p:cNvPr>
          <p:cNvSpPr/>
          <p:nvPr/>
        </p:nvSpPr>
        <p:spPr>
          <a:xfrm>
            <a:off x="196646" y="120388"/>
            <a:ext cx="6892412"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Выдающиеся примеры устройств, построенных на полевых транзисторах, — наручные электронные часы и  пульт дистанционного управления для телевизора. За счёт применения КМОП-структур эти устройства могут работать до нескольких лет от одного миниатюрного источника питания — батарейки или аккумулятора, потому что практически не потребляют энергии.</a:t>
            </a:r>
          </a:p>
        </p:txBody>
      </p:sp>
      <p:pic>
        <p:nvPicPr>
          <p:cNvPr id="4100" name="Picture 4" descr="https://shop.by/images/ednet_87075_1.jpg">
            <a:extLst>
              <a:ext uri="{FF2B5EF4-FFF2-40B4-BE49-F238E27FC236}">
                <a16:creationId xmlns:a16="http://schemas.microsoft.com/office/drawing/2014/main" id="{046253FD-3236-48BB-9104-E261F71D9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22" y="4149115"/>
            <a:ext cx="5228802" cy="246799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7BD82325-F8BF-407D-85CA-97C1042BE866}"/>
              </a:ext>
            </a:extLst>
          </p:cNvPr>
          <p:cNvSpPr/>
          <p:nvPr/>
        </p:nvSpPr>
        <p:spPr>
          <a:xfrm>
            <a:off x="7868265" y="4652133"/>
            <a:ext cx="337000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наручные электронные часы</a:t>
            </a:r>
            <a:endParaRPr lang="ru-RU" sz="2400" dirty="0"/>
          </a:p>
        </p:txBody>
      </p:sp>
      <p:sp>
        <p:nvSpPr>
          <p:cNvPr id="4" name="Прямоугольник 3">
            <a:extLst>
              <a:ext uri="{FF2B5EF4-FFF2-40B4-BE49-F238E27FC236}">
                <a16:creationId xmlns:a16="http://schemas.microsoft.com/office/drawing/2014/main" id="{19D192EB-5D76-4B56-9B41-A5439CFE6303}"/>
              </a:ext>
            </a:extLst>
          </p:cNvPr>
          <p:cNvSpPr/>
          <p:nvPr/>
        </p:nvSpPr>
        <p:spPr>
          <a:xfrm>
            <a:off x="88490" y="5252298"/>
            <a:ext cx="2043632"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10 — пульт ДУ для</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телевизора</a:t>
            </a:r>
            <a:endParaRPr lang="ru-RU" sz="2400" dirty="0"/>
          </a:p>
        </p:txBody>
      </p:sp>
    </p:spTree>
    <p:extLst>
      <p:ext uri="{BB962C8B-B14F-4D97-AF65-F5344CB8AC3E}">
        <p14:creationId xmlns:p14="http://schemas.microsoft.com/office/powerpoint/2010/main" val="288292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4405F79-47B7-48F3-9430-1EC576F921BB}"/>
              </a:ext>
            </a:extLst>
          </p:cNvPr>
          <p:cNvSpPr/>
          <p:nvPr/>
        </p:nvSpPr>
        <p:spPr>
          <a:xfrm>
            <a:off x="275302" y="271259"/>
            <a:ext cx="11543072"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настоящее время полевые транзисторы находят всё более широкое применение в различных радиоустройствах, где с успехом заменяют биполярные. Их применение в радиопередающих устройствах позволяет увеличить частоту несущего сигнала, обеспечивая такие устройства высокой помехоустойчивостью. Обладая низким сопротивлением в открытом состоянии, находят применение в оконечных каскадах усилителей мощности звуковых частот высокой мощности (</a:t>
            </a:r>
            <a:r>
              <a:rPr lang="ru-RU" sz="2400" dirty="0" err="1">
                <a:latin typeface="Times New Roman" panose="02020603050405020304" pitchFamily="18" charset="0"/>
                <a:cs typeface="Times New Roman" panose="02020603050405020304" pitchFamily="18" charset="0"/>
              </a:rPr>
              <a:t>Hi-Fi</a:t>
            </a:r>
            <a:r>
              <a:rPr lang="ru-RU" sz="2400" dirty="0">
                <a:latin typeface="Times New Roman" panose="02020603050405020304" pitchFamily="18" charset="0"/>
                <a:cs typeface="Times New Roman" panose="02020603050405020304" pitchFamily="18" charset="0"/>
              </a:rPr>
              <a:t>), где с успехом заменяют биполярные транзисторы и электронные лампы. Биполярные транзисторы с изолированным затвором (IGBT) — приборы, сочетающие биполярные и полевые транзисторы, — находят применение в устройствах большой мощности, например в устройствах плавного пуска, где успешно вытесняют тиристоры.</a:t>
            </a:r>
          </a:p>
        </p:txBody>
      </p:sp>
    </p:spTree>
    <p:extLst>
      <p:ext uri="{BB962C8B-B14F-4D97-AF65-F5344CB8AC3E}">
        <p14:creationId xmlns:p14="http://schemas.microsoft.com/office/powerpoint/2010/main" val="223088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www.komitart.ru/uploads/posts/2014-02/thumbs/1393088884_parametry-tranzistorov-kt3107.gif">
            <a:extLst>
              <a:ext uri="{FF2B5EF4-FFF2-40B4-BE49-F238E27FC236}">
                <a16:creationId xmlns:a16="http://schemas.microsoft.com/office/drawing/2014/main" id="{A365DA28-FD77-448F-A087-C22C413AC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46" y="231519"/>
            <a:ext cx="6154686" cy="638719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80F99C98-354A-43D7-BFB5-C14197D9F52D}"/>
              </a:ext>
            </a:extLst>
          </p:cNvPr>
          <p:cNvSpPr/>
          <p:nvPr/>
        </p:nvSpPr>
        <p:spPr>
          <a:xfrm>
            <a:off x="6528618" y="5787718"/>
            <a:ext cx="540743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справочные данные по КТЗ107</a:t>
            </a:r>
            <a:endParaRPr lang="ru-RU" sz="2400" dirty="0"/>
          </a:p>
        </p:txBody>
      </p:sp>
      <p:sp>
        <p:nvSpPr>
          <p:cNvPr id="3" name="Прямоугольник 2">
            <a:extLst>
              <a:ext uri="{FF2B5EF4-FFF2-40B4-BE49-F238E27FC236}">
                <a16:creationId xmlns:a16="http://schemas.microsoft.com/office/drawing/2014/main" id="{BE242743-D45D-4377-9674-74A449C2EF07}"/>
              </a:ext>
            </a:extLst>
          </p:cNvPr>
          <p:cNvSpPr/>
          <p:nvPr/>
        </p:nvSpPr>
        <p:spPr>
          <a:xfrm>
            <a:off x="6796188" y="231519"/>
            <a:ext cx="513986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Справочные данные биполярных транзисторов </a:t>
            </a:r>
            <a:endParaRPr lang="ru-RU" sz="2400" dirty="0"/>
          </a:p>
        </p:txBody>
      </p:sp>
    </p:spTree>
    <p:extLst>
      <p:ext uri="{BB962C8B-B14F-4D97-AF65-F5344CB8AC3E}">
        <p14:creationId xmlns:p14="http://schemas.microsoft.com/office/powerpoint/2010/main" val="119605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ehnari.ru/attachments/f170/48567d1314765080-5478898.jpg">
            <a:extLst>
              <a:ext uri="{FF2B5EF4-FFF2-40B4-BE49-F238E27FC236}">
                <a16:creationId xmlns:a16="http://schemas.microsoft.com/office/drawing/2014/main" id="{6C749191-85CA-4C80-9090-68193CE904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86"/>
          <a:stretch/>
        </p:blipFill>
        <p:spPr bwMode="auto">
          <a:xfrm>
            <a:off x="216977" y="122231"/>
            <a:ext cx="8759876" cy="643588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5816F95B-5EB3-47C6-9769-B6A8B38AFCDD}"/>
              </a:ext>
            </a:extLst>
          </p:cNvPr>
          <p:cNvSpPr/>
          <p:nvPr/>
        </p:nvSpPr>
        <p:spPr>
          <a:xfrm>
            <a:off x="9065344" y="5357787"/>
            <a:ext cx="2743199"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12 — справочные данные по КТ315</a:t>
            </a:r>
            <a:endParaRPr lang="ru-RU" sz="2400" dirty="0"/>
          </a:p>
        </p:txBody>
      </p:sp>
    </p:spTree>
    <p:extLst>
      <p:ext uri="{BB962C8B-B14F-4D97-AF65-F5344CB8AC3E}">
        <p14:creationId xmlns:p14="http://schemas.microsoft.com/office/powerpoint/2010/main" val="88890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26015E1-EC1F-41DB-A553-D72D534FEF37}"/>
              </a:ext>
            </a:extLst>
          </p:cNvPr>
          <p:cNvSpPr/>
          <p:nvPr/>
        </p:nvSpPr>
        <p:spPr>
          <a:xfrm>
            <a:off x="6666271" y="5896643"/>
            <a:ext cx="534214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12 — справочные данные </a:t>
            </a:r>
            <a:r>
              <a:rPr lang="ru-RU" sz="2400">
                <a:latin typeface="Times New Roman" panose="02020603050405020304" pitchFamily="18" charset="0"/>
                <a:cs typeface="Times New Roman" panose="02020603050405020304" pitchFamily="18" charset="0"/>
              </a:rPr>
              <a:t>по КТ805</a:t>
            </a:r>
            <a:endParaRPr lang="ru-RU" sz="2400" dirty="0"/>
          </a:p>
        </p:txBody>
      </p:sp>
      <p:pic>
        <p:nvPicPr>
          <p:cNvPr id="8196" name="Picture 4" descr="http://www.rom.by/files/KT805.jpg">
            <a:extLst>
              <a:ext uri="{FF2B5EF4-FFF2-40B4-BE49-F238E27FC236}">
                <a16:creationId xmlns:a16="http://schemas.microsoft.com/office/drawing/2014/main" id="{55789181-8E05-43EC-997C-D97862BB0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7" y="221987"/>
            <a:ext cx="6364697" cy="650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41D93E2-ACDA-4EF1-8B61-0D830BDF3149}"/>
              </a:ext>
            </a:extLst>
          </p:cNvPr>
          <p:cNvSpPr/>
          <p:nvPr/>
        </p:nvSpPr>
        <p:spPr>
          <a:xfrm>
            <a:off x="294967" y="277194"/>
            <a:ext cx="11611897"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Биполярный транзистор состоит из трёх полупроводниковых слоёв с чередующимся типом примесной проводимости: </a:t>
            </a:r>
            <a:r>
              <a:rPr lang="ru-RU" sz="2400" i="1" dirty="0">
                <a:latin typeface="Times New Roman" panose="02020603050405020304" pitchFamily="18" charset="0"/>
                <a:cs typeface="Times New Roman" panose="02020603050405020304" pitchFamily="18" charset="0"/>
              </a:rPr>
              <a:t>эмиттера</a:t>
            </a:r>
            <a:r>
              <a:rPr lang="ru-RU" sz="2400" dirty="0">
                <a:latin typeface="Times New Roman" panose="02020603050405020304" pitchFamily="18" charset="0"/>
                <a:cs typeface="Times New Roman" panose="02020603050405020304" pitchFamily="18" charset="0"/>
              </a:rPr>
              <a:t> (обозначается «Э», англ. E), </a:t>
            </a:r>
            <a:r>
              <a:rPr lang="ru-RU" sz="2400" i="1" dirty="0">
                <a:latin typeface="Times New Roman" panose="02020603050405020304" pitchFamily="18" charset="0"/>
                <a:cs typeface="Times New Roman" panose="02020603050405020304" pitchFamily="18" charset="0"/>
              </a:rPr>
              <a:t>базы</a:t>
            </a:r>
            <a:r>
              <a:rPr lang="ru-RU" sz="2400" dirty="0">
                <a:latin typeface="Times New Roman" panose="02020603050405020304" pitchFamily="18" charset="0"/>
                <a:cs typeface="Times New Roman" panose="02020603050405020304" pitchFamily="18" charset="0"/>
              </a:rPr>
              <a:t> («Б», англ. B) и </a:t>
            </a:r>
            <a:r>
              <a:rPr lang="ru-RU" sz="2400" i="1" dirty="0">
                <a:latin typeface="Times New Roman" panose="02020603050405020304" pitchFamily="18" charset="0"/>
                <a:cs typeface="Times New Roman" panose="02020603050405020304" pitchFamily="18" charset="0"/>
              </a:rPr>
              <a:t>коллектора</a:t>
            </a:r>
            <a:r>
              <a:rPr lang="ru-RU" sz="2400" dirty="0">
                <a:latin typeface="Times New Roman" panose="02020603050405020304" pitchFamily="18" charset="0"/>
                <a:cs typeface="Times New Roman" panose="02020603050405020304" pitchFamily="18" charset="0"/>
              </a:rPr>
              <a:t> («К», англ. C). В зависимости от порядка чередования слоёв различают n-p-n (эмиттер — n-полупроводник, база — p-полупроводник, коллектор — n-полупроводник) и p-n-p транзисторы. К каждому из слоёв подключены проводящие невыпрямляющие контакты.</a:t>
            </a:r>
          </a:p>
        </p:txBody>
      </p:sp>
      <p:pic>
        <p:nvPicPr>
          <p:cNvPr id="2052" name="Picture 4" descr="https://upload.wikimedia.org/wikipedia/commons/thumb/e/ed/Npn_bjt_cross_section.svg/1920px-Npn_bjt_cross_section.svg.png">
            <a:extLst>
              <a:ext uri="{FF2B5EF4-FFF2-40B4-BE49-F238E27FC236}">
                <a16:creationId xmlns:a16="http://schemas.microsoft.com/office/drawing/2014/main" id="{7393CF47-19CC-4826-8F43-9155F043D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502" y="3608440"/>
            <a:ext cx="6669362" cy="2879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4B1D72FC-A8B8-45C1-A9D0-FDBE14B72DCE}"/>
              </a:ext>
            </a:extLst>
          </p:cNvPr>
          <p:cNvSpPr/>
          <p:nvPr/>
        </p:nvSpPr>
        <p:spPr>
          <a:xfrm>
            <a:off x="737421" y="5287747"/>
            <a:ext cx="442451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2</a:t>
            </a:r>
            <a:r>
              <a:rPr lang="ru-RU" sz="2400" dirty="0">
                <a:latin typeface="Times New Roman" panose="02020603050405020304" pitchFamily="18" charset="0"/>
                <a:cs typeface="Times New Roman" panose="02020603050405020304" pitchFamily="18" charset="0"/>
              </a:rPr>
              <a:t> — Упрощенная схема поперечного разреза планарного биполярного n-p-n транзистора.</a:t>
            </a:r>
          </a:p>
        </p:txBody>
      </p:sp>
    </p:spTree>
    <p:extLst>
      <p:ext uri="{BB962C8B-B14F-4D97-AF65-F5344CB8AC3E}">
        <p14:creationId xmlns:p14="http://schemas.microsoft.com/office/powerpoint/2010/main" val="410429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ru/6/60/Npnpnp.png">
            <a:extLst>
              <a:ext uri="{FF2B5EF4-FFF2-40B4-BE49-F238E27FC236}">
                <a16:creationId xmlns:a16="http://schemas.microsoft.com/office/drawing/2014/main" id="{9FEF2DCF-3A5A-4564-A876-F6A144CD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381" y="351756"/>
            <a:ext cx="2165905" cy="490440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6ABBBDA-CE5E-45D1-B713-FC42500007E0}"/>
              </a:ext>
            </a:extLst>
          </p:cNvPr>
          <p:cNvSpPr/>
          <p:nvPr/>
        </p:nvSpPr>
        <p:spPr>
          <a:xfrm>
            <a:off x="8733753" y="5288340"/>
            <a:ext cx="318294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3</a:t>
            </a:r>
            <a:r>
              <a:rPr lang="ru-RU" sz="2400" dirty="0">
                <a:latin typeface="Times New Roman" panose="02020603050405020304" pitchFamily="18" charset="0"/>
                <a:cs typeface="Times New Roman" panose="02020603050405020304" pitchFamily="18" charset="0"/>
              </a:rPr>
              <a:t> — Простейшая наглядная схема устройства транзистора</a:t>
            </a:r>
          </a:p>
        </p:txBody>
      </p:sp>
      <p:sp>
        <p:nvSpPr>
          <p:cNvPr id="4" name="Прямоугольник 3">
            <a:extLst>
              <a:ext uri="{FF2B5EF4-FFF2-40B4-BE49-F238E27FC236}">
                <a16:creationId xmlns:a16="http://schemas.microsoft.com/office/drawing/2014/main" id="{3186CF63-1E07-4969-A0AC-148178FB0D01}"/>
              </a:ext>
            </a:extLst>
          </p:cNvPr>
          <p:cNvSpPr/>
          <p:nvPr/>
        </p:nvSpPr>
        <p:spPr>
          <a:xfrm>
            <a:off x="154608" y="141745"/>
            <a:ext cx="8379791"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точки зрения типов проводимостей эмиттерный и коллекторный слои не различимы, но при изготовлении они существенно различаются степенью легирования для улучшения электрических параметров прибора. </a:t>
            </a:r>
            <a:r>
              <a:rPr lang="ru-RU" sz="2400" i="1" dirty="0">
                <a:latin typeface="Times New Roman" panose="02020603050405020304" pitchFamily="18" charset="0"/>
                <a:cs typeface="Times New Roman" panose="02020603050405020304" pitchFamily="18" charset="0"/>
              </a:rPr>
              <a:t>Коллекторный слой </a:t>
            </a:r>
            <a:r>
              <a:rPr lang="ru-RU" sz="2400" dirty="0">
                <a:latin typeface="Times New Roman" panose="02020603050405020304" pitchFamily="18" charset="0"/>
                <a:cs typeface="Times New Roman" panose="02020603050405020304" pitchFamily="18" charset="0"/>
              </a:rPr>
              <a:t>легируется слабо, что повышает допустимое коллекторное напряжение. </a:t>
            </a:r>
            <a:r>
              <a:rPr lang="ru-RU" sz="2400" i="1" dirty="0">
                <a:latin typeface="Times New Roman" panose="02020603050405020304" pitchFamily="18" charset="0"/>
                <a:cs typeface="Times New Roman" panose="02020603050405020304" pitchFamily="18" charset="0"/>
              </a:rPr>
              <a:t>Эмиттерный слой</a:t>
            </a:r>
            <a:r>
              <a:rPr lang="ru-RU" sz="2400" dirty="0">
                <a:latin typeface="Times New Roman" panose="02020603050405020304" pitchFamily="18" charset="0"/>
                <a:cs typeface="Times New Roman" panose="02020603050405020304" pitchFamily="18" charset="0"/>
              </a:rPr>
              <a:t> — сильно легированный: величина пробойного обратного напряжения эмиттерного перехода не критична, так как обычно в электронных схемах транзисторы работают с прямосмещённым эмиттерным переходом. </a:t>
            </a:r>
          </a:p>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сильное легирование эмиттерного слоя обеспечивает лучшую инжекцию неосновных носителей в базовый слой, что увеличивает коэффициент передачи по току в схемах с общей базой. </a:t>
            </a:r>
          </a:p>
          <a:p>
            <a:pPr indent="540000" algn="just">
              <a:lnSpc>
                <a:spcPts val="3000"/>
              </a:lnSpc>
            </a:pPr>
            <a:r>
              <a:rPr lang="ru-RU" sz="2400" dirty="0">
                <a:latin typeface="Times New Roman" panose="02020603050405020304" pitchFamily="18" charset="0"/>
                <a:cs typeface="Times New Roman" panose="02020603050405020304" pitchFamily="18" charset="0"/>
              </a:rPr>
              <a:t>Слой базы легируется слабо, так как располагается между эмиттерным и коллекторным слоями и должен иметь большое электрическое сопротивление.</a:t>
            </a:r>
          </a:p>
        </p:txBody>
      </p:sp>
    </p:spTree>
    <p:extLst>
      <p:ext uri="{BB962C8B-B14F-4D97-AF65-F5344CB8AC3E}">
        <p14:creationId xmlns:p14="http://schemas.microsoft.com/office/powerpoint/2010/main" val="300275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E307DD1-E262-485A-9A61-699F74F0CF30}"/>
              </a:ext>
            </a:extLst>
          </p:cNvPr>
          <p:cNvSpPr/>
          <p:nvPr/>
        </p:nvSpPr>
        <p:spPr>
          <a:xfrm>
            <a:off x="4526788" y="157004"/>
            <a:ext cx="3138423"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Принцип работы</a:t>
            </a:r>
          </a:p>
        </p:txBody>
      </p:sp>
      <p:sp>
        <p:nvSpPr>
          <p:cNvPr id="3" name="Прямоугольник 2">
            <a:extLst>
              <a:ext uri="{FF2B5EF4-FFF2-40B4-BE49-F238E27FC236}">
                <a16:creationId xmlns:a16="http://schemas.microsoft.com/office/drawing/2014/main" id="{DD05D219-4A7A-4A71-A09B-0AC809EEBDE5}"/>
              </a:ext>
            </a:extLst>
          </p:cNvPr>
          <p:cNvSpPr/>
          <p:nvPr/>
        </p:nvSpPr>
        <p:spPr>
          <a:xfrm>
            <a:off x="206477" y="660229"/>
            <a:ext cx="11779045"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a:t>
            </a:r>
            <a:r>
              <a:rPr lang="ru-RU" sz="2400" i="1" dirty="0">
                <a:latin typeface="Times New Roman" panose="02020603050405020304" pitchFamily="18" charset="0"/>
                <a:cs typeface="Times New Roman" panose="02020603050405020304" pitchFamily="18" charset="0"/>
              </a:rPr>
              <a:t>активном</a:t>
            </a:r>
            <a:r>
              <a:rPr lang="ru-RU" sz="2400" dirty="0">
                <a:latin typeface="Times New Roman" panose="02020603050405020304" pitchFamily="18" charset="0"/>
                <a:cs typeface="Times New Roman" panose="02020603050405020304" pitchFamily="18" charset="0"/>
              </a:rPr>
              <a:t> усилительном режиме работы транзистор включён так, что его эмиттерный переход смещён в прямом направлении (открыт), а коллекторный переход смещён в обратном направлении (закрыт).</a:t>
            </a:r>
          </a:p>
          <a:p>
            <a:pPr indent="540000" algn="just">
              <a:lnSpc>
                <a:spcPts val="3000"/>
              </a:lnSpc>
            </a:pPr>
            <a:r>
              <a:rPr lang="ru-RU" sz="2400" dirty="0">
                <a:latin typeface="Times New Roman" panose="02020603050405020304" pitchFamily="18" charset="0"/>
                <a:cs typeface="Times New Roman" panose="02020603050405020304" pitchFamily="18" charset="0"/>
              </a:rPr>
              <a:t>В транзисторе типа n-p-n основные носители заряда в эмиттере (электроны) проходят через открытый переход эмиттер-база (инжектируются) в область базы. Часть этих электронов рекомбинирует с основными носителями заряда в базе (дырками).</a:t>
            </a:r>
          </a:p>
          <a:p>
            <a:pPr indent="540000" algn="just">
              <a:lnSpc>
                <a:spcPts val="3000"/>
              </a:lnSpc>
            </a:pPr>
            <a:r>
              <a:rPr lang="ru-RU" sz="2400" dirty="0">
                <a:latin typeface="Times New Roman" panose="02020603050405020304" pitchFamily="18" charset="0"/>
                <a:cs typeface="Times New Roman" panose="02020603050405020304" pitchFamily="18" charset="0"/>
              </a:rPr>
              <a:t>Однако, из-за того, что базу делают очень тонкой и сравнительно слабо легированной, большая часть электронов, инжектированных из эмиттера, диффундирует в область коллектора, так как время рекомбинации относительно велико.</a:t>
            </a:r>
          </a:p>
          <a:p>
            <a:pPr indent="540000" algn="just">
              <a:lnSpc>
                <a:spcPts val="3000"/>
              </a:lnSpc>
            </a:pPr>
            <a:r>
              <a:rPr lang="ru-RU" sz="2400" dirty="0">
                <a:latin typeface="Times New Roman" panose="02020603050405020304" pitchFamily="18" charset="0"/>
                <a:cs typeface="Times New Roman" panose="02020603050405020304" pitchFamily="18" charset="0"/>
              </a:rPr>
              <a:t>Сильное электрическое поле обратносмещённого коллекторного перехода захватывает неосновные носители из базы (электроны) и переносит их в коллекторный слой. Ток коллектора, таким образом, практически равен току эмиттера, за исключением небольшой потери на рекомбинацию в базе, которая и образует ток базы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395B1A-0A5F-4836-B4DE-31B39ECBE30A}"/>
                  </a:ext>
                </a:extLst>
              </p:cNvPr>
              <p:cNvSpPr txBox="1"/>
              <p:nvPr/>
            </p:nvSpPr>
            <p:spPr>
              <a:xfrm>
                <a:off x="5273690" y="5802225"/>
                <a:ext cx="1644617" cy="430887"/>
              </a:xfrm>
              <a:prstGeom prst="rect">
                <a:avLst/>
              </a:prstGeom>
              <a:noFill/>
            </p:spPr>
            <p:txBody>
              <a:bodyPr wrap="none" lIns="0" tIns="0" rIns="0" bIns="0" rtlCol="0">
                <a:spAutoFit/>
              </a:bodyPr>
              <a:lstStyle/>
              <a:p>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𝐼</m:t>
                        </m:r>
                      </m:e>
                      <m:sub>
                        <m:r>
                          <a:rPr lang="ru-RU" sz="2800" b="0" i="1" smtClean="0">
                            <a:latin typeface="Cambria Math" panose="02040503050406030204" pitchFamily="18" charset="0"/>
                          </a:rPr>
                          <m:t>э</m:t>
                        </m:r>
                      </m:sub>
                    </m:sSub>
                    <m:r>
                      <a:rPr lang="ru-RU" sz="2800" b="0" i="1" smtClean="0">
                        <a:latin typeface="Cambria Math" panose="02040503050406030204" pitchFamily="18" charset="0"/>
                      </a:rPr>
                      <m:t>=</m:t>
                    </m:r>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б</m:t>
                        </m:r>
                      </m:sub>
                    </m:sSub>
                  </m:oMath>
                </a14:m>
                <a:r>
                  <a:rPr lang="ru-RU"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к</m:t>
                        </m:r>
                      </m:sub>
                    </m:sSub>
                  </m:oMath>
                </a14:m>
                <a:endParaRPr lang="ru-RU" sz="28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7395B1A-0A5F-4836-B4DE-31B39ECBE30A}"/>
                  </a:ext>
                </a:extLst>
              </p:cNvPr>
              <p:cNvSpPr txBox="1">
                <a:spLocks noRot="1" noChangeAspect="1" noMove="1" noResize="1" noEditPoints="1" noAdjustHandles="1" noChangeArrowheads="1" noChangeShapeType="1" noTextEdit="1"/>
              </p:cNvSpPr>
              <p:nvPr/>
            </p:nvSpPr>
            <p:spPr>
              <a:xfrm>
                <a:off x="5273690" y="5802225"/>
                <a:ext cx="1644617" cy="430887"/>
              </a:xfrm>
              <a:prstGeom prst="rect">
                <a:avLst/>
              </a:prstGeom>
              <a:blipFill>
                <a:blip r:embed="rId2"/>
                <a:stretch>
                  <a:fillRect t="-25714" b="-50000"/>
                </a:stretch>
              </a:blipFill>
            </p:spPr>
            <p:txBody>
              <a:bodyPr/>
              <a:lstStyle/>
              <a:p>
                <a:r>
                  <a:rPr lang="ru-RU">
                    <a:noFill/>
                  </a:rPr>
                  <a:t> </a:t>
                </a:r>
              </a:p>
            </p:txBody>
          </p:sp>
        </mc:Fallback>
      </mc:AlternateContent>
    </p:spTree>
    <p:extLst>
      <p:ext uri="{BB962C8B-B14F-4D97-AF65-F5344CB8AC3E}">
        <p14:creationId xmlns:p14="http://schemas.microsoft.com/office/powerpoint/2010/main" val="385881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EAA8F541-4460-41F4-A669-97FFC452DC00}"/>
                  </a:ext>
                </a:extLst>
              </p:cNvPr>
              <p:cNvSpPr/>
              <p:nvPr/>
            </p:nvSpPr>
            <p:spPr>
              <a:xfrm>
                <a:off x="275303" y="382299"/>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Коэффициент α, связывающий ток эмиттера и ток коллектора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i="1">
                        <a:latin typeface="Cambria Math" panose="02040503050406030204" pitchFamily="18" charset="0"/>
                      </a:rPr>
                      <m:t>=</m:t>
                    </m:r>
                    <m:r>
                      <m:rPr>
                        <m:nor/>
                      </m:rPr>
                      <a:rPr lang="ru-RU" sz="2400" dirty="0">
                        <a:latin typeface="Times New Roman" panose="02020603050405020304" pitchFamily="18" charset="0"/>
                        <a:cs typeface="Times New Roman" panose="02020603050405020304" pitchFamily="18" charset="0"/>
                      </a:rPr>
                      <m:t>α</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 называется </a:t>
                </a:r>
                <a:r>
                  <a:rPr lang="ru-RU" sz="2400" b="1" dirty="0">
                    <a:latin typeface="Times New Roman" panose="02020603050405020304" pitchFamily="18" charset="0"/>
                    <a:cs typeface="Times New Roman" panose="02020603050405020304" pitchFamily="18" charset="0"/>
                  </a:rPr>
                  <a:t>коэффициентом передачи тока эмиттера</a:t>
                </a:r>
                <a:r>
                  <a:rPr lang="ru-RU" sz="2400" dirty="0">
                    <a:latin typeface="Times New Roman" panose="02020603050405020304" pitchFamily="18" charset="0"/>
                    <a:cs typeface="Times New Roman" panose="02020603050405020304" pitchFamily="18" charset="0"/>
                  </a:rPr>
                  <a:t>. Численное значение коэффициента α = 0,9—0,999. Чем больше коэффициент, тем эффективней транзистор передаёт ток. Этот коэффициент мало зависит от напряжения коллектор-база и база-эмиттер. </a:t>
                </a:r>
              </a:p>
              <a:p>
                <a:pPr indent="540000" algn="just">
                  <a:lnSpc>
                    <a:spcPts val="3000"/>
                  </a:lnSpc>
                </a:pPr>
                <a:r>
                  <a:rPr lang="ru-RU" sz="2400" dirty="0">
                    <a:latin typeface="Times New Roman" panose="02020603050405020304" pitchFamily="18" charset="0"/>
                    <a:cs typeface="Times New Roman" panose="02020603050405020304" pitchFamily="18" charset="0"/>
                  </a:rPr>
                  <a:t>Поэтому в широком диапазоне рабочих напряжений ток коллектора пропорционален току базы, коэффициент пропорциональности равен β = α/(1 − α), от 10 до 1000. Таким образом, малый ток базы управляет значительно большим током коллектора.</a:t>
                </a:r>
              </a:p>
            </p:txBody>
          </p:sp>
        </mc:Choice>
        <mc:Fallback xmlns="">
          <p:sp>
            <p:nvSpPr>
              <p:cNvPr id="2" name="Прямоугольник 1">
                <a:extLst>
                  <a:ext uri="{FF2B5EF4-FFF2-40B4-BE49-F238E27FC236}">
                    <a16:creationId xmlns:a16="http://schemas.microsoft.com/office/drawing/2014/main" id="{EAA8F541-4460-41F4-A669-97FFC452DC00}"/>
                  </a:ext>
                </a:extLst>
              </p:cNvPr>
              <p:cNvSpPr>
                <a:spLocks noRot="1" noChangeAspect="1" noMove="1" noResize="1" noEditPoints="1" noAdjustHandles="1" noChangeArrowheads="1" noChangeShapeType="1" noTextEdit="1"/>
              </p:cNvSpPr>
              <p:nvPr/>
            </p:nvSpPr>
            <p:spPr>
              <a:xfrm>
                <a:off x="275303" y="382299"/>
                <a:ext cx="11641394" cy="3530775"/>
              </a:xfrm>
              <a:prstGeom prst="rect">
                <a:avLst/>
              </a:prstGeom>
              <a:blipFill>
                <a:blip r:embed="rId2"/>
                <a:stretch>
                  <a:fillRect l="-785" t="-1554" r="-785" b="-3109"/>
                </a:stretch>
              </a:blipFill>
            </p:spPr>
            <p:txBody>
              <a:bodyPr/>
              <a:lstStyle/>
              <a:p>
                <a:r>
                  <a:rPr lang="ru-RU">
                    <a:noFill/>
                  </a:rPr>
                  <a:t> </a:t>
                </a:r>
              </a:p>
            </p:txBody>
          </p:sp>
        </mc:Fallback>
      </mc:AlternateContent>
    </p:spTree>
    <p:extLst>
      <p:ext uri="{BB962C8B-B14F-4D97-AF65-F5344CB8AC3E}">
        <p14:creationId xmlns:p14="http://schemas.microsoft.com/office/powerpoint/2010/main" val="105681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8AD9E2B-C5B0-4C41-8888-AE5F6FB5454B}"/>
              </a:ext>
            </a:extLst>
          </p:cNvPr>
          <p:cNvSpPr/>
          <p:nvPr/>
        </p:nvSpPr>
        <p:spPr>
          <a:xfrm>
            <a:off x="4115233" y="235663"/>
            <a:ext cx="3961534"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Основные параметры</a:t>
            </a:r>
          </a:p>
        </p:txBody>
      </p:sp>
      <p:sp>
        <p:nvSpPr>
          <p:cNvPr id="3" name="Прямоугольник 2">
            <a:extLst>
              <a:ext uri="{FF2B5EF4-FFF2-40B4-BE49-F238E27FC236}">
                <a16:creationId xmlns:a16="http://schemas.microsoft.com/office/drawing/2014/main" id="{6872199A-8BBD-41AF-9C52-CA7ADD0195DC}"/>
              </a:ext>
            </a:extLst>
          </p:cNvPr>
          <p:cNvSpPr/>
          <p:nvPr/>
        </p:nvSpPr>
        <p:spPr>
          <a:xfrm>
            <a:off x="324465" y="1852826"/>
            <a:ext cx="11110452" cy="3530775"/>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передачи по току.</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Выходная проводимость.</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Обратный ток коллектор-эмиттер.</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включения.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Предельная частота коэффициента передачи тока базы.</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Обратный ток коллектора.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Максимально допустимый 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Граничная частота коэффициента передачи тока в схеме с общим эмиттером.</a:t>
            </a:r>
          </a:p>
        </p:txBody>
      </p:sp>
    </p:spTree>
    <p:extLst>
      <p:ext uri="{BB962C8B-B14F-4D97-AF65-F5344CB8AC3E}">
        <p14:creationId xmlns:p14="http://schemas.microsoft.com/office/powerpoint/2010/main" val="142704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40F28D8-B10B-4E50-9A90-FB0C58FC88A6}"/>
                  </a:ext>
                </a:extLst>
              </p:cNvPr>
              <p:cNvSpPr/>
              <p:nvPr/>
            </p:nvSpPr>
            <p:spPr>
              <a:xfrm>
                <a:off x="108154" y="155023"/>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Параметры транзистора делятся на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(первичные) и </a:t>
                </a: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параметры характеризуют свойства транзистора, независимо от схемы его включения. В качестве основных собственных параметров принимают: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 α;</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сопротивления эмиттера, коллектора и базы переменному току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к</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б</m:t>
                        </m:r>
                      </m:sub>
                    </m:sSub>
                  </m:oMath>
                </a14:m>
                <a:r>
                  <a:rPr lang="ru-RU" sz="2400" dirty="0">
                    <a:latin typeface="Times New Roman" panose="02020603050405020304" pitchFamily="18" charset="0"/>
                    <a:cs typeface="Times New Roman" panose="02020603050405020304" pitchFamily="18" charset="0"/>
                  </a:rPr>
                  <a:t>, которые представляют собой:</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 сумму сопротивлений эмиттерной области и эмиттерного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к</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сумму сопротивлений коллекторной области и коллекторного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б</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поперечное сопротивление базы.</a:t>
                </a:r>
              </a:p>
            </p:txBody>
          </p:sp>
        </mc:Choice>
        <mc:Fallback xmlns="">
          <p:sp>
            <p:nvSpPr>
              <p:cNvPr id="2" name="Прямоугольник 1">
                <a:extLst>
                  <a:ext uri="{FF2B5EF4-FFF2-40B4-BE49-F238E27FC236}">
                    <a16:creationId xmlns:a16="http://schemas.microsoft.com/office/drawing/2014/main" id="{140F28D8-B10B-4E50-9A90-FB0C58FC88A6}"/>
                  </a:ext>
                </a:extLst>
              </p:cNvPr>
              <p:cNvSpPr>
                <a:spLocks noRot="1" noChangeAspect="1" noMove="1" noResize="1" noEditPoints="1" noAdjustHandles="1" noChangeArrowheads="1" noChangeShapeType="1" noTextEdit="1"/>
              </p:cNvSpPr>
              <p:nvPr/>
            </p:nvSpPr>
            <p:spPr>
              <a:xfrm>
                <a:off x="108154" y="155023"/>
                <a:ext cx="11641394" cy="3530775"/>
              </a:xfrm>
              <a:prstGeom prst="rect">
                <a:avLst/>
              </a:prstGeom>
              <a:blipFill>
                <a:blip r:embed="rId2"/>
                <a:stretch>
                  <a:fillRect l="-838" t="-1552" r="-786" b="-2931"/>
                </a:stretch>
              </a:blipFill>
            </p:spPr>
            <p:txBody>
              <a:bodyPr/>
              <a:lstStyle/>
              <a:p>
                <a:r>
                  <a:rPr lang="ru-RU">
                    <a:noFill/>
                  </a:rPr>
                  <a:t> </a:t>
                </a:r>
              </a:p>
            </p:txBody>
          </p:sp>
        </mc:Fallback>
      </mc:AlternateContent>
    </p:spTree>
    <p:extLst>
      <p:ext uri="{BB962C8B-B14F-4D97-AF65-F5344CB8AC3E}">
        <p14:creationId xmlns:p14="http://schemas.microsoft.com/office/powerpoint/2010/main" val="45732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JT_h-parameters.png (331Ã122)">
            <a:extLst>
              <a:ext uri="{FF2B5EF4-FFF2-40B4-BE49-F238E27FC236}">
                <a16:creationId xmlns:a16="http://schemas.microsoft.com/office/drawing/2014/main" id="{411EA818-D59D-43F7-89BA-FF5E0629D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42124"/>
            <a:ext cx="7233300" cy="26660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1E10515D-00E8-4EDF-BAAE-392C4B6A5D27}"/>
              </a:ext>
            </a:extLst>
          </p:cNvPr>
          <p:cNvSpPr/>
          <p:nvPr/>
        </p:nvSpPr>
        <p:spPr>
          <a:xfrm>
            <a:off x="78659" y="5207845"/>
            <a:ext cx="4414684"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Эквивалентная схема биполярного транзистора с</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использованием h-параметров</a:t>
            </a:r>
          </a:p>
        </p:txBody>
      </p:sp>
      <p:sp>
        <p:nvSpPr>
          <p:cNvPr id="6" name="Прямоугольник 5">
            <a:extLst>
              <a:ext uri="{FF2B5EF4-FFF2-40B4-BE49-F238E27FC236}">
                <a16:creationId xmlns:a16="http://schemas.microsoft.com/office/drawing/2014/main" id="{A90D204F-4126-4AB6-8009-ECF2F6DBC3BA}"/>
              </a:ext>
            </a:extLst>
          </p:cNvPr>
          <p:cNvSpPr/>
          <p:nvPr/>
        </p:nvSpPr>
        <p:spPr>
          <a:xfrm>
            <a:off x="275302" y="374825"/>
            <a:ext cx="11529997" cy="1991892"/>
          </a:xfrm>
          <a:prstGeom prst="rect">
            <a:avLst/>
          </a:prstGeom>
        </p:spPr>
        <p:txBody>
          <a:bodyPr wrap="square">
            <a:spAutoFit/>
          </a:bodyPr>
          <a:lstStyle/>
          <a:p>
            <a:pPr marL="0" lvl="1" indent="540000" algn="just">
              <a:lnSpc>
                <a:spcPts val="3000"/>
              </a:lnSpc>
            </a:pP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параметры различны для различных схем включения транзистора и, вследствие его нелинейности, справедливы только для низких частот и малых амплитуд сигналов. Для вторичных параметров предложено несколько систем параметров и соответствующих им эквивалентных схем. Основными считаются смешанные (гибридные) параметры, обозначаемые буквой «</a:t>
            </a:r>
            <a:r>
              <a:rPr lang="ru-RU" sz="2400" i="1" dirty="0">
                <a:latin typeface="Times New Roman" panose="02020603050405020304" pitchFamily="18" charset="0"/>
                <a:cs typeface="Times New Roman" panose="02020603050405020304" pitchFamily="18" charset="0"/>
              </a:rPr>
              <a:t>h</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673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815</TotalTime>
  <Words>1317</Words>
  <Application>Microsoft Office PowerPoint</Application>
  <PresentationFormat>Широкоэкранный</PresentationFormat>
  <Paragraphs>124</Paragraphs>
  <Slides>28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Calisto MT</vt:lpstr>
      <vt:lpstr>Cambria Math</vt:lpstr>
      <vt:lpstr>Times New Roman</vt:lpstr>
      <vt:lpstr>Wingdings 2</vt:lpstr>
      <vt:lpstr>Сланец</vt:lpstr>
      <vt:lpstr>Транзисторы биполярные и полевые устройства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76</cp:revision>
  <dcterms:created xsi:type="dcterms:W3CDTF">2019-03-05T13:15:09Z</dcterms:created>
  <dcterms:modified xsi:type="dcterms:W3CDTF">2019-04-03T11:07:43Z</dcterms:modified>
</cp:coreProperties>
</file>