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80" r:id="rId4"/>
    <p:sldId id="281" r:id="rId5"/>
    <p:sldId id="282" r:id="rId6"/>
    <p:sldId id="283" r:id="rId7"/>
    <p:sldId id="284" r:id="rId8"/>
    <p:sldId id="285" r:id="rId9"/>
    <p:sldId id="286" r:id="rId10"/>
    <p:sldId id="287" r:id="rId11"/>
    <p:sldId id="288" r:id="rId12"/>
    <p:sldId id="278" r:id="rId13"/>
    <p:sldId id="277" r:id="rId14"/>
    <p:sldId id="293" r:id="rId15"/>
    <p:sldId id="294" r:id="rId16"/>
    <p:sldId id="295" r:id="rId17"/>
    <p:sldId id="296" r:id="rId18"/>
    <p:sldId id="297" r:id="rId19"/>
    <p:sldId id="299" r:id="rId20"/>
    <p:sldId id="300" r:id="rId21"/>
    <p:sldId id="298" r:id="rId22"/>
    <p:sldId id="301" r:id="rId23"/>
    <p:sldId id="279" r:id="rId24"/>
    <p:sldId id="289" r:id="rId25"/>
    <p:sldId id="290" r:id="rId26"/>
    <p:sldId id="291" r:id="rId27"/>
    <p:sldId id="29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09.04.2019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09.04.2019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09.04.2019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09.04.2019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09.04.2019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09.04.2019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09.04.2019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09.04.2019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09.04.2019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09.04.2019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09.04.2019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09.04.2019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09.04.2019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09.04.2019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09.04.2019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09.04.2019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09.04.2019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09.04.2019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260555"/>
            <a:ext cx="12192000" cy="1558212"/>
          </a:xfrm>
        </p:spPr>
        <p:txBody>
          <a:bodyPr>
            <a:normAutofit fontScale="90000"/>
          </a:bodyPr>
          <a:lstStyle/>
          <a:p>
            <a:r>
              <a:rPr lang="ru-RU" dirty="0"/>
              <a:t>Усилительные каскады на транзисторах, способы их построения</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8B20CF4C-9F36-4981-A8FC-3659D2D71BAA}"/>
                  </a:ext>
                </a:extLst>
              </p:cNvPr>
              <p:cNvSpPr/>
              <p:nvPr/>
            </p:nvSpPr>
            <p:spPr>
              <a:xfrm>
                <a:off x="186811" y="224136"/>
                <a:ext cx="11828207"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2) </a:t>
                </a:r>
                <a:r>
                  <a:rPr lang="ru-RU" sz="2400" dirty="0">
                    <a:solidFill>
                      <a:srgbClr val="FFFF00"/>
                    </a:solidFill>
                    <a:latin typeface="Times New Roman" panose="02020603050405020304" pitchFamily="18" charset="0"/>
                    <a:cs typeface="Times New Roman" panose="02020603050405020304" pitchFamily="18" charset="0"/>
                  </a:rPr>
                  <a:t>амплитудно-частотная характеристика</a:t>
                </a:r>
                <a:r>
                  <a:rPr lang="ru-RU" sz="2400" dirty="0">
                    <a:latin typeface="Times New Roman" panose="02020603050405020304" pitchFamily="18" charset="0"/>
                    <a:cs typeface="Times New Roman" panose="02020603050405020304" pitchFamily="18" charset="0"/>
                  </a:rPr>
                  <a:t> (АЧХ), представляющая собой зависимость модуля коэффициента усиления</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𝑈</m:t>
                        </m:r>
                      </m:sub>
                    </m:sSub>
                    <m:r>
                      <a:rPr lang="en-US" sz="2400" i="1">
                        <a:latin typeface="Cambria Math" panose="02040503050406030204" pitchFamily="18" charset="0"/>
                      </a:rPr>
                      <m:t> </m:t>
                    </m:r>
                    <m:d>
                      <m:dPr>
                        <m:ctrlPr>
                          <a:rPr lang="en-US" sz="2400" i="1">
                            <a:latin typeface="Cambria Math" panose="02040503050406030204" pitchFamily="18" charset="0"/>
                          </a:rPr>
                        </m:ctrlPr>
                      </m:dPr>
                      <m:e>
                        <m:r>
                          <a:rPr lang="en-US" sz="2400" b="0" i="1" smtClean="0">
                            <a:latin typeface="Cambria Math" panose="02040503050406030204" pitchFamily="18" charset="0"/>
                          </a:rPr>
                          <m:t>𝑤</m:t>
                        </m:r>
                      </m:e>
                    </m:d>
                    <m:r>
                      <a:rPr lang="en-US"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𝑈</m:t>
                        </m:r>
                      </m:sub>
                    </m:sSub>
                    <m:r>
                      <a:rPr lang="en-US" sz="2400" b="0" i="1" smtClean="0">
                        <a:latin typeface="Cambria Math" panose="02040503050406030204" pitchFamily="18" charset="0"/>
                      </a:rPr>
                      <m:t>(</m:t>
                    </m:r>
                    <m:r>
                      <a:rPr lang="en-US" sz="2400" b="0" i="1" smtClean="0">
                        <a:latin typeface="Cambria Math" panose="02040503050406030204" pitchFamily="18" charset="0"/>
                      </a:rPr>
                      <m:t>𝑗𝑤</m:t>
                    </m:r>
                    <m:r>
                      <a:rPr lang="en-US"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от частоты</a:t>
                </a:r>
                <a:r>
                  <a:rPr lang="en-US"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f</a:t>
                </a:r>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или </a:t>
                </a:r>
                <a:r>
                  <a:rPr lang="en-US" sz="2400" dirty="0">
                    <a:latin typeface="Times New Roman" panose="02020603050405020304" pitchFamily="18" charset="0"/>
                    <a:cs typeface="Times New Roman" panose="02020603050405020304" pitchFamily="18" charset="0"/>
                  </a:rPr>
                  <a:t>w</a:t>
                </a:r>
                <a:r>
                  <a:rPr lang="ru-RU" sz="2400" baseline="-250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2w</a:t>
                </a:r>
                <a:r>
                  <a:rPr lang="ru-RU" sz="2400" i="1" dirty="0">
                    <a:latin typeface="Times New Roman" panose="02020603050405020304" pitchFamily="18" charset="0"/>
                    <a:cs typeface="Times New Roman" panose="02020603050405020304" pitchFamily="18" charset="0"/>
                  </a:rPr>
                  <a:t>f</a:t>
                </a:r>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3) </a:t>
                </a:r>
                <a:r>
                  <a:rPr lang="ru-RU" sz="2400" dirty="0">
                    <a:solidFill>
                      <a:srgbClr val="FFFF00"/>
                    </a:solidFill>
                    <a:latin typeface="Times New Roman" panose="02020603050405020304" pitchFamily="18" charset="0"/>
                    <a:cs typeface="Times New Roman" panose="02020603050405020304" pitchFamily="18" charset="0"/>
                  </a:rPr>
                  <a:t>фазочастотная характеристика</a:t>
                </a:r>
                <a:r>
                  <a:rPr lang="ru-RU" sz="2400" dirty="0">
                    <a:latin typeface="Times New Roman" panose="02020603050405020304" pitchFamily="18" charset="0"/>
                    <a:cs typeface="Times New Roman" panose="02020603050405020304" pitchFamily="18" charset="0"/>
                  </a:rPr>
                  <a:t> (ФЧХ), иногда называемая просто </a:t>
                </a:r>
                <a:r>
                  <a:rPr lang="ru-RU" sz="2400" dirty="0">
                    <a:solidFill>
                      <a:srgbClr val="FFFF00"/>
                    </a:solidFill>
                    <a:latin typeface="Times New Roman" panose="02020603050405020304" pitchFamily="18" charset="0"/>
                    <a:cs typeface="Times New Roman" panose="02020603050405020304" pitchFamily="18" charset="0"/>
                  </a:rPr>
                  <a:t>фазовой характеристикой</a:t>
                </a:r>
                <a:r>
                  <a:rPr lang="ru-RU" sz="2400" dirty="0">
                    <a:latin typeface="Times New Roman" panose="02020603050405020304" pitchFamily="18" charset="0"/>
                    <a:cs typeface="Times New Roman" panose="02020603050405020304" pitchFamily="18" charset="0"/>
                  </a:rPr>
                  <a:t>, представляет собой зависимость угла сдвига по фазе выходного сигнала относительно входного</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φ</a:t>
                </a:r>
                <a:r>
                  <a:rPr lang="ru-RU" sz="2400" dirty="0">
                    <a:latin typeface="Times New Roman" panose="02020603050405020304" pitchFamily="18" charset="0"/>
                    <a:cs typeface="Times New Roman" panose="02020603050405020304" pitchFamily="18" charset="0"/>
                  </a:rPr>
                  <a:t> от частоты </a:t>
                </a:r>
                <a:r>
                  <a:rPr lang="en-US" sz="2400" dirty="0">
                    <a:latin typeface="Times New Roman" panose="02020603050405020304" pitchFamily="18" charset="0"/>
                    <a:cs typeface="Times New Roman" panose="02020603050405020304" pitchFamily="18" charset="0"/>
                  </a:rPr>
                  <a:t>w;</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8B20CF4C-9F36-4981-A8FC-3659D2D71BAA}"/>
                  </a:ext>
                </a:extLst>
              </p:cNvPr>
              <p:cNvSpPr>
                <a:spLocks noRot="1" noChangeAspect="1" noMove="1" noResize="1" noEditPoints="1" noAdjustHandles="1" noChangeArrowheads="1" noChangeShapeType="1" noTextEdit="1"/>
              </p:cNvSpPr>
              <p:nvPr/>
            </p:nvSpPr>
            <p:spPr>
              <a:xfrm>
                <a:off x="186811" y="224136"/>
                <a:ext cx="11828207" cy="2376613"/>
              </a:xfrm>
              <a:prstGeom prst="rect">
                <a:avLst/>
              </a:prstGeom>
              <a:blipFill>
                <a:blip r:embed="rId2"/>
                <a:stretch>
                  <a:fillRect l="-825" t="-2308" r="-773"/>
                </a:stretch>
              </a:blipFill>
            </p:spPr>
            <p:txBody>
              <a:bodyPr/>
              <a:lstStyle/>
              <a:p>
                <a:r>
                  <a:rPr lang="ru-RU">
                    <a:noFill/>
                  </a:rPr>
                  <a:t> </a:t>
                </a:r>
              </a:p>
            </p:txBody>
          </p:sp>
        </mc:Fallback>
      </mc:AlternateContent>
      <p:pic>
        <p:nvPicPr>
          <p:cNvPr id="3074" name="Picture 2" descr="https://studfiles.net/html/2706/674/html_4yo4PAXMpF.EsNN/img-ZvXY1M.png">
            <a:extLst>
              <a:ext uri="{FF2B5EF4-FFF2-40B4-BE49-F238E27FC236}">
                <a16:creationId xmlns:a16="http://schemas.microsoft.com/office/drawing/2014/main" id="{21773254-7896-4065-9F3F-129AEF2AED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267"/>
          <a:stretch/>
        </p:blipFill>
        <p:spPr bwMode="auto">
          <a:xfrm>
            <a:off x="7704871" y="3429000"/>
            <a:ext cx="4231492" cy="29890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9E5E049C-89A6-4C7E-BA3F-BB427636219D}"/>
              </a:ext>
            </a:extLst>
          </p:cNvPr>
          <p:cNvSpPr/>
          <p:nvPr/>
        </p:nvSpPr>
        <p:spPr>
          <a:xfrm>
            <a:off x="8053755" y="2784042"/>
            <a:ext cx="3533724"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a:t>
            </a:r>
            <a:r>
              <a:rPr lang="en-US" sz="2400" dirty="0">
                <a:latin typeface="Times New Roman" panose="02020603050405020304" pitchFamily="18" charset="0"/>
                <a:cs typeface="Times New Roman" panose="02020603050405020304" pitchFamily="18" charset="0"/>
              </a:rPr>
              <a:t>3</a:t>
            </a:r>
            <a:r>
              <a:rPr lang="ru-RU" sz="2400" dirty="0">
                <a:latin typeface="Times New Roman" panose="02020603050405020304" pitchFamily="18" charset="0"/>
                <a:cs typeface="Times New Roman" panose="02020603050405020304" pitchFamily="18" charset="0"/>
              </a:rPr>
              <a:t> — АЧХ и ФЧХ</a:t>
            </a:r>
          </a:p>
        </p:txBody>
      </p:sp>
      <mc:AlternateContent xmlns:mc="http://schemas.openxmlformats.org/markup-compatibility/2006" xmlns:a14="http://schemas.microsoft.com/office/drawing/2010/main">
        <mc:Choice Requires="a14">
          <p:sp>
            <p:nvSpPr>
              <p:cNvPr id="7" name="Прямоугольник 6">
                <a:extLst>
                  <a:ext uri="{FF2B5EF4-FFF2-40B4-BE49-F238E27FC236}">
                    <a16:creationId xmlns:a16="http://schemas.microsoft.com/office/drawing/2014/main" id="{0F4438A1-E5BA-4872-900F-5DF8751E67BB}"/>
                  </a:ext>
                </a:extLst>
              </p:cNvPr>
              <p:cNvSpPr/>
              <p:nvPr/>
            </p:nvSpPr>
            <p:spPr>
              <a:xfrm>
                <a:off x="176982" y="2185499"/>
                <a:ext cx="7305369" cy="4301306"/>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АЧХ и ФЧХ называются </a:t>
                </a:r>
                <a:r>
                  <a:rPr lang="ru-RU" sz="2400" dirty="0">
                    <a:solidFill>
                      <a:srgbClr val="FFFF00"/>
                    </a:solidFill>
                    <a:latin typeface="Times New Roman" panose="02020603050405020304" pitchFamily="18" charset="0"/>
                    <a:cs typeface="Times New Roman" panose="02020603050405020304" pitchFamily="18" charset="0"/>
                  </a:rPr>
                  <a:t>частотными характеристиками</a:t>
                </a:r>
                <a:r>
                  <a:rPr lang="ru-RU" sz="2400" dirty="0">
                    <a:latin typeface="Times New Roman" panose="02020603050405020304" pitchFamily="18" charset="0"/>
                    <a:cs typeface="Times New Roman" panose="02020603050405020304" pitchFamily="18" charset="0"/>
                  </a:rPr>
                  <a:t> усилителя, обычно при их построении частота откладывается в логарифмическом масштабе, т.е. по оси частот </a:t>
                </a:r>
                <a:r>
                  <a:rPr lang="el-GR" sz="2400" dirty="0">
                    <a:latin typeface="Times New Roman" panose="02020603050405020304" pitchFamily="18" charset="0"/>
                    <a:cs typeface="Times New Roman" panose="02020603050405020304" pitchFamily="18" charset="0"/>
                  </a:rPr>
                  <a:t>φ</a:t>
                </a:r>
                <a:r>
                  <a:rPr lang="ru-RU" sz="2400" dirty="0">
                    <a:latin typeface="Times New Roman" panose="02020603050405020304" pitchFamily="18" charset="0"/>
                    <a:cs typeface="Times New Roman" panose="02020603050405020304" pitchFamily="18" charset="0"/>
                  </a:rPr>
                  <a:t> в равномерном масштабе откладывается </a:t>
                </a:r>
                <a:r>
                  <a:rPr lang="ru-RU" sz="2400" dirty="0" err="1">
                    <a:latin typeface="Times New Roman" panose="02020603050405020304" pitchFamily="18" charset="0"/>
                    <a:cs typeface="Times New Roman" panose="02020603050405020304" pitchFamily="18" charset="0"/>
                  </a:rPr>
                  <a:t>lg</a:t>
                </a:r>
                <a:r>
                  <a:rPr lang="en-US" sz="2400" dirty="0">
                    <a:latin typeface="Times New Roman" panose="02020603050405020304" pitchFamily="18" charset="0"/>
                    <a:cs typeface="Times New Roman" panose="02020603050405020304" pitchFamily="18" charset="0"/>
                  </a:rPr>
                  <a:t>w</a:t>
                </a:r>
                <a:r>
                  <a:rPr lang="ru-RU" sz="2400" dirty="0">
                    <a:latin typeface="Times New Roman" panose="02020603050405020304" pitchFamily="18" charset="0"/>
                    <a:cs typeface="Times New Roman" panose="02020603050405020304" pitchFamily="18" charset="0"/>
                  </a:rPr>
                  <a:t>. При этом низкочастотная область характеристик растягивается по оси частот, а высокочастотная область сжимается. Коэффициент усиления также часто выражают в логарифмических единицах – децибелах (дБ):</a:t>
                </a: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𝑈</m:t>
                        </m:r>
                      </m:sub>
                    </m:sSub>
                  </m:oMath>
                </a14:m>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дБ) = 20 </a:t>
                </a:r>
                <a:r>
                  <a:rPr lang="en-US" sz="3200" dirty="0">
                    <a:latin typeface="Times New Roman" panose="02020603050405020304" pitchFamily="18" charset="0"/>
                    <a:cs typeface="Times New Roman" panose="02020603050405020304" pitchFamily="18" charset="0"/>
                  </a:rPr>
                  <a:t>lg</a:t>
                </a:r>
                <a:r>
                  <a:rPr lang="ru-RU" sz="3200" dirty="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𝑈</m:t>
                        </m:r>
                      </m:sub>
                    </m:sSub>
                  </m:oMath>
                </a14:m>
                <a:endParaRPr lang="ru-RU" sz="2400" dirty="0">
                  <a:latin typeface="Times New Roman" panose="02020603050405020304" pitchFamily="18" charset="0"/>
                  <a:cs typeface="Times New Roman" panose="02020603050405020304" pitchFamily="18" charset="0"/>
                </a:endParaRPr>
              </a:p>
            </p:txBody>
          </p:sp>
        </mc:Choice>
        <mc:Fallback xmlns="">
          <p:sp>
            <p:nvSpPr>
              <p:cNvPr id="7" name="Прямоугольник 6">
                <a:extLst>
                  <a:ext uri="{FF2B5EF4-FFF2-40B4-BE49-F238E27FC236}">
                    <a16:creationId xmlns:a16="http://schemas.microsoft.com/office/drawing/2014/main" id="{0F4438A1-E5BA-4872-900F-5DF8751E67BB}"/>
                  </a:ext>
                </a:extLst>
              </p:cNvPr>
              <p:cNvSpPr>
                <a:spLocks noRot="1" noChangeAspect="1" noMove="1" noResize="1" noEditPoints="1" noAdjustHandles="1" noChangeArrowheads="1" noChangeShapeType="1" noTextEdit="1"/>
              </p:cNvSpPr>
              <p:nvPr/>
            </p:nvSpPr>
            <p:spPr>
              <a:xfrm>
                <a:off x="176982" y="2185499"/>
                <a:ext cx="7305369" cy="4301306"/>
              </a:xfrm>
              <a:prstGeom prst="rect">
                <a:avLst/>
              </a:prstGeom>
              <a:blipFill>
                <a:blip r:embed="rId4"/>
                <a:stretch>
                  <a:fillRect l="-1252" t="-1277" r="-1336" b="-4255"/>
                </a:stretch>
              </a:blipFill>
            </p:spPr>
            <p:txBody>
              <a:bodyPr/>
              <a:lstStyle/>
              <a:p>
                <a:r>
                  <a:rPr lang="ru-RU">
                    <a:noFill/>
                  </a:rPr>
                  <a:t> </a:t>
                </a:r>
              </a:p>
            </p:txBody>
          </p:sp>
        </mc:Fallback>
      </mc:AlternateContent>
    </p:spTree>
    <p:extLst>
      <p:ext uri="{BB962C8B-B14F-4D97-AF65-F5344CB8AC3E}">
        <p14:creationId xmlns:p14="http://schemas.microsoft.com/office/powerpoint/2010/main" val="341707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8531850F-ED11-475B-8F8E-5D919DB2C2FC}"/>
                  </a:ext>
                </a:extLst>
              </p:cNvPr>
              <p:cNvSpPr/>
              <p:nvPr/>
            </p:nvSpPr>
            <p:spPr>
              <a:xfrm>
                <a:off x="98323" y="254480"/>
                <a:ext cx="11975690" cy="2786789"/>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Аналогично в децибелах выражается коэффициент усиления по току:</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oMath>
                </a14:m>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дБ) = 20 </a:t>
                </a:r>
                <a:r>
                  <a:rPr lang="en-US" sz="3200" dirty="0">
                    <a:latin typeface="Times New Roman" panose="02020603050405020304" pitchFamily="18" charset="0"/>
                    <a:cs typeface="Times New Roman" panose="02020603050405020304" pitchFamily="18" charset="0"/>
                  </a:rPr>
                  <a:t>lg</a:t>
                </a:r>
                <a:r>
                  <a:rPr lang="ru-RU" sz="3200" dirty="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oMath>
                </a14:m>
                <a:endParaRPr lang="en-US" sz="2400" dirty="0">
                  <a:latin typeface="Times New Roman" panose="02020603050405020304" pitchFamily="18" charset="0"/>
                  <a:cs typeface="Times New Roman" panose="02020603050405020304" pitchFamily="18" charset="0"/>
                </a:endParaRPr>
              </a:p>
              <a:p>
                <a:pPr indent="540000" algn="ctr">
                  <a:lnSpc>
                    <a:spcPts val="3000"/>
                  </a:lnSpc>
                </a:pP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а коэффициент усиления по мощности:</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𝑃</m:t>
                        </m:r>
                      </m:sub>
                    </m:sSub>
                  </m:oMath>
                </a14:m>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дБ) = </a:t>
                </a:r>
                <a:r>
                  <a:rPr lang="en-US" sz="3200" dirty="0">
                    <a:latin typeface="Times New Roman" panose="02020603050405020304" pitchFamily="18" charset="0"/>
                    <a:cs typeface="Times New Roman" panose="02020603050405020304" pitchFamily="18" charset="0"/>
                  </a:rPr>
                  <a:t>1</a:t>
                </a:r>
                <a:r>
                  <a:rPr lang="ru-RU" sz="3200" dirty="0">
                    <a:latin typeface="Times New Roman" panose="02020603050405020304" pitchFamily="18" charset="0"/>
                    <a:cs typeface="Times New Roman" panose="02020603050405020304" pitchFamily="18" charset="0"/>
                  </a:rPr>
                  <a:t>0 </a:t>
                </a:r>
                <a:r>
                  <a:rPr lang="en-US" sz="3200" dirty="0">
                    <a:latin typeface="Times New Roman" panose="02020603050405020304" pitchFamily="18" charset="0"/>
                    <a:cs typeface="Times New Roman" panose="02020603050405020304" pitchFamily="18" charset="0"/>
                  </a:rPr>
                  <a:t>lg</a:t>
                </a:r>
                <a:r>
                  <a:rPr lang="ru-RU" sz="3200" dirty="0"/>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𝑃</m:t>
                        </m:r>
                      </m:sub>
                    </m:sSub>
                  </m:oMath>
                </a14:m>
                <a:r>
                  <a:rPr lang="en-US" sz="3200" dirty="0">
                    <a:latin typeface="Times New Roman" panose="02020603050405020304" pitchFamily="18" charset="0"/>
                    <a:cs typeface="Times New Roman" panose="02020603050405020304" pitchFamily="18" charset="0"/>
                  </a:rPr>
                  <a:t> = 1</a:t>
                </a:r>
                <a:r>
                  <a:rPr lang="ru-RU" sz="3200" dirty="0">
                    <a:latin typeface="Times New Roman" panose="02020603050405020304" pitchFamily="18" charset="0"/>
                    <a:cs typeface="Times New Roman" panose="02020603050405020304" pitchFamily="18" charset="0"/>
                  </a:rPr>
                  <a:t>0 </a:t>
                </a:r>
                <a:r>
                  <a:rPr lang="en-US" sz="3200" dirty="0">
                    <a:latin typeface="Times New Roman" panose="02020603050405020304" pitchFamily="18" charset="0"/>
                    <a:cs typeface="Times New Roman" panose="02020603050405020304" pitchFamily="18" charset="0"/>
                  </a:rPr>
                  <a:t>lg</a:t>
                </a:r>
                <a:r>
                  <a:rPr lang="ru-RU" sz="3200" dirty="0"/>
                  <a:t> </a:t>
                </a:r>
                <a14:m>
                  <m:oMath xmlns:m="http://schemas.openxmlformats.org/officeDocument/2006/math">
                    <m:d>
                      <m:dPr>
                        <m:ctrlPr>
                          <a:rPr lang="en-US" sz="3200" b="0" i="1" smtClean="0">
                            <a:latin typeface="Cambria Math" panose="02040503050406030204" pitchFamily="18" charset="0"/>
                          </a:rPr>
                        </m:ctrlPr>
                      </m:dPr>
                      <m:e>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𝑈</m:t>
                            </m:r>
                          </m:sub>
                        </m:sSub>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e>
                    </m:d>
                    <m:r>
                      <a:rPr lang="en-US" sz="3200" b="0" i="1" smtClean="0">
                        <a:latin typeface="Cambria Math" panose="02040503050406030204" pitchFamily="18" charset="0"/>
                      </a:rPr>
                      <m:t>=</m:t>
                    </m:r>
                    <m:r>
                      <m:rPr>
                        <m:nor/>
                      </m:rPr>
                      <a:rPr lang="en-US" sz="3200" dirty="0">
                        <a:latin typeface="Times New Roman" panose="02020603050405020304" pitchFamily="18" charset="0"/>
                        <a:cs typeface="Times New Roman" panose="02020603050405020304" pitchFamily="18" charset="0"/>
                      </a:rPr>
                      <m:t>1</m:t>
                    </m:r>
                    <m:r>
                      <m:rPr>
                        <m:nor/>
                      </m:rPr>
                      <a:rPr lang="ru-RU" sz="3200" dirty="0">
                        <a:latin typeface="Times New Roman" panose="02020603050405020304" pitchFamily="18" charset="0"/>
                        <a:cs typeface="Times New Roman" panose="02020603050405020304" pitchFamily="18" charset="0"/>
                      </a:rPr>
                      <m:t>0 </m:t>
                    </m:r>
                    <m:r>
                      <m:rPr>
                        <m:nor/>
                      </m:rPr>
                      <a:rPr lang="en-US" sz="3200" dirty="0">
                        <a:latin typeface="Times New Roman" panose="02020603050405020304" pitchFamily="18" charset="0"/>
                        <a:cs typeface="Times New Roman" panose="02020603050405020304" pitchFamily="18" charset="0"/>
                      </a:rPr>
                      <m:t>lg</m:t>
                    </m:r>
                    <m:r>
                      <m:rPr>
                        <m:nor/>
                      </m:rPr>
                      <a:rPr lang="ru-RU" sz="3200" dirty="0"/>
                      <m:t> </m:t>
                    </m:r>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𝑈</m:t>
                        </m:r>
                      </m:sub>
                    </m:sSub>
                    <m:r>
                      <a:rPr lang="en-US" sz="3200" b="0" i="1" smtClean="0">
                        <a:latin typeface="Cambria Math" panose="02040503050406030204" pitchFamily="18" charset="0"/>
                      </a:rPr>
                      <m:t>+</m:t>
                    </m:r>
                    <m:r>
                      <m:rPr>
                        <m:nor/>
                      </m:rPr>
                      <a:rPr lang="en-US" sz="3200" dirty="0">
                        <a:latin typeface="Times New Roman" panose="02020603050405020304" pitchFamily="18" charset="0"/>
                        <a:cs typeface="Times New Roman" panose="02020603050405020304" pitchFamily="18" charset="0"/>
                      </a:rPr>
                      <m:t>1</m:t>
                    </m:r>
                    <m:r>
                      <m:rPr>
                        <m:nor/>
                      </m:rPr>
                      <a:rPr lang="ru-RU" sz="3200" dirty="0">
                        <a:latin typeface="Times New Roman" panose="02020603050405020304" pitchFamily="18" charset="0"/>
                        <a:cs typeface="Times New Roman" panose="02020603050405020304" pitchFamily="18" charset="0"/>
                      </a:rPr>
                      <m:t>0 </m:t>
                    </m:r>
                    <m:r>
                      <m:rPr>
                        <m:nor/>
                      </m:rPr>
                      <a:rPr lang="en-US" sz="3200" dirty="0">
                        <a:latin typeface="Times New Roman" panose="02020603050405020304" pitchFamily="18" charset="0"/>
                        <a:cs typeface="Times New Roman" panose="02020603050405020304" pitchFamily="18" charset="0"/>
                      </a:rPr>
                      <m:t>lg</m:t>
                    </m:r>
                    <m:r>
                      <m:rPr>
                        <m:nor/>
                      </m:rPr>
                      <a:rPr lang="ru-RU" sz="3200" dirty="0"/>
                      <m:t> </m:t>
                    </m:r>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oMath>
                </a14:m>
                <a:endParaRPr lang="ru-RU" sz="3200"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8531850F-ED11-475B-8F8E-5D919DB2C2FC}"/>
                  </a:ext>
                </a:extLst>
              </p:cNvPr>
              <p:cNvSpPr>
                <a:spLocks noRot="1" noChangeAspect="1" noMove="1" noResize="1" noEditPoints="1" noAdjustHandles="1" noChangeArrowheads="1" noChangeShapeType="1" noTextEdit="1"/>
              </p:cNvSpPr>
              <p:nvPr/>
            </p:nvSpPr>
            <p:spPr>
              <a:xfrm>
                <a:off x="98323" y="254480"/>
                <a:ext cx="11975690" cy="2786789"/>
              </a:xfrm>
              <a:prstGeom prst="rect">
                <a:avLst/>
              </a:prstGeom>
              <a:blipFill>
                <a:blip r:embed="rId2"/>
                <a:stretch>
                  <a:fillRect t="-1969" b="-6127"/>
                </a:stretch>
              </a:blipFill>
            </p:spPr>
            <p:txBody>
              <a:bodyPr/>
              <a:lstStyle/>
              <a:p>
                <a:r>
                  <a:rPr lang="ru-RU">
                    <a:noFill/>
                  </a:rPr>
                  <a:t> </a:t>
                </a:r>
              </a:p>
            </p:txBody>
          </p:sp>
        </mc:Fallback>
      </mc:AlternateContent>
    </p:spTree>
    <p:extLst>
      <p:ext uri="{BB962C8B-B14F-4D97-AF65-F5344CB8AC3E}">
        <p14:creationId xmlns:p14="http://schemas.microsoft.com/office/powerpoint/2010/main" val="4610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7AC241B-9CCF-4688-89AC-C0E434B3BFDF}"/>
              </a:ext>
            </a:extLst>
          </p:cNvPr>
          <p:cNvSpPr/>
          <p:nvPr/>
        </p:nvSpPr>
        <p:spPr>
          <a:xfrm>
            <a:off x="196645" y="146325"/>
            <a:ext cx="11995355" cy="584775"/>
          </a:xfrm>
          <a:prstGeom prst="rect">
            <a:avLst/>
          </a:prstGeom>
        </p:spPr>
        <p:txBody>
          <a:bodyPr wrap="square">
            <a:spAutoFit/>
          </a:bodyPr>
          <a:lstStyle/>
          <a:p>
            <a:pPr algn="ctr"/>
            <a:r>
              <a:rPr lang="ru-RU" sz="3200" dirty="0">
                <a:latin typeface="Times New Roman" panose="02020603050405020304" pitchFamily="18" charset="0"/>
                <a:cs typeface="Times New Roman" panose="02020603050405020304" pitchFamily="18" charset="0"/>
              </a:rPr>
              <a:t>Применение транзисторов в усилительных схемах</a:t>
            </a:r>
          </a:p>
        </p:txBody>
      </p:sp>
      <p:sp>
        <p:nvSpPr>
          <p:cNvPr id="3" name="Прямоугольник 2">
            <a:extLst>
              <a:ext uri="{FF2B5EF4-FFF2-40B4-BE49-F238E27FC236}">
                <a16:creationId xmlns:a16="http://schemas.microsoft.com/office/drawing/2014/main" id="{A9E7202F-419A-4199-8B3B-22DACCB2574E}"/>
              </a:ext>
            </a:extLst>
          </p:cNvPr>
          <p:cNvSpPr/>
          <p:nvPr/>
        </p:nvSpPr>
        <p:spPr>
          <a:xfrm>
            <a:off x="196644" y="731100"/>
            <a:ext cx="11798711" cy="468493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Существует множество транзисторных схем (достаточно вспомнить количество хотя бы бытовой аппаратуры) для усиления и преобразования электрических сигналов, но, при всем разнообразии, схемы эти состоят из отдельных каскадов, основой которых служат транзисторы. Для достижения необходимого усиления сигнала, приходится использовать несколько каскадов усиления, включенных последовательно. Чтобы понять, как работают усилительные каскады, надо более подробно познакомиться со схемами включения транзисторов.</a:t>
            </a:r>
          </a:p>
          <a:p>
            <a:pPr indent="540000" algn="just">
              <a:lnSpc>
                <a:spcPts val="3000"/>
              </a:lnSpc>
            </a:pPr>
            <a:r>
              <a:rPr lang="ru-RU" sz="2400" dirty="0">
                <a:latin typeface="Times New Roman" panose="02020603050405020304" pitchFamily="18" charset="0"/>
                <a:cs typeface="Times New Roman" panose="02020603050405020304" pitchFamily="18" charset="0"/>
              </a:rPr>
              <a:t>Сам по себе транзистор усилить ничего не сможет. Его усилительные свойства заключаются в том, что малые изменения входного сигнала (тока или напряжения) приводят к значительным изменениям напряжения или тока на выходе каскада за счет расходования энергии от внешнего источника. Именно это свойство широко используется в аналоговых схемах, - усилители, телевидение, радио, связь и т.д.</a:t>
            </a:r>
          </a:p>
        </p:txBody>
      </p:sp>
    </p:spTree>
    <p:extLst>
      <p:ext uri="{BB962C8B-B14F-4D97-AF65-F5344CB8AC3E}">
        <p14:creationId xmlns:p14="http://schemas.microsoft.com/office/powerpoint/2010/main" val="99267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49A918-F18D-4C85-B0ED-6DEEEB2F87AA}"/>
              </a:ext>
            </a:extLst>
          </p:cNvPr>
          <p:cNvSpPr/>
          <p:nvPr/>
        </p:nvSpPr>
        <p:spPr>
          <a:xfrm>
            <a:off x="206479" y="178871"/>
            <a:ext cx="7364360" cy="391549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включении биполярного транзистора по схеме с </a:t>
            </a:r>
            <a:r>
              <a:rPr lang="ru-RU" sz="2400" dirty="0">
                <a:solidFill>
                  <a:srgbClr val="FFFF00"/>
                </a:solidFill>
                <a:latin typeface="Times New Roman" panose="02020603050405020304" pitchFamily="18" charset="0"/>
                <a:cs typeface="Times New Roman" panose="02020603050405020304" pitchFamily="18" charset="0"/>
              </a:rPr>
              <a:t>общим эмиттером</a:t>
            </a:r>
            <a:r>
              <a:rPr lang="ru-RU" sz="2400" dirty="0">
                <a:latin typeface="Times New Roman" panose="02020603050405020304" pitchFamily="18" charset="0"/>
                <a:cs typeface="Times New Roman" panose="02020603050405020304" pitchFamily="18" charset="0"/>
              </a:rPr>
              <a:t> (ОЭ) входной сигнал подаётся на базу относительно эмиттера, а выходной сигнал снимается с коллектора относительно эмиттера. При этом выходной сигнал инвертируется относительно входного (для гармонического сигнала фаза выходного сигнала отличается от входного на 180°). Данное включение транзистора позволяет получить наибольшее усиление по мощности, потому что усиливается и ток, и напряжение.</a:t>
            </a:r>
          </a:p>
        </p:txBody>
      </p:sp>
      <p:pic>
        <p:nvPicPr>
          <p:cNvPr id="1026" name="Picture 2" descr="https://upload.wikimedia.org/wikipedia/commons/thumb/a/a0/NPN_common_emitter.svg/800px-NPN_common_emitter.svg.png">
            <a:extLst>
              <a:ext uri="{FF2B5EF4-FFF2-40B4-BE49-F238E27FC236}">
                <a16:creationId xmlns:a16="http://schemas.microsoft.com/office/drawing/2014/main" id="{5EBCAB8D-6EC0-4D0D-B7FF-380CA49CD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0621" y="178871"/>
            <a:ext cx="3413999" cy="47962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8E8BDAC4-A749-46B5-8183-324E9B130CD3}"/>
              </a:ext>
            </a:extLst>
          </p:cNvPr>
          <p:cNvSpPr/>
          <p:nvPr/>
        </p:nvSpPr>
        <p:spPr>
          <a:xfrm>
            <a:off x="6017342" y="5109469"/>
            <a:ext cx="6096000" cy="1569660"/>
          </a:xfrm>
          <a:prstGeom prst="rect">
            <a:avLst/>
          </a:prstGeom>
        </p:spPr>
        <p:txBody>
          <a:bodyPr>
            <a:spAutoFit/>
          </a:bodyPr>
          <a:lstStyle/>
          <a:p>
            <a:pPr algn="just"/>
            <a:r>
              <a:rPr lang="ru-RU" sz="2400" dirty="0">
                <a:latin typeface="Times New Roman" panose="02020603050405020304" pitchFamily="18" charset="0"/>
                <a:cs typeface="Times New Roman" panose="02020603050405020304" pitchFamily="18" charset="0"/>
              </a:rPr>
              <a:t>Рисунок 4 — Усилительный каскад по схеме с общим эмиттером на основе </a:t>
            </a:r>
            <a:r>
              <a:rPr lang="ru-RU" sz="2400" dirty="0" err="1">
                <a:latin typeface="Times New Roman" panose="02020603050405020304" pitchFamily="18" charset="0"/>
                <a:cs typeface="Times New Roman" panose="02020603050405020304" pitchFamily="18" charset="0"/>
              </a:rPr>
              <a:t>npn</a:t>
            </a:r>
            <a:r>
              <a:rPr lang="ru-RU" sz="2400" dirty="0">
                <a:latin typeface="Times New Roman" panose="02020603050405020304" pitchFamily="18" charset="0"/>
                <a:cs typeface="Times New Roman" panose="02020603050405020304" pitchFamily="18" charset="0"/>
              </a:rPr>
              <a:t>-транзистора (Схема с заземленным эмиттером)</a:t>
            </a:r>
          </a:p>
        </p:txBody>
      </p:sp>
    </p:spTree>
    <p:extLst>
      <p:ext uri="{BB962C8B-B14F-4D97-AF65-F5344CB8AC3E}">
        <p14:creationId xmlns:p14="http://schemas.microsoft.com/office/powerpoint/2010/main" val="368428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a:extLst>
                  <a:ext uri="{FF2B5EF4-FFF2-40B4-BE49-F238E27FC236}">
                    <a16:creationId xmlns:a16="http://schemas.microsoft.com/office/drawing/2014/main" id="{73F41125-C2F7-4D7A-A02B-588B97AAB54D}"/>
                  </a:ext>
                </a:extLst>
              </p:cNvPr>
              <p:cNvSpPr/>
              <p:nvPr/>
            </p:nvSpPr>
            <p:spPr>
              <a:xfrm>
                <a:off x="304800" y="167344"/>
                <a:ext cx="11415252" cy="622382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Биполярные транзисторы, в отличии от полевых транзисторов, токовые приборы, они управляются током базы. Напряжение на переходе база-эмиттер при этом остаётся почти постоянным и зависит от материала полупроводника, для германия около 0,2 В, для кремния около 0,7 В, но на сам каскад подаётся управляющее напряжение. Ток базы, коллектора и эмиттера и другие токи и напряжения в каскаде можно вычислить по закону Ома и правилам Кирхгофа для разветвлённой многоконтурной цепи.</a:t>
                </a:r>
              </a:p>
              <a:p>
                <a:pPr indent="540000" algn="just">
                  <a:lnSpc>
                    <a:spcPts val="3000"/>
                  </a:lnSpc>
                </a:pPr>
                <a:r>
                  <a:rPr lang="ru-RU" sz="2400" dirty="0">
                    <a:latin typeface="Times New Roman" panose="02020603050405020304" pitchFamily="18" charset="0"/>
                    <a:cs typeface="Times New Roman" panose="02020603050405020304" pitchFamily="18" charset="0"/>
                  </a:rPr>
                  <a:t>Токи в транзисторе связаны нижеследующими соотношениями:</a:t>
                </a:r>
              </a:p>
              <a:p>
                <a:pPr indent="540000" algn="just">
                  <a:lnSpc>
                    <a:spcPts val="3000"/>
                  </a:lnSpc>
                </a:pPr>
                <a:r>
                  <a:rPr lang="ru-RU" sz="2400" dirty="0">
                    <a:latin typeface="Times New Roman" panose="02020603050405020304" pitchFamily="18" charset="0"/>
                    <a:cs typeface="Times New Roman" panose="02020603050405020304" pitchFamily="18" charset="0"/>
                  </a:rPr>
                  <a:t>по правилу Кирхгофа для узлов алгебраическая сумма всех трёх токов </a:t>
                </a:r>
                <a14:m>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𝑒</m:t>
                        </m:r>
                      </m:sub>
                    </m:sSub>
                    <m:r>
                      <a:rPr lang="en-US"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𝑏</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равна нулю</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14:m>
                  <m:oMath xmlns:m="http://schemas.openxmlformats.org/officeDocument/2006/math">
                    <m:nary>
                      <m:naryPr>
                        <m:chr m:val="∑"/>
                        <m:ctrlPr>
                          <a:rPr lang="ru-RU" sz="3200" i="1" smtClean="0">
                            <a:latin typeface="Cambria Math" panose="02040503050406030204" pitchFamily="18" charset="0"/>
                            <a:cs typeface="Times New Roman" panose="02020603050405020304" pitchFamily="18" charset="0"/>
                          </a:rPr>
                        </m:ctrlPr>
                      </m:naryPr>
                      <m:sub>
                        <m:r>
                          <m:rPr>
                            <m:brk m:alnAt="23"/>
                          </m:rPr>
                          <a:rPr lang="en-US" sz="3200" b="0" i="1" smtClean="0">
                            <a:latin typeface="Cambria Math" panose="02040503050406030204" pitchFamily="18" charset="0"/>
                            <a:cs typeface="Times New Roman" panose="02020603050405020304" pitchFamily="18" charset="0"/>
                          </a:rPr>
                          <m:t>𝑘</m:t>
                        </m:r>
                        <m:r>
                          <a:rPr lang="en-US" sz="3200" b="0" i="1" smtClean="0">
                            <a:latin typeface="Cambria Math" panose="02040503050406030204" pitchFamily="18" charset="0"/>
                            <a:cs typeface="Times New Roman" panose="02020603050405020304" pitchFamily="18" charset="0"/>
                          </a:rPr>
                          <m:t>=1</m:t>
                        </m:r>
                      </m:sub>
                      <m:sup>
                        <m:r>
                          <a:rPr lang="en-US" sz="3200" b="0" i="1" smtClean="0">
                            <a:latin typeface="Cambria Math" panose="02040503050406030204" pitchFamily="18" charset="0"/>
                            <a:cs typeface="Times New Roman" panose="02020603050405020304" pitchFamily="18" charset="0"/>
                          </a:rPr>
                          <m:t>3</m:t>
                        </m:r>
                      </m:sup>
                      <m:e>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=0</m:t>
                        </m:r>
                      </m:e>
                    </m:nary>
                    <m:r>
                      <a:rPr lang="ru-RU" sz="3200" b="0" i="1" smtClean="0">
                        <a:latin typeface="Cambria Math" panose="02040503050406030204" pitchFamily="18" charset="0"/>
                        <a:cs typeface="Times New Roman" panose="02020603050405020304" pitchFamily="18" charset="0"/>
                      </a:rPr>
                      <m:t>           </m:t>
                    </m:r>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𝑐</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𝑏</m:t>
                        </m:r>
                      </m:sub>
                    </m:sSub>
                    <m:r>
                      <a:rPr lang="en-US" sz="3200" b="0" i="1" smtClean="0">
                        <a:latin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𝛽</m:t>
                    </m:r>
                    <m:r>
                      <a:rPr lang="ru-RU" sz="3200" b="0" i="1" smtClean="0">
                        <a:latin typeface="Cambria Math" panose="02040503050406030204" pitchFamily="18" charset="0"/>
                        <a:ea typeface="Cambria Math" panose="02040503050406030204" pitchFamily="18" charset="0"/>
                      </a:rPr>
                      <m:t>            </m:t>
                    </m:r>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i="1">
                            <a:latin typeface="Cambria Math" panose="02040503050406030204" pitchFamily="18" charset="0"/>
                          </a:rPr>
                          <m:t>𝑒</m:t>
                        </m:r>
                      </m:sub>
                    </m:sSub>
                  </m:oMath>
                </a14:m>
                <a:r>
                  <a:rPr lang="en-US" sz="32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𝑐</m:t>
                        </m:r>
                      </m:sub>
                    </m:sSub>
                    <m:r>
                      <a:rPr lang="en-US" sz="3200" b="0" i="1" smtClean="0">
                        <a:latin typeface="Cambria Math" panose="02040503050406030204" pitchFamily="18" charset="0"/>
                      </a:rPr>
                      <m:t>+</m:t>
                    </m:r>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𝑏</m:t>
                        </m:r>
                      </m:sub>
                    </m:sSub>
                    <m:r>
                      <a:rPr lang="en-US" sz="3200" b="0" i="1" smtClean="0">
                        <a:latin typeface="Cambria Math" panose="02040503050406030204" pitchFamily="18" charset="0"/>
                      </a:rPr>
                      <m:t>=</m:t>
                    </m:r>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en-US" sz="3200" b="0" i="1" smtClean="0">
                            <a:latin typeface="Cambria Math" panose="02040503050406030204" pitchFamily="18" charset="0"/>
                          </a:rPr>
                          <m:t>𝑏</m:t>
                        </m:r>
                      </m:sub>
                    </m:sSub>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+1)</m:t>
                    </m:r>
                  </m:oMath>
                </a14:m>
                <a:endParaRPr lang="ru-RU" sz="28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где  </a:t>
                </a:r>
                <a14:m>
                  <m:oMath xmlns:m="http://schemas.openxmlformats.org/officeDocument/2006/math">
                    <m:r>
                      <a:rPr lang="en-US" sz="2400" i="1">
                        <a:latin typeface="Cambria Math" panose="02040503050406030204" pitchFamily="18" charset="0"/>
                        <a:ea typeface="Cambria Math" panose="02040503050406030204" pitchFamily="18" charset="0"/>
                      </a:rPr>
                      <m:t>𝛽</m:t>
                    </m:r>
                    <m:r>
                      <a:rPr lang="ru-RU" sz="2400" b="0" i="1" smtClean="0">
                        <a:latin typeface="Cambria Math" panose="02040503050406030204" pitchFamily="18" charset="0"/>
                        <a:ea typeface="Cambria Math" panose="02040503050406030204" pitchFamily="18" charset="0"/>
                      </a:rPr>
                      <m:t>=</m:t>
                    </m:r>
                    <m:f>
                      <m:fPr>
                        <m:ctrlPr>
                          <a:rPr lang="ru-RU" sz="2400" b="0" i="1" smtClean="0">
                            <a:latin typeface="Cambria Math" panose="02040503050406030204" pitchFamily="18" charset="0"/>
                            <a:ea typeface="Cambria Math" panose="02040503050406030204" pitchFamily="18" charset="0"/>
                          </a:rPr>
                        </m:ctrlPr>
                      </m:fPr>
                      <m:num>
                        <m:r>
                          <a:rPr lang="ru-RU" sz="2400" b="0" i="1" smtClean="0">
                            <a:latin typeface="Cambria Math" panose="02040503050406030204" pitchFamily="18" charset="0"/>
                            <a:ea typeface="Cambria Math" panose="02040503050406030204" pitchFamily="18" charset="0"/>
                          </a:rPr>
                          <m:t>𝛼</m:t>
                        </m:r>
                      </m:num>
                      <m:den>
                        <m:r>
                          <a:rPr lang="ru-RU" sz="2400" b="0" i="1" smtClean="0">
                            <a:latin typeface="Cambria Math" panose="02040503050406030204" pitchFamily="18" charset="0"/>
                            <a:ea typeface="Cambria Math" panose="02040503050406030204" pitchFamily="18" charset="0"/>
                          </a:rPr>
                          <m:t>1 −</m:t>
                        </m:r>
                        <m:r>
                          <a:rPr lang="ru-RU" sz="2400" i="1">
                            <a:latin typeface="Cambria Math" panose="02040503050406030204" pitchFamily="18" charset="0"/>
                            <a:ea typeface="Cambria Math" panose="02040503050406030204" pitchFamily="18" charset="0"/>
                          </a:rPr>
                          <m:t>𝛼</m:t>
                        </m:r>
                      </m:den>
                    </m:f>
                    <m:r>
                      <a:rPr lang="ru-RU" sz="2400" b="0" i="1" smtClean="0">
                        <a:latin typeface="Cambria Math" panose="02040503050406030204" pitchFamily="18" charset="0"/>
                        <a:ea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 — коэффициент усиления транзистора по току в схеме с общим эмиттером,</a:t>
                </a:r>
              </a:p>
              <a:p>
                <a:pPr indent="540000" algn="just">
                  <a:lnSpc>
                    <a:spcPts val="3000"/>
                  </a:lnSpc>
                </a:pPr>
                <a14:m>
                  <m:oMath xmlns:m="http://schemas.openxmlformats.org/officeDocument/2006/math">
                    <m:r>
                      <a:rPr lang="ru-RU" sz="2400" i="1">
                        <a:latin typeface="Cambria Math" panose="02040503050406030204" pitchFamily="18" charset="0"/>
                        <a:ea typeface="Cambria Math" panose="02040503050406030204" pitchFamily="18" charset="0"/>
                      </a:rPr>
                      <m:t>𝛼</m:t>
                    </m:r>
                  </m:oMath>
                </a14:m>
                <a:r>
                  <a:rPr lang="ru-RU"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𝑐</m:t>
                        </m:r>
                        <m:r>
                          <a:rPr lang="en-US" sz="2400" i="1">
                            <a:latin typeface="Cambria Math" panose="02040503050406030204" pitchFamily="18" charset="0"/>
                          </a:rPr>
                          <m:t> </m:t>
                        </m:r>
                      </m:sub>
                    </m:sSub>
                  </m:oMath>
                </a14:m>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𝑒</m:t>
                        </m:r>
                      </m:sub>
                    </m:sSub>
                  </m:oMath>
                </a14:m>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коэффициент передачи тока эмиттера.</a:t>
                </a:r>
              </a:p>
            </p:txBody>
          </p:sp>
        </mc:Choice>
        <mc:Fallback>
          <p:sp>
            <p:nvSpPr>
              <p:cNvPr id="2" name="Прямоугольник 1">
                <a:extLst>
                  <a:ext uri="{FF2B5EF4-FFF2-40B4-BE49-F238E27FC236}">
                    <a16:creationId xmlns:a16="http://schemas.microsoft.com/office/drawing/2014/main" id="{73F41125-C2F7-4D7A-A02B-588B97AAB54D}"/>
                  </a:ext>
                </a:extLst>
              </p:cNvPr>
              <p:cNvSpPr>
                <a:spLocks noRot="1" noChangeAspect="1" noMove="1" noResize="1" noEditPoints="1" noAdjustHandles="1" noChangeArrowheads="1" noChangeShapeType="1" noTextEdit="1"/>
              </p:cNvSpPr>
              <p:nvPr/>
            </p:nvSpPr>
            <p:spPr>
              <a:xfrm>
                <a:off x="304800" y="167344"/>
                <a:ext cx="11415252" cy="6223820"/>
              </a:xfrm>
              <a:prstGeom prst="rect">
                <a:avLst/>
              </a:prstGeom>
              <a:blipFill>
                <a:blip r:embed="rId2"/>
                <a:stretch>
                  <a:fillRect l="-801" t="-881" r="-747" b="-1273"/>
                </a:stretch>
              </a:blipFill>
            </p:spPr>
            <p:txBody>
              <a:bodyPr/>
              <a:lstStyle/>
              <a:p>
                <a:r>
                  <a:rPr lang="ru-RU">
                    <a:noFill/>
                  </a:rPr>
                  <a:t> </a:t>
                </a:r>
              </a:p>
            </p:txBody>
          </p:sp>
        </mc:Fallback>
      </mc:AlternateContent>
    </p:spTree>
    <p:extLst>
      <p:ext uri="{BB962C8B-B14F-4D97-AF65-F5344CB8AC3E}">
        <p14:creationId xmlns:p14="http://schemas.microsoft.com/office/powerpoint/2010/main" val="4266904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5B99C25-3205-4A0C-B228-B6B8F39A90A7}"/>
              </a:ext>
            </a:extLst>
          </p:cNvPr>
          <p:cNvSpPr/>
          <p:nvPr/>
        </p:nvSpPr>
        <p:spPr>
          <a:xfrm>
            <a:off x="245807" y="215657"/>
            <a:ext cx="11189110" cy="4684937"/>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усиления по току: </a:t>
            </a:r>
            <a:r>
              <a:rPr lang="ru-RU" sz="2400" dirty="0" err="1">
                <a:latin typeface="Times New Roman" panose="02020603050405020304" pitchFamily="18" charset="0"/>
                <a:cs typeface="Times New Roman" panose="02020603050405020304" pitchFamily="18" charset="0"/>
              </a:rPr>
              <a:t>Iвых</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Iвх</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Iк</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Iб</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Iк</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Iэ-Iк</a:t>
            </a:r>
            <a:r>
              <a:rPr lang="ru-RU" sz="2400" dirty="0">
                <a:latin typeface="Times New Roman" panose="02020603050405020304" pitchFamily="18" charset="0"/>
                <a:cs typeface="Times New Roman" panose="02020603050405020304" pitchFamily="18" charset="0"/>
              </a:rPr>
              <a:t>) = α/(1-α) = β [β&gt;&gt;1]</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Входное сопротивление: </a:t>
            </a:r>
            <a:r>
              <a:rPr lang="ru-RU" sz="2400" dirty="0" err="1">
                <a:latin typeface="Times New Roman" panose="02020603050405020304" pitchFamily="18" charset="0"/>
                <a:cs typeface="Times New Roman" panose="02020603050405020304" pitchFamily="18" charset="0"/>
              </a:rPr>
              <a:t>Rвх</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Uвх</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Iвх</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Uбэ</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Iб</a:t>
            </a:r>
            <a:endParaRPr lang="ru-RU" sz="2400" dirty="0">
              <a:latin typeface="Times New Roman" panose="02020603050405020304" pitchFamily="18" charset="0"/>
              <a:cs typeface="Times New Roman" panose="02020603050405020304" pitchFamily="18" charset="0"/>
            </a:endParaRPr>
          </a:p>
          <a:p>
            <a:pPr indent="540000" algn="just">
              <a:lnSpc>
                <a:spcPts val="3000"/>
              </a:lnSpc>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Достоинства:</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Большой коэффициент усиления по току</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Большой коэффициент усиления по напряжению</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Наибольшее усиление мощности</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Можно обойтись одним источником питания</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Выходное переменное напряжение инвертируется относительно входного.</a:t>
            </a:r>
          </a:p>
          <a:p>
            <a:pPr indent="540000" algn="just">
              <a:lnSpc>
                <a:spcPts val="3000"/>
              </a:lnSpc>
            </a:pPr>
            <a:r>
              <a:rPr lang="ru-RU" sz="2400" dirty="0">
                <a:latin typeface="Times New Roman" panose="02020603050405020304" pitchFamily="18" charset="0"/>
                <a:cs typeface="Times New Roman" panose="02020603050405020304" pitchFamily="18" charset="0"/>
              </a:rPr>
              <a:t>Недостатки:</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Худшие частотные свойства по сравнению со схемой с общей базой</a:t>
            </a:r>
          </a:p>
        </p:txBody>
      </p:sp>
    </p:spTree>
    <p:extLst>
      <p:ext uri="{BB962C8B-B14F-4D97-AF65-F5344CB8AC3E}">
        <p14:creationId xmlns:p14="http://schemas.microsoft.com/office/powerpoint/2010/main" val="120189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EE64AB7-72C7-4AA2-9EDC-010A97087075}"/>
              </a:ext>
            </a:extLst>
          </p:cNvPr>
          <p:cNvSpPr/>
          <p:nvPr/>
        </p:nvSpPr>
        <p:spPr>
          <a:xfrm>
            <a:off x="304800" y="158865"/>
            <a:ext cx="11356258"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Эмиттерный повторитель</a:t>
            </a:r>
            <a:r>
              <a:rPr lang="ru-RU" sz="2400" dirty="0">
                <a:latin typeface="Times New Roman" panose="02020603050405020304" pitchFamily="18" charset="0"/>
                <a:cs typeface="Times New Roman" panose="02020603050405020304" pitchFamily="18" charset="0"/>
              </a:rPr>
              <a:t> — частный случай повторителей напряжения на основе биполярного транзистора. Характеризуется высоким усилением по току и коэффициентом передачи по напряжению, близким к единице. При этом входное сопротивление относительно велико, а выходное — мало.</a:t>
            </a:r>
          </a:p>
          <a:p>
            <a:pPr indent="540000" algn="just">
              <a:lnSpc>
                <a:spcPts val="3000"/>
              </a:lnSpc>
            </a:pPr>
            <a:r>
              <a:rPr lang="ru-RU" sz="2400" dirty="0">
                <a:latin typeface="Times New Roman" panose="02020603050405020304" pitchFamily="18" charset="0"/>
                <a:cs typeface="Times New Roman" panose="02020603050405020304" pitchFamily="18" charset="0"/>
              </a:rPr>
              <a:t>В эмиттерном повторителе используется схема включения транзистора с общим коллектором (ОК). То есть напряжение питания подаётся на коллектор, входной сигнал подаётся на базу, а выходной сигнал снимается с эмиттера. В результате чего образуется 100 % отрицательная обратная связь по напряжению, что позволяет значительно уменьшить нелинейные искажения, возникающие при работе. Следует также отметить, что фазы входного и выходного сигнала совпадают. Такая схема включения используется для построения входных усилителей, в случае если выходное сопротивление источника велико, и как буферный усилитель, а также в качестве выходных каскадов усилителей мощности.</a:t>
            </a:r>
          </a:p>
        </p:txBody>
      </p:sp>
    </p:spTree>
    <p:extLst>
      <p:ext uri="{BB962C8B-B14F-4D97-AF65-F5344CB8AC3E}">
        <p14:creationId xmlns:p14="http://schemas.microsoft.com/office/powerpoint/2010/main" val="47929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b/b8/NPN_emitter_follower.svg/800px-NPN_emitter_follower.svg.png">
            <a:extLst>
              <a:ext uri="{FF2B5EF4-FFF2-40B4-BE49-F238E27FC236}">
                <a16:creationId xmlns:a16="http://schemas.microsoft.com/office/drawing/2014/main" id="{03BB7828-7DA1-4C09-BBFF-952F1A602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793" y="411452"/>
            <a:ext cx="3343762" cy="50156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EE92EAE2-4EF3-4CA2-A9E4-79085ED42160}"/>
              </a:ext>
            </a:extLst>
          </p:cNvPr>
          <p:cNvSpPr/>
          <p:nvPr/>
        </p:nvSpPr>
        <p:spPr>
          <a:xfrm>
            <a:off x="8228805" y="5515587"/>
            <a:ext cx="3746885"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5 — Эмиттерный повторитель на основе </a:t>
            </a:r>
            <a:r>
              <a:rPr lang="ru-RU" sz="2400" dirty="0" err="1">
                <a:latin typeface="Times New Roman" panose="02020603050405020304" pitchFamily="18" charset="0"/>
                <a:cs typeface="Times New Roman" panose="02020603050405020304" pitchFamily="18" charset="0"/>
              </a:rPr>
              <a:t>npn</a:t>
            </a:r>
            <a:r>
              <a:rPr lang="ru-RU" sz="2400" dirty="0">
                <a:latin typeface="Times New Roman" panose="02020603050405020304" pitchFamily="18" charset="0"/>
                <a:cs typeface="Times New Roman" panose="02020603050405020304" pitchFamily="18" charset="0"/>
              </a:rPr>
              <a:t>-транзистора</a:t>
            </a:r>
          </a:p>
        </p:txBody>
      </p:sp>
      <mc:AlternateContent xmlns:mc="http://schemas.openxmlformats.org/markup-compatibility/2006">
        <mc:Choice xmlns:a14="http://schemas.microsoft.com/office/drawing/2010/main" Requires="a14">
          <p:sp>
            <p:nvSpPr>
              <p:cNvPr id="5" name="Прямоугольник 4">
                <a:extLst>
                  <a:ext uri="{FF2B5EF4-FFF2-40B4-BE49-F238E27FC236}">
                    <a16:creationId xmlns:a16="http://schemas.microsoft.com/office/drawing/2014/main" id="{538784CB-AC25-44AC-AB7E-5DAA2FC920FD}"/>
                  </a:ext>
                </a:extLst>
              </p:cNvPr>
              <p:cNvSpPr/>
              <p:nvPr/>
            </p:nvSpPr>
            <p:spPr>
              <a:xfrm>
                <a:off x="501445" y="265160"/>
                <a:ext cx="7403690" cy="692497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вх</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б</m:t>
                          </m:r>
                        </m:sub>
                      </m:sSub>
                    </m:oMath>
                  </m:oMathPara>
                </a14:m>
                <a:endParaRPr lang="ru-RU" sz="240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m:t>
                          </m:r>
                          <m:r>
                            <a:rPr lang="ru-RU" sz="2400" b="0" i="1" smtClean="0">
                              <a:latin typeface="Cambria Math" panose="02040503050406030204" pitchFamily="18" charset="0"/>
                            </a:rPr>
                            <m:t>ы</m:t>
                          </m:r>
                          <m:r>
                            <a:rPr lang="ru-RU" sz="2400" i="1">
                              <a:latin typeface="Cambria Math" panose="02040503050406030204" pitchFamily="18" charset="0"/>
                            </a:rPr>
                            <m:t>х</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oMath>
                  </m:oMathPara>
                </a14:m>
                <a:endParaRPr lang="ru-RU" sz="240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𝑈</m:t>
                          </m:r>
                        </m:e>
                        <m:sub>
                          <m:r>
                            <a:rPr lang="ru-RU" sz="2400" i="1">
                              <a:latin typeface="Cambria Math" panose="02040503050406030204" pitchFamily="18" charset="0"/>
                            </a:rPr>
                            <m:t>вх</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b="0" i="1" smtClean="0">
                              <a:latin typeface="Cambria Math" panose="02040503050406030204" pitchFamily="18" charset="0"/>
                            </a:rPr>
                            <m:t>бэ</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en-US" sz="2400" b="0" i="1" smtClean="0">
                              <a:latin typeface="Cambria Math" panose="02040503050406030204" pitchFamily="18" charset="0"/>
                            </a:rPr>
                            <m:t>𝑅</m:t>
                          </m:r>
                          <m:r>
                            <a:rPr lang="ru-RU" sz="2400" b="0" i="1" smtClean="0">
                              <a:latin typeface="Cambria Math" panose="02040503050406030204" pitchFamily="18" charset="0"/>
                            </a:rPr>
                            <m:t>э</m:t>
                          </m:r>
                        </m:sub>
                      </m:sSub>
                    </m:oMath>
                  </m:oMathPara>
                </a14:m>
                <a:endParaRPr lang="ru-RU" sz="240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в</m:t>
                          </m:r>
                          <m:r>
                            <a:rPr lang="ru-RU" sz="2400" b="0" i="1" smtClean="0">
                              <a:latin typeface="Cambria Math" panose="02040503050406030204" pitchFamily="18" charset="0"/>
                            </a:rPr>
                            <m:t>ы</m:t>
                          </m:r>
                          <m:r>
                            <a:rPr lang="ru-RU" sz="2400" i="1">
                              <a:latin typeface="Cambria Math" panose="02040503050406030204" pitchFamily="18" charset="0"/>
                            </a:rPr>
                            <m:t>х</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en-US" sz="2400" b="0" i="1" smtClean="0">
                              <a:latin typeface="Cambria Math" panose="02040503050406030204" pitchFamily="18" charset="0"/>
                            </a:rPr>
                            <m:t>𝑅</m:t>
                          </m:r>
                          <m:r>
                            <a:rPr lang="ru-RU" sz="2400" b="0" i="1" smtClean="0">
                              <a:latin typeface="Cambria Math" panose="02040503050406030204" pitchFamily="18" charset="0"/>
                            </a:rPr>
                            <m:t>э</m:t>
                          </m:r>
                        </m:sub>
                      </m:sSub>
                    </m:oMath>
                  </m:oMathPara>
                </a14:m>
                <a:endParaRPr lang="ru-RU"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усиления по току:</a:t>
                </a:r>
              </a:p>
              <a:p>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m:t>
                        </m:r>
                        <m:r>
                          <a:rPr lang="ru-RU" sz="2400" b="0" i="1" smtClean="0">
                            <a:latin typeface="Cambria Math" panose="02040503050406030204" pitchFamily="18" charset="0"/>
                          </a:rPr>
                          <m:t>ы</m:t>
                        </m:r>
                        <m:r>
                          <a:rPr lang="ru-RU" sz="2400" i="1">
                            <a:latin typeface="Cambria Math" panose="02040503050406030204" pitchFamily="18" charset="0"/>
                          </a:rPr>
                          <m:t>х</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вх</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б</m:t>
                        </m:r>
                      </m:sub>
                    </m:sSub>
                  </m:oMath>
                </a14:m>
                <a:r>
                  <a:rPr lang="ru-RU"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oMath>
                </a14:m>
                <a:r>
                  <a:rPr lang="ru-RU"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r>
                      <a:rPr lang="ru-RU"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к</m:t>
                        </m:r>
                      </m:sub>
                    </m:sSub>
                    <m:r>
                      <a:rPr lang="ru-RU" sz="2400" b="0" i="1" smtClean="0">
                        <a:latin typeface="Cambria Math" panose="02040503050406030204" pitchFamily="18" charset="0"/>
                      </a:rPr>
                      <m:t>)</m:t>
                    </m:r>
                  </m:oMath>
                </a14:m>
                <a:r>
                  <a:rPr lang="ru-RU" sz="2400" dirty="0">
                    <a:latin typeface="Times New Roman" panose="02020603050405020304" pitchFamily="18" charset="0"/>
                    <a:cs typeface="Times New Roman" panose="02020603050405020304" pitchFamily="18" charset="0"/>
                  </a:rPr>
                  <a:t> = 1 / (1 - </a:t>
                </a:r>
                <a14:m>
                  <m:oMath xmlns:m="http://schemas.openxmlformats.org/officeDocument/2006/math">
                    <m:r>
                      <a:rPr lang="ru-RU" sz="24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ru-RU"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&gt;&gt; </a:t>
                </a:r>
                <a:r>
                  <a:rPr lang="ru-RU" sz="24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 Коэффициент усиления по напряжению:</a:t>
                </a:r>
              </a:p>
              <a:p>
                <a:r>
                  <a:rPr lang="ru-RU" altLang="ru-RU" sz="2400" dirty="0">
                    <a:latin typeface="Times New Roman" panose="02020603050405020304" pitchFamily="18" charset="0"/>
                    <a:cs typeface="Times New Roman" panose="02020603050405020304" pitchFamily="18" charset="0"/>
                  </a:rPr>
                  <a:t>Uвых/</a:t>
                </a:r>
                <a:r>
                  <a:rPr lang="ru-RU" altLang="ru-RU" sz="2400" dirty="0" err="1">
                    <a:latin typeface="Times New Roman" panose="02020603050405020304" pitchFamily="18" charset="0"/>
                    <a:cs typeface="Times New Roman" panose="02020603050405020304" pitchFamily="18" charset="0"/>
                  </a:rPr>
                  <a:t>Uвх</a:t>
                </a:r>
                <a:r>
                  <a:rPr lang="ru-RU" altLang="ru-RU" sz="2400" dirty="0">
                    <a:latin typeface="Times New Roman" panose="02020603050405020304" pitchFamily="18" charset="0"/>
                    <a:cs typeface="Times New Roman" panose="02020603050405020304" pitchFamily="18" charset="0"/>
                  </a:rPr>
                  <a:t> = </a:t>
                </a:r>
                <a:r>
                  <a:rPr lang="ru-RU" altLang="ru-RU" sz="2400" dirty="0" err="1">
                    <a:latin typeface="Times New Roman" panose="02020603050405020304" pitchFamily="18" charset="0"/>
                    <a:cs typeface="Times New Roman" panose="02020603050405020304" pitchFamily="18" charset="0"/>
                  </a:rPr>
                  <a:t>URэ</a:t>
                </a:r>
                <a:r>
                  <a:rPr lang="ru-RU" altLang="ru-RU" sz="2400" dirty="0">
                    <a:latin typeface="Times New Roman" panose="02020603050405020304" pitchFamily="18" charset="0"/>
                    <a:cs typeface="Times New Roman" panose="02020603050405020304" pitchFamily="18" charset="0"/>
                  </a:rPr>
                  <a:t>/(</a:t>
                </a:r>
                <a:r>
                  <a:rPr lang="ru-RU" altLang="ru-RU" sz="2400" dirty="0" err="1">
                    <a:latin typeface="Times New Roman" panose="02020603050405020304" pitchFamily="18" charset="0"/>
                    <a:cs typeface="Times New Roman" panose="02020603050405020304" pitchFamily="18" charset="0"/>
                  </a:rPr>
                  <a:t>Uбэ+URэ</a:t>
                </a:r>
                <a:r>
                  <a:rPr lang="ru-RU" altLang="ru-RU" sz="2400" dirty="0">
                    <a:latin typeface="Times New Roman" panose="02020603050405020304" pitchFamily="18" charset="0"/>
                    <a:cs typeface="Times New Roman" panose="02020603050405020304" pitchFamily="18" charset="0"/>
                  </a:rPr>
                  <a:t>) &lt; 1 </a:t>
                </a:r>
              </a:p>
              <a:p>
                <a:endParaRPr lang="ru-RU" altLang="ru-RU"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Входное сопротивление:</a:t>
                </a:r>
              </a:p>
              <a:p>
                <a:r>
                  <a:rPr lang="ru-RU" altLang="ru-RU" sz="2400" dirty="0" err="1">
                    <a:latin typeface="Times New Roman" panose="02020603050405020304" pitchFamily="18" charset="0"/>
                    <a:cs typeface="Times New Roman" panose="02020603050405020304" pitchFamily="18" charset="0"/>
                  </a:rPr>
                  <a:t>Rвх</a:t>
                </a:r>
                <a:r>
                  <a:rPr lang="ru-RU" altLang="ru-RU" sz="2400" dirty="0">
                    <a:latin typeface="Times New Roman" panose="02020603050405020304" pitchFamily="18" charset="0"/>
                    <a:cs typeface="Times New Roman" panose="02020603050405020304" pitchFamily="18" charset="0"/>
                  </a:rPr>
                  <a:t> = </a:t>
                </a:r>
                <a:r>
                  <a:rPr lang="ru-RU" altLang="ru-RU" sz="2400" dirty="0" err="1">
                    <a:latin typeface="Times New Roman" panose="02020603050405020304" pitchFamily="18" charset="0"/>
                    <a:cs typeface="Times New Roman" panose="02020603050405020304" pitchFamily="18" charset="0"/>
                  </a:rPr>
                  <a:t>Uвх</a:t>
                </a:r>
                <a:r>
                  <a:rPr lang="ru-RU" altLang="ru-RU" sz="2400" dirty="0">
                    <a:latin typeface="Times New Roman" panose="02020603050405020304" pitchFamily="18" charset="0"/>
                    <a:cs typeface="Times New Roman" panose="02020603050405020304" pitchFamily="18" charset="0"/>
                  </a:rPr>
                  <a:t>/</a:t>
                </a:r>
                <a:r>
                  <a:rPr lang="ru-RU" altLang="ru-RU" sz="2400" dirty="0" err="1">
                    <a:latin typeface="Times New Roman" panose="02020603050405020304" pitchFamily="18" charset="0"/>
                    <a:cs typeface="Times New Roman" panose="02020603050405020304" pitchFamily="18" charset="0"/>
                  </a:rPr>
                  <a:t>Iвх</a:t>
                </a:r>
                <a:r>
                  <a:rPr lang="ru-RU" altLang="ru-RU" sz="2400" dirty="0">
                    <a:latin typeface="Times New Roman" panose="02020603050405020304" pitchFamily="18" charset="0"/>
                    <a:cs typeface="Times New Roman" panose="02020603050405020304" pitchFamily="18" charset="0"/>
                  </a:rPr>
                  <a:t> = (</a:t>
                </a:r>
                <a:r>
                  <a:rPr lang="ru-RU" altLang="ru-RU" sz="2400" dirty="0" err="1">
                    <a:latin typeface="Times New Roman" panose="02020603050405020304" pitchFamily="18" charset="0"/>
                    <a:cs typeface="Times New Roman" panose="02020603050405020304" pitchFamily="18" charset="0"/>
                  </a:rPr>
                  <a:t>Uбэ+URэ</a:t>
                </a:r>
                <a:r>
                  <a:rPr lang="ru-RU" altLang="ru-RU" sz="2400" dirty="0">
                    <a:latin typeface="Times New Roman" panose="02020603050405020304" pitchFamily="18" charset="0"/>
                    <a:cs typeface="Times New Roman" panose="02020603050405020304" pitchFamily="18" charset="0"/>
                  </a:rPr>
                  <a:t>)/</a:t>
                </a:r>
                <a:r>
                  <a:rPr lang="ru-RU" altLang="ru-RU" sz="2400" dirty="0" err="1">
                    <a:latin typeface="Times New Roman" panose="02020603050405020304" pitchFamily="18" charset="0"/>
                    <a:cs typeface="Times New Roman" panose="02020603050405020304" pitchFamily="18" charset="0"/>
                  </a:rPr>
                  <a:t>Iб</a:t>
                </a:r>
                <a:r>
                  <a:rPr lang="ru-RU" altLang="ru-RU" sz="2400" dirty="0">
                    <a:latin typeface="Times New Roman" panose="02020603050405020304" pitchFamily="18" charset="0"/>
                    <a:cs typeface="Times New Roman" panose="02020603050405020304" pitchFamily="18" charset="0"/>
                  </a:rPr>
                  <a:t> </a:t>
                </a:r>
              </a:p>
              <a:p>
                <a:endParaRPr lang="ru-RU" altLang="ru-RU"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Выходное сопротивление:</a:t>
                </a:r>
              </a:p>
              <a:p>
                <a:r>
                  <a:rPr lang="ru-RU" altLang="ru-RU" sz="2400" dirty="0" err="1">
                    <a:latin typeface="Times New Roman" panose="02020603050405020304" pitchFamily="18" charset="0"/>
                    <a:cs typeface="Times New Roman" panose="02020603050405020304" pitchFamily="18" charset="0"/>
                  </a:rPr>
                  <a:t>Rвых</a:t>
                </a:r>
                <a:r>
                  <a:rPr lang="ru-RU" altLang="ru-RU" sz="2400" dirty="0">
                    <a:latin typeface="Times New Roman" panose="02020603050405020304" pitchFamily="18" charset="0"/>
                    <a:cs typeface="Times New Roman" panose="02020603050405020304" pitchFamily="18" charset="0"/>
                  </a:rPr>
                  <a:t> = Uвых/</a:t>
                </a:r>
                <a:r>
                  <a:rPr lang="ru-RU" altLang="ru-RU" sz="2400" dirty="0" err="1">
                    <a:latin typeface="Times New Roman" panose="02020603050405020304" pitchFamily="18" charset="0"/>
                    <a:cs typeface="Times New Roman" panose="02020603050405020304" pitchFamily="18" charset="0"/>
                  </a:rPr>
                  <a:t>Iвых</a:t>
                </a:r>
                <a:r>
                  <a:rPr lang="ru-RU" altLang="ru-RU" sz="2400" dirty="0">
                    <a:latin typeface="Times New Roman" panose="02020603050405020304" pitchFamily="18" charset="0"/>
                    <a:cs typeface="Times New Roman" panose="02020603050405020304" pitchFamily="18" charset="0"/>
                  </a:rPr>
                  <a:t> = </a:t>
                </a:r>
                <a:r>
                  <a:rPr lang="ru-RU" altLang="ru-RU" sz="2400" dirty="0" err="1">
                    <a:latin typeface="Times New Roman" panose="02020603050405020304" pitchFamily="18" charset="0"/>
                    <a:cs typeface="Times New Roman" panose="02020603050405020304" pitchFamily="18" charset="0"/>
                  </a:rPr>
                  <a:t>URэ</a:t>
                </a:r>
                <a:r>
                  <a:rPr lang="ru-RU" altLang="ru-RU" sz="2400" dirty="0">
                    <a:latin typeface="Times New Roman" panose="02020603050405020304" pitchFamily="18" charset="0"/>
                    <a:cs typeface="Times New Roman" panose="02020603050405020304" pitchFamily="18" charset="0"/>
                  </a:rPr>
                  <a:t>/</a:t>
                </a:r>
                <a:r>
                  <a:rPr lang="ru-RU" altLang="ru-RU" sz="2400" dirty="0" err="1">
                    <a:latin typeface="Times New Roman" panose="02020603050405020304" pitchFamily="18" charset="0"/>
                    <a:cs typeface="Times New Roman" panose="02020603050405020304" pitchFamily="18" charset="0"/>
                  </a:rPr>
                  <a:t>Iэ</a:t>
                </a:r>
                <a:r>
                  <a:rPr lang="ru-RU" altLang="ru-RU" sz="2400" dirty="0">
                    <a:latin typeface="Times New Roman" panose="02020603050405020304" pitchFamily="18" charset="0"/>
                    <a:cs typeface="Times New Roman" panose="02020603050405020304" pitchFamily="18" charset="0"/>
                  </a:rPr>
                  <a:t> = </a:t>
                </a:r>
                <a:r>
                  <a:rPr lang="ru-RU" altLang="ru-RU" sz="2400" dirty="0" err="1">
                    <a:latin typeface="Times New Roman" panose="02020603050405020304" pitchFamily="18" charset="0"/>
                    <a:cs typeface="Times New Roman" panose="02020603050405020304" pitchFamily="18" charset="0"/>
                  </a:rPr>
                  <a:t>Rэ</a:t>
                </a:r>
                <a:r>
                  <a:rPr lang="ru-RU" altLang="ru-RU" sz="2400" dirty="0">
                    <a:latin typeface="Times New Roman" panose="02020603050405020304" pitchFamily="18" charset="0"/>
                    <a:cs typeface="Times New Roman" panose="02020603050405020304" pitchFamily="18" charset="0"/>
                  </a:rPr>
                  <a:t> </a:t>
                </a:r>
              </a:p>
              <a:p>
                <a:endParaRPr lang="ru-RU" dirty="0"/>
              </a:p>
              <a:p>
                <a:endParaRPr lang="ru-RU" altLang="ru-RU" dirty="0"/>
              </a:p>
              <a:p>
                <a:endParaRPr lang="ru-RU" altLang="ru-RU"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p:txBody>
          </p:sp>
        </mc:Choice>
        <mc:Fallback>
          <p:sp>
            <p:nvSpPr>
              <p:cNvPr id="5" name="Прямоугольник 4">
                <a:extLst>
                  <a:ext uri="{FF2B5EF4-FFF2-40B4-BE49-F238E27FC236}">
                    <a16:creationId xmlns:a16="http://schemas.microsoft.com/office/drawing/2014/main" id="{538784CB-AC25-44AC-AB7E-5DAA2FC920FD}"/>
                  </a:ext>
                </a:extLst>
              </p:cNvPr>
              <p:cNvSpPr>
                <a:spLocks noRot="1" noChangeAspect="1" noMove="1" noResize="1" noEditPoints="1" noAdjustHandles="1" noChangeArrowheads="1" noChangeShapeType="1" noTextEdit="1"/>
              </p:cNvSpPr>
              <p:nvPr/>
            </p:nvSpPr>
            <p:spPr>
              <a:xfrm>
                <a:off x="501445" y="265160"/>
                <a:ext cx="7403690" cy="6924973"/>
              </a:xfrm>
              <a:prstGeom prst="rect">
                <a:avLst/>
              </a:prstGeom>
              <a:blipFill>
                <a:blip r:embed="rId3"/>
                <a:stretch>
                  <a:fillRect l="-1235"/>
                </a:stretch>
              </a:blipFill>
            </p:spPr>
            <p:txBody>
              <a:bodyPr/>
              <a:lstStyle/>
              <a:p>
                <a:r>
                  <a:rPr lang="ru-RU">
                    <a:noFill/>
                  </a:rPr>
                  <a:t> </a:t>
                </a:r>
              </a:p>
            </p:txBody>
          </p:sp>
        </mc:Fallback>
      </mc:AlternateContent>
    </p:spTree>
    <p:extLst>
      <p:ext uri="{BB962C8B-B14F-4D97-AF65-F5344CB8AC3E}">
        <p14:creationId xmlns:p14="http://schemas.microsoft.com/office/powerpoint/2010/main" val="537857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upload.wikimedia.org/wikipedia/commons/thumb/c/cc/Common_collector_amplifier.svg/1920px-Common_collector_amplifier.svg.png">
            <a:extLst>
              <a:ext uri="{FF2B5EF4-FFF2-40B4-BE49-F238E27FC236}">
                <a16:creationId xmlns:a16="http://schemas.microsoft.com/office/drawing/2014/main" id="{AA92AA62-522A-46AA-AEA8-CDB597E05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553" y="173277"/>
            <a:ext cx="7189571" cy="4261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8352442C-3E52-4200-A997-A3C3AFDD1A55}"/>
              </a:ext>
            </a:extLst>
          </p:cNvPr>
          <p:cNvSpPr/>
          <p:nvPr/>
        </p:nvSpPr>
        <p:spPr>
          <a:xfrm>
            <a:off x="235975" y="173277"/>
            <a:ext cx="3883741"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Достоинства: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Большое входное сопротивление</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Малое выходное сопротивление</a:t>
            </a:r>
          </a:p>
          <a:p>
            <a:pPr indent="540000" algn="just">
              <a:lnSpc>
                <a:spcPts val="3000"/>
              </a:lnSpc>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Недостатки:</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усиления по напряжению меньше 1.</a:t>
            </a:r>
          </a:p>
        </p:txBody>
      </p:sp>
      <p:sp>
        <p:nvSpPr>
          <p:cNvPr id="4" name="Прямоугольник 3">
            <a:extLst>
              <a:ext uri="{FF2B5EF4-FFF2-40B4-BE49-F238E27FC236}">
                <a16:creationId xmlns:a16="http://schemas.microsoft.com/office/drawing/2014/main" id="{17296B50-0EE3-462C-8208-199CEB7807F8}"/>
              </a:ext>
            </a:extLst>
          </p:cNvPr>
          <p:cNvSpPr/>
          <p:nvPr/>
        </p:nvSpPr>
        <p:spPr>
          <a:xfrm>
            <a:off x="4354896" y="4559508"/>
            <a:ext cx="7620794" cy="1938992"/>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6 — Используемая на практике схема усилителя на эмиттерном повторителе. Резисторы R1 и R2задают начальный режим работы транзистора («смещение»), C1 и C2 устраняют постоянную составляющую входного и выходного сигналов</a:t>
            </a:r>
          </a:p>
        </p:txBody>
      </p:sp>
    </p:spTree>
    <p:extLst>
      <p:ext uri="{BB962C8B-B14F-4D97-AF65-F5344CB8AC3E}">
        <p14:creationId xmlns:p14="http://schemas.microsoft.com/office/powerpoint/2010/main" val="2036995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6885C55-0920-4D6C-A0FE-3C5DE5D6C997}"/>
              </a:ext>
            </a:extLst>
          </p:cNvPr>
          <p:cNvSpPr/>
          <p:nvPr/>
        </p:nvSpPr>
        <p:spPr>
          <a:xfrm>
            <a:off x="216309" y="145642"/>
            <a:ext cx="11759381" cy="6223820"/>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Усилительный каскад с общей базой</a:t>
            </a:r>
            <a:r>
              <a:rPr lang="ru-RU" sz="2400" dirty="0">
                <a:latin typeface="Times New Roman" panose="02020603050405020304" pitchFamily="18" charset="0"/>
                <a:cs typeface="Times New Roman" panose="02020603050405020304" pitchFamily="18" charset="0"/>
              </a:rPr>
              <a:t> (аббревиатура — ОБ) — одна из трёх типовых схем построения электронных усилителей с применением биполярного транзистора.</a:t>
            </a:r>
          </a:p>
          <a:p>
            <a:pPr indent="540000" algn="just">
              <a:lnSpc>
                <a:spcPts val="3000"/>
              </a:lnSpc>
            </a:pPr>
            <a:r>
              <a:rPr lang="ru-RU" sz="2400" dirty="0">
                <a:latin typeface="Times New Roman" panose="02020603050405020304" pitchFamily="18" charset="0"/>
                <a:cs typeface="Times New Roman" panose="02020603050405020304" pitchFamily="18" charset="0"/>
              </a:rPr>
              <a:t>Соответствует усилителю (каскаду) с общим затвором в случае применения полевого транзистора или каскаду с общей сеткой при использовании электровакуумного триода.</a:t>
            </a:r>
          </a:p>
          <a:p>
            <a:pPr indent="540000" algn="just">
              <a:lnSpc>
                <a:spcPts val="3000"/>
              </a:lnSpc>
            </a:pPr>
            <a:r>
              <a:rPr lang="ru-RU" sz="2400" dirty="0">
                <a:latin typeface="Times New Roman" panose="02020603050405020304" pitchFamily="18" charset="0"/>
                <a:cs typeface="Times New Roman" panose="02020603050405020304" pitchFamily="18" charset="0"/>
              </a:rPr>
              <a:t>Характеризуется отсутствием усиления по току (коэффициент передачи близок к единице, но немного меньше единицы), высоким коэффициентом усиления по напряжению и умеренным (по сравнению со схемой с общим эмиттером) коэффициентом усиления по мощности.</a:t>
            </a:r>
          </a:p>
          <a:p>
            <a:pPr indent="540000" algn="just">
              <a:lnSpc>
                <a:spcPts val="3000"/>
              </a:lnSpc>
            </a:pPr>
            <a:r>
              <a:rPr lang="ru-RU" sz="2400" dirty="0">
                <a:latin typeface="Times New Roman" panose="02020603050405020304" pitchFamily="18" charset="0"/>
                <a:cs typeface="Times New Roman" panose="02020603050405020304" pitchFamily="18" charset="0"/>
              </a:rPr>
              <a:t>В этой схеме входной переменный усиливаемый сигнал подаётся на эмиттер, а выходной снимается с коллектора. Входное сопротивление каскада очень мало, а выходное — велико. Фазы входного и выходного сигналов при усилении периодического, например, гармонического сигнала совпадают при рабочих частотах ниже предельной частоты усиления по мощности. При работе вблизи предельной частоты фаза тока коллектора начинает отставать от фазы тока эмиттера, так как на прохождение неосновных носителей через базовый слой требуется конечное время.</a:t>
            </a:r>
          </a:p>
        </p:txBody>
      </p:sp>
    </p:spTree>
    <p:extLst>
      <p:ext uri="{BB962C8B-B14F-4D97-AF65-F5344CB8AC3E}">
        <p14:creationId xmlns:p14="http://schemas.microsoft.com/office/powerpoint/2010/main" val="1853132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45AFC42C-BCFF-417E-9EC0-6E341C465F3B}"/>
              </a:ext>
            </a:extLst>
          </p:cNvPr>
          <p:cNvSpPr/>
          <p:nvPr/>
        </p:nvSpPr>
        <p:spPr>
          <a:xfrm>
            <a:off x="147483" y="281433"/>
            <a:ext cx="11897033" cy="461665"/>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Параметры и характеристики усилительных каскадов</a:t>
            </a:r>
          </a:p>
        </p:txBody>
      </p:sp>
      <p:sp>
        <p:nvSpPr>
          <p:cNvPr id="5" name="Прямоугольник 4">
            <a:extLst>
              <a:ext uri="{FF2B5EF4-FFF2-40B4-BE49-F238E27FC236}">
                <a16:creationId xmlns:a16="http://schemas.microsoft.com/office/drawing/2014/main" id="{0E3F30EF-DB54-4952-8AB8-20A07918F6F0}"/>
              </a:ext>
            </a:extLst>
          </p:cNvPr>
          <p:cNvSpPr/>
          <p:nvPr/>
        </p:nvSpPr>
        <p:spPr>
          <a:xfrm>
            <a:off x="147482" y="743099"/>
            <a:ext cx="11808543" cy="4684937"/>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Усилитель</a:t>
            </a:r>
            <a:r>
              <a:rPr lang="ru-RU" sz="2400" dirty="0">
                <a:latin typeface="Times New Roman" panose="02020603050405020304" pitchFamily="18" charset="0"/>
                <a:cs typeface="Times New Roman" panose="02020603050405020304" pitchFamily="18" charset="0"/>
              </a:rPr>
              <a:t> – это устройство, предназначенное для </a:t>
            </a:r>
            <a:r>
              <a:rPr lang="ru-RU" sz="2400" u="sng" dirty="0">
                <a:latin typeface="Times New Roman" panose="02020603050405020304" pitchFamily="18" charset="0"/>
                <a:cs typeface="Times New Roman" panose="02020603050405020304" pitchFamily="18" charset="0"/>
              </a:rPr>
              <a:t>увеличения (повышения) мощности</a:t>
            </a:r>
            <a:r>
              <a:rPr lang="ru-RU" sz="2400" dirty="0">
                <a:latin typeface="Times New Roman" panose="02020603050405020304" pitchFamily="18" charset="0"/>
                <a:cs typeface="Times New Roman" panose="02020603050405020304" pitchFamily="18" charset="0"/>
              </a:rPr>
              <a:t> входного сигнала за счёт потребления энергии от внешнего источника питания.</a:t>
            </a:r>
          </a:p>
          <a:p>
            <a:pPr indent="540000" algn="just">
              <a:lnSpc>
                <a:spcPts val="3000"/>
              </a:lnSpc>
            </a:pPr>
            <a:r>
              <a:rPr lang="ru-RU" sz="2400" dirty="0">
                <a:latin typeface="Times New Roman" panose="02020603050405020304" pitchFamily="18" charset="0"/>
                <a:cs typeface="Times New Roman" panose="02020603050405020304" pitchFamily="18" charset="0"/>
              </a:rPr>
              <a:t>Термин </a:t>
            </a:r>
            <a:r>
              <a:rPr lang="ru-RU" sz="2400" i="1" dirty="0">
                <a:latin typeface="Times New Roman" panose="02020603050405020304" pitchFamily="18" charset="0"/>
                <a:cs typeface="Times New Roman" panose="02020603050405020304" pitchFamily="18" charset="0"/>
              </a:rPr>
              <a:t>усилитель</a:t>
            </a:r>
            <a:r>
              <a:rPr lang="ru-RU" sz="2400" dirty="0">
                <a:latin typeface="Times New Roman" panose="02020603050405020304" pitchFamily="18" charset="0"/>
                <a:cs typeface="Times New Roman" panose="02020603050405020304" pitchFamily="18" charset="0"/>
              </a:rPr>
              <a:t> в своём первичном (основном) значении относится к преобразованию (увеличению, усилению) одной из характеристик исходного входного сигнала (будь то механическое движение, колебания звуковых частот, давление жидкости или поток света), при этом </a:t>
            </a:r>
            <a:r>
              <a:rPr lang="ru-RU" sz="2400" i="1" dirty="0">
                <a:latin typeface="Times New Roman" panose="02020603050405020304" pitchFamily="18" charset="0"/>
                <a:cs typeface="Times New Roman" panose="02020603050405020304" pitchFamily="18" charset="0"/>
              </a:rPr>
              <a:t>вид сигнала остаётся неизменным</a:t>
            </a:r>
            <a:r>
              <a:rPr lang="ru-RU" sz="2400" dirty="0">
                <a:latin typeface="Times New Roman" panose="02020603050405020304" pitchFamily="18" charset="0"/>
                <a:cs typeface="Times New Roman" panose="02020603050405020304" pitchFamily="18" charset="0"/>
              </a:rPr>
              <a:t> (остаётся механическим движением и т. д.; из одного вида в другой сигнал преобразуют датчики и устройства управления).</a:t>
            </a:r>
          </a:p>
          <a:p>
            <a:pPr indent="540000" algn="just">
              <a:lnSpc>
                <a:spcPts val="3000"/>
              </a:lnSpc>
            </a:pPr>
            <a:r>
              <a:rPr lang="ru-RU" sz="2400" dirty="0">
                <a:latin typeface="Times New Roman" panose="02020603050405020304" pitchFamily="18" charset="0"/>
                <a:cs typeface="Times New Roman" panose="02020603050405020304" pitchFamily="18" charset="0"/>
              </a:rPr>
              <a:t>В то же время, термин «усилитель» не вполне корректно, но традиционно употребляется для устройств управления мощными электрическими нагрузками, например, «</a:t>
            </a:r>
            <a:r>
              <a:rPr lang="ru-RU" sz="2400" b="1" dirty="0">
                <a:latin typeface="Times New Roman" panose="02020603050405020304" pitchFamily="18" charset="0"/>
                <a:cs typeface="Times New Roman" panose="02020603050405020304" pitchFamily="18" charset="0"/>
              </a:rPr>
              <a:t>релейный усилитель</a:t>
            </a:r>
            <a:r>
              <a:rPr lang="ru-RU" sz="2400" dirty="0">
                <a:latin typeface="Times New Roman" panose="02020603050405020304" pitchFamily="18" charset="0"/>
                <a:cs typeface="Times New Roman" panose="02020603050405020304" pitchFamily="18" charset="0"/>
              </a:rPr>
              <a:t>» и «</a:t>
            </a:r>
            <a:r>
              <a:rPr lang="ru-RU" sz="2400" b="1" dirty="0">
                <a:latin typeface="Times New Roman" panose="02020603050405020304" pitchFamily="18" charset="0"/>
                <a:cs typeface="Times New Roman" panose="02020603050405020304" pitchFamily="18" charset="0"/>
              </a:rPr>
              <a:t>магнитный усилитель</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58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C5D780E-59DB-44C2-BB34-1FE97A96A768}"/>
              </a:ext>
            </a:extLst>
          </p:cNvPr>
          <p:cNvSpPr/>
          <p:nvPr/>
        </p:nvSpPr>
        <p:spPr>
          <a:xfrm>
            <a:off x="265471" y="120383"/>
            <a:ext cx="11611897" cy="525786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Полезным свойством схемы с общей базой является </a:t>
            </a:r>
            <a:r>
              <a:rPr lang="ru-RU" sz="2400" i="1" dirty="0">
                <a:latin typeface="Times New Roman" panose="02020603050405020304" pitchFamily="18" charset="0"/>
                <a:cs typeface="Times New Roman" panose="02020603050405020304" pitchFamily="18" charset="0"/>
              </a:rPr>
              <a:t>минимальная</a:t>
            </a:r>
            <a:r>
              <a:rPr lang="ru-RU" sz="2400" dirty="0">
                <a:latin typeface="Times New Roman" panose="02020603050405020304" pitchFamily="18" charset="0"/>
                <a:cs typeface="Times New Roman" panose="02020603050405020304" pitchFamily="18" charset="0"/>
              </a:rPr>
              <a:t> среди трёх типовых схем усилителей паразитная отрицательная обратная связь с коллектора на базу, обусловленная эффектом Миллера, снижающая коэффициент усиления на высоких частотах, так как база транзистора по переменному току «закорочена» на «землю». Поэтому схема с общей базой наиболее высокочастотная среди двух других и часто используется для построения высокочастотных усилителей и генераторов, в том числе в диапазоне СВЧ.</a:t>
            </a:r>
          </a:p>
          <a:p>
            <a:pPr indent="540000" algn="just">
              <a:lnSpc>
                <a:spcPts val="3000"/>
              </a:lnSpc>
            </a:pPr>
            <a:r>
              <a:rPr lang="ru-RU" sz="2400" dirty="0">
                <a:latin typeface="Times New Roman" panose="02020603050405020304" pitchFamily="18" charset="0"/>
                <a:cs typeface="Times New Roman" panose="02020603050405020304" pitchFamily="18" charset="0"/>
              </a:rPr>
              <a:t>Существенно, что термин «общая база» имеет в виду присоединение базы к «земле» именно для сигнала переменного тока. Фактически, в реальных схемах, база редко присоединяется непосредственно к «земле» электрически, а «</a:t>
            </a:r>
            <a:r>
              <a:rPr lang="ru-RU" sz="2400" dirty="0" err="1">
                <a:latin typeface="Times New Roman" panose="02020603050405020304" pitchFamily="18" charset="0"/>
                <a:cs typeface="Times New Roman" panose="02020603050405020304" pitchFamily="18" charset="0"/>
              </a:rPr>
              <a:t>закорачивание</a:t>
            </a:r>
            <a:r>
              <a:rPr lang="ru-RU" sz="2400" dirty="0">
                <a:latin typeface="Times New Roman" panose="02020603050405020304" pitchFamily="18" charset="0"/>
                <a:cs typeface="Times New Roman" panose="02020603050405020304" pitchFamily="18" charset="0"/>
              </a:rPr>
              <a:t>» её на «землю» осуществляется через блокировочный конденсатор</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достаточной ёмкости обеспечивающей его пренебрежимо малое реактивное сопротивление в диапазоне усиливаемых частот.</a:t>
            </a:r>
          </a:p>
        </p:txBody>
      </p:sp>
    </p:spTree>
    <p:extLst>
      <p:ext uri="{BB962C8B-B14F-4D97-AF65-F5344CB8AC3E}">
        <p14:creationId xmlns:p14="http://schemas.microsoft.com/office/powerpoint/2010/main" val="1855146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2/29/NPN_common_base.svg/800px-NPN_common_base.svg.png">
            <a:extLst>
              <a:ext uri="{FF2B5EF4-FFF2-40B4-BE49-F238E27FC236}">
                <a16:creationId xmlns:a16="http://schemas.microsoft.com/office/drawing/2014/main" id="{2988D2F5-501D-4A5A-8073-581FCC9C6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3700" y="255639"/>
            <a:ext cx="3519539" cy="5138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CD72D495-283C-4519-A31D-67A2495E93F4}"/>
              </a:ext>
            </a:extLst>
          </p:cNvPr>
          <p:cNvSpPr/>
          <p:nvPr/>
        </p:nvSpPr>
        <p:spPr>
          <a:xfrm>
            <a:off x="7841430" y="5573732"/>
            <a:ext cx="3864077" cy="156966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7 — Усилительный каскад по схеме с общей базой на основе </a:t>
            </a:r>
            <a:r>
              <a:rPr lang="ru-RU" sz="2400" dirty="0" err="1">
                <a:latin typeface="Times New Roman" panose="02020603050405020304" pitchFamily="18" charset="0"/>
                <a:cs typeface="Times New Roman" panose="02020603050405020304" pitchFamily="18" charset="0"/>
              </a:rPr>
              <a:t>npn</a:t>
            </a:r>
            <a:r>
              <a:rPr lang="ru-RU" sz="2400" dirty="0">
                <a:latin typeface="Times New Roman" panose="02020603050405020304" pitchFamily="18" charset="0"/>
                <a:cs typeface="Times New Roman" panose="02020603050405020304" pitchFamily="18" charset="0"/>
              </a:rPr>
              <a:t>-транзистора</a:t>
            </a:r>
          </a:p>
        </p:txBody>
      </p:sp>
      <mc:AlternateContent xmlns:mc="http://schemas.openxmlformats.org/markup-compatibility/2006">
        <mc:Choice xmlns:a14="http://schemas.microsoft.com/office/drawing/2010/main" Requires="a14">
          <p:sp>
            <p:nvSpPr>
              <p:cNvPr id="6" name="Прямоугольник 5">
                <a:extLst>
                  <a:ext uri="{FF2B5EF4-FFF2-40B4-BE49-F238E27FC236}">
                    <a16:creationId xmlns:a16="http://schemas.microsoft.com/office/drawing/2014/main" id="{454B0BEF-8406-48D6-94FF-C04D022CDC59}"/>
                  </a:ext>
                </a:extLst>
              </p:cNvPr>
              <p:cNvSpPr/>
              <p:nvPr/>
            </p:nvSpPr>
            <p:spPr>
              <a:xfrm>
                <a:off x="-42161" y="255639"/>
                <a:ext cx="7780147" cy="699326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Коэффициент усиления по току: </a:t>
                </a:r>
              </a:p>
              <a:p>
                <a:pPr indent="540000" algn="just">
                  <a:lnSpc>
                    <a:spcPts val="3000"/>
                  </a:lnSpc>
                </a:pP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m:t>
                        </m:r>
                        <m:r>
                          <a:rPr lang="ru-RU" sz="2400" i="1">
                            <a:latin typeface="Cambria Math" panose="02040503050406030204" pitchFamily="18" charset="0"/>
                          </a:rPr>
                          <m:t>ы</m:t>
                        </m:r>
                        <m:r>
                          <a:rPr lang="ru-RU" sz="2400" i="1">
                            <a:latin typeface="Cambria Math" panose="02040503050406030204" pitchFamily="18" charset="0"/>
                          </a:rPr>
                          <m:t>х</m:t>
                        </m:r>
                      </m:sub>
                    </m:sSub>
                    <m:r>
                      <a:rPr lang="ru-RU" sz="2400" i="1">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вх</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к</m:t>
                        </m:r>
                      </m:sub>
                    </m:sSub>
                    <m:r>
                      <a:rPr lang="ru-RU" sz="2400" i="1">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oMath>
                </a14:m>
                <a:r>
                  <a:rPr lang="ru-RU" sz="2400" dirty="0">
                    <a:latin typeface="Times New Roman" panose="02020603050405020304" pitchFamily="18" charset="0"/>
                    <a:cs typeface="Times New Roman" panose="02020603050405020304" pitchFamily="18" charset="0"/>
                  </a:rPr>
                  <a:t> = </a:t>
                </a:r>
                <a14:m>
                  <m:oMath xmlns:m="http://schemas.openxmlformats.org/officeDocument/2006/math">
                    <m:r>
                      <a:rPr lang="ru-RU" sz="2400" i="1">
                        <a:latin typeface="Cambria Math" panose="02040503050406030204" pitchFamily="18" charset="0"/>
                        <a:ea typeface="Cambria Math" panose="02040503050406030204" pitchFamily="18" charset="0"/>
                      </a:rPr>
                      <m:t>𝛼</m:t>
                    </m:r>
                    <m:r>
                      <a:rPr lang="ru-RU" sz="2400" b="0" i="0" smtClean="0">
                        <a:latin typeface="Cambria Math" panose="02040503050406030204" pitchFamily="18" charset="0"/>
                        <a:ea typeface="Cambria Math" panose="02040503050406030204" pitchFamily="18" charset="0"/>
                      </a:rPr>
                      <m:t>,</m:t>
                    </m:r>
                    <m:r>
                      <a:rPr lang="ru-RU" sz="2400" b="0" i="1" smtClean="0">
                        <a:latin typeface="Cambria Math" panose="02040503050406030204" pitchFamily="18" charset="0"/>
                        <a:ea typeface="Cambria Math" panose="02040503050406030204" pitchFamily="18" charset="0"/>
                      </a:rPr>
                      <m:t>(</m:t>
                    </m:r>
                    <m:r>
                      <a:rPr lang="ru-RU"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&lt;</m:t>
                    </m:r>
                    <m:r>
                      <a:rPr lang="ru-RU" sz="2400" b="0" i="1" smtClean="0">
                        <a:latin typeface="Cambria Math" panose="02040503050406030204" pitchFamily="18" charset="0"/>
                        <a:ea typeface="Cambria Math" panose="02040503050406030204" pitchFamily="18" charset="0"/>
                      </a:rPr>
                      <m:t>1)</m:t>
                    </m:r>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Входное дифференциальное сопротивление (сопротивление для малого сигнала):</a:t>
                </a:r>
              </a:p>
              <a:p>
                <a:pPr indent="540000" algn="just">
                  <a:lnSpc>
                    <a:spcPts val="3000"/>
                  </a:lnSpc>
                </a:pP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𝑟</m:t>
                        </m:r>
                      </m:e>
                      <m:sub>
                        <m:r>
                          <a:rPr lang="ru-RU" sz="2400" i="1">
                            <a:latin typeface="Cambria Math" panose="02040503050406030204" pitchFamily="18" charset="0"/>
                          </a:rPr>
                          <m:t>вх</m:t>
                        </m:r>
                      </m:sub>
                    </m:sSub>
                    <m:r>
                      <a:rPr lang="en-US" sz="2400" b="0" i="1" smtClean="0">
                        <a:latin typeface="Cambria Math" panose="02040503050406030204" pitchFamily="18" charset="0"/>
                      </a:rPr>
                      <m:t>=</m:t>
                    </m:r>
                    <m:r>
                      <a:rPr lang="en-US" sz="2400" b="0" i="1" smtClean="0">
                        <a:latin typeface="Cambria Math" panose="02040503050406030204" pitchFamily="18" charset="0"/>
                      </a:rPr>
                      <m:t>𝑑</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𝑈</m:t>
                        </m:r>
                      </m:e>
                      <m:sub>
                        <m:r>
                          <a:rPr lang="ru-RU" sz="2400" i="1">
                            <a:latin typeface="Cambria Math" panose="02040503050406030204" pitchFamily="18" charset="0"/>
                          </a:rPr>
                          <m:t>вх</m:t>
                        </m:r>
                      </m:sub>
                    </m:sSub>
                    <m:r>
                      <a:rPr lang="en-US" sz="2400" b="0" i="1" smtClean="0">
                        <a:latin typeface="Cambria Math" panose="02040503050406030204" pitchFamily="18" charset="0"/>
                      </a:rPr>
                      <m:t>/</m:t>
                    </m:r>
                    <m:r>
                      <a:rPr lang="en-US" sz="2400" b="0" i="1" smtClean="0">
                        <a:latin typeface="Cambria Math" panose="02040503050406030204" pitchFamily="18" charset="0"/>
                      </a:rPr>
                      <m:t>𝑑</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вх</m:t>
                        </m:r>
                      </m:sub>
                    </m:sSub>
                  </m:oMath>
                </a14:m>
                <a:r>
                  <a:rPr lang="en-US" sz="2400" dirty="0">
                    <a:latin typeface="Times New Roman" panose="02020603050405020304" pitchFamily="18" charset="0"/>
                    <a:cs typeface="Times New Roman" panose="02020603050405020304" pitchFamily="18" charset="0"/>
                  </a:rPr>
                  <a:t> = d</a:t>
                </a: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𝑈</m:t>
                        </m:r>
                      </m:e>
                      <m:sub>
                        <m:r>
                          <a:rPr lang="ru-RU" sz="2400" b="0" i="1" smtClean="0">
                            <a:latin typeface="Cambria Math" panose="02040503050406030204" pitchFamily="18" charset="0"/>
                          </a:rPr>
                          <m:t>эб</m:t>
                        </m:r>
                      </m:sub>
                    </m:sSub>
                    <m:r>
                      <a:rPr lang="ru-RU" sz="2400" b="0" i="1" smtClean="0">
                        <a:latin typeface="Cambria Math" panose="02040503050406030204" pitchFamily="18" charset="0"/>
                      </a:rPr>
                      <m:t> /</m:t>
                    </m:r>
                    <m:r>
                      <a:rPr lang="en-US" sz="2400" b="0" i="1" smtClean="0">
                        <a:latin typeface="Cambria Math" panose="02040503050406030204" pitchFamily="18" charset="0"/>
                      </a:rPr>
                      <m:t>𝑑</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Входное дифференциальное сопротивление для схемы с общей базой существенно зависит от тока эмиттера и относительно мало. Для маломощных транзисторов при малых токах базы не превышает сотни—единицы кОм, для мощных — единицы—десятки Ом, так как входная цепь каскада при этом представляет собой открытый эмиттерный p-n переход транзистора, вольт-амперная характеристика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которого близка к таковой у </a:t>
                </a:r>
                <a:r>
                  <a:rPr lang="ru-RU" sz="2400" dirty="0" err="1">
                    <a:latin typeface="Times New Roman" panose="02020603050405020304" pitchFamily="18" charset="0"/>
                    <a:cs typeface="Times New Roman" panose="02020603050405020304" pitchFamily="18" charset="0"/>
                  </a:rPr>
                  <a:t>прямосмещённого</a:t>
                </a:r>
                <a:r>
                  <a:rPr lang="ru-RU" sz="2400" dirty="0">
                    <a:latin typeface="Times New Roman" panose="02020603050405020304" pitchFamily="18" charset="0"/>
                    <a:cs typeface="Times New Roman" panose="02020603050405020304" pitchFamily="18" charset="0"/>
                  </a:rPr>
                  <a:t>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полупроводникового диода.</a:t>
                </a:r>
              </a:p>
              <a:p>
                <a:pPr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p:sp>
            <p:nvSpPr>
              <p:cNvPr id="6" name="Прямоугольник 5">
                <a:extLst>
                  <a:ext uri="{FF2B5EF4-FFF2-40B4-BE49-F238E27FC236}">
                    <a16:creationId xmlns:a16="http://schemas.microsoft.com/office/drawing/2014/main" id="{454B0BEF-8406-48D6-94FF-C04D022CDC59}"/>
                  </a:ext>
                </a:extLst>
              </p:cNvPr>
              <p:cNvSpPr>
                <a:spLocks noRot="1" noChangeAspect="1" noMove="1" noResize="1" noEditPoints="1" noAdjustHandles="1" noChangeArrowheads="1" noChangeShapeType="1" noTextEdit="1"/>
              </p:cNvSpPr>
              <p:nvPr/>
            </p:nvSpPr>
            <p:spPr>
              <a:xfrm>
                <a:off x="-42161" y="255639"/>
                <a:ext cx="7780147" cy="6993261"/>
              </a:xfrm>
              <a:prstGeom prst="rect">
                <a:avLst/>
              </a:prstGeom>
              <a:blipFill>
                <a:blip r:embed="rId3"/>
                <a:stretch>
                  <a:fillRect l="-1176" t="-785" r="-1254"/>
                </a:stretch>
              </a:blipFill>
            </p:spPr>
            <p:txBody>
              <a:bodyPr/>
              <a:lstStyle/>
              <a:p>
                <a:r>
                  <a:rPr lang="ru-RU">
                    <a:noFill/>
                  </a:rPr>
                  <a:t> </a:t>
                </a:r>
              </a:p>
            </p:txBody>
          </p:sp>
        </mc:Fallback>
      </mc:AlternateContent>
    </p:spTree>
    <p:extLst>
      <p:ext uri="{BB962C8B-B14F-4D97-AF65-F5344CB8AC3E}">
        <p14:creationId xmlns:p14="http://schemas.microsoft.com/office/powerpoint/2010/main" val="58802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Прямоугольник 3">
                <a:extLst>
                  <a:ext uri="{FF2B5EF4-FFF2-40B4-BE49-F238E27FC236}">
                    <a16:creationId xmlns:a16="http://schemas.microsoft.com/office/drawing/2014/main" id="{80D491C6-BC8C-4C79-9BC9-E224059966C1}"/>
                  </a:ext>
                </a:extLst>
              </p:cNvPr>
              <p:cNvSpPr/>
              <p:nvPr/>
            </p:nvSpPr>
            <p:spPr>
              <a:xfrm>
                <a:off x="147482" y="118688"/>
                <a:ext cx="11749549" cy="660854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Выходное дифференциальное сопротивление коллектора существенно выше чем у каскада с общим эмиттером, так как изменения напряжения на коллекторе при фиксированном напряжении на эмиттере относительно базы мало изменяют ток коллектора. Фактически, полное выходное дифференциальное сопротивление каскада представляет собой в эквивалентной схеме параллельное соединение коллекторного резистора и дифференциального выходного коллекторного сопротивления транзистора. Так как дифференциальное выходное коллекторное сопротивления транзистора обычно многократно больше сопротивления коллекторного резистора, то обычно оказывается, что выходное дифференциальное сопротивление каскада практически равно сопротивлению коллекторного резистора.</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Достоинствами</a:t>
                </a:r>
                <a:r>
                  <a:rPr lang="ru-RU" sz="2400" dirty="0">
                    <a:latin typeface="Times New Roman" panose="02020603050405020304" pitchFamily="18" charset="0"/>
                    <a:cs typeface="Times New Roman" panose="02020603050405020304" pitchFamily="18" charset="0"/>
                  </a:rPr>
                  <a:t> схемы являются стабильные температурные и частотные свойства, то есть параметры схемы (коэффициент усиления напряжения, тока и входное сопротивление) незначительно изменяются при изменении температуры окружающей среды, высокое выходное дифференциальное сопротивление.</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Недостатками</a:t>
                </a:r>
                <a:r>
                  <a:rPr lang="ru-RU" sz="2400" dirty="0">
                    <a:latin typeface="Times New Roman" panose="02020603050405020304" pitchFamily="18" charset="0"/>
                    <a:cs typeface="Times New Roman" panose="02020603050405020304" pitchFamily="18" charset="0"/>
                  </a:rPr>
                  <a:t> схемы являются малое входное дифференциальное сопротивление и отсутствие усиления по току, так как </a:t>
                </a:r>
                <a14:m>
                  <m:oMath xmlns:m="http://schemas.openxmlformats.org/officeDocument/2006/math">
                    <m:r>
                      <a:rPr lang="ru-RU"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&lt;</m:t>
                    </m:r>
                    <m:r>
                      <a:rPr lang="ru-RU" sz="2400" i="1">
                        <a:latin typeface="Cambria Math" panose="02040503050406030204" pitchFamily="18" charset="0"/>
                        <a:ea typeface="Cambria Math" panose="02040503050406030204" pitchFamily="18" charset="0"/>
                      </a:rPr>
                      <m:t>1</m:t>
                    </m:r>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p:sp>
            <p:nvSpPr>
              <p:cNvPr id="4" name="Прямоугольник 3">
                <a:extLst>
                  <a:ext uri="{FF2B5EF4-FFF2-40B4-BE49-F238E27FC236}">
                    <a16:creationId xmlns:a16="http://schemas.microsoft.com/office/drawing/2014/main" id="{80D491C6-BC8C-4C79-9BC9-E224059966C1}"/>
                  </a:ext>
                </a:extLst>
              </p:cNvPr>
              <p:cNvSpPr>
                <a:spLocks noRot="1" noChangeAspect="1" noMove="1" noResize="1" noEditPoints="1" noAdjustHandles="1" noChangeArrowheads="1" noChangeShapeType="1" noTextEdit="1"/>
              </p:cNvSpPr>
              <p:nvPr/>
            </p:nvSpPr>
            <p:spPr>
              <a:xfrm>
                <a:off x="147482" y="118688"/>
                <a:ext cx="11749549" cy="6608540"/>
              </a:xfrm>
              <a:prstGeom prst="rect">
                <a:avLst/>
              </a:prstGeom>
              <a:blipFill>
                <a:blip r:embed="rId2"/>
                <a:stretch>
                  <a:fillRect l="-778" t="-829" r="-778"/>
                </a:stretch>
              </a:blipFill>
            </p:spPr>
            <p:txBody>
              <a:bodyPr/>
              <a:lstStyle/>
              <a:p>
                <a:r>
                  <a:rPr lang="ru-RU">
                    <a:noFill/>
                  </a:rPr>
                  <a:t> </a:t>
                </a:r>
              </a:p>
            </p:txBody>
          </p:sp>
        </mc:Fallback>
      </mc:AlternateContent>
    </p:spTree>
    <p:extLst>
      <p:ext uri="{BB962C8B-B14F-4D97-AF65-F5344CB8AC3E}">
        <p14:creationId xmlns:p14="http://schemas.microsoft.com/office/powerpoint/2010/main" val="4120424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EB17338-20A8-4D57-A37B-CEB8CC1658B8}"/>
              </a:ext>
            </a:extLst>
          </p:cNvPr>
          <p:cNvSpPr/>
          <p:nvPr/>
        </p:nvSpPr>
        <p:spPr>
          <a:xfrm>
            <a:off x="3202291" y="0"/>
            <a:ext cx="5787418" cy="584775"/>
          </a:xfrm>
          <a:prstGeom prst="rect">
            <a:avLst/>
          </a:prstGeom>
        </p:spPr>
        <p:txBody>
          <a:bodyPr wrap="none">
            <a:spAutoFit/>
          </a:bodyPr>
          <a:lstStyle/>
          <a:p>
            <a:pPr algn="ctr"/>
            <a:r>
              <a:rPr lang="ru-RU" sz="3200" dirty="0">
                <a:latin typeface="Times New Roman" panose="02020603050405020304" pitchFamily="18" charset="0"/>
                <a:cs typeface="Times New Roman" panose="02020603050405020304" pitchFamily="18" charset="0"/>
              </a:rPr>
              <a:t>Частотные свойства усилителей</a:t>
            </a:r>
          </a:p>
        </p:txBody>
      </p:sp>
      <p:sp>
        <p:nvSpPr>
          <p:cNvPr id="3" name="Прямоугольник 2">
            <a:extLst>
              <a:ext uri="{FF2B5EF4-FFF2-40B4-BE49-F238E27FC236}">
                <a16:creationId xmlns:a16="http://schemas.microsoft.com/office/drawing/2014/main" id="{6C85F2DD-D99B-4E60-8634-A56917478CCA}"/>
              </a:ext>
            </a:extLst>
          </p:cNvPr>
          <p:cNvSpPr/>
          <p:nvPr/>
        </p:nvSpPr>
        <p:spPr>
          <a:xfrm>
            <a:off x="154291" y="658956"/>
            <a:ext cx="11782070" cy="5069658"/>
          </a:xfrm>
          <a:prstGeom prst="rect">
            <a:avLst/>
          </a:prstGeom>
        </p:spPr>
        <p:txBody>
          <a:bodyPr wrap="square">
            <a:spAutoFit/>
          </a:bodyPr>
          <a:lstStyle/>
          <a:p>
            <a:pPr indent="540000" algn="just">
              <a:lnSpc>
                <a:spcPts val="3000"/>
              </a:lnSpc>
            </a:pPr>
            <a:r>
              <a:rPr lang="ru-RU" sz="2400" i="1" dirty="0">
                <a:latin typeface="Times New Roman" panose="02020603050405020304" pitchFamily="18" charset="0"/>
                <a:cs typeface="Times New Roman" panose="02020603050405020304" pitchFamily="18" charset="0"/>
              </a:rPr>
              <a:t>Частотная (амплитудная) и фазовая характеристика определяют способность усилителя пропускать сигнал с определенным частотным спектром.</a:t>
            </a:r>
          </a:p>
          <a:p>
            <a:pPr indent="540000" algn="just">
              <a:lnSpc>
                <a:spcPts val="3000"/>
              </a:lnSpc>
            </a:pPr>
            <a:r>
              <a:rPr lang="ru-RU" sz="2400" dirty="0">
                <a:latin typeface="Times New Roman" panose="02020603050405020304" pitchFamily="18" charset="0"/>
                <a:cs typeface="Times New Roman" panose="02020603050405020304" pitchFamily="18" charset="0"/>
              </a:rPr>
              <a:t>Для </a:t>
            </a:r>
            <a:r>
              <a:rPr lang="ru-RU" sz="2400" i="1" dirty="0">
                <a:latin typeface="Times New Roman" panose="02020603050405020304" pitchFamily="18" charset="0"/>
                <a:cs typeface="Times New Roman" panose="02020603050405020304" pitchFamily="18" charset="0"/>
              </a:rPr>
              <a:t>усилителя звуковых частот </a:t>
            </a:r>
            <a:r>
              <a:rPr lang="ru-RU" sz="2400" dirty="0">
                <a:latin typeface="Times New Roman" panose="02020603050405020304" pitchFamily="18" charset="0"/>
                <a:cs typeface="Times New Roman" panose="02020603050405020304" pitchFamily="18" charset="0"/>
              </a:rPr>
              <a:t>представляет интерес </a:t>
            </a:r>
            <a:r>
              <a:rPr lang="ru-RU" sz="2400" i="1" dirty="0">
                <a:latin typeface="Times New Roman" panose="02020603050405020304" pitchFamily="18" charset="0"/>
                <a:cs typeface="Times New Roman" panose="02020603050405020304" pitchFamily="18" charset="0"/>
              </a:rPr>
              <a:t>амплитудная характеристика</a:t>
            </a:r>
            <a:r>
              <a:rPr lang="ru-RU" sz="2400" dirty="0">
                <a:latin typeface="Times New Roman" panose="02020603050405020304" pitchFamily="18" charset="0"/>
                <a:cs typeface="Times New Roman" panose="02020603050405020304" pitchFamily="18" charset="0"/>
              </a:rPr>
              <a:t>; а фазовая не играет значительной роли, поскольку человеческое ухо не реагирует на небольшие фазовые сдвиги звуковых сигналов. Иначе обстоит дело в </a:t>
            </a:r>
            <a:r>
              <a:rPr lang="ru-RU" sz="2400" i="1" dirty="0">
                <a:latin typeface="Times New Roman" panose="02020603050405020304" pitchFamily="18" charset="0"/>
                <a:cs typeface="Times New Roman" panose="02020603050405020304" pitchFamily="18" charset="0"/>
              </a:rPr>
              <a:t>видеоусилителях</a:t>
            </a:r>
            <a:r>
              <a:rPr lang="ru-RU"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Фазовая характеристика </a:t>
            </a:r>
            <a:r>
              <a:rPr lang="ru-RU" sz="2400" dirty="0">
                <a:latin typeface="Times New Roman" panose="02020603050405020304" pitchFamily="18" charset="0"/>
                <a:cs typeface="Times New Roman" panose="02020603050405020304" pitchFamily="18" charset="0"/>
              </a:rPr>
              <a:t>имеет такое же значение, как и амплитудная, поскольку человеческий глаз реагирует на малые фазовые сдвиги и отдельных составляющих сигнала изображения.</a:t>
            </a:r>
          </a:p>
          <a:p>
            <a:pPr indent="540000" algn="just">
              <a:lnSpc>
                <a:spcPts val="3000"/>
              </a:lnSpc>
            </a:pPr>
            <a:r>
              <a:rPr lang="ru-RU" sz="2400" dirty="0">
                <a:latin typeface="Times New Roman" panose="02020603050405020304" pitchFamily="18" charset="0"/>
                <a:cs typeface="Times New Roman" panose="02020603050405020304" pitchFamily="18" charset="0"/>
              </a:rPr>
              <a:t>Так как гармонические составляющие усиливаемого сигнала усиливаются не в одинаковой мере, следовательно, форма выходного сигнала отлична от формы входного. Такие искажения частотные. </a:t>
            </a:r>
            <a:r>
              <a:rPr lang="ru-RU" sz="2400" i="1" dirty="0">
                <a:latin typeface="Times New Roman" panose="02020603050405020304" pitchFamily="18" charset="0"/>
                <a:cs typeface="Times New Roman" panose="02020603050405020304" pitchFamily="18" charset="0"/>
              </a:rPr>
              <a:t>Причиной частотных искажений </a:t>
            </a:r>
            <a:r>
              <a:rPr lang="ru-RU" sz="2400" dirty="0">
                <a:latin typeface="Times New Roman" panose="02020603050405020304" pitchFamily="18" charset="0"/>
                <a:cs typeface="Times New Roman" panose="02020603050405020304" pitchFamily="18" charset="0"/>
              </a:rPr>
              <a:t>являются реактивные элементы(индуктивности и емкости) усилителя, сопротивления которых зависят от частоты, параметров полупроводниковых приборов.</a:t>
            </a:r>
          </a:p>
        </p:txBody>
      </p:sp>
    </p:spTree>
    <p:extLst>
      <p:ext uri="{BB962C8B-B14F-4D97-AF65-F5344CB8AC3E}">
        <p14:creationId xmlns:p14="http://schemas.microsoft.com/office/powerpoint/2010/main" val="537518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eferatwork.ru/image.php?way=oplibru/baza5/1780124235060.files/image495.jpg">
            <a:extLst>
              <a:ext uri="{FF2B5EF4-FFF2-40B4-BE49-F238E27FC236}">
                <a16:creationId xmlns:a16="http://schemas.microsoft.com/office/drawing/2014/main" id="{731B51B7-9586-49A8-BCF5-4CD6774C7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18" y="120591"/>
            <a:ext cx="10824164" cy="617135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6ABD3538-E3FA-4DB0-AE29-70D6018FA2D8}"/>
              </a:ext>
            </a:extLst>
          </p:cNvPr>
          <p:cNvSpPr/>
          <p:nvPr/>
        </p:nvSpPr>
        <p:spPr>
          <a:xfrm>
            <a:off x="2633032" y="6291950"/>
            <a:ext cx="6925935"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 Частотные характеристики усилителей</a:t>
            </a:r>
            <a:endParaRPr lang="ru-RU" sz="2400" dirty="0"/>
          </a:p>
        </p:txBody>
      </p:sp>
    </p:spTree>
    <p:extLst>
      <p:ext uri="{BB962C8B-B14F-4D97-AF65-F5344CB8AC3E}">
        <p14:creationId xmlns:p14="http://schemas.microsoft.com/office/powerpoint/2010/main" val="138471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6DA08A76-CEFA-4B52-9C7F-E472C6D1C410}"/>
                  </a:ext>
                </a:extLst>
              </p:cNvPr>
              <p:cNvSpPr/>
              <p:nvPr/>
            </p:nvSpPr>
            <p:spPr>
              <a:xfrm>
                <a:off x="147482" y="100212"/>
                <a:ext cx="11749549" cy="699326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Из–за того, что усилитель, не усиливает одинаково сигналы различных частот, возникает крайне важно учесть уточнения способности усилителя усиливать определенные полосы частот. Эта способность выражается с помощью ширины полосы, определяемой как разность между двумя точками амплитудной характеристики, для которых коэффициент усиления на 3дБ меньше, чем на средних частотах. Одна из точек, расположенная в этой части характеристики отражает в диапазоне более низких частот, соответствует на оси частот нижней граничной частоте </a:t>
                </a:r>
                <a14:m>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𝑓</m:t>
                        </m:r>
                      </m:e>
                      <m:sub>
                        <m:r>
                          <a:rPr lang="en-US" sz="2400" b="0" i="1" smtClean="0">
                            <a:latin typeface="Cambria Math" panose="02040503050406030204" pitchFamily="18" charset="0"/>
                            <a:cs typeface="Times New Roman" panose="02020603050405020304" pitchFamily="18" charset="0"/>
                          </a:rPr>
                          <m:t>𝐻</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тогда другая точка – соответственно верхней граничной частоте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𝑓</m:t>
                        </m:r>
                      </m:e>
                      <m:sub>
                        <m:r>
                          <a:rPr lang="ru-RU" sz="2400" b="0" i="1" smtClean="0">
                            <a:latin typeface="Cambria Math" panose="02040503050406030204" pitchFamily="18" charset="0"/>
                            <a:cs typeface="Times New Roman" panose="02020603050405020304" pitchFamily="18" charset="0"/>
                          </a:rPr>
                          <m:t>В</m:t>
                        </m:r>
                      </m:sub>
                    </m:sSub>
                  </m:oMath>
                </a14:m>
                <a:r>
                  <a:rPr lang="ru-RU"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Разность этих частот является шириной полосы пропускания, которую обычно обозначают буквой </a:t>
                </a:r>
                <a:r>
                  <a:rPr lang="el-GR" sz="2400" dirty="0">
                    <a:latin typeface="Times New Roman" panose="02020603050405020304" pitchFamily="18" charset="0"/>
                    <a:cs typeface="Times New Roman" panose="02020603050405020304" pitchFamily="18" charset="0"/>
                  </a:rPr>
                  <a:t>β</a:t>
                </a:r>
                <a:r>
                  <a:rPr lang="ru-RU" sz="2400" i="1" dirty="0">
                    <a:latin typeface="Times New Roman" panose="02020603050405020304" pitchFamily="18" charset="0"/>
                    <a:cs typeface="Times New Roman" panose="02020603050405020304" pitchFamily="18" charset="0"/>
                  </a:rPr>
                  <a:t> или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r>
                      <a:rPr lang="en-US" sz="2400" b="0" i="0" smtClean="0">
                        <a:latin typeface="Cambria Math" panose="02040503050406030204" pitchFamily="18" charset="0"/>
                        <a:cs typeface="Times New Roman" panose="02020603050405020304" pitchFamily="18" charset="0"/>
                      </a:rPr>
                      <m:t>:</m:t>
                    </m:r>
                  </m:oMath>
                </a14:m>
                <a:endParaRPr lang="en-US" sz="2400" b="0" i="1" dirty="0">
                  <a:latin typeface="Times New Roman" panose="02020603050405020304" pitchFamily="18" charset="0"/>
                  <a:cs typeface="Times New Roman" panose="02020603050405020304" pitchFamily="18" charset="0"/>
                </a:endParaRPr>
              </a:p>
              <a:p>
                <a:pPr indent="540000" algn="just">
                  <a:lnSpc>
                    <a:spcPts val="3000"/>
                  </a:lnSpc>
                </a:pPr>
                <a:endParaRPr lang="en-US" sz="2400" b="0" i="1"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𝑓</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𝑓</m:t>
                        </m:r>
                      </m:e>
                      <m:sub>
                        <m:r>
                          <a:rPr lang="ru-RU" sz="2400" i="1">
                            <a:latin typeface="Cambria Math" panose="02040503050406030204" pitchFamily="18" charset="0"/>
                            <a:cs typeface="Times New Roman" panose="02020603050405020304" pitchFamily="18" charset="0"/>
                          </a:rPr>
                          <m:t>В</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𝑓</m:t>
                        </m:r>
                      </m:e>
                      <m:sub>
                        <m:r>
                          <a:rPr lang="en-US" sz="2400" i="1">
                            <a:latin typeface="Cambria Math" panose="02040503050406030204" pitchFamily="18" charset="0"/>
                            <a:cs typeface="Times New Roman" panose="02020603050405020304" pitchFamily="18" charset="0"/>
                          </a:rPr>
                          <m:t>𝐻</m:t>
                        </m:r>
                      </m:sub>
                    </m:sSub>
                  </m:oMath>
                </a14:m>
                <a:r>
                  <a:rPr lang="en-US" sz="2400" dirty="0">
                    <a:latin typeface="Times New Roman" panose="02020603050405020304" pitchFamily="18" charset="0"/>
                    <a:cs typeface="Times New Roman" panose="02020603050405020304" pitchFamily="18" charset="0"/>
                  </a:rPr>
                  <a:t> = </a:t>
                </a:r>
                <a:r>
                  <a:rPr lang="el-GR" sz="2400" dirty="0">
                    <a:latin typeface="Times New Roman" panose="02020603050405020304" pitchFamily="18" charset="0"/>
                    <a:cs typeface="Times New Roman" panose="02020603050405020304" pitchFamily="18" charset="0"/>
                  </a:rPr>
                  <a:t>β</a:t>
                </a:r>
                <a:endParaRPr lang="en-US" sz="2400" dirty="0">
                  <a:latin typeface="Times New Roman" panose="02020603050405020304" pitchFamily="18" charset="0"/>
                  <a:cs typeface="Times New Roman" panose="02020603050405020304" pitchFamily="18" charset="0"/>
                </a:endParaRPr>
              </a:p>
              <a:p>
                <a:pPr indent="540000" algn="ctr">
                  <a:lnSpc>
                    <a:spcPts val="3000"/>
                  </a:lnSpc>
                </a:pP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Точки на амплитудной характеристике, в которых усиление (по напряжению и току) снижается на 3 дБ называются точками половинной мощности, поскольку соответствующая им мощность уменьшается в 2 </a:t>
                </a:r>
                <a:r>
                  <a:rPr lang="ru-RU" sz="2400" dirty="0" err="1">
                    <a:latin typeface="Times New Roman" panose="02020603050405020304" pitchFamily="18" charset="0"/>
                    <a:cs typeface="Times New Roman" panose="02020603050405020304" pitchFamily="18" charset="0"/>
                  </a:rPr>
                  <a:t>раза.В</a:t>
                </a:r>
                <a:r>
                  <a:rPr lang="ru-RU" sz="2400" dirty="0">
                    <a:latin typeface="Times New Roman" panose="02020603050405020304" pitchFamily="18" charset="0"/>
                    <a:cs typeface="Times New Roman" panose="02020603050405020304" pitchFamily="18" charset="0"/>
                  </a:rPr>
                  <a:t> случае если усилитель содержит n каскадов, то</a:t>
                </a:r>
                <a:r>
                  <a:rPr lang="en-US" sz="2400" dirty="0">
                    <a:latin typeface="Times New Roman" panose="02020603050405020304" pitchFamily="18" charset="0"/>
                    <a:cs typeface="Times New Roman" panose="02020603050405020304" pitchFamily="18" charset="0"/>
                  </a:rPr>
                  <a:t>:</a:t>
                </a:r>
              </a:p>
              <a:p>
                <a:pPr indent="540000" algn="ctr">
                  <a:lnSpc>
                    <a:spcPts val="3000"/>
                  </a:lnSpc>
                </a:pPr>
                <a:r>
                  <a:rPr lang="en-US" sz="2400" dirty="0">
                    <a:latin typeface="Times New Roman" panose="02020603050405020304" pitchFamily="18" charset="0"/>
                    <a:cs typeface="Times New Roman" panose="02020603050405020304" pitchFamily="18" charset="0"/>
                  </a:rPr>
                  <a:t>K =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𝐾</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𝐾</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𝐾</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 ∗ … ∗</m:t>
                    </m:r>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𝐾</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r>
                      <a:rPr lang="ru-RU" sz="2400" b="0" i="1" smtClean="0">
                        <a:latin typeface="Cambria Math" panose="02040503050406030204" pitchFamily="18" charset="0"/>
                        <a:cs typeface="Times New Roman" panose="02020603050405020304" pitchFamily="18" charset="0"/>
                      </a:rPr>
                      <m:t>П</m:t>
                    </m:r>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𝐾</m:t>
                        </m:r>
                      </m:e>
                      <m:sub>
                        <m:r>
                          <a:rPr lang="en-US" sz="2400" b="0" i="1" smtClean="0">
                            <a:latin typeface="Cambria Math" panose="02040503050406030204" pitchFamily="18" charset="0"/>
                            <a:cs typeface="Times New Roman" panose="02020603050405020304" pitchFamily="18" charset="0"/>
                          </a:rPr>
                          <m:t>𝑖</m:t>
                        </m:r>
                      </m:sub>
                    </m:sSub>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4" name="Прямоугольник 3">
                <a:extLst>
                  <a:ext uri="{FF2B5EF4-FFF2-40B4-BE49-F238E27FC236}">
                    <a16:creationId xmlns:a16="http://schemas.microsoft.com/office/drawing/2014/main" id="{6DA08A76-CEFA-4B52-9C7F-E472C6D1C410}"/>
                  </a:ext>
                </a:extLst>
              </p:cNvPr>
              <p:cNvSpPr>
                <a:spLocks noRot="1" noChangeAspect="1" noMove="1" noResize="1" noEditPoints="1" noAdjustHandles="1" noChangeArrowheads="1" noChangeShapeType="1" noTextEdit="1"/>
              </p:cNvSpPr>
              <p:nvPr/>
            </p:nvSpPr>
            <p:spPr>
              <a:xfrm>
                <a:off x="147482" y="100212"/>
                <a:ext cx="11749549" cy="6993261"/>
              </a:xfrm>
              <a:prstGeom prst="rect">
                <a:avLst/>
              </a:prstGeom>
              <a:blipFill>
                <a:blip r:embed="rId2"/>
                <a:stretch>
                  <a:fillRect l="-778" t="-784" r="-778"/>
                </a:stretch>
              </a:blipFill>
            </p:spPr>
            <p:txBody>
              <a:bodyPr/>
              <a:lstStyle/>
              <a:p>
                <a:r>
                  <a:rPr lang="ru-RU">
                    <a:noFill/>
                  </a:rPr>
                  <a:t> </a:t>
                </a:r>
              </a:p>
            </p:txBody>
          </p:sp>
        </mc:Fallback>
      </mc:AlternateContent>
    </p:spTree>
    <p:extLst>
      <p:ext uri="{BB962C8B-B14F-4D97-AF65-F5344CB8AC3E}">
        <p14:creationId xmlns:p14="http://schemas.microsoft.com/office/powerpoint/2010/main" val="586921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7E26840-6128-401D-B8C4-B97E0392694E}"/>
              </a:ext>
            </a:extLst>
          </p:cNvPr>
          <p:cNvSpPr/>
          <p:nvPr/>
        </p:nvSpPr>
        <p:spPr>
          <a:xfrm>
            <a:off x="127818" y="0"/>
            <a:ext cx="11926529"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большом числе каскадов коэффициент получается чересчур громоздким и неудобным в обращении параметром. По этой причине часто усиление выражают в логарифмических единицах – децибелах ᴛ.ᴇ. :</a:t>
            </a:r>
          </a:p>
        </p:txBody>
      </p:sp>
      <p:pic>
        <p:nvPicPr>
          <p:cNvPr id="3074" name="Picture 2" descr="http://referatwork.ru/image.php?way=oplibru/baza5/1780124235060.files/image501.png">
            <a:extLst>
              <a:ext uri="{FF2B5EF4-FFF2-40B4-BE49-F238E27FC236}">
                <a16:creationId xmlns:a16="http://schemas.microsoft.com/office/drawing/2014/main" id="{E74B282D-55AF-4F65-B088-72F38D79C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304" y="2103281"/>
            <a:ext cx="8027555" cy="594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referatwork.ru/image.php?way=oplibru/baza5/1780124235060.files/image502.png">
            <a:extLst>
              <a:ext uri="{FF2B5EF4-FFF2-40B4-BE49-F238E27FC236}">
                <a16:creationId xmlns:a16="http://schemas.microsoft.com/office/drawing/2014/main" id="{F37918CD-1059-47C9-8426-4C1CA27FD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304" y="1333882"/>
            <a:ext cx="8027555" cy="6358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referatwork.ru/image.php?way=oplibru/baza5/1780124235060.files/image503.png">
            <a:extLst>
              <a:ext uri="{FF2B5EF4-FFF2-40B4-BE49-F238E27FC236}">
                <a16:creationId xmlns:a16="http://schemas.microsoft.com/office/drawing/2014/main" id="{A80B3E2B-ED6D-4CFE-A3EB-ECBAB3B7F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7303" y="2831468"/>
            <a:ext cx="8027555" cy="60585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721F3C68-9BAB-4350-AD60-A5108E48C0D9}"/>
              </a:ext>
            </a:extLst>
          </p:cNvPr>
          <p:cNvSpPr/>
          <p:nvPr/>
        </p:nvSpPr>
        <p:spPr>
          <a:xfrm>
            <a:off x="127817" y="3769792"/>
            <a:ext cx="11926529"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Учитывая зависимость от</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применения усилители могут иметь различную ширину полосу пропускания. Полоса пропускания усилителей звуковой частоты лежит в </a:t>
            </a:r>
            <a:r>
              <a:rPr lang="ru-RU" sz="2400" dirty="0" err="1">
                <a:latin typeface="Times New Roman" panose="02020603050405020304" pitchFamily="18" charset="0"/>
                <a:cs typeface="Times New Roman" panose="02020603050405020304" pitchFamily="18" charset="0"/>
              </a:rPr>
              <a:t>полосе</a:t>
            </a:r>
            <a:r>
              <a:rPr lang="ru-RU" sz="2400" dirty="0">
                <a:latin typeface="Times New Roman" panose="02020603050405020304" pitchFamily="18" charset="0"/>
                <a:cs typeface="Times New Roman" panose="02020603050405020304" pitchFamily="18" charset="0"/>
              </a:rPr>
              <a:t> от нескольких десятков герц до 10 –30 кГц, тогда как в видеоусилителях, от нескольких герц до нескольких мегагерц (6.5 МГц).</a:t>
            </a:r>
          </a:p>
        </p:txBody>
      </p:sp>
    </p:spTree>
    <p:extLst>
      <p:ext uri="{BB962C8B-B14F-4D97-AF65-F5344CB8AC3E}">
        <p14:creationId xmlns:p14="http://schemas.microsoft.com/office/powerpoint/2010/main" val="1230265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F621EE0D-1CFE-4353-B7E0-423D5C75C803}"/>
                  </a:ext>
                </a:extLst>
              </p:cNvPr>
              <p:cNvSpPr/>
              <p:nvPr/>
            </p:nvSpPr>
            <p:spPr>
              <a:xfrm>
                <a:off x="157316" y="192943"/>
                <a:ext cx="11720052"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Оба упомянутых усилителя относятся к усилителям типа фильтр нижних частот, поскольку пропускают сигналы с очень низкими частотами. Именно в связи с этим в подобных усилителях за ширину полосы пропускания принимают значение верхней граничной частоты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𝑓</m:t>
                        </m:r>
                      </m:e>
                      <m:sub>
                        <m:r>
                          <a:rPr lang="ru-RU" sz="2400" i="1">
                            <a:latin typeface="Cambria Math" panose="02040503050406030204" pitchFamily="18" charset="0"/>
                          </a:rPr>
                          <m:t>В</m:t>
                        </m:r>
                      </m:sub>
                    </m:sSub>
                  </m:oMath>
                </a14:m>
                <a:r>
                  <a:rPr lang="ru-RU" sz="2400" dirty="0">
                    <a:latin typeface="Times New Roman" panose="02020603050405020304" pitchFamily="18" charset="0"/>
                    <a:cs typeface="Times New Roman" panose="02020603050405020304" pitchFamily="18" charset="0"/>
                  </a:rPr>
                  <a:t> , поскольку разница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𝑓</m:t>
                        </m:r>
                      </m:e>
                      <m:sub>
                        <m:r>
                          <a:rPr lang="ru-RU" sz="2400" i="1">
                            <a:latin typeface="Cambria Math" panose="02040503050406030204" pitchFamily="18" charset="0"/>
                          </a:rPr>
                          <m:t>В</m:t>
                        </m:r>
                      </m:sub>
                    </m:sSub>
                    <m:r>
                      <a:rPr lang="ru-RU" sz="2400" i="1">
                        <a:latin typeface="Cambria Math" panose="02040503050406030204" pitchFamily="18" charset="0"/>
                      </a:rPr>
                      <m:t> −</m:t>
                    </m:r>
                    <m:sSub>
                      <m:sSubPr>
                        <m:ctrlPr>
                          <a:rPr lang="ru-RU" sz="2400" i="1">
                            <a:latin typeface="Cambria Math" panose="02040503050406030204" pitchFamily="18" charset="0"/>
                          </a:rPr>
                        </m:ctrlPr>
                      </m:sSubPr>
                      <m:e>
                        <m:r>
                          <a:rPr lang="en-US" sz="2400" i="1">
                            <a:latin typeface="Cambria Math" panose="02040503050406030204" pitchFamily="18" charset="0"/>
                          </a:rPr>
                          <m:t>𝑓</m:t>
                        </m:r>
                      </m:e>
                      <m:sub>
                        <m:r>
                          <a:rPr lang="ru-RU" sz="2400" i="1">
                            <a:latin typeface="Cambria Math" panose="02040503050406030204" pitchFamily="18" charset="0"/>
                          </a:rPr>
                          <m:t>Н</m:t>
                        </m:r>
                      </m:sub>
                    </m:sSub>
                  </m:oMath>
                </a14:m>
                <a:r>
                  <a:rPr lang="ru-RU" sz="2400" dirty="0">
                    <a:latin typeface="Times New Roman" panose="02020603050405020304" pitchFamily="18" charset="0"/>
                    <a:cs typeface="Times New Roman" panose="02020603050405020304" pitchFamily="18" charset="0"/>
                  </a:rPr>
                  <a:t> незначительно меньше частоты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𝑓</m:t>
                        </m:r>
                      </m:e>
                      <m:sub>
                        <m:r>
                          <a:rPr lang="ru-RU" sz="2400" i="1">
                            <a:latin typeface="Cambria Math" panose="02040503050406030204" pitchFamily="18" charset="0"/>
                          </a:rPr>
                          <m:t>В</m:t>
                        </m:r>
                      </m:sub>
                    </m:sSub>
                  </m:oMath>
                </a14:m>
                <a:r>
                  <a:rPr lang="ru-RU" sz="2400" dirty="0">
                    <a:latin typeface="Times New Roman" panose="02020603050405020304" pitchFamily="18" charset="0"/>
                    <a:cs typeface="Times New Roman" panose="02020603050405020304" pitchFamily="18" charset="0"/>
                  </a:rPr>
                  <a:t>.</a:t>
                </a:r>
              </a:p>
            </p:txBody>
          </p:sp>
        </mc:Choice>
        <mc:Fallback xmlns="">
          <p:sp>
            <p:nvSpPr>
              <p:cNvPr id="2" name="Прямоугольник 1">
                <a:extLst>
                  <a:ext uri="{FF2B5EF4-FFF2-40B4-BE49-F238E27FC236}">
                    <a16:creationId xmlns:a16="http://schemas.microsoft.com/office/drawing/2014/main" id="{F621EE0D-1CFE-4353-B7E0-423D5C75C803}"/>
                  </a:ext>
                </a:extLst>
              </p:cNvPr>
              <p:cNvSpPr>
                <a:spLocks noRot="1" noChangeAspect="1" noMove="1" noResize="1" noEditPoints="1" noAdjustHandles="1" noChangeArrowheads="1" noChangeShapeType="1" noTextEdit="1"/>
              </p:cNvSpPr>
              <p:nvPr/>
            </p:nvSpPr>
            <p:spPr>
              <a:xfrm>
                <a:off x="157316" y="192943"/>
                <a:ext cx="11720052" cy="1607171"/>
              </a:xfrm>
              <a:prstGeom prst="rect">
                <a:avLst/>
              </a:prstGeom>
              <a:blipFill>
                <a:blip r:embed="rId2"/>
                <a:stretch>
                  <a:fillRect l="-832" t="-3422" r="-780" b="-7985"/>
                </a:stretch>
              </a:blipFill>
            </p:spPr>
            <p:txBody>
              <a:bodyPr/>
              <a:lstStyle/>
              <a:p>
                <a:r>
                  <a:rPr lang="ru-RU">
                    <a:noFill/>
                  </a:rPr>
                  <a:t> </a:t>
                </a:r>
              </a:p>
            </p:txBody>
          </p:sp>
        </mc:Fallback>
      </mc:AlternateContent>
    </p:spTree>
    <p:extLst>
      <p:ext uri="{BB962C8B-B14F-4D97-AF65-F5344CB8AC3E}">
        <p14:creationId xmlns:p14="http://schemas.microsoft.com/office/powerpoint/2010/main" val="94597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5B6B9D3-751E-4DE4-9EEC-A8E34E737A2A}"/>
              </a:ext>
            </a:extLst>
          </p:cNvPr>
          <p:cNvSpPr/>
          <p:nvPr/>
        </p:nvSpPr>
        <p:spPr>
          <a:xfrm>
            <a:off x="176979" y="278043"/>
            <a:ext cx="11818375" cy="2376613"/>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Электронный усилитель</a:t>
            </a:r>
            <a:r>
              <a:rPr lang="ru-RU" sz="2400" dirty="0">
                <a:latin typeface="Times New Roman" panose="02020603050405020304" pitchFamily="18" charset="0"/>
                <a:cs typeface="Times New Roman" panose="02020603050405020304" pitchFamily="18" charset="0"/>
              </a:rPr>
              <a:t> – </a:t>
            </a:r>
            <a:r>
              <a:rPr lang="ru-RU" sz="2400" u="sng" dirty="0">
                <a:latin typeface="Times New Roman" panose="02020603050405020304" pitchFamily="18" charset="0"/>
                <a:cs typeface="Times New Roman" panose="02020603050405020304" pitchFamily="18" charset="0"/>
              </a:rPr>
              <a:t>усилитель электрических сигналов</a:t>
            </a:r>
            <a:r>
              <a:rPr lang="ru-RU" sz="2400" dirty="0">
                <a:latin typeface="Times New Roman" panose="02020603050405020304" pitchFamily="18" charset="0"/>
                <a:cs typeface="Times New Roman" panose="02020603050405020304" pitchFamily="18" charset="0"/>
              </a:rPr>
              <a:t>, в усилительных элементах которого используется явление электрической проводимости в газах, вакууме и полупроводниках.</a:t>
            </a:r>
          </a:p>
          <a:p>
            <a:pPr indent="540000" algn="just">
              <a:lnSpc>
                <a:spcPts val="3000"/>
              </a:lnSpc>
            </a:pPr>
            <a:r>
              <a:rPr lang="ru-RU" sz="2400" dirty="0">
                <a:latin typeface="Times New Roman" panose="02020603050405020304" pitchFamily="18" charset="0"/>
                <a:cs typeface="Times New Roman" panose="02020603050405020304" pitchFamily="18" charset="0"/>
              </a:rPr>
              <a:t>Электронный усилитель может представлять собой как самостоятельное устройство, так и блок (функциональный узел) в составе какой-либо аппаратуры – радиоприёмника, магнитофона, измерительного прибора и т. д.</a:t>
            </a:r>
          </a:p>
        </p:txBody>
      </p:sp>
      <p:pic>
        <p:nvPicPr>
          <p:cNvPr id="1026" name="Picture 2" descr="https://studfiles.net/html/2706/674/html_4yo4PAXMpF.EsNN/img-JfQSWR.png">
            <a:extLst>
              <a:ext uri="{FF2B5EF4-FFF2-40B4-BE49-F238E27FC236}">
                <a16:creationId xmlns:a16="http://schemas.microsoft.com/office/drawing/2014/main" id="{9560AB1B-8992-42AC-A79D-29E5A9A2C8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893"/>
          <a:stretch/>
        </p:blipFill>
        <p:spPr bwMode="auto">
          <a:xfrm>
            <a:off x="176979" y="2669639"/>
            <a:ext cx="6479460" cy="30674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Прямоугольник 2">
            <a:extLst>
              <a:ext uri="{FF2B5EF4-FFF2-40B4-BE49-F238E27FC236}">
                <a16:creationId xmlns:a16="http://schemas.microsoft.com/office/drawing/2014/main" id="{6C5EFE22-4E34-49D7-B6C0-713C5850E586}"/>
              </a:ext>
            </a:extLst>
          </p:cNvPr>
          <p:cNvSpPr/>
          <p:nvPr/>
        </p:nvSpPr>
        <p:spPr>
          <a:xfrm>
            <a:off x="356480" y="5840050"/>
            <a:ext cx="6120458" cy="461665"/>
          </a:xfrm>
          <a:prstGeom prst="rect">
            <a:avLst/>
          </a:prstGeom>
        </p:spPr>
        <p:txBody>
          <a:bodyPr wrap="none">
            <a:spAutoFit/>
          </a:bodyPr>
          <a:lstStyle/>
          <a:p>
            <a:pPr algn="just"/>
            <a:r>
              <a:rPr lang="ru-RU" sz="2400" dirty="0">
                <a:latin typeface="Times New Roman" panose="02020603050405020304" pitchFamily="18" charset="0"/>
                <a:cs typeface="Times New Roman" panose="02020603050405020304" pitchFamily="18" charset="0"/>
              </a:rPr>
              <a:t>Рисунок 1 — Схема электронного усилителя </a:t>
            </a:r>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65BC9002-00DE-4B2B-A074-DAAD467B4E5D}"/>
                  </a:ext>
                </a:extLst>
              </p:cNvPr>
              <p:cNvSpPr/>
              <p:nvPr/>
            </p:nvSpPr>
            <p:spPr>
              <a:xfrm>
                <a:off x="6803925" y="2654656"/>
                <a:ext cx="5191429" cy="276133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Электронный усилитель можно рассматривать как четырёхполюсник, который имеет пару входных зажимов, к которым подключается источник входного сигнала </a:t>
                </a:r>
                <a14:m>
                  <m:oMath xmlns:m="http://schemas.openxmlformats.org/officeDocument/2006/math">
                    <m:sSub>
                      <m:sSubPr>
                        <m:ctrlPr>
                          <a:rPr lang="ru-RU" sz="2400" i="1" smtClean="0">
                            <a:latin typeface="Cambria Math" panose="02040503050406030204" pitchFamily="18" charset="0"/>
                          </a:rPr>
                        </m:ctrlPr>
                      </m:sSubPr>
                      <m:e>
                        <m:r>
                          <a:rPr lang="ru-RU" sz="2400" b="0" i="1" smtClean="0">
                            <a:latin typeface="Cambria Math" panose="02040503050406030204" pitchFamily="18" charset="0"/>
                          </a:rPr>
                          <m:t>е</m:t>
                        </m:r>
                      </m:e>
                      <m:sub>
                        <m:r>
                          <a:rPr lang="ru-RU" sz="2400" b="0" i="1" smtClean="0">
                            <a:latin typeface="Cambria Math" panose="02040503050406030204" pitchFamily="18" charset="0"/>
                          </a:rPr>
                          <m:t>вх</m:t>
                        </m:r>
                      </m:sub>
                    </m:sSub>
                  </m:oMath>
                </a14:m>
                <a:r>
                  <a:rPr lang="ru-RU" sz="2400" dirty="0">
                    <a:latin typeface="Times New Roman" panose="02020603050405020304" pitchFamily="18" charset="0"/>
                    <a:cs typeface="Times New Roman" panose="02020603050405020304" pitchFamily="18" charset="0"/>
                  </a:rPr>
                  <a:t>, и пару выходных зажимов для подключения нагрузки </a:t>
                </a: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𝐻</m:t>
                        </m:r>
                      </m:sub>
                    </m:sSub>
                  </m:oMath>
                </a14:m>
                <a:endParaRPr lang="ru-RU" sz="2400" dirty="0">
                  <a:latin typeface="Times New Roman" panose="02020603050405020304" pitchFamily="18" charset="0"/>
                  <a:cs typeface="Times New Roman" panose="02020603050405020304" pitchFamily="18" charset="0"/>
                </a:endParaRPr>
              </a:p>
            </p:txBody>
          </p:sp>
        </mc:Choice>
        <mc:Fallback xmlns="">
          <p:sp>
            <p:nvSpPr>
              <p:cNvPr id="4" name="Прямоугольник 3">
                <a:extLst>
                  <a:ext uri="{FF2B5EF4-FFF2-40B4-BE49-F238E27FC236}">
                    <a16:creationId xmlns:a16="http://schemas.microsoft.com/office/drawing/2014/main" id="{65BC9002-00DE-4B2B-A074-DAAD467B4E5D}"/>
                  </a:ext>
                </a:extLst>
              </p:cNvPr>
              <p:cNvSpPr>
                <a:spLocks noRot="1" noChangeAspect="1" noMove="1" noResize="1" noEditPoints="1" noAdjustHandles="1" noChangeArrowheads="1" noChangeShapeType="1" noTextEdit="1"/>
              </p:cNvSpPr>
              <p:nvPr/>
            </p:nvSpPr>
            <p:spPr>
              <a:xfrm>
                <a:off x="6803925" y="2654656"/>
                <a:ext cx="5191429" cy="2761333"/>
              </a:xfrm>
              <a:prstGeom prst="rect">
                <a:avLst/>
              </a:prstGeom>
              <a:blipFill>
                <a:blip r:embed="rId3"/>
                <a:stretch>
                  <a:fillRect l="-1761" t="-1987" r="-1761" b="-4194"/>
                </a:stretch>
              </a:blipFill>
            </p:spPr>
            <p:txBody>
              <a:bodyPr/>
              <a:lstStyle/>
              <a:p>
                <a:r>
                  <a:rPr lang="ru-RU">
                    <a:noFill/>
                  </a:rPr>
                  <a:t> </a:t>
                </a:r>
              </a:p>
            </p:txBody>
          </p:sp>
        </mc:Fallback>
      </mc:AlternateContent>
    </p:spTree>
    <p:extLst>
      <p:ext uri="{BB962C8B-B14F-4D97-AF65-F5344CB8AC3E}">
        <p14:creationId xmlns:p14="http://schemas.microsoft.com/office/powerpoint/2010/main" val="120939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4E99617-2526-42DB-AFB6-19B4F9965910}"/>
              </a:ext>
            </a:extLst>
          </p:cNvPr>
          <p:cNvSpPr/>
          <p:nvPr/>
        </p:nvSpPr>
        <p:spPr>
          <a:xfrm>
            <a:off x="206477" y="164801"/>
            <a:ext cx="11788877" cy="622382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Обязательным узлом усилителя является источник питания ИП (аккумулятор, выпрямитель и др.). </a:t>
            </a:r>
            <a:r>
              <a:rPr lang="ru-RU" sz="2400" u="sng" dirty="0">
                <a:latin typeface="Times New Roman" panose="02020603050405020304" pitchFamily="18" charset="0"/>
                <a:cs typeface="Times New Roman" panose="02020603050405020304" pitchFamily="18" charset="0"/>
              </a:rPr>
              <a:t>С информационной точки</a:t>
            </a:r>
            <a:r>
              <a:rPr lang="ru-RU" sz="2400" dirty="0">
                <a:latin typeface="Times New Roman" panose="02020603050405020304" pitchFamily="18" charset="0"/>
                <a:cs typeface="Times New Roman" panose="02020603050405020304" pitchFamily="18" charset="0"/>
              </a:rPr>
              <a:t> зрения усилитель с помощью активных элементов (транзисторов, электронных ламп, …) преобразует входной сигнал в выходной: </a:t>
            </a:r>
            <a:r>
              <a:rPr lang="ru-RU" sz="2400" u="sng" dirty="0">
                <a:latin typeface="Times New Roman" panose="02020603050405020304" pitchFamily="18" charset="0"/>
                <a:cs typeface="Times New Roman" panose="02020603050405020304" pitchFamily="18" charset="0"/>
              </a:rPr>
              <a:t>форма выходного сигнала обычно не должна сильно отличаться от формы входного сигнала</a:t>
            </a:r>
            <a:r>
              <a:rPr lang="ru-RU" sz="2400" dirty="0">
                <a:latin typeface="Times New Roman" panose="02020603050405020304" pitchFamily="18" charset="0"/>
                <a:cs typeface="Times New Roman" panose="02020603050405020304" pitchFamily="18" charset="0"/>
              </a:rPr>
              <a:t>. Усилители относятся к </a:t>
            </a:r>
            <a:r>
              <a:rPr lang="ru-RU" sz="2400" dirty="0">
                <a:solidFill>
                  <a:srgbClr val="FFFF00"/>
                </a:solidFill>
                <a:latin typeface="Times New Roman" panose="02020603050405020304" pitchFamily="18" charset="0"/>
                <a:cs typeface="Times New Roman" panose="02020603050405020304" pitchFamily="18" charset="0"/>
              </a:rPr>
              <a:t>аналоговым устройствам</a:t>
            </a:r>
            <a:r>
              <a:rPr lang="ru-RU" sz="2400" dirty="0">
                <a:latin typeface="Times New Roman" panose="02020603050405020304" pitchFamily="18" charset="0"/>
                <a:cs typeface="Times New Roman" panose="02020603050405020304" pitchFamily="18" charset="0"/>
              </a:rPr>
              <a:t>. </a:t>
            </a:r>
            <a:r>
              <a:rPr lang="ru-RU" sz="2400" u="sng" dirty="0">
                <a:latin typeface="Times New Roman" panose="02020603050405020304" pitchFamily="18" charset="0"/>
                <a:cs typeface="Times New Roman" panose="02020603050405020304" pitchFamily="18" charset="0"/>
              </a:rPr>
              <a:t>С энергетической точки зрения</a:t>
            </a:r>
            <a:r>
              <a:rPr lang="ru-RU" sz="2400" dirty="0">
                <a:latin typeface="Times New Roman" panose="02020603050405020304" pitchFamily="18" charset="0"/>
                <a:cs typeface="Times New Roman" panose="02020603050405020304" pitchFamily="18" charset="0"/>
              </a:rPr>
              <a:t> усилитель преобразует мощность, потребляемую от источника питания, в мощность выходного сигнала, а источник входного сигнала управляет процессом преобразования.</a:t>
            </a:r>
          </a:p>
          <a:p>
            <a:pPr indent="540000" algn="just">
              <a:lnSpc>
                <a:spcPts val="3000"/>
              </a:lnSpc>
            </a:pPr>
            <a:r>
              <a:rPr lang="ru-RU" sz="2400" b="1" dirty="0">
                <a:latin typeface="Times New Roman" panose="02020603050405020304" pitchFamily="18" charset="0"/>
                <a:cs typeface="Times New Roman" panose="02020603050405020304" pitchFamily="18" charset="0"/>
              </a:rPr>
              <a:t>Грубой ошибкой является утверждение о том, что мощность на выходе усилителя берётся с его входа.</a:t>
            </a:r>
          </a:p>
          <a:p>
            <a:pPr indent="540000" algn="just">
              <a:lnSpc>
                <a:spcPts val="3000"/>
              </a:lnSpc>
            </a:pPr>
            <a:r>
              <a:rPr lang="ru-RU" sz="2400" dirty="0">
                <a:latin typeface="Times New Roman" panose="02020603050405020304" pitchFamily="18" charset="0"/>
                <a:cs typeface="Times New Roman" panose="02020603050405020304" pitchFamily="18" charset="0"/>
              </a:rPr>
              <a:t>Электронные усилители обычно состоят из двух или трех </a:t>
            </a:r>
            <a:r>
              <a:rPr lang="ru-RU" sz="2400" i="1" dirty="0">
                <a:latin typeface="Times New Roman" panose="02020603050405020304" pitchFamily="18" charset="0"/>
                <a:cs typeface="Times New Roman" panose="02020603050405020304" pitchFamily="18" charset="0"/>
              </a:rPr>
              <a:t>каскадов</a:t>
            </a:r>
            <a:r>
              <a:rPr lang="ru-RU" sz="2400" dirty="0">
                <a:latin typeface="Times New Roman" panose="02020603050405020304" pitchFamily="18" charset="0"/>
                <a:cs typeface="Times New Roman" panose="02020603050405020304" pitchFamily="18" charset="0"/>
              </a:rPr>
              <a:t>, соединяемых так, что выход одного каскада соединяется со входом следующего каскада.</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Каскад</a:t>
            </a:r>
            <a:r>
              <a:rPr lang="ru-RU" sz="2400" dirty="0">
                <a:latin typeface="Times New Roman" panose="02020603050405020304" pitchFamily="18" charset="0"/>
                <a:cs typeface="Times New Roman" panose="02020603050405020304" pitchFamily="18" charset="0"/>
              </a:rPr>
              <a:t> – это элементарная ячейка усилителя, обладающая усилительными свойствами, дальнейшее расчленение которой на более простые части приводит к потере усилительных свойств этими частями. Таким образом, </a:t>
            </a:r>
            <a:r>
              <a:rPr lang="ru-RU" sz="2400" i="1" dirty="0">
                <a:latin typeface="Times New Roman" panose="02020603050405020304" pitchFamily="18" charset="0"/>
                <a:cs typeface="Times New Roman" panose="02020603050405020304" pitchFamily="18" charset="0"/>
              </a:rPr>
              <a:t>усилительные каскады являются наиболее простыми усилителями.</a:t>
            </a:r>
          </a:p>
        </p:txBody>
      </p:sp>
    </p:spTree>
    <p:extLst>
      <p:ext uri="{BB962C8B-B14F-4D97-AF65-F5344CB8AC3E}">
        <p14:creationId xmlns:p14="http://schemas.microsoft.com/office/powerpoint/2010/main" val="139435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42A333B-9D1C-43C6-8716-E222B9ACFA18}"/>
              </a:ext>
            </a:extLst>
          </p:cNvPr>
          <p:cNvSpPr/>
          <p:nvPr/>
        </p:nvSpPr>
        <p:spPr>
          <a:xfrm>
            <a:off x="1581462" y="0"/>
            <a:ext cx="9029075" cy="584775"/>
          </a:xfrm>
          <a:prstGeom prst="rect">
            <a:avLst/>
          </a:prstGeom>
        </p:spPr>
        <p:txBody>
          <a:bodyPr wrap="none">
            <a:spAutoFit/>
          </a:bodyPr>
          <a:lstStyle/>
          <a:p>
            <a:pPr algn="ctr"/>
            <a:r>
              <a:rPr lang="ru-RU" sz="3200" dirty="0">
                <a:latin typeface="Times New Roman" panose="02020603050405020304" pitchFamily="18" charset="0"/>
                <a:cs typeface="Times New Roman" panose="02020603050405020304" pitchFamily="18" charset="0"/>
              </a:rPr>
              <a:t>Основные параметры и характеристики усилителя</a:t>
            </a: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8DD8004B-E5D0-41CA-9299-2A0FBAEBA956}"/>
                  </a:ext>
                </a:extLst>
              </p:cNvPr>
              <p:cNvSpPr/>
              <p:nvPr/>
            </p:nvSpPr>
            <p:spPr>
              <a:xfrm>
                <a:off x="186812" y="692693"/>
                <a:ext cx="11700387" cy="5863144"/>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Параметры</a:t>
                </a:r>
                <a:r>
                  <a:rPr lang="ru-RU" sz="2400" dirty="0">
                    <a:latin typeface="Times New Roman" panose="02020603050405020304" pitchFamily="18" charset="0"/>
                    <a:cs typeface="Times New Roman" panose="02020603050405020304" pitchFamily="18" charset="0"/>
                  </a:rPr>
                  <a:t> – это числовые значения</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Характеристики</a:t>
                </a:r>
                <a:r>
                  <a:rPr lang="ru-RU" sz="2400" dirty="0">
                    <a:latin typeface="Times New Roman" panose="02020603050405020304" pitchFamily="18" charset="0"/>
                    <a:cs typeface="Times New Roman" panose="02020603050405020304" pitchFamily="18" charset="0"/>
                  </a:rPr>
                  <a:t> – это графики зависимостей одних величин от других</a:t>
                </a:r>
              </a:p>
              <a:p>
                <a:pPr indent="540000" algn="just">
                  <a:lnSpc>
                    <a:spcPts val="3000"/>
                  </a:lnSpc>
                </a:pPr>
                <a:r>
                  <a:rPr lang="ru-RU" sz="2400" dirty="0">
                    <a:latin typeface="Times New Roman" panose="02020603050405020304" pitchFamily="18" charset="0"/>
                    <a:cs typeface="Times New Roman" panose="02020603050405020304" pitchFamily="18" charset="0"/>
                  </a:rPr>
                  <a:t>Основными </a:t>
                </a:r>
                <a:r>
                  <a:rPr lang="ru-RU" sz="2400" u="sng" dirty="0">
                    <a:latin typeface="Times New Roman" panose="02020603050405020304" pitchFamily="18" charset="0"/>
                    <a:cs typeface="Times New Roman" panose="02020603050405020304" pitchFamily="18" charset="0"/>
                  </a:rPr>
                  <a:t>параметрами</a:t>
                </a:r>
                <a:r>
                  <a:rPr lang="ru-RU" sz="2400" dirty="0">
                    <a:latin typeface="Times New Roman" panose="02020603050405020304" pitchFamily="18" charset="0"/>
                    <a:cs typeface="Times New Roman" panose="02020603050405020304" pitchFamily="18" charset="0"/>
                  </a:rPr>
                  <a:t> усилителей являются:</a:t>
                </a:r>
              </a:p>
              <a:p>
                <a:pPr indent="540000" algn="just">
                  <a:lnSpc>
                    <a:spcPts val="3000"/>
                  </a:lnSpc>
                </a:pPr>
                <a:r>
                  <a:rPr lang="ru-RU" sz="2400" dirty="0">
                    <a:latin typeface="Times New Roman" panose="02020603050405020304" pitchFamily="18" charset="0"/>
                    <a:cs typeface="Times New Roman" panose="02020603050405020304" pitchFamily="18" charset="0"/>
                  </a:rPr>
                  <a:t>1. Входные и выходные данные:</a:t>
                </a:r>
              </a:p>
              <a:p>
                <a:pPr indent="540000" algn="just">
                  <a:lnSpc>
                    <a:spcPts val="3000"/>
                  </a:lnSpc>
                </a:pPr>
                <a:r>
                  <a:rPr lang="ru-RU" sz="2400" dirty="0">
                    <a:latin typeface="Times New Roman" panose="02020603050405020304" pitchFamily="18" charset="0"/>
                    <a:cs typeface="Times New Roman" panose="02020603050405020304" pitchFamily="18" charset="0"/>
                  </a:rPr>
                  <a:t>	1.1 Входные:</a:t>
                </a:r>
              </a:p>
              <a:p>
                <a:pPr marL="1620000" indent="5400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номинальные входное напряжение </a:t>
                </a:r>
                <a14:m>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𝑈</m:t>
                        </m:r>
                      </m:e>
                      <m:sub>
                        <m:r>
                          <a:rPr lang="ru-RU" sz="2400" b="0" i="1" smtClean="0">
                            <a:latin typeface="Cambria Math" panose="02040503050406030204" pitchFamily="18" charset="0"/>
                            <a:cs typeface="Times New Roman" panose="02020603050405020304" pitchFamily="18" charset="0"/>
                          </a:rPr>
                          <m:t>вх</m:t>
                        </m:r>
                      </m:sub>
                    </m:sSub>
                  </m:oMath>
                </a14:m>
                <a:endParaRPr lang="ru-RU" sz="2400" dirty="0">
                  <a:latin typeface="Times New Roman" panose="02020603050405020304" pitchFamily="18" charset="0"/>
                  <a:cs typeface="Times New Roman" panose="02020603050405020304" pitchFamily="18" charset="0"/>
                </a:endParaRPr>
              </a:p>
              <a:p>
                <a:pPr marL="1620000" indent="5400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входной ток </a:t>
                </a:r>
                <a:r>
                  <a:rPr lang="en-US" sz="2400" i="1" dirty="0">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вх</a:t>
                </a:r>
                <a:endParaRPr lang="ru-RU" sz="2400" baseline="-25000" dirty="0">
                  <a:latin typeface="Times New Roman" panose="02020603050405020304" pitchFamily="18" charset="0"/>
                  <a:cs typeface="Times New Roman" panose="02020603050405020304" pitchFamily="18" charset="0"/>
                </a:endParaRPr>
              </a:p>
              <a:p>
                <a:pPr marL="1620000" indent="5400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входная мощность </a:t>
                </a:r>
                <a:r>
                  <a:rPr lang="en-US" sz="2400" i="1" dirty="0">
                    <a:latin typeface="Times New Roman" panose="02020603050405020304" pitchFamily="18" charset="0"/>
                    <a:cs typeface="Times New Roman" panose="02020603050405020304" pitchFamily="18" charset="0"/>
                  </a:rPr>
                  <a:t>P</a:t>
                </a:r>
                <a:r>
                  <a:rPr lang="ru-RU" sz="2400" baseline="-25000" dirty="0" err="1">
                    <a:latin typeface="Times New Roman" panose="02020603050405020304" pitchFamily="18" charset="0"/>
                    <a:cs typeface="Times New Roman" panose="02020603050405020304" pitchFamily="18" charset="0"/>
                  </a:rPr>
                  <a:t>вх</a:t>
                </a:r>
                <a:r>
                  <a:rPr lang="ru-RU" sz="2400" baseline="-250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baseline="-250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вх</a:t>
                </a:r>
                <a:r>
                  <a:rPr lang="en-US" sz="2400" i="1" dirty="0">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вх</a:t>
                </a:r>
                <a:endParaRPr lang="ru-RU" sz="2400" baseline="-25000" dirty="0">
                  <a:latin typeface="Times New Roman" panose="02020603050405020304" pitchFamily="18" charset="0"/>
                  <a:cs typeface="Times New Roman" panose="02020603050405020304" pitchFamily="18" charset="0"/>
                </a:endParaRPr>
              </a:p>
              <a:p>
                <a:pPr marL="1620000" indent="5400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входное сопротивление </a:t>
                </a:r>
                <a:r>
                  <a:rPr lang="en-US" sz="2400" i="1" dirty="0">
                    <a:latin typeface="Times New Roman" panose="02020603050405020304" pitchFamily="18" charset="0"/>
                    <a:cs typeface="Times New Roman" panose="02020603050405020304" pitchFamily="18" charset="0"/>
                  </a:rPr>
                  <a:t>R</a:t>
                </a:r>
                <a:r>
                  <a:rPr lang="ru-RU" sz="2400" baseline="-25000" dirty="0" err="1">
                    <a:latin typeface="Times New Roman" panose="02020603050405020304" pitchFamily="18" charset="0"/>
                    <a:cs typeface="Times New Roman" panose="02020603050405020304" pitchFamily="18" charset="0"/>
                  </a:rPr>
                  <a:t>вх</a:t>
                </a:r>
                <a:endParaRPr lang="ru-RU" sz="2400" baseline="-25000" dirty="0">
                  <a:latin typeface="Times New Roman" panose="02020603050405020304" pitchFamily="18" charset="0"/>
                  <a:cs typeface="Times New Roman" panose="02020603050405020304" pitchFamily="18" charset="0"/>
                </a:endParaRPr>
              </a:p>
              <a:p>
                <a:pPr indent="540000" algn="just">
                  <a:lnSpc>
                    <a:spcPts val="3000"/>
                  </a:lnSpc>
                </a:pPr>
                <a:r>
                  <a:rPr lang="ru-RU" sz="32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1.2 Выходные:</a:t>
                </a:r>
              </a:p>
              <a:p>
                <a:pPr marL="1962900"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номинальные выходное напряжение </a:t>
                </a:r>
                <a:r>
                  <a:rPr lang="en-US" sz="2400" i="1" dirty="0">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вых</a:t>
                </a:r>
                <a:endParaRPr lang="ru-RU" sz="2400" baseline="-25000" dirty="0">
                  <a:latin typeface="Times New Roman" panose="02020603050405020304" pitchFamily="18" charset="0"/>
                  <a:cs typeface="Times New Roman" panose="02020603050405020304" pitchFamily="18" charset="0"/>
                </a:endParaRPr>
              </a:p>
              <a:p>
                <a:pPr marL="1962900"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выходной ток </a:t>
                </a:r>
                <a:r>
                  <a:rPr lang="en-US" sz="2400" i="1" dirty="0">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вых</a:t>
                </a:r>
                <a:endParaRPr lang="ru-RU" sz="2400" baseline="-25000" dirty="0">
                  <a:latin typeface="Times New Roman" panose="02020603050405020304" pitchFamily="18" charset="0"/>
                  <a:cs typeface="Times New Roman" panose="02020603050405020304" pitchFamily="18" charset="0"/>
                </a:endParaRPr>
              </a:p>
              <a:p>
                <a:pPr marL="1962900"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выходная мощность </a:t>
                </a:r>
                <a:r>
                  <a:rPr lang="en-US" sz="2400" i="1" dirty="0">
                    <a:latin typeface="Times New Roman" panose="02020603050405020304" pitchFamily="18" charset="0"/>
                    <a:cs typeface="Times New Roman" panose="02020603050405020304" pitchFamily="18" charset="0"/>
                  </a:rPr>
                  <a:t>P</a:t>
                </a:r>
                <a:r>
                  <a:rPr lang="ru-RU" sz="2400" baseline="-25000" dirty="0" err="1">
                    <a:latin typeface="Times New Roman" panose="02020603050405020304" pitchFamily="18" charset="0"/>
                    <a:cs typeface="Times New Roman" panose="02020603050405020304" pitchFamily="18" charset="0"/>
                  </a:rPr>
                  <a:t>вых</a:t>
                </a:r>
                <a:r>
                  <a:rPr lang="ru-RU" sz="2400" baseline="-250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baseline="-250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вых</a:t>
                </a:r>
                <a:r>
                  <a:rPr lang="en-US" sz="2400" i="1" dirty="0">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вых</a:t>
                </a:r>
                <a:endParaRPr lang="ru-RU" sz="2400" baseline="-25000" dirty="0">
                  <a:latin typeface="Times New Roman" panose="02020603050405020304" pitchFamily="18" charset="0"/>
                  <a:cs typeface="Times New Roman" panose="02020603050405020304" pitchFamily="18" charset="0"/>
                </a:endParaRPr>
              </a:p>
              <a:p>
                <a:pPr marL="1962900"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выходное сопротивление </a:t>
                </a:r>
                <a:r>
                  <a:rPr lang="en-US" sz="2400" i="1" dirty="0">
                    <a:latin typeface="Times New Roman" panose="02020603050405020304" pitchFamily="18" charset="0"/>
                    <a:cs typeface="Times New Roman" panose="02020603050405020304" pitchFamily="18" charset="0"/>
                  </a:rPr>
                  <a:t>R</a:t>
                </a:r>
                <a:r>
                  <a:rPr lang="ru-RU" sz="2400" baseline="-25000" dirty="0" err="1">
                    <a:latin typeface="Times New Roman" panose="02020603050405020304" pitchFamily="18" charset="0"/>
                    <a:cs typeface="Times New Roman" panose="02020603050405020304" pitchFamily="18" charset="0"/>
                  </a:rPr>
                  <a:t>вых</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3200" dirty="0">
                  <a:latin typeface="Times New Roman" panose="02020603050405020304" pitchFamily="18" charset="0"/>
                  <a:cs typeface="Times New Roman" panose="02020603050405020304" pitchFamily="18" charset="0"/>
                </a:endParaRPr>
              </a:p>
            </p:txBody>
          </p:sp>
        </mc:Choice>
        <mc:Fallback xmlns="">
          <p:sp>
            <p:nvSpPr>
              <p:cNvPr id="3" name="Прямоугольник 2">
                <a:extLst>
                  <a:ext uri="{FF2B5EF4-FFF2-40B4-BE49-F238E27FC236}">
                    <a16:creationId xmlns:a16="http://schemas.microsoft.com/office/drawing/2014/main" id="{8DD8004B-E5D0-41CA-9299-2A0FBAEBA956}"/>
                  </a:ext>
                </a:extLst>
              </p:cNvPr>
              <p:cNvSpPr>
                <a:spLocks noRot="1" noChangeAspect="1" noMove="1" noResize="1" noEditPoints="1" noAdjustHandles="1" noChangeArrowheads="1" noChangeShapeType="1" noTextEdit="1"/>
              </p:cNvSpPr>
              <p:nvPr/>
            </p:nvSpPr>
            <p:spPr>
              <a:xfrm>
                <a:off x="186812" y="692693"/>
                <a:ext cx="11700387" cy="5863144"/>
              </a:xfrm>
              <a:prstGeom prst="rect">
                <a:avLst/>
              </a:prstGeom>
              <a:blipFill>
                <a:blip r:embed="rId2"/>
                <a:stretch>
                  <a:fillRect t="-937"/>
                </a:stretch>
              </a:blipFill>
            </p:spPr>
            <p:txBody>
              <a:bodyPr/>
              <a:lstStyle/>
              <a:p>
                <a:r>
                  <a:rPr lang="ru-RU">
                    <a:noFill/>
                  </a:rPr>
                  <a:t> </a:t>
                </a:r>
              </a:p>
            </p:txBody>
          </p:sp>
        </mc:Fallback>
      </mc:AlternateContent>
    </p:spTree>
    <p:extLst>
      <p:ext uri="{BB962C8B-B14F-4D97-AF65-F5344CB8AC3E}">
        <p14:creationId xmlns:p14="http://schemas.microsoft.com/office/powerpoint/2010/main" val="100323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5274E2DD-62DA-4183-B672-B0E8B7EDEB28}"/>
                  </a:ext>
                </a:extLst>
              </p:cNvPr>
              <p:cNvSpPr/>
              <p:nvPr/>
            </p:nvSpPr>
            <p:spPr>
              <a:xfrm>
                <a:off x="147484" y="166837"/>
                <a:ext cx="11867535"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2. Коэффициенты усиления:</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marL="1257300" lvl="2"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по напряжению </a:t>
                </a:r>
                <a14:m>
                  <m:oMath xmlns:m="http://schemas.openxmlformats.org/officeDocument/2006/math">
                    <m:sSub>
                      <m:sSubPr>
                        <m:ctrlPr>
                          <a:rPr lang="ru-RU" sz="320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𝑈</m:t>
                        </m:r>
                      </m:sub>
                    </m:sSub>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b>
                          <m:sSubPr>
                            <m:ctrlPr>
                              <a:rPr lang="ru-RU" sz="3200" i="1">
                                <a:latin typeface="Cambria Math" panose="02040503050406030204" pitchFamily="18" charset="0"/>
                              </a:rPr>
                            </m:ctrlPr>
                          </m:sSubPr>
                          <m:e>
                            <m:r>
                              <a:rPr lang="en-US" sz="3200" b="0" i="1" smtClean="0">
                                <a:latin typeface="Cambria Math" panose="02040503050406030204" pitchFamily="18" charset="0"/>
                              </a:rPr>
                              <m:t>𝑈</m:t>
                            </m:r>
                          </m:e>
                          <m:sub>
                            <m:r>
                              <a:rPr lang="ru-RU" sz="3200" b="0" i="1" smtClean="0">
                                <a:latin typeface="Cambria Math" panose="02040503050406030204" pitchFamily="18" charset="0"/>
                              </a:rPr>
                              <m:t>вых</m:t>
                            </m:r>
                          </m:sub>
                        </m:sSub>
                      </m:num>
                      <m:den>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вх</m:t>
                            </m:r>
                          </m:sub>
                        </m:sSub>
                      </m:den>
                    </m:f>
                  </m:oMath>
                </a14:m>
                <a:endParaRPr lang="en-US" sz="2400" dirty="0">
                  <a:latin typeface="Times New Roman" panose="02020603050405020304" pitchFamily="18" charset="0"/>
                  <a:cs typeface="Times New Roman" panose="02020603050405020304" pitchFamily="18" charset="0"/>
                </a:endParaRPr>
              </a:p>
              <a:p>
                <a:pPr lvl="2" algn="just">
                  <a:lnSpc>
                    <a:spcPts val="3000"/>
                  </a:lnSpc>
                </a:pPr>
                <a:endParaRPr lang="en-US" sz="2400" dirty="0">
                  <a:latin typeface="Times New Roman" panose="02020603050405020304" pitchFamily="18" charset="0"/>
                  <a:cs typeface="Times New Roman" panose="02020603050405020304" pitchFamily="18" charset="0"/>
                </a:endParaRPr>
              </a:p>
              <a:p>
                <a:pPr marL="1257300" lvl="2"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по току</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r>
                      <a:rPr lang="en-US" sz="3200" i="1">
                        <a:latin typeface="Cambria Math" panose="02040503050406030204" pitchFamily="18" charset="0"/>
                      </a:rPr>
                      <m:t>= </m:t>
                    </m:r>
                    <m:f>
                      <m:fPr>
                        <m:ctrlPr>
                          <a:rPr lang="en-US" sz="3200" i="1">
                            <a:latin typeface="Cambria Math" panose="02040503050406030204" pitchFamily="18" charset="0"/>
                          </a:rPr>
                        </m:ctrlPr>
                      </m:fPr>
                      <m:num>
                        <m:sSub>
                          <m:sSubPr>
                            <m:ctrlPr>
                              <a:rPr lang="ru-RU" sz="3200" i="1">
                                <a:latin typeface="Cambria Math" panose="02040503050406030204" pitchFamily="18" charset="0"/>
                              </a:rPr>
                            </m:ctrlPr>
                          </m:sSubPr>
                          <m:e>
                            <m:r>
                              <a:rPr lang="en-US" sz="3200" b="0" i="1" smtClean="0">
                                <a:latin typeface="Cambria Math" panose="02040503050406030204" pitchFamily="18" charset="0"/>
                              </a:rPr>
                              <m:t>𝐼</m:t>
                            </m:r>
                          </m:e>
                          <m:sub>
                            <m:r>
                              <a:rPr lang="ru-RU" sz="3200" i="1">
                                <a:latin typeface="Cambria Math" panose="02040503050406030204" pitchFamily="18" charset="0"/>
                              </a:rPr>
                              <m:t>вых</m:t>
                            </m:r>
                          </m:sub>
                        </m:sSub>
                      </m:num>
                      <m:den>
                        <m:sSub>
                          <m:sSubPr>
                            <m:ctrlPr>
                              <a:rPr lang="ru-RU" sz="3200" i="1" smtClean="0">
                                <a:latin typeface="Cambria Math" panose="02040503050406030204" pitchFamily="18" charset="0"/>
                              </a:rPr>
                            </m:ctrlPr>
                          </m:sSubPr>
                          <m:e>
                            <m:r>
                              <a:rPr lang="en-US" sz="3200" b="0" i="1" smtClean="0">
                                <a:latin typeface="Cambria Math" panose="02040503050406030204" pitchFamily="18" charset="0"/>
                              </a:rPr>
                              <m:t>𝐼</m:t>
                            </m:r>
                          </m:e>
                          <m:sub>
                            <m:r>
                              <a:rPr lang="ru-RU" sz="3200" i="1">
                                <a:latin typeface="Cambria Math" panose="02040503050406030204" pitchFamily="18" charset="0"/>
                              </a:rPr>
                              <m:t>вх</m:t>
                            </m:r>
                          </m:sub>
                        </m:sSub>
                      </m:den>
                    </m:f>
                  </m:oMath>
                </a14:m>
                <a:endParaRPr lang="en-US" sz="2400" dirty="0">
                  <a:latin typeface="Times New Roman" panose="02020603050405020304" pitchFamily="18" charset="0"/>
                  <a:cs typeface="Times New Roman" panose="02020603050405020304" pitchFamily="18" charset="0"/>
                </a:endParaRPr>
              </a:p>
              <a:p>
                <a:pPr lvl="2" algn="just">
                  <a:lnSpc>
                    <a:spcPts val="3000"/>
                  </a:lnSpc>
                </a:pPr>
                <a:endParaRPr lang="en-US" sz="2400" dirty="0">
                  <a:latin typeface="Times New Roman" panose="02020603050405020304" pitchFamily="18" charset="0"/>
                  <a:cs typeface="Times New Roman" panose="02020603050405020304" pitchFamily="18" charset="0"/>
                </a:endParaRPr>
              </a:p>
              <a:p>
                <a:pPr marL="1257300" lvl="2" indent="-342900" algn="just">
                  <a:lnSpc>
                    <a:spcPts val="3000"/>
                  </a:lnSpc>
                  <a:buFont typeface="Wingdings" panose="05000000000000000000" pitchFamily="2" charset="2"/>
                  <a:buChar char="Ø"/>
                </a:pPr>
                <a:r>
                  <a:rPr lang="ru-RU" sz="2400" dirty="0">
                    <a:latin typeface="Times New Roman" panose="02020603050405020304" pitchFamily="18" charset="0"/>
                    <a:cs typeface="Times New Roman" panose="02020603050405020304" pitchFamily="18" charset="0"/>
                  </a:rPr>
                  <a:t>по мощности</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𝑃</m:t>
                        </m:r>
                      </m:sub>
                    </m:sSub>
                    <m:r>
                      <a:rPr lang="en-US" sz="3200" i="1">
                        <a:latin typeface="Cambria Math" panose="02040503050406030204" pitchFamily="18" charset="0"/>
                      </a:rPr>
                      <m:t>= </m:t>
                    </m:r>
                    <m:f>
                      <m:fPr>
                        <m:ctrlPr>
                          <a:rPr lang="en-US" sz="3200" i="1">
                            <a:latin typeface="Cambria Math" panose="02040503050406030204" pitchFamily="18" charset="0"/>
                          </a:rPr>
                        </m:ctrlPr>
                      </m:fPr>
                      <m:num>
                        <m:sSub>
                          <m:sSubPr>
                            <m:ctrlPr>
                              <a:rPr lang="ru-RU" sz="3200" i="1">
                                <a:latin typeface="Cambria Math" panose="02040503050406030204" pitchFamily="18" charset="0"/>
                              </a:rPr>
                            </m:ctrlPr>
                          </m:sSubPr>
                          <m:e>
                            <m:r>
                              <a:rPr lang="en-US" sz="3200" b="0" i="1" smtClean="0">
                                <a:latin typeface="Cambria Math" panose="02040503050406030204" pitchFamily="18" charset="0"/>
                              </a:rPr>
                              <m:t>𝑃</m:t>
                            </m:r>
                          </m:e>
                          <m:sub>
                            <m:r>
                              <a:rPr lang="ru-RU" sz="3200" i="1">
                                <a:latin typeface="Cambria Math" panose="02040503050406030204" pitchFamily="18" charset="0"/>
                              </a:rPr>
                              <m:t>вых</m:t>
                            </m:r>
                          </m:sub>
                        </m:sSub>
                      </m:num>
                      <m:den>
                        <m:sSub>
                          <m:sSubPr>
                            <m:ctrlPr>
                              <a:rPr lang="ru-RU" sz="3200" i="1">
                                <a:latin typeface="Cambria Math" panose="02040503050406030204" pitchFamily="18" charset="0"/>
                              </a:rPr>
                            </m:ctrlPr>
                          </m:sSubPr>
                          <m:e>
                            <m:r>
                              <a:rPr lang="en-US" sz="3200" b="0" i="1" smtClean="0">
                                <a:latin typeface="Cambria Math" panose="02040503050406030204" pitchFamily="18" charset="0"/>
                              </a:rPr>
                              <m:t>𝑃</m:t>
                            </m:r>
                          </m:e>
                          <m:sub>
                            <m:r>
                              <a:rPr lang="ru-RU" sz="3200" i="1">
                                <a:latin typeface="Cambria Math" panose="02040503050406030204" pitchFamily="18" charset="0"/>
                              </a:rPr>
                              <m:t>вх</m:t>
                            </m:r>
                          </m:sub>
                        </m:sSub>
                      </m:den>
                    </m:f>
                    <m:r>
                      <a:rPr lang="en-US" sz="3200" b="0" i="1" smtClean="0">
                        <a:latin typeface="Cambria Math" panose="02040503050406030204" pitchFamily="18" charset="0"/>
                      </a:rPr>
                      <m:t>=</m:t>
                    </m:r>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𝑈</m:t>
                        </m:r>
                      </m:sub>
                    </m:sSub>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𝐼</m:t>
                        </m:r>
                      </m:sub>
                    </m:sSub>
                  </m:oMath>
                </a14:m>
                <a:endParaRPr lang="en-US" sz="2400" dirty="0">
                  <a:latin typeface="Times New Roman" panose="02020603050405020304" pitchFamily="18" charset="0"/>
                  <a:cs typeface="Times New Roman" panose="02020603050405020304" pitchFamily="18" charset="0"/>
                </a:endParaRPr>
              </a:p>
              <a:p>
                <a:pPr marL="0" lvl="2" indent="540000" algn="just">
                  <a:lnSpc>
                    <a:spcPts val="3000"/>
                  </a:lnSpc>
                </a:pPr>
                <a:r>
                  <a:rPr lang="en-US" sz="2400" dirty="0">
                    <a:latin typeface="Times New Roman" panose="02020603050405020304" pitchFamily="18" charset="0"/>
                    <a:cs typeface="Times New Roman" panose="02020603050405020304" pitchFamily="18" charset="0"/>
                  </a:rPr>
                  <a:t>3.</a:t>
                </a:r>
                <a:r>
                  <a:rPr lang="ru-RU" b="1" i="1" dirty="0"/>
                  <a:t> </a:t>
                </a:r>
                <a:r>
                  <a:rPr lang="ru-RU" sz="2400" dirty="0">
                    <a:latin typeface="Times New Roman" panose="02020603050405020304" pitchFamily="18" charset="0"/>
                    <a:cs typeface="Times New Roman" panose="02020603050405020304" pitchFamily="18" charset="0"/>
                  </a:rPr>
                  <a:t>Коэффициент полезного действия: </a:t>
                </a:r>
              </a:p>
              <a:p>
                <a:pPr marL="0" lvl="2" indent="540000" algn="just">
                  <a:lnSpc>
                    <a:spcPts val="3000"/>
                  </a:lnSpc>
                </a:pPr>
                <a:endParaRPr lang="ru-RU" sz="2400" dirty="0">
                  <a:latin typeface="Times New Roman" panose="02020603050405020304" pitchFamily="18" charset="0"/>
                  <a:cs typeface="Times New Roman" panose="02020603050405020304" pitchFamily="18" charset="0"/>
                </a:endParaRPr>
              </a:p>
              <a:p>
                <a:pPr marL="0" lvl="2" indent="540000" algn="just">
                  <a:lnSpc>
                    <a:spcPts val="3000"/>
                  </a:lnSpc>
                </a:pPr>
                <a:r>
                  <a:rPr lang="ru-RU" sz="2400" dirty="0"/>
                  <a:t>	</a:t>
                </a:r>
                <a:r>
                  <a:rPr lang="en-US" sz="3200" dirty="0">
                    <a:latin typeface="Times New Roman" panose="02020603050405020304" pitchFamily="18" charset="0"/>
                    <a:cs typeface="Times New Roman" panose="02020603050405020304" pitchFamily="18" charset="0"/>
                  </a:rPr>
                  <a:t>h </a:t>
                </a:r>
                <a14:m>
                  <m:oMath xmlns:m="http://schemas.openxmlformats.org/officeDocument/2006/math">
                    <m:r>
                      <a:rPr lang="en-US" sz="3200" i="1">
                        <a:latin typeface="Cambria Math" panose="02040503050406030204" pitchFamily="18" charset="0"/>
                      </a:rPr>
                      <m:t>= </m:t>
                    </m:r>
                    <m:f>
                      <m:fPr>
                        <m:ctrlPr>
                          <a:rPr lang="en-US" sz="3200" i="1">
                            <a:latin typeface="Cambria Math" panose="02040503050406030204" pitchFamily="18" charset="0"/>
                          </a:rPr>
                        </m:ctrlPr>
                      </m:fPr>
                      <m:num>
                        <m:sSub>
                          <m:sSubPr>
                            <m:ctrlPr>
                              <a:rPr lang="ru-RU" sz="3200" i="1">
                                <a:latin typeface="Cambria Math" panose="02040503050406030204" pitchFamily="18" charset="0"/>
                              </a:rPr>
                            </m:ctrlPr>
                          </m:sSubPr>
                          <m:e>
                            <m:r>
                              <a:rPr lang="en-US" sz="3200" b="0" i="1" smtClean="0">
                                <a:latin typeface="Cambria Math" panose="02040503050406030204" pitchFamily="18" charset="0"/>
                              </a:rPr>
                              <m:t>𝑃</m:t>
                            </m:r>
                          </m:e>
                          <m:sub>
                            <m:r>
                              <a:rPr lang="ru-RU" sz="3200" i="1">
                                <a:latin typeface="Cambria Math" panose="02040503050406030204" pitchFamily="18" charset="0"/>
                              </a:rPr>
                              <m:t>вых</m:t>
                            </m:r>
                          </m:sub>
                        </m:sSub>
                      </m:num>
                      <m:den>
                        <m:sSub>
                          <m:sSubPr>
                            <m:ctrlPr>
                              <a:rPr lang="ru-RU" sz="3200" i="1" smtClean="0">
                                <a:latin typeface="Cambria Math" panose="02040503050406030204" pitchFamily="18" charset="0"/>
                              </a:rPr>
                            </m:ctrlPr>
                          </m:sSubPr>
                          <m:e>
                            <m:r>
                              <a:rPr lang="en-US" sz="3200" b="0" i="1" smtClean="0">
                                <a:latin typeface="Cambria Math" panose="02040503050406030204" pitchFamily="18" charset="0"/>
                              </a:rPr>
                              <m:t>𝑃</m:t>
                            </m:r>
                          </m:e>
                          <m:sub>
                            <m:r>
                              <a:rPr lang="ru-RU" sz="3200" b="0" i="1" smtClean="0">
                                <a:latin typeface="Cambria Math" panose="02040503050406030204" pitchFamily="18" charset="0"/>
                              </a:rPr>
                              <m:t>п</m:t>
                            </m:r>
                          </m:sub>
                        </m:sSub>
                      </m:den>
                    </m:f>
                  </m:oMath>
                </a14:m>
                <a:r>
                  <a:rPr lang="ru-RU" sz="2400" dirty="0">
                    <a:latin typeface="Times New Roman" panose="02020603050405020304" pitchFamily="18" charset="0"/>
                    <a:cs typeface="Times New Roman" panose="02020603050405020304" pitchFamily="18" charset="0"/>
                  </a:rPr>
                  <a:t> ,</a:t>
                </a:r>
              </a:p>
              <a:p>
                <a:pPr marL="0" lvl="2" indent="540000" algn="just">
                  <a:lnSpc>
                    <a:spcPts val="3000"/>
                  </a:lnSpc>
                </a:pPr>
                <a:endParaRPr lang="ru-RU" sz="2400" dirty="0">
                  <a:latin typeface="Times New Roman" panose="02020603050405020304" pitchFamily="18" charset="0"/>
                  <a:cs typeface="Times New Roman" panose="02020603050405020304" pitchFamily="18" charset="0"/>
                </a:endParaRPr>
              </a:p>
              <a:p>
                <a:pPr marL="0" lvl="2" indent="540000" algn="just">
                  <a:lnSpc>
                    <a:spcPts val="3000"/>
                  </a:lnSpc>
                </a:pPr>
                <a:r>
                  <a:rPr lang="ru-RU" sz="2400" dirty="0">
                    <a:latin typeface="Times New Roman" panose="02020603050405020304" pitchFamily="18" charset="0"/>
                    <a:cs typeface="Times New Roman" panose="02020603050405020304" pitchFamily="18" charset="0"/>
                  </a:rPr>
                  <a:t> где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𝑃</m:t>
                        </m:r>
                      </m:e>
                      <m:sub>
                        <m:r>
                          <a:rPr lang="ru-RU" sz="2400" i="1">
                            <a:latin typeface="Cambria Math" panose="02040503050406030204" pitchFamily="18" charset="0"/>
                          </a:rPr>
                          <m:t>п</m:t>
                        </m:r>
                      </m:sub>
                    </m:sSub>
                  </m:oMath>
                </a14:m>
                <a:r>
                  <a:rPr lang="ru-RU" sz="2400" dirty="0">
                    <a:latin typeface="Times New Roman" panose="02020603050405020304" pitchFamily="18" charset="0"/>
                    <a:cs typeface="Times New Roman" panose="02020603050405020304" pitchFamily="18" charset="0"/>
                  </a:rPr>
                  <a:t> – мощность, потребляемая от источника питания;</a:t>
                </a:r>
              </a:p>
              <a:p>
                <a:pPr marL="0" lvl="2" indent="540000" algn="just">
                  <a:lnSpc>
                    <a:spcPts val="3000"/>
                  </a:lnSpc>
                </a:pPr>
                <a:endParaRPr lang="en-US" sz="2400"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5274E2DD-62DA-4183-B672-B0E8B7EDEB28}"/>
                  </a:ext>
                </a:extLst>
              </p:cNvPr>
              <p:cNvSpPr>
                <a:spLocks noRot="1" noChangeAspect="1" noMove="1" noResize="1" noEditPoints="1" noAdjustHandles="1" noChangeArrowheads="1" noChangeShapeType="1" noTextEdit="1"/>
              </p:cNvSpPr>
              <p:nvPr/>
            </p:nvSpPr>
            <p:spPr>
              <a:xfrm>
                <a:off x="147484" y="166837"/>
                <a:ext cx="11867535" cy="5069658"/>
              </a:xfrm>
              <a:prstGeom prst="rect">
                <a:avLst/>
              </a:prstGeom>
              <a:blipFill>
                <a:blip r:embed="rId2"/>
                <a:stretch>
                  <a:fillRect t="-1082"/>
                </a:stretch>
              </a:blipFill>
            </p:spPr>
            <p:txBody>
              <a:bodyPr/>
              <a:lstStyle/>
              <a:p>
                <a:r>
                  <a:rPr lang="ru-RU">
                    <a:noFill/>
                  </a:rPr>
                  <a:t> </a:t>
                </a:r>
              </a:p>
            </p:txBody>
          </p:sp>
        </mc:Fallback>
      </mc:AlternateContent>
    </p:spTree>
    <p:extLst>
      <p:ext uri="{BB962C8B-B14F-4D97-AF65-F5344CB8AC3E}">
        <p14:creationId xmlns:p14="http://schemas.microsoft.com/office/powerpoint/2010/main" val="21403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5D8E0E0E-3483-42A6-9008-44FE69189C28}"/>
                  </a:ext>
                </a:extLst>
              </p:cNvPr>
              <p:cNvSpPr/>
              <p:nvPr/>
            </p:nvSpPr>
            <p:spPr>
              <a:xfrm>
                <a:off x="186813" y="184354"/>
                <a:ext cx="11818374" cy="3146054"/>
              </a:xfrm>
              <a:prstGeom prst="rect">
                <a:avLst/>
              </a:prstGeom>
            </p:spPr>
            <p:txBody>
              <a:bodyPr wrap="square">
                <a:spAutoFit/>
              </a:bodyPr>
              <a:lstStyle/>
              <a:p>
                <a:pPr marL="0" lvl="2" indent="540000" algn="just">
                  <a:lnSpc>
                    <a:spcPts val="3000"/>
                  </a:lnSpc>
                </a:pPr>
                <a:r>
                  <a:rPr lang="ru-RU" sz="2400" dirty="0">
                    <a:latin typeface="Times New Roman" panose="02020603050405020304" pitchFamily="18" charset="0"/>
                    <a:cs typeface="Times New Roman" panose="02020603050405020304" pitchFamily="18" charset="0"/>
                  </a:rPr>
                  <a:t>4. Динамический диапазон:</a:t>
                </a:r>
              </a:p>
              <a:p>
                <a:pPr marL="0" lvl="2" indent="540000" algn="just">
                  <a:lnSpc>
                    <a:spcPts val="3000"/>
                  </a:lnSpc>
                </a:pPr>
                <a:endParaRPr lang="ru-RU" sz="3200" dirty="0">
                  <a:latin typeface="Times New Roman" panose="02020603050405020304" pitchFamily="18" charset="0"/>
                  <a:cs typeface="Times New Roman" panose="02020603050405020304" pitchFamily="18" charset="0"/>
                </a:endParaRPr>
              </a:p>
              <a:p>
                <a:pPr marL="0" lvl="2" indent="540000" algn="just">
                  <a:lnSpc>
                    <a:spcPts val="3000"/>
                  </a:lnSpc>
                </a:pPr>
                <a:r>
                  <a:rPr lang="ru-RU" sz="3200" dirty="0"/>
                  <a:t>	</a:t>
                </a:r>
                <a:r>
                  <a:rPr lang="en-US" sz="3200" dirty="0"/>
                  <a:t>D </a:t>
                </a:r>
                <a14:m>
                  <m:oMath xmlns:m="http://schemas.openxmlformats.org/officeDocument/2006/math">
                    <m:r>
                      <a:rPr lang="en-US" sz="3200" i="1">
                        <a:latin typeface="Cambria Math" panose="02040503050406030204" pitchFamily="18" charset="0"/>
                      </a:rPr>
                      <m:t>= </m:t>
                    </m:r>
                    <m:f>
                      <m:fPr>
                        <m:ctrlPr>
                          <a:rPr lang="en-US" sz="3200" i="1">
                            <a:latin typeface="Cambria Math" panose="02040503050406030204" pitchFamily="18" charset="0"/>
                          </a:rPr>
                        </m:ctrlPr>
                      </m:fPr>
                      <m:num>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вх.макс</m:t>
                            </m:r>
                          </m:sub>
                        </m:sSub>
                      </m:num>
                      <m:den>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вх.мин</m:t>
                            </m:r>
                          </m:sub>
                        </m:sSub>
                      </m:den>
                    </m:f>
                  </m:oMath>
                </a14:m>
                <a:r>
                  <a:rPr lang="ru-RU" sz="3200" dirty="0">
                    <a:latin typeface="Times New Roman" panose="02020603050405020304" pitchFamily="18" charset="0"/>
                    <a:cs typeface="Times New Roman" panose="02020603050405020304" pitchFamily="18" charset="0"/>
                  </a:rPr>
                  <a:t>,</a:t>
                </a:r>
              </a:p>
              <a:p>
                <a:pPr marL="0" lvl="2" indent="540000" algn="just">
                  <a:lnSpc>
                    <a:spcPts val="3000"/>
                  </a:lnSpc>
                </a:pPr>
                <a:endParaRPr lang="ru-RU" sz="3200" dirty="0">
                  <a:latin typeface="Times New Roman" panose="02020603050405020304" pitchFamily="18" charset="0"/>
                  <a:cs typeface="Times New Roman" panose="02020603050405020304" pitchFamily="18" charset="0"/>
                </a:endParaRPr>
              </a:p>
              <a:p>
                <a:pPr marL="0" lvl="2" indent="540000" algn="just">
                  <a:lnSpc>
                    <a:spcPts val="3000"/>
                  </a:lnSpc>
                </a:pPr>
                <a:r>
                  <a:rPr lang="ru-RU" sz="2400" dirty="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вх.макс</m:t>
                        </m:r>
                      </m:sub>
                    </m:sSub>
                  </m:oMath>
                </a14:m>
                <a:r>
                  <a:rPr lang="ru-RU" sz="2400" dirty="0">
                    <a:latin typeface="Times New Roman" panose="02020603050405020304" pitchFamily="18" charset="0"/>
                    <a:cs typeface="Times New Roman" panose="02020603050405020304" pitchFamily="18" charset="0"/>
                  </a:rPr>
                  <a:t> – максимально допустимое входное напряжение, превышение которого вызывает недопустимые нелинейные искажения сигнала;</a:t>
                </a:r>
              </a:p>
              <a:p>
                <a:pPr marL="0" lvl="2" indent="540000" algn="just">
                  <a:lnSpc>
                    <a:spcPts val="3000"/>
                  </a:lnSpc>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вх.м</m:t>
                        </m:r>
                        <m:r>
                          <a:rPr lang="ru-RU" sz="2400" b="0" i="1" smtClean="0">
                            <a:latin typeface="Cambria Math" panose="02040503050406030204" pitchFamily="18" charset="0"/>
                            <a:cs typeface="Times New Roman" panose="02020603050405020304" pitchFamily="18" charset="0"/>
                          </a:rPr>
                          <m:t>ин</m:t>
                        </m:r>
                      </m:sub>
                    </m:sSub>
                  </m:oMath>
                </a14:m>
                <a:r>
                  <a:rPr lang="ru-RU" sz="2400" dirty="0">
                    <a:latin typeface="Times New Roman" panose="02020603050405020304" pitchFamily="18" charset="0"/>
                    <a:cs typeface="Times New Roman" panose="02020603050405020304" pitchFamily="18" charset="0"/>
                  </a:rPr>
                  <a:t> –минимальное входное напряжение, ниже которого выходной сигнал невозможно различить на фоне собственных помех усилителя.</a:t>
                </a:r>
              </a:p>
            </p:txBody>
          </p:sp>
        </mc:Choice>
        <mc:Fallback xmlns="">
          <p:sp>
            <p:nvSpPr>
              <p:cNvPr id="2" name="Прямоугольник 1">
                <a:extLst>
                  <a:ext uri="{FF2B5EF4-FFF2-40B4-BE49-F238E27FC236}">
                    <a16:creationId xmlns:a16="http://schemas.microsoft.com/office/drawing/2014/main" id="{5D8E0E0E-3483-42A6-9008-44FE69189C28}"/>
                  </a:ext>
                </a:extLst>
              </p:cNvPr>
              <p:cNvSpPr>
                <a:spLocks noRot="1" noChangeAspect="1" noMove="1" noResize="1" noEditPoints="1" noAdjustHandles="1" noChangeArrowheads="1" noChangeShapeType="1" noTextEdit="1"/>
              </p:cNvSpPr>
              <p:nvPr/>
            </p:nvSpPr>
            <p:spPr>
              <a:xfrm>
                <a:off x="186813" y="184354"/>
                <a:ext cx="11818374" cy="3146054"/>
              </a:xfrm>
              <a:prstGeom prst="rect">
                <a:avLst/>
              </a:prstGeom>
              <a:blipFill>
                <a:blip r:embed="rId2"/>
                <a:stretch>
                  <a:fillRect l="-826" t="-1744" r="-826" b="-3488"/>
                </a:stretch>
              </a:blipFill>
            </p:spPr>
            <p:txBody>
              <a:bodyPr/>
              <a:lstStyle/>
              <a:p>
                <a:r>
                  <a:rPr lang="ru-RU">
                    <a:noFill/>
                  </a:rPr>
                  <a:t> </a:t>
                </a:r>
              </a:p>
            </p:txBody>
          </p:sp>
        </mc:Fallback>
      </mc:AlternateContent>
    </p:spTree>
    <p:extLst>
      <p:ext uri="{BB962C8B-B14F-4D97-AF65-F5344CB8AC3E}">
        <p14:creationId xmlns:p14="http://schemas.microsoft.com/office/powerpoint/2010/main" val="48907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BF101F7A-E1B6-4C3F-8438-00EC71655C85}"/>
                  </a:ext>
                </a:extLst>
              </p:cNvPr>
              <p:cNvSpPr/>
              <p:nvPr/>
            </p:nvSpPr>
            <p:spPr>
              <a:xfrm>
                <a:off x="196645" y="277265"/>
                <a:ext cx="11562735" cy="1991892"/>
              </a:xfrm>
              <a:prstGeom prst="rect">
                <a:avLst/>
              </a:prstGeom>
            </p:spPr>
            <p:txBody>
              <a:bodyPr wrap="square">
                <a:spAutoFit/>
              </a:bodyPr>
              <a:lstStyle/>
              <a:p>
                <a:pPr marL="0" lvl="2" indent="540000" algn="just">
                  <a:lnSpc>
                    <a:spcPts val="3000"/>
                  </a:lnSpc>
                </a:pPr>
                <a:r>
                  <a:rPr lang="ru-RU" sz="2400" dirty="0">
                    <a:latin typeface="Times New Roman" panose="02020603050405020304" pitchFamily="18" charset="0"/>
                    <a:cs typeface="Times New Roman" panose="02020603050405020304" pitchFamily="18" charset="0"/>
                  </a:rPr>
                  <a:t>Для оценки прохождения через усилитель синусоидального сигнала используется </a:t>
                </a:r>
                <a:r>
                  <a:rPr lang="ru-RU" sz="2400" dirty="0">
                    <a:solidFill>
                      <a:srgbClr val="FFFF00"/>
                    </a:solidFill>
                    <a:latin typeface="Times New Roman" panose="02020603050405020304" pitchFamily="18" charset="0"/>
                    <a:cs typeface="Times New Roman" panose="02020603050405020304" pitchFamily="18" charset="0"/>
                  </a:rPr>
                  <a:t>комплексный коэффициент усиления</a:t>
                </a:r>
                <a:r>
                  <a:rPr lang="ru-RU" sz="2400" dirty="0">
                    <a:latin typeface="Times New Roman" panose="02020603050405020304" pitchFamily="18" charset="0"/>
                    <a:cs typeface="Times New Roman" panose="02020603050405020304" pitchFamily="18" charset="0"/>
                  </a:rPr>
                  <a:t>. Например, комплексный коэффициент усиления по напряжению представляет собой отношение комплексных амплитуд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ru-RU"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вх.макс</m:t>
                        </m:r>
                      </m:sub>
                    </m:sSub>
                  </m:oMath>
                </a14:m>
                <a:r>
                  <a:rPr lang="ru-RU" sz="24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вх.мин</m:t>
                        </m:r>
                      </m:sub>
                    </m:sSub>
                  </m:oMath>
                </a14:m>
                <a:r>
                  <a:rPr lang="ru-RU" sz="2400" dirty="0">
                    <a:latin typeface="Times New Roman" panose="02020603050405020304" pitchFamily="18" charset="0"/>
                    <a:cs typeface="Times New Roman" panose="02020603050405020304" pitchFamily="18" charset="0"/>
                  </a:rPr>
                  <a:t>) или действующих значений </a:t>
                </a:r>
                <a:r>
                  <a:rPr lang="en-US"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вых</m:t>
                        </m:r>
                      </m:sub>
                    </m:sSub>
                  </m:oMath>
                </a14:m>
                <a:r>
                  <a:rPr lang="ru-RU" sz="24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𝑈</m:t>
                        </m:r>
                      </m:e>
                      <m:sub>
                        <m:r>
                          <a:rPr lang="ru-RU" sz="2400" i="1">
                            <a:latin typeface="Cambria Math" panose="02040503050406030204" pitchFamily="18" charset="0"/>
                            <a:cs typeface="Times New Roman" panose="02020603050405020304" pitchFamily="18" charset="0"/>
                          </a:rPr>
                          <m:t>вх</m:t>
                        </m:r>
                      </m:sub>
                    </m:sSub>
                  </m:oMath>
                </a14:m>
                <a:r>
                  <a:rPr lang="ru-RU" sz="2400" dirty="0">
                    <a:latin typeface="Times New Roman" panose="02020603050405020304" pitchFamily="18" charset="0"/>
                    <a:cs typeface="Times New Roman" panose="02020603050405020304" pitchFamily="18" charset="0"/>
                  </a:rPr>
                  <a:t>) выходного и входного напряжений:</a:t>
                </a:r>
              </a:p>
            </p:txBody>
          </p:sp>
        </mc:Choice>
        <mc:Fallback xmlns="">
          <p:sp>
            <p:nvSpPr>
              <p:cNvPr id="2" name="Прямоугольник 1">
                <a:extLst>
                  <a:ext uri="{FF2B5EF4-FFF2-40B4-BE49-F238E27FC236}">
                    <a16:creationId xmlns:a16="http://schemas.microsoft.com/office/drawing/2014/main" id="{BF101F7A-E1B6-4C3F-8438-00EC71655C85}"/>
                  </a:ext>
                </a:extLst>
              </p:cNvPr>
              <p:cNvSpPr>
                <a:spLocks noRot="1" noChangeAspect="1" noMove="1" noResize="1" noEditPoints="1" noAdjustHandles="1" noChangeArrowheads="1" noChangeShapeType="1" noTextEdit="1"/>
              </p:cNvSpPr>
              <p:nvPr/>
            </p:nvSpPr>
            <p:spPr>
              <a:xfrm>
                <a:off x="196645" y="277265"/>
                <a:ext cx="11562735" cy="1991892"/>
              </a:xfrm>
              <a:prstGeom prst="rect">
                <a:avLst/>
              </a:prstGeom>
              <a:blipFill>
                <a:blip r:embed="rId2"/>
                <a:stretch>
                  <a:fillRect l="-791" t="-2752" r="-843" b="-611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577CDE-2ED0-4F27-9D1F-0277D241C688}"/>
                  </a:ext>
                </a:extLst>
              </p:cNvPr>
              <p:cNvSpPr txBox="1"/>
              <p:nvPr/>
            </p:nvSpPr>
            <p:spPr>
              <a:xfrm>
                <a:off x="3852405" y="2269157"/>
                <a:ext cx="4487190" cy="757836"/>
              </a:xfrm>
              <a:prstGeom prst="rect">
                <a:avLst/>
              </a:prstGeom>
              <a:noFill/>
            </p:spPr>
            <p:txBody>
              <a:bodyPr wrap="none" lIns="0" tIns="0" rIns="0" bIns="0" rtlCol="0">
                <a:spAutoFit/>
              </a:bodyPr>
              <a:lstStyle/>
              <a:p>
                <a14:m>
                  <m:oMath xmlns:m="http://schemas.openxmlformats.org/officeDocument/2006/math">
                    <m:sSub>
                      <m:sSubPr>
                        <m:ctrlPr>
                          <a:rPr lang="ru-RU" sz="320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𝑈</m:t>
                        </m:r>
                      </m:sub>
                    </m:sSub>
                    <m:r>
                      <a:rPr lang="en-US" sz="3200" b="0" i="1" smtClean="0">
                        <a:latin typeface="Cambria Math" panose="02040503050406030204" pitchFamily="18" charset="0"/>
                      </a:rPr>
                      <m:t> </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𝑗𝑤</m:t>
                        </m:r>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𝑈</m:t>
                            </m:r>
                          </m:e>
                          <m:sub>
                            <m:r>
                              <a:rPr lang="ru-RU" sz="3200" i="1">
                                <a:latin typeface="Cambria Math" panose="02040503050406030204" pitchFamily="18" charset="0"/>
                                <a:cs typeface="Times New Roman" panose="02020603050405020304" pitchFamily="18" charset="0"/>
                              </a:rPr>
                              <m:t>вых</m:t>
                            </m:r>
                          </m:sub>
                        </m:sSub>
                      </m:num>
                      <m:den>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𝑈</m:t>
                            </m:r>
                          </m:e>
                          <m:sub>
                            <m:r>
                              <a:rPr lang="ru-RU" sz="3200" i="1">
                                <a:latin typeface="Cambria Math" panose="02040503050406030204" pitchFamily="18" charset="0"/>
                                <a:cs typeface="Times New Roman" panose="02020603050405020304" pitchFamily="18" charset="0"/>
                              </a:rPr>
                              <m:t>вх</m:t>
                            </m:r>
                          </m:sub>
                        </m:sSub>
                      </m:den>
                    </m:f>
                  </m:oMath>
                </a14:m>
                <a:r>
                  <a:rPr lang="en-US" sz="3200" dirty="0">
                    <a:latin typeface="Times New Roman" panose="02020603050405020304" pitchFamily="18" charset="0"/>
                    <a:cs typeface="Times New Roman" panose="02020603050405020304" pitchFamily="18" charset="0"/>
                  </a:rPr>
                  <a:t> = |</a:t>
                </a:r>
                <a:r>
                  <a:rPr lang="ru-RU"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𝑈</m:t>
                        </m:r>
                      </m:sub>
                    </m:sSub>
                  </m:oMath>
                </a14:m>
                <a:r>
                  <a:rPr lang="en-US" sz="32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3200" i="1" dirty="0" smtClean="0">
                            <a:latin typeface="Cambria Math" panose="02040503050406030204" pitchFamily="18" charset="0"/>
                          </a:rPr>
                        </m:ctrlPr>
                      </m:sSupPr>
                      <m:e>
                        <m:r>
                          <a:rPr lang="en-US" sz="3200" b="0" i="1" dirty="0" smtClean="0">
                            <a:latin typeface="Cambria Math" panose="02040503050406030204" pitchFamily="18" charset="0"/>
                          </a:rPr>
                          <m:t>𝑒</m:t>
                        </m:r>
                      </m:e>
                      <m:sup>
                        <m:r>
                          <a:rPr lang="en-US" sz="3200" b="0" i="1" dirty="0" smtClean="0">
                            <a:latin typeface="Cambria Math" panose="02040503050406030204" pitchFamily="18" charset="0"/>
                          </a:rPr>
                          <m:t>𝑗𝑤</m:t>
                        </m:r>
                      </m:sup>
                    </m:sSup>
                  </m:oMath>
                </a14:m>
                <a:endParaRPr lang="ru-RU" sz="32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6577CDE-2ED0-4F27-9D1F-0277D241C688}"/>
                  </a:ext>
                </a:extLst>
              </p:cNvPr>
              <p:cNvSpPr txBox="1">
                <a:spLocks noRot="1" noChangeAspect="1" noMove="1" noResize="1" noEditPoints="1" noAdjustHandles="1" noChangeArrowheads="1" noChangeShapeType="1" noTextEdit="1"/>
              </p:cNvSpPr>
              <p:nvPr/>
            </p:nvSpPr>
            <p:spPr>
              <a:xfrm>
                <a:off x="3852405" y="2269157"/>
                <a:ext cx="4487190" cy="757836"/>
              </a:xfrm>
              <a:prstGeom prst="rect">
                <a:avLst/>
              </a:prstGeom>
              <a:blipFill>
                <a:blip r:embed="rId3"/>
                <a:stretch>
                  <a:fillRect t="-4000" b="-8800"/>
                </a:stretch>
              </a:blipFill>
            </p:spPr>
            <p:txBody>
              <a:bodyPr/>
              <a:lstStyle/>
              <a:p>
                <a:r>
                  <a:rPr lang="ru-RU">
                    <a:noFill/>
                  </a:rPr>
                  <a:t> </a:t>
                </a:r>
              </a:p>
            </p:txBody>
          </p:sp>
        </mc:Fallback>
      </mc:AlternateContent>
      <p:sp>
        <p:nvSpPr>
          <p:cNvPr id="4" name="Прямоугольник 3">
            <a:extLst>
              <a:ext uri="{FF2B5EF4-FFF2-40B4-BE49-F238E27FC236}">
                <a16:creationId xmlns:a16="http://schemas.microsoft.com/office/drawing/2014/main" id="{BABE619C-A8BA-4CF8-B3E5-002ABC4CBC3E}"/>
              </a:ext>
            </a:extLst>
          </p:cNvPr>
          <p:cNvSpPr/>
          <p:nvPr/>
        </p:nvSpPr>
        <p:spPr>
          <a:xfrm>
            <a:off x="196645" y="3224356"/>
            <a:ext cx="11562735" cy="158883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где</a:t>
            </a:r>
            <a:r>
              <a:rPr lang="en-US" sz="2400" dirty="0">
                <a:latin typeface="Times New Roman" panose="02020603050405020304" pitchFamily="18" charset="0"/>
                <a:cs typeface="Times New Roman" panose="02020603050405020304" pitchFamily="18" charset="0"/>
              </a:rPr>
              <a:t> J </a:t>
            </a:r>
            <a:r>
              <a:rPr lang="ru-RU" dirty="0"/>
              <a:t>– угол сдвига фазы между выходным и входным напряжениями,</a:t>
            </a:r>
            <a:endParaRPr lang="en-US" dirty="0"/>
          </a:p>
          <a:p>
            <a:pPr indent="540000" algn="just">
              <a:lnSpc>
                <a:spcPts val="3000"/>
              </a:lnSpc>
            </a:pPr>
            <a:r>
              <a:rPr lang="en-US" sz="2400" dirty="0">
                <a:latin typeface="Times New Roman" panose="02020603050405020304" pitchFamily="18" charset="0"/>
                <a:cs typeface="Times New Roman" panose="02020603050405020304" pitchFamily="18" charset="0"/>
              </a:rPr>
              <a:t>W </a:t>
            </a:r>
            <a:r>
              <a:rPr lang="ru-RU" dirty="0"/>
              <a:t>– круговая частота входного сигнала.</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p>
          <a:p>
            <a:pPr indent="540000" algn="just">
              <a:lnSpc>
                <a:spcPts val="3000"/>
              </a:lnSpc>
            </a:pPr>
            <a:r>
              <a:rPr lang="ru-RU" dirty="0"/>
              <a:t>При замене в выражении </a:t>
            </a:r>
            <a:r>
              <a:rPr lang="en-US" dirty="0" err="1"/>
              <a:t>jw</a:t>
            </a:r>
            <a:r>
              <a:rPr lang="en-US" dirty="0"/>
              <a:t> </a:t>
            </a:r>
            <a:r>
              <a:rPr lang="ru-RU" dirty="0"/>
              <a:t>на комплексную переменную </a:t>
            </a:r>
            <a:r>
              <a:rPr lang="ru-RU" i="1" dirty="0"/>
              <a:t>p</a:t>
            </a:r>
            <a:r>
              <a:rPr lang="ru-RU" dirty="0"/>
              <a:t> получается </a:t>
            </a:r>
            <a:r>
              <a:rPr lang="ru-RU" b="1" i="1" dirty="0"/>
              <a:t>передаточная функция усилителя</a:t>
            </a:r>
            <a:r>
              <a:rPr lang="ru-RU" dirty="0"/>
              <a:t>. Например, передаточная функция по напряжению может быть записана как</a:t>
            </a:r>
            <a:endParaRPr lang="ru-RU"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3761FE80-CF7F-43F6-8965-9EF3BC9E50FD}"/>
                  </a:ext>
                </a:extLst>
              </p:cNvPr>
              <p:cNvSpPr/>
              <p:nvPr/>
            </p:nvSpPr>
            <p:spPr>
              <a:xfrm>
                <a:off x="4373509" y="5092518"/>
                <a:ext cx="3444982" cy="11176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3200" i="1" smtClean="0">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𝑈</m:t>
                          </m:r>
                        </m:sub>
                      </m:sSub>
                      <m:r>
                        <a:rPr lang="en-US" sz="3200" i="1">
                          <a:latin typeface="Cambria Math" panose="02040503050406030204" pitchFamily="18" charset="0"/>
                        </a:rPr>
                        <m:t> </m:t>
                      </m:r>
                      <m:d>
                        <m:dPr>
                          <m:ctrlPr>
                            <a:rPr lang="en-US" sz="3200" i="1">
                              <a:latin typeface="Cambria Math" panose="02040503050406030204" pitchFamily="18" charset="0"/>
                            </a:rPr>
                          </m:ctrlPr>
                        </m:dPr>
                        <m:e>
                          <m:r>
                            <a:rPr lang="en-US" sz="3200" b="0" i="1" smtClean="0">
                              <a:latin typeface="Cambria Math" panose="02040503050406030204" pitchFamily="18" charset="0"/>
                            </a:rPr>
                            <m:t>𝑝</m:t>
                          </m:r>
                        </m:e>
                      </m:d>
                      <m:r>
                        <a:rPr lang="en-US" sz="3200" i="1">
                          <a:latin typeface="Cambria Math" panose="02040503050406030204" pitchFamily="18" charset="0"/>
                        </a:rPr>
                        <m:t>= </m:t>
                      </m:r>
                      <m:f>
                        <m:fPr>
                          <m:ctrlPr>
                            <a:rPr lang="en-US" sz="3200" i="1">
                              <a:latin typeface="Cambria Math" panose="02040503050406030204" pitchFamily="18" charset="0"/>
                            </a:rPr>
                          </m:ctrlPr>
                        </m:fPr>
                        <m:num>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𝑈</m:t>
                              </m:r>
                            </m:e>
                            <m:sub>
                              <m:r>
                                <a:rPr lang="ru-RU" sz="3200" i="1">
                                  <a:latin typeface="Cambria Math" panose="02040503050406030204" pitchFamily="18" charset="0"/>
                                  <a:cs typeface="Times New Roman" panose="02020603050405020304" pitchFamily="18" charset="0"/>
                                </a:rPr>
                                <m:t>вых</m:t>
                              </m:r>
                            </m:sub>
                          </m:sSub>
                          <m:r>
                            <a:rPr lang="en-US" sz="3200" b="0" i="1" smtClean="0">
                              <a:latin typeface="Cambria Math" panose="02040503050406030204" pitchFamily="18" charset="0"/>
                              <a:cs typeface="Times New Roman" panose="02020603050405020304" pitchFamily="18" charset="0"/>
                            </a:rPr>
                            <m:t>(</m:t>
                          </m:r>
                          <m:r>
                            <a:rPr lang="en-US" sz="3200" b="0" i="1" smtClean="0">
                              <a:latin typeface="Cambria Math" panose="02040503050406030204" pitchFamily="18" charset="0"/>
                              <a:cs typeface="Times New Roman" panose="02020603050405020304" pitchFamily="18" charset="0"/>
                            </a:rPr>
                            <m:t>𝑝</m:t>
                          </m:r>
                          <m:r>
                            <a:rPr lang="en-US" sz="3200" b="0" i="1" smtClean="0">
                              <a:latin typeface="Cambria Math" panose="02040503050406030204" pitchFamily="18" charset="0"/>
                              <a:cs typeface="Times New Roman" panose="02020603050405020304" pitchFamily="18" charset="0"/>
                            </a:rPr>
                            <m:t>)</m:t>
                          </m:r>
                        </m:num>
                        <m:den>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𝑈</m:t>
                              </m:r>
                            </m:e>
                            <m:sub>
                              <m:r>
                                <a:rPr lang="ru-RU" sz="3200" i="1">
                                  <a:latin typeface="Cambria Math" panose="02040503050406030204" pitchFamily="18" charset="0"/>
                                  <a:cs typeface="Times New Roman" panose="02020603050405020304" pitchFamily="18" charset="0"/>
                                </a:rPr>
                                <m:t>вх</m:t>
                              </m:r>
                            </m:sub>
                          </m:sSub>
                          <m:r>
                            <a:rPr lang="en-US" sz="3200" b="0" i="1" smtClean="0">
                              <a:latin typeface="Cambria Math" panose="02040503050406030204" pitchFamily="18" charset="0"/>
                              <a:cs typeface="Times New Roman" panose="02020603050405020304" pitchFamily="18" charset="0"/>
                            </a:rPr>
                            <m:t>(</m:t>
                          </m:r>
                          <m:r>
                            <a:rPr lang="en-US" sz="3200" b="0" i="1" smtClean="0">
                              <a:latin typeface="Cambria Math" panose="02040503050406030204" pitchFamily="18" charset="0"/>
                              <a:cs typeface="Times New Roman" panose="02020603050405020304" pitchFamily="18" charset="0"/>
                            </a:rPr>
                            <m:t>𝑝</m:t>
                          </m:r>
                          <m:r>
                            <a:rPr lang="en-US" sz="3200" b="0" i="1" smtClean="0">
                              <a:latin typeface="Cambria Math" panose="02040503050406030204" pitchFamily="18" charset="0"/>
                              <a:cs typeface="Times New Roman" panose="02020603050405020304" pitchFamily="18" charset="0"/>
                            </a:rPr>
                            <m:t>)</m:t>
                          </m:r>
                        </m:den>
                      </m:f>
                    </m:oMath>
                  </m:oMathPara>
                </a14:m>
                <a:endParaRPr lang="ru-RU" sz="3200" dirty="0">
                  <a:latin typeface="Times New Roman" panose="02020603050405020304" pitchFamily="18" charset="0"/>
                  <a:cs typeface="Times New Roman" panose="02020603050405020304" pitchFamily="18" charset="0"/>
                </a:endParaRPr>
              </a:p>
            </p:txBody>
          </p:sp>
        </mc:Choice>
        <mc:Fallback xmlns="">
          <p:sp>
            <p:nvSpPr>
              <p:cNvPr id="5" name="Прямоугольник 4">
                <a:extLst>
                  <a:ext uri="{FF2B5EF4-FFF2-40B4-BE49-F238E27FC236}">
                    <a16:creationId xmlns:a16="http://schemas.microsoft.com/office/drawing/2014/main" id="{3761FE80-CF7F-43F6-8965-9EF3BC9E50FD}"/>
                  </a:ext>
                </a:extLst>
              </p:cNvPr>
              <p:cNvSpPr>
                <a:spLocks noRot="1" noChangeAspect="1" noMove="1" noResize="1" noEditPoints="1" noAdjustHandles="1" noChangeArrowheads="1" noChangeShapeType="1" noTextEdit="1"/>
              </p:cNvSpPr>
              <p:nvPr/>
            </p:nvSpPr>
            <p:spPr>
              <a:xfrm>
                <a:off x="4373509" y="5092518"/>
                <a:ext cx="3444982" cy="1117678"/>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26296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054D487-74C0-4972-B04B-6A71EB393062}"/>
              </a:ext>
            </a:extLst>
          </p:cNvPr>
          <p:cNvSpPr/>
          <p:nvPr/>
        </p:nvSpPr>
        <p:spPr>
          <a:xfrm>
            <a:off x="147483" y="83575"/>
            <a:ext cx="11838040"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Основными </a:t>
            </a:r>
            <a:r>
              <a:rPr lang="ru-RU" sz="2400" u="sng" dirty="0">
                <a:latin typeface="Times New Roman" panose="02020603050405020304" pitchFamily="18" charset="0"/>
                <a:cs typeface="Times New Roman" panose="02020603050405020304" pitchFamily="18" charset="0"/>
              </a:rPr>
              <a:t>характеристиками</a:t>
            </a:r>
            <a:r>
              <a:rPr lang="ru-RU" sz="2400" dirty="0">
                <a:latin typeface="Times New Roman" panose="02020603050405020304" pitchFamily="18" charset="0"/>
                <a:cs typeface="Times New Roman" panose="02020603050405020304" pitchFamily="18" charset="0"/>
              </a:rPr>
              <a:t> усилителя являются:</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en-US" sz="2400" dirty="0">
                <a:latin typeface="Times New Roman" panose="02020603050405020304" pitchFamily="18" charset="0"/>
                <a:cs typeface="Times New Roman" panose="02020603050405020304" pitchFamily="18" charset="0"/>
              </a:rPr>
              <a:t>1)</a:t>
            </a:r>
            <a:r>
              <a:rPr lang="ru-RU" sz="2400" b="1" i="1" dirty="0">
                <a:latin typeface="Times New Roman" panose="02020603050405020304" pitchFamily="18" charset="0"/>
                <a:cs typeface="Times New Roman" panose="02020603050405020304" pitchFamily="18" charset="0"/>
              </a:rPr>
              <a:t> </a:t>
            </a:r>
            <a:r>
              <a:rPr lang="ru-RU" sz="2400" dirty="0">
                <a:solidFill>
                  <a:srgbClr val="FFFF00"/>
                </a:solidFill>
                <a:latin typeface="Times New Roman" panose="02020603050405020304" pitchFamily="18" charset="0"/>
                <a:cs typeface="Times New Roman" panose="02020603050405020304" pitchFamily="18" charset="0"/>
              </a:rPr>
              <a:t>амплитудная характеристика</a:t>
            </a:r>
            <a:r>
              <a:rPr lang="ru-RU" sz="2400" dirty="0">
                <a:latin typeface="Times New Roman" panose="02020603050405020304" pitchFamily="18" charset="0"/>
                <a:cs typeface="Times New Roman" panose="02020603050405020304" pitchFamily="18" charset="0"/>
              </a:rPr>
              <a:t> </a:t>
            </a:r>
            <a:r>
              <a:rPr lang="ru-RU" sz="2400" i="1" dirty="0" err="1">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вых</a:t>
            </a:r>
            <a:r>
              <a:rPr lang="ru-RU" sz="2400" baseline="-250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baseline="-250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f</a:t>
            </a:r>
            <a:r>
              <a:rPr lang="ru-RU" sz="2400" i="1" baseline="300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i="1" dirty="0" err="1">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вх</a:t>
            </a:r>
            <a:r>
              <a:rPr lang="ru-RU" sz="2400" dirty="0">
                <a:latin typeface="Times New Roman" panose="02020603050405020304" pitchFamily="18" charset="0"/>
                <a:cs typeface="Times New Roman" panose="02020603050405020304" pitchFamily="18" charset="0"/>
              </a:rPr>
              <a:t>), называемая также </a:t>
            </a:r>
            <a:r>
              <a:rPr lang="ru-RU" sz="2400" dirty="0">
                <a:solidFill>
                  <a:srgbClr val="FFFF00"/>
                </a:solidFill>
                <a:latin typeface="Times New Roman" panose="02020603050405020304" pitchFamily="18" charset="0"/>
                <a:cs typeface="Times New Roman" panose="02020603050405020304" pitchFamily="18" charset="0"/>
              </a:rPr>
              <a:t>характеристикой вход-выход</a:t>
            </a:r>
            <a:r>
              <a:rPr lang="ru-RU" sz="2400" b="1" i="1" dirty="0">
                <a:latin typeface="Times New Roman" panose="02020603050405020304" pitchFamily="18" charset="0"/>
                <a:cs typeface="Times New Roman" panose="02020603050405020304" pitchFamily="18" charset="0"/>
              </a:rPr>
              <a:t>.</a:t>
            </a:r>
          </a:p>
          <a:p>
            <a:pPr indent="540000" algn="just">
              <a:lnSpc>
                <a:spcPts val="3000"/>
              </a:lnSpc>
            </a:pPr>
            <a:r>
              <a:rPr lang="ru-RU" sz="2400" u="sng" dirty="0">
                <a:latin typeface="Times New Roman" panose="02020603050405020304" pitchFamily="18" charset="0"/>
                <a:cs typeface="Times New Roman" panose="02020603050405020304" pitchFamily="18" charset="0"/>
              </a:rPr>
              <a:t>Для усилителей такая зависимость </a:t>
            </a:r>
            <a:r>
              <a:rPr lang="ru-RU" sz="2400" i="1" u="sng" dirty="0">
                <a:latin typeface="Times New Roman" panose="02020603050405020304" pitchFamily="18" charset="0"/>
                <a:cs typeface="Times New Roman" panose="02020603050405020304" pitchFamily="18" charset="0"/>
              </a:rPr>
              <a:t>передаточной характеристикой</a:t>
            </a:r>
            <a:r>
              <a:rPr lang="ru-RU" sz="2400" u="sng" dirty="0">
                <a:latin typeface="Times New Roman" panose="02020603050405020304" pitchFamily="18" charset="0"/>
                <a:cs typeface="Times New Roman" panose="02020603050405020304" pitchFamily="18" charset="0"/>
              </a:rPr>
              <a:t> НЕ называется.</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Амплитудная характеристика снимается в установившемся режиме работы чаще всего при подаче на вход синусоидального, а иногда – медленно изменяющегося сигнала. Рабочим участком характеристики является её практически линейный участок при </a:t>
            </a:r>
            <a:r>
              <a:rPr lang="en-US" sz="2400" i="1" dirty="0"/>
              <a:t>U</a:t>
            </a:r>
            <a:r>
              <a:rPr lang="ru-RU" sz="2400" baseline="-25000" dirty="0" err="1"/>
              <a:t>вх</a:t>
            </a:r>
            <a:r>
              <a:rPr lang="ru-RU" sz="2400" baseline="-25000" dirty="0"/>
              <a:t>  </a:t>
            </a:r>
            <a:r>
              <a:rPr lang="en-US" sz="2400" baseline="-25000" dirty="0"/>
              <a:t>&gt; </a:t>
            </a:r>
            <a:r>
              <a:rPr lang="en-US" sz="2400" i="1" dirty="0"/>
              <a:t>U</a:t>
            </a:r>
            <a:r>
              <a:rPr lang="ru-RU" sz="2400" baseline="-25000" dirty="0" err="1"/>
              <a:t>вх.макс</a:t>
            </a:r>
            <a:r>
              <a:rPr lang="ru-RU" baseline="-25000" dirty="0"/>
              <a:t> </a:t>
            </a:r>
            <a:r>
              <a:rPr lang="ru-RU" dirty="0"/>
              <a:t>;</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pic>
        <p:nvPicPr>
          <p:cNvPr id="2050" name="Picture 2" descr="https://studfiles.net/html/2706/674/html_4yo4PAXMpF.EsNN/img-BWeOP3.png">
            <a:extLst>
              <a:ext uri="{FF2B5EF4-FFF2-40B4-BE49-F238E27FC236}">
                <a16:creationId xmlns:a16="http://schemas.microsoft.com/office/drawing/2014/main" id="{A689E021-AF8E-4412-9EBC-C8A685065D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378"/>
          <a:stretch/>
        </p:blipFill>
        <p:spPr bwMode="auto">
          <a:xfrm>
            <a:off x="6559772" y="3127265"/>
            <a:ext cx="5209442" cy="34476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Прямоугольник 2">
            <a:extLst>
              <a:ext uri="{FF2B5EF4-FFF2-40B4-BE49-F238E27FC236}">
                <a16:creationId xmlns:a16="http://schemas.microsoft.com/office/drawing/2014/main" id="{30663BCA-9A44-42E0-91A5-415DA35BE07A}"/>
              </a:ext>
            </a:extLst>
          </p:cNvPr>
          <p:cNvSpPr/>
          <p:nvPr/>
        </p:nvSpPr>
        <p:spPr>
          <a:xfrm>
            <a:off x="2499050" y="5743940"/>
            <a:ext cx="3844413"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2 — Амплитудная характеристика</a:t>
            </a:r>
          </a:p>
        </p:txBody>
      </p:sp>
    </p:spTree>
    <p:extLst>
      <p:ext uri="{BB962C8B-B14F-4D97-AF65-F5344CB8AC3E}">
        <p14:creationId xmlns:p14="http://schemas.microsoft.com/office/powerpoint/2010/main" val="875817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1129</TotalTime>
  <Words>1071</Words>
  <Application>Microsoft Office PowerPoint</Application>
  <PresentationFormat>Широкоэкранный</PresentationFormat>
  <Paragraphs>157</Paragraphs>
  <Slides>27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Arial</vt:lpstr>
      <vt:lpstr>Calisto MT</vt:lpstr>
      <vt:lpstr>Cambria Math</vt:lpstr>
      <vt:lpstr>Times New Roman</vt:lpstr>
      <vt:lpstr>Wingdings</vt:lpstr>
      <vt:lpstr>Wingdings 2</vt:lpstr>
      <vt:lpstr>Сланец</vt:lpstr>
      <vt:lpstr>Усилительные каскады на транзисторах, способы их построения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78</cp:revision>
  <dcterms:created xsi:type="dcterms:W3CDTF">2019-03-05T13:15:09Z</dcterms:created>
  <dcterms:modified xsi:type="dcterms:W3CDTF">2019-04-09T18:29:31Z</dcterms:modified>
</cp:coreProperties>
</file>