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2" r:id="rId14"/>
    <p:sldId id="27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3%D1%81%D0%B8%D0%BB%D0%B8%D1%82%D0%B5%D0%BB%D1%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147"/>
            <a:ext cx="12192000" cy="1032187"/>
          </a:xfrm>
        </p:spPr>
        <p:txBody>
          <a:bodyPr>
            <a:normAutofit/>
          </a:bodyPr>
          <a:lstStyle/>
          <a:p>
            <a:r>
              <a:rPr lang="ru-RU" dirty="0"/>
              <a:t>Генераторы электрических сигналов 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B4F2F59-03E8-4CC4-BB44-8E117E868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22042"/>
              </p:ext>
            </p:extLst>
          </p:nvPr>
        </p:nvGraphicFramePr>
        <p:xfrm>
          <a:off x="320266" y="178466"/>
          <a:ext cx="11448947" cy="6115426"/>
        </p:xfrm>
        <a:graphic>
          <a:graphicData uri="http://schemas.openxmlformats.org/drawingml/2006/table">
            <a:tbl>
              <a:tblPr/>
              <a:tblGrid>
                <a:gridCol w="2609747">
                  <a:extLst>
                    <a:ext uri="{9D8B030D-6E8A-4147-A177-3AD203B41FA5}">
                      <a16:colId xmlns:a16="http://schemas.microsoft.com/office/drawing/2014/main" val="744713322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3375065409"/>
                    </a:ext>
                  </a:extLst>
                </a:gridCol>
              </a:tblGrid>
              <a:tr h="24565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Регулировка симметрии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 … 4:1 при частоте до 1 МГц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 … 2:1 при частоте до 2 МГц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влияет на все формы выходного сигнала, включая TTL (SYNC OUT)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получить: из меандра - прямоугольный импульсный сигнал, из треугольного – пилообразный, из синуса – искаженный синус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10822"/>
                  </a:ext>
                </a:extLst>
              </a:tr>
              <a:tr h="1221290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Постоянное смещение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плавно регулируемое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±10 В (без нагрузки)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±5 В (с нагрузкой 50 Ом)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5071"/>
                  </a:ext>
                </a:extLst>
              </a:tr>
              <a:tr h="248580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Прямоугольный сигнал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17837"/>
                  </a:ext>
                </a:extLst>
              </a:tr>
              <a:tr h="63766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 прямоугольного синала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регулируемая амплитуда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675119"/>
                  </a:ext>
                </a:extLst>
              </a:tr>
              <a:tr h="63766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Длительность фронта /спада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100 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нс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максимальной амплитуде</a:t>
                      </a:r>
                    </a:p>
                  </a:txBody>
                  <a:tcPr marL="52220" marR="174067" marT="17407" marB="174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3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94E1180-E848-4633-BC69-9B500822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27159"/>
              </p:ext>
            </p:extLst>
          </p:nvPr>
        </p:nvGraphicFramePr>
        <p:xfrm>
          <a:off x="283688" y="246313"/>
          <a:ext cx="11495357" cy="6499817"/>
        </p:xfrm>
        <a:graphic>
          <a:graphicData uri="http://schemas.openxmlformats.org/drawingml/2006/table">
            <a:tbl>
              <a:tblPr/>
              <a:tblGrid>
                <a:gridCol w="4829086">
                  <a:extLst>
                    <a:ext uri="{9D8B030D-6E8A-4147-A177-3AD203B41FA5}">
                      <a16:colId xmlns:a16="http://schemas.microsoft.com/office/drawing/2014/main" val="276264928"/>
                    </a:ext>
                  </a:extLst>
                </a:gridCol>
                <a:gridCol w="6666271">
                  <a:extLst>
                    <a:ext uri="{9D8B030D-6E8A-4147-A177-3AD203B41FA5}">
                      <a16:colId xmlns:a16="http://schemas.microsoft.com/office/drawing/2014/main" val="372137394"/>
                    </a:ext>
                  </a:extLst>
                </a:gridCol>
              </a:tblGrid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Синусоидальный сигнал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81759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Отклонения от синусоиды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2% от 10 Гц до 100 кГц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252734"/>
                  </a:ext>
                </a:extLst>
              </a:tr>
              <a:tr h="1013941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Нестабильность амплитуды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±3 дБ при 2 МГц и максимальной амплитуде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43714"/>
                  </a:ext>
                </a:extLst>
              </a:tr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Треугольный сигнал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12960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Нелинейность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менее 1% при 100 кГц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93329"/>
                  </a:ext>
                </a:extLst>
              </a:tr>
              <a:tr h="395237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Свип-генератор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46933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 изменения частоты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линейная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68835"/>
                  </a:ext>
                </a:extLst>
              </a:tr>
              <a:tr h="1323293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регулируемый от 2 сек (частота 0.5 Гц) до 20 мс (частота 50 Гц)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97465"/>
                  </a:ext>
                </a:extLst>
              </a:tr>
              <a:tr h="70458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 изменения частоты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регулируемый от 10:1 до 1000:1</a:t>
                      </a:r>
                    </a:p>
                  </a:txBody>
                  <a:tcPr marL="82505" marR="275016" marT="27502" marB="2750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00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9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5A81760-A6AF-4476-A8D7-9277DE7DB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43400"/>
              </p:ext>
            </p:extLst>
          </p:nvPr>
        </p:nvGraphicFramePr>
        <p:xfrm>
          <a:off x="379580" y="310458"/>
          <a:ext cx="11340472" cy="3809478"/>
        </p:xfrm>
        <a:graphic>
          <a:graphicData uri="http://schemas.openxmlformats.org/drawingml/2006/table">
            <a:tbl>
              <a:tblPr/>
              <a:tblGrid>
                <a:gridCol w="5662095">
                  <a:extLst>
                    <a:ext uri="{9D8B030D-6E8A-4147-A177-3AD203B41FA5}">
                      <a16:colId xmlns:a16="http://schemas.microsoft.com/office/drawing/2014/main" val="2786268758"/>
                    </a:ext>
                  </a:extLst>
                </a:gridCol>
                <a:gridCol w="5678377">
                  <a:extLst>
                    <a:ext uri="{9D8B030D-6E8A-4147-A177-3AD203B41FA5}">
                      <a16:colId xmlns:a16="http://schemas.microsoft.com/office/drawing/2014/main" val="1950206505"/>
                    </a:ext>
                  </a:extLst>
                </a:gridCol>
              </a:tblGrid>
              <a:tr h="436934">
                <a:tc gridSpan="2"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Выходной сигнал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1951"/>
                  </a:ext>
                </a:extLst>
              </a:tr>
              <a:tr h="14627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Амплитуда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В … 20 В (без нагрузки)</a:t>
                      </a:r>
                    </a:p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В … 5 В (с нагрузкой 50 Ом)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44241"/>
                  </a:ext>
                </a:extLst>
              </a:tr>
              <a:tr h="1462779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Аттенюатор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фиксированный 20 дБ ±1 дБ</a:t>
                      </a:r>
                    </a:p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регулируемы до 20 дБ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96608"/>
                  </a:ext>
                </a:extLst>
              </a:tr>
              <a:tr h="436934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Импеданс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Ом ±5%</a:t>
                      </a:r>
                    </a:p>
                  </a:txBody>
                  <a:tcPr marL="114300" marR="3810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7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67918E-D4B9-4236-AD48-A36221271B20}"/>
              </a:ext>
            </a:extLst>
          </p:cNvPr>
          <p:cNvSpPr/>
          <p:nvPr/>
        </p:nvSpPr>
        <p:spPr>
          <a:xfrm>
            <a:off x="4909617" y="0"/>
            <a:ext cx="2372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2739B0-C5CE-4380-8CAC-849DD5881D92}"/>
              </a:ext>
            </a:extLst>
          </p:cNvPr>
          <p:cNvSpPr/>
          <p:nvPr/>
        </p:nvSpPr>
        <p:spPr>
          <a:xfrm>
            <a:off x="216309" y="584775"/>
            <a:ext cx="11779046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Далеко не полный список устройств, в которых применяются генераторы сигналов: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связи — радиоприемники (гетеродин в супергетеродинных радиоприёмниках), телевизионные приемники, мобильные телефоны, приёмопередатчики, аппаратура передачи данных 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 и вычислительная техника обязательно содержит генератор тактовых импульсов.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Импульсные источники питания, инверторы, источники бесперебойного электропитания.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Измерительные приборы — осциллографы, измерительные вольтметры,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амперметры 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Медицинское оборудование — электрокардиографы, томографы, рентгенографы, электронные тонометры, аппараты для ультразвукового исследования (УЗИ), физиотерапевтические приборы и др.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Эхолоты.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Бытовая техника — программируемые стиральные машины, СВЧ-печи, посудомоечные машины и др.</a:t>
            </a:r>
          </a:p>
        </p:txBody>
      </p:sp>
    </p:spTree>
    <p:extLst>
      <p:ext uri="{BB962C8B-B14F-4D97-AF65-F5344CB8AC3E}">
        <p14:creationId xmlns:p14="http://schemas.microsoft.com/office/powerpoint/2010/main" val="264708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B0557D-AD70-4907-8A46-41A7002FFBB6}"/>
              </a:ext>
            </a:extLst>
          </p:cNvPr>
          <p:cNvSpPr/>
          <p:nvPr/>
        </p:nvSpPr>
        <p:spPr>
          <a:xfrm>
            <a:off x="2292234" y="0"/>
            <a:ext cx="7607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Справочные данные по мультивибраторам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C121CF-C510-417C-8FDE-4AF81D8D847E}"/>
              </a:ext>
            </a:extLst>
          </p:cNvPr>
          <p:cNvSpPr/>
          <p:nvPr/>
        </p:nvSpPr>
        <p:spPr>
          <a:xfrm>
            <a:off x="117987" y="599280"/>
            <a:ext cx="11739716" cy="506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релаксационный генератор электрических прямоугольных колебаний с короткими фронтами.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 является одним из самых распространённых генераторов импульсов прямоугольной формы, используемый в электронике и радиотехнике. Обычно представляет собой двухкаскадный резистивный усилитель, охваченный глубокой положительной обратной связью.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электронной технике используются самые различные варианты схем мультивибраторов, которые различаются между собой схемотехникой, типом используемых активных компонентов (ламповые, транзисторные, тиристорные, микроэлектронные и другие), различающиеся режимом работы (автоколебательный, ждущие, с внешней синхронизацией синхронизации), видам связи между усилительными элементами, способам регулировки длительности и частоты генерируемых импульсов и другими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181597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A7B407-91A8-455A-A9D5-7DDA1A2340CF}"/>
              </a:ext>
            </a:extLst>
          </p:cNvPr>
          <p:cNvSpPr/>
          <p:nvPr/>
        </p:nvSpPr>
        <p:spPr>
          <a:xfrm>
            <a:off x="196645" y="237525"/>
            <a:ext cx="11326762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 мультивибраторов в зависимости от режима работы: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автоколебательный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устройство непрерывно генерирует колебания и самопроизвольно переходит из одного состояния в другое. При этом не обязателен внешний сигнал синхронизации, если не требуется захват частоты колебаний;</a:t>
            </a:r>
          </a:p>
        </p:txBody>
      </p:sp>
      <p:pic>
        <p:nvPicPr>
          <p:cNvPr id="5122" name="Picture 2" descr="https://studfiles.net/html/2706/209/html_XsNNnEejip.6upX/img-elyoc4.jpg">
            <a:extLst>
              <a:ext uri="{FF2B5EF4-FFF2-40B4-BE49-F238E27FC236}">
                <a16:creationId xmlns:a16="http://schemas.microsoft.com/office/drawing/2014/main" id="{A6C5DAC5-6475-4A63-98BC-B290BE5A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74" y="2229417"/>
            <a:ext cx="5009381" cy="42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24CACE-B7A1-4ECF-A278-7EB98C137613}"/>
              </a:ext>
            </a:extLst>
          </p:cNvPr>
          <p:cNvSpPr/>
          <p:nvPr/>
        </p:nvSpPr>
        <p:spPr>
          <a:xfrm>
            <a:off x="1706051" y="5643129"/>
            <a:ext cx="5279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– Схема автоколебательного мультивибратора</a:t>
            </a:r>
          </a:p>
        </p:txBody>
      </p:sp>
    </p:spTree>
    <p:extLst>
      <p:ext uri="{BB962C8B-B14F-4D97-AF65-F5344CB8AC3E}">
        <p14:creationId xmlns:p14="http://schemas.microsoft.com/office/powerpoint/2010/main" val="120089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E22ED2-C8A4-497C-BDA5-D5614105935C}"/>
              </a:ext>
            </a:extLst>
          </p:cNvPr>
          <p:cNvSpPr/>
          <p:nvPr/>
        </p:nvSpPr>
        <p:spPr>
          <a:xfrm>
            <a:off x="324465" y="131980"/>
            <a:ext cx="6096000" cy="660854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моностабильный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одно из состояний является стабильным, но другое состояние неустойчиво (переходное). Мультивибратор на некоторое время, определяемое параметрами его компонентов, переходит в неустойчивое состояние под действием запускающего импульса. Затем возвращается в устойчивое состояния до прихода очередного запускающего импульса. Такие мультивибраторы используются для формирования импульса с фиксированной длительностью, не зависящей от длительности запускающего импульса. Такой тип мультивибраторов иногда, в литературе, называют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одновибраторы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ждущие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https://upload.wikimedia.org/wikipedia/commons/thumb/5/59/Transistor_Monostable.svg/1024px-Transistor_Monostable.svg.png">
            <a:extLst>
              <a:ext uri="{FF2B5EF4-FFF2-40B4-BE49-F238E27FC236}">
                <a16:creationId xmlns:a16="http://schemas.microsoft.com/office/drawing/2014/main" id="{3459A49A-8BA7-4834-AF0F-FBAC08FB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73" y="285135"/>
            <a:ext cx="5445685" cy="4817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C27357-A3F1-406A-819D-CC19032D81D2}"/>
              </a:ext>
            </a:extLst>
          </p:cNvPr>
          <p:cNvSpPr/>
          <p:nvPr/>
        </p:nvSpPr>
        <p:spPr>
          <a:xfrm>
            <a:off x="6420465" y="5254549"/>
            <a:ext cx="55453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— Электрическая принципиальная схема моностабильного транзисторного мультивибратора (одновибратора).</a:t>
            </a:r>
          </a:p>
        </p:txBody>
      </p:sp>
    </p:spTree>
    <p:extLst>
      <p:ext uri="{BB962C8B-B14F-4D97-AF65-F5344CB8AC3E}">
        <p14:creationId xmlns:p14="http://schemas.microsoft.com/office/powerpoint/2010/main" val="29793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6F009-EA1F-4742-8F37-59501C4B482E}"/>
              </a:ext>
            </a:extLst>
          </p:cNvPr>
          <p:cNvSpPr/>
          <p:nvPr/>
        </p:nvSpPr>
        <p:spPr>
          <a:xfrm>
            <a:off x="147483" y="231424"/>
            <a:ext cx="11631561" cy="16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бистабильный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мультивибратор устойчив в любом из двух состояний и может быть переключён из одного состояния в другое подачей внешних импульсов. Такие устройства называют бистабильными триггерами, и такие триггеры иногда, не совсем корректно, называют «мультивибраторы»</a:t>
            </a:r>
          </a:p>
        </p:txBody>
      </p:sp>
      <p:pic>
        <p:nvPicPr>
          <p:cNvPr id="8194" name="Picture 2" descr="ÐÑÐ½Ð¾Ð²Ð½Ð°Ñ Ð¿ÑÐ¸Ð½ÑÐ¸Ð¿Ð¸Ð°Ð»ÑÐ½Ð°Ñ ÑÑÐµÐ¼Ð° Ð¼ÑÐ»ÑÑÐ¸Ð²Ð¸Ð±ÑÐ°ÑÐ¾ÑÐ°">
            <a:extLst>
              <a:ext uri="{FF2B5EF4-FFF2-40B4-BE49-F238E27FC236}">
                <a16:creationId xmlns:a16="http://schemas.microsoft.com/office/drawing/2014/main" id="{D22DF645-ECDE-4578-B54A-29D480EF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99" y="1612031"/>
            <a:ext cx="5499945" cy="40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75B598-6F6B-4A8D-A571-58C02456B6D7}"/>
              </a:ext>
            </a:extLst>
          </p:cNvPr>
          <p:cNvSpPr/>
          <p:nvPr/>
        </p:nvSpPr>
        <p:spPr>
          <a:xfrm>
            <a:off x="6251458" y="5673298"/>
            <a:ext cx="5555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— Основная принципиальная схема мультивибратора.</a:t>
            </a:r>
          </a:p>
        </p:txBody>
      </p:sp>
    </p:spTree>
    <p:extLst>
      <p:ext uri="{BB962C8B-B14F-4D97-AF65-F5344CB8AC3E}">
        <p14:creationId xmlns:p14="http://schemas.microsoft.com/office/powerpoint/2010/main" val="2794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D4C115-A73B-418F-B5BD-7594ED8CB57A}"/>
              </a:ext>
            </a:extLst>
          </p:cNvPr>
          <p:cNvSpPr/>
          <p:nvPr/>
        </p:nvSpPr>
        <p:spPr>
          <a:xfrm>
            <a:off x="4773362" y="166836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 действия</a:t>
            </a:r>
          </a:p>
        </p:txBody>
      </p:sp>
      <p:pic>
        <p:nvPicPr>
          <p:cNvPr id="9218" name="Picture 2" descr="https://med.academic.ru/pictures/wiki/files/51/300px-Transistor_Multivibrator.svg.png">
            <a:extLst>
              <a:ext uri="{FF2B5EF4-FFF2-40B4-BE49-F238E27FC236}">
                <a16:creationId xmlns:a16="http://schemas.microsoft.com/office/drawing/2014/main" id="{285D0CBB-8DCF-4F5A-88A0-EB1D15A9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58599"/>
            <a:ext cx="5380953" cy="4340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D3F8B8-0EE9-4F8F-BE88-A5FA0932B578}"/>
              </a:ext>
            </a:extLst>
          </p:cNvPr>
          <p:cNvSpPr/>
          <p:nvPr/>
        </p:nvSpPr>
        <p:spPr>
          <a:xfrm>
            <a:off x="6096000" y="5490835"/>
            <a:ext cx="5380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— Схема транзисторного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мультивибратора с коллекторно-базовыми ёмкостными связями.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F4B3AB-2BB8-437F-BF8A-AA4B407531EC}"/>
              </a:ext>
            </a:extLst>
          </p:cNvPr>
          <p:cNvSpPr/>
          <p:nvPr/>
        </p:nvSpPr>
        <p:spPr>
          <a:xfrm>
            <a:off x="186813" y="820102"/>
            <a:ext cx="5604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 может находиться в одном из двух нестабильных состояний и периодически переходит из одного в другое и обратно.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Фаза перехода очень короткая благодаря положительной обратной связи между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каскадами усиления.</a:t>
            </a:r>
          </a:p>
        </p:txBody>
      </p:sp>
    </p:spTree>
    <p:extLst>
      <p:ext uri="{BB962C8B-B14F-4D97-AF65-F5344CB8AC3E}">
        <p14:creationId xmlns:p14="http://schemas.microsoft.com/office/powerpoint/2010/main" val="53414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3670F5-4319-4B4C-903A-29EF1011EB60}"/>
              </a:ext>
            </a:extLst>
          </p:cNvPr>
          <p:cNvSpPr/>
          <p:nvPr/>
        </p:nvSpPr>
        <p:spPr>
          <a:xfrm>
            <a:off x="216310" y="240915"/>
            <a:ext cx="11670890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 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Q1 закрыт, Q2 открыт и насыщен, C1 быстро заряжается базовым током Q2 через R1 и Q2, после чего при полностью заряженном C1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(полярность заряда указана на схеме) через R1 не течет ток, напряжение на C1 равно (ток базы Q2)* R2, а на коллекторе Q1 — питанию.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 на коллекторе Q2 невелико (падение на насыщенном транзисторе).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C2, заряженный ранее в предыдущем состоянии 2 (полярность по схеме), начинает медленно разряжаться через открытый Q2 и R3.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 он не разрядился, напряжение на базе Q1 = (небольшое напряжение на коллекторе Q2) — (большое напряжение на C2) — то есть отрицательное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напряжение, наглухо запирающее транзистор.</a:t>
            </a:r>
          </a:p>
          <a:p>
            <a:pPr indent="540000" algn="just">
              <a:lnSpc>
                <a:spcPts val="3000"/>
              </a:lnSpc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 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то же в зеркальном отражении (Q1 открыт и насыщен, Q2 закрыт).</a:t>
            </a:r>
          </a:p>
        </p:txBody>
      </p:sp>
    </p:spTree>
    <p:extLst>
      <p:ext uri="{BB962C8B-B14F-4D97-AF65-F5344CB8AC3E}">
        <p14:creationId xmlns:p14="http://schemas.microsoft.com/office/powerpoint/2010/main" val="44246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DDC8D1-89D5-496E-99EA-1D17478C857C}"/>
              </a:ext>
            </a:extLst>
          </p:cNvPr>
          <p:cNvSpPr/>
          <p:nvPr/>
        </p:nvSpPr>
        <p:spPr>
          <a:xfrm>
            <a:off x="314632" y="0"/>
            <a:ext cx="116610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Назначение, классификация, основные характеристики и параметры генераторов   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CDF9E8-9BF6-4175-AB3D-93592C05FECC}"/>
              </a:ext>
            </a:extLst>
          </p:cNvPr>
          <p:cNvSpPr/>
          <p:nvPr/>
        </p:nvSpPr>
        <p:spPr>
          <a:xfrm>
            <a:off x="216309" y="1077218"/>
            <a:ext cx="11661058" cy="276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сигналов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устройство, позволяющее получать сигнал определённой природы (электрический, акустический и т. д.), имеющий заданные характеристики (форму, энергетические или статистические характеристики и т. д.). Генераторы широко используются для преобразования сигналов, для измерений и в других областях. Состоит из источника (устройства с самовозбуждением, например, усилителя, охваченного цепью положительной обратной связи) и формирователя (например, электрического фильтра).</a:t>
            </a:r>
          </a:p>
        </p:txBody>
      </p:sp>
    </p:spTree>
    <p:extLst>
      <p:ext uri="{BB962C8B-B14F-4D97-AF65-F5344CB8AC3E}">
        <p14:creationId xmlns:p14="http://schemas.microsoft.com/office/powerpoint/2010/main" val="285580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A33DFB-FD37-4A89-8A1C-CD82D7E0755C}"/>
              </a:ext>
            </a:extLst>
          </p:cNvPr>
          <p:cNvSpPr/>
          <p:nvPr/>
        </p:nvSpPr>
        <p:spPr>
          <a:xfrm>
            <a:off x="137651" y="171583"/>
            <a:ext cx="11847871" cy="693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 из состояния в состояние: в состоянии 1 C2 разряжается, отрицательное напряжение на нём уменьшается, а напряжение на базе Q1 —растет. Через довольно длительное время оно достигнет ноля. Разрядившись полностью, С2 начинает заряжаться в обратную сторону, пока напряжение на базе Q1 не достигнет примерно 0,6 В.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 приведет к началу открытия Q1, появлению коллекторного тока через R1 и Q1 и падению напряжения на коллекторе Q1 (падение на R1).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 как C1 заряжен и быстро разрядиться не может, это приводит к падению напряжения на базе Q2 и началу закрытия Q2.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 Q2 приводит к снижению коллекторного тока и росту напряжения на коллекторе (уменьшение падения на R4). В сочетании с перезаряженным C2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 ещё более повышает напряжение на базе Q1. Эта положительная обратная связь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приводит к насыщению Q1 и полному закрытию Q2.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 состояние (состояние 2) поддерживается в течение времени разряда C1 через открытый Q1 и R2.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 образом, постоянная времени одного плеча есть С1 * R2, второго — C2 * R3. Это дает длительность импульсов и пауз.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6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335DCA-F506-4C7A-A483-5A230DB9D7D6}"/>
              </a:ext>
            </a:extLst>
          </p:cNvPr>
          <p:cNvSpPr/>
          <p:nvPr/>
        </p:nvSpPr>
        <p:spPr>
          <a:xfrm>
            <a:off x="127819" y="197688"/>
            <a:ext cx="11710219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 эти пары подбираются так, чтобы падение напряжения на резисторе в условиях протекания через него тока базы было бы большим, сравнимым с питанием.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 и R4 подбираются на много меньшие, чем R3 и R2, чтобы зарядка конденсаторов через R1 и R4 была быстрее, чем разрядка через R3 и R2.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 больше будет время зарядки конденсаторов, тем положе окажутся фронты импульсов. Но отношения R3/R1 и R2/R4 не должны быть больше, чем коэффициенты усиления соответствующих транзисторов, иначе транзисторы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 будут открываться полностью.</a:t>
            </a:r>
          </a:p>
        </p:txBody>
      </p:sp>
    </p:spTree>
    <p:extLst>
      <p:ext uri="{BB962C8B-B14F-4D97-AF65-F5344CB8AC3E}">
        <p14:creationId xmlns:p14="http://schemas.microsoft.com/office/powerpoint/2010/main" val="18106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36D1E7-9665-450E-BFA4-D54AD9D83007}"/>
              </a:ext>
            </a:extLst>
          </p:cNvPr>
          <p:cNvSpPr/>
          <p:nvPr/>
        </p:nvSpPr>
        <p:spPr>
          <a:xfrm>
            <a:off x="3771164" y="117676"/>
            <a:ext cx="4649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мультивибратора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5F4388-8DA3-40B6-A158-DB9E6B9CE51D}"/>
              </a:ext>
            </a:extLst>
          </p:cNvPr>
          <p:cNvSpPr/>
          <p:nvPr/>
        </p:nvSpPr>
        <p:spPr>
          <a:xfrm>
            <a:off x="206901" y="702451"/>
            <a:ext cx="6813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одной из двух частей периода равна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0789E-30D0-431E-A0B9-39B52BB6DA08}"/>
                  </a:ext>
                </a:extLst>
              </p:cNvPr>
              <p:cNvSpPr txBox="1"/>
              <p:nvPr/>
            </p:nvSpPr>
            <p:spPr>
              <a:xfrm>
                <a:off x="4896567" y="1364170"/>
                <a:ext cx="23988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0789E-30D0-431E-A0B9-39B52BB6D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7" y="1364170"/>
                <a:ext cx="239886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95919B-6B18-4A0B-BFF4-21C8D8E8768A}"/>
              </a:ext>
            </a:extLst>
          </p:cNvPr>
          <p:cNvSpPr/>
          <p:nvPr/>
        </p:nvSpPr>
        <p:spPr>
          <a:xfrm>
            <a:off x="206901" y="2056667"/>
            <a:ext cx="603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периода из двух частей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377D3-1318-4115-846F-CD6B3778E230}"/>
                  </a:ext>
                </a:extLst>
              </p:cNvPr>
              <p:cNvSpPr txBox="1"/>
              <p:nvPr/>
            </p:nvSpPr>
            <p:spPr>
              <a:xfrm>
                <a:off x="2593501" y="2718386"/>
                <a:ext cx="70049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 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 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377D3-1318-4115-846F-CD6B3778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01" y="2718386"/>
                <a:ext cx="700499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BAF9F-F2D3-4680-8408-312026958AA5}"/>
                  </a:ext>
                </a:extLst>
              </p:cNvPr>
              <p:cNvSpPr txBox="1"/>
              <p:nvPr/>
            </p:nvSpPr>
            <p:spPr>
              <a:xfrm>
                <a:off x="2428391" y="3439784"/>
                <a:ext cx="733521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∗(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0,693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BAF9F-F2D3-4680-8408-31202695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391" y="3439784"/>
                <a:ext cx="7335213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4BC9D7-7C01-4CE8-81F4-70FA3058E982}"/>
              </a:ext>
            </a:extLst>
          </p:cNvPr>
          <p:cNvSpPr/>
          <p:nvPr/>
        </p:nvSpPr>
        <p:spPr>
          <a:xfrm>
            <a:off x="206901" y="4322737"/>
            <a:ext cx="11640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частота в Гц,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величины резисторов в омах,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величины конденсаторов в фарадах,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длительность периода (в данном случае, сумма двух частей периода).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0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4FA71E-3E58-4387-8B00-2ADB0CACCC6C}"/>
              </a:ext>
            </a:extLst>
          </p:cNvPr>
          <p:cNvSpPr/>
          <p:nvPr/>
        </p:nvSpPr>
        <p:spPr>
          <a:xfrm>
            <a:off x="245806" y="11513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особом случае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(50 % цикл),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79971-B47D-4833-A07E-B1222BB1A0B3}"/>
                  </a:ext>
                </a:extLst>
              </p:cNvPr>
              <p:cNvSpPr txBox="1"/>
              <p:nvPr/>
            </p:nvSpPr>
            <p:spPr>
              <a:xfrm>
                <a:off x="339213" y="2158180"/>
                <a:ext cx="3814442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∗2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0,721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79971-B47D-4833-A07E-B1222BB1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13" y="2158180"/>
                <a:ext cx="3814442" cy="693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BB08AE-8508-4C1A-8F9D-26CA0CDDB465}"/>
              </a:ext>
            </a:extLst>
          </p:cNvPr>
          <p:cNvSpPr/>
          <p:nvPr/>
        </p:nvSpPr>
        <p:spPr>
          <a:xfrm>
            <a:off x="118467" y="124730"/>
            <a:ext cx="7063868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электрических колебаний различают: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форме выходного сигнала: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Синусоидальных, гармонических колебаний (сигналов) (генератор Мейснера, генератор Хартли (индуктивная трёхточка), генератор Колпитца (ёмкостная трёхточка) и др.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Прямоугольных импульсов — мультивибраторы, тактовые генераторы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Функциональный генератор — прямоугольных, треугольных и синусоидальных импульсов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линейно-изменяющегося напряжения (ГЛИН)</a:t>
            </a:r>
          </a:p>
          <a:p>
            <a:pPr marL="1257300" lvl="2" indent="-3429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шума</a:t>
            </a:r>
          </a:p>
          <a:p>
            <a:pPr marL="0" lvl="2"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54D0E5-8E65-4C83-BC36-3B35D8F6743E}"/>
              </a:ext>
            </a:extLst>
          </p:cNvPr>
          <p:cNvSpPr/>
          <p:nvPr/>
        </p:nvSpPr>
        <p:spPr>
          <a:xfrm>
            <a:off x="7404022" y="4306218"/>
            <a:ext cx="4453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Схема генератора Мейснера</a:t>
            </a:r>
          </a:p>
        </p:txBody>
      </p:sp>
      <p:pic>
        <p:nvPicPr>
          <p:cNvPr id="1026" name="Picture 2" descr="https://upload.wikimedia.org/wikipedia/commons/thumb/b/b8/Meissner_oszi.svg/1024px-Meissner_oszi.svg.png">
            <a:extLst>
              <a:ext uri="{FF2B5EF4-FFF2-40B4-BE49-F238E27FC236}">
                <a16:creationId xmlns:a16="http://schemas.microsoft.com/office/drawing/2014/main" id="{8B80E5D5-D2BF-40E3-8A87-6B7A9854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22" y="341982"/>
            <a:ext cx="4384855" cy="3751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779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6AC88A-1EC8-4760-BCDF-BBC7E43A1ED1}"/>
              </a:ext>
            </a:extLst>
          </p:cNvPr>
          <p:cNvSpPr/>
          <p:nvPr/>
        </p:nvSpPr>
        <p:spPr>
          <a:xfrm>
            <a:off x="235975" y="224135"/>
            <a:ext cx="6872748" cy="622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также генераторы более сложных сигналов, таких, как телевизионная испытательная таблица: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частотному диапазону: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Низкочастотные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Высокочастотные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принципу работы: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Стабилизированные кварцевым резонатором — Генератор Пирса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Блокинг-генераторы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LC-генераторы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RC-генераторы</a:t>
            </a:r>
            <a:endParaRPr lang="ru-RU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на туннельных диодах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назначению:</a:t>
            </a:r>
          </a:p>
          <a:p>
            <a:pPr marL="742950" lvl="1"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тактовых импульсов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0AAF94-C1E4-461B-863B-472D1B891050}"/>
              </a:ext>
            </a:extLst>
          </p:cNvPr>
          <p:cNvSpPr/>
          <p:nvPr/>
        </p:nvSpPr>
        <p:spPr>
          <a:xfrm>
            <a:off x="7409733" y="5334384"/>
            <a:ext cx="4276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Простой генератор Пирса</a:t>
            </a:r>
          </a:p>
        </p:txBody>
      </p:sp>
      <p:pic>
        <p:nvPicPr>
          <p:cNvPr id="2050" name="Picture 2" descr="https://upload.wikimedia.org/wikipedia/commons/thumb/2/28/Pierce_oscillator.svg/800px-Pierce_oscillator.svg.png">
            <a:extLst>
              <a:ext uri="{FF2B5EF4-FFF2-40B4-BE49-F238E27FC236}">
                <a16:creationId xmlns:a16="http://schemas.microsoft.com/office/drawing/2014/main" id="{0C9A86A8-12BF-4EAD-BB1A-8CECFCE3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33" y="363793"/>
            <a:ext cx="4276459" cy="4837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946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F866EA-E200-401B-94DF-A05F9B71A832}"/>
              </a:ext>
            </a:extLst>
          </p:cNvPr>
          <p:cNvSpPr/>
          <p:nvPr/>
        </p:nvSpPr>
        <p:spPr>
          <a:xfrm>
            <a:off x="226141" y="164800"/>
            <a:ext cx="6469627" cy="660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генераторов являются преобразователями постоянного тока в переменный ток. Маломощные генераторы строят на однотактных усилительных каскадах. Более мощные однофазные генераторы строят на двухтактных (полумостовых) усилительных каскадах, которые имеют больший КПД и позволяют на транзисторах той же мощности построить генератор с приблизительно вдвое большей мощностью. Однофазные генераторы ещё большей мощности строят по четырёхтактной (полномостовой) схеме, которая позволяет приблизительно ещё вдвое увеличить мощность генератора. Ещё большую мощность имеют двухфазные и трёхфазные двухтактные (полумостовые) и четырёхтактные (полномостовые) генераторы.</a:t>
            </a:r>
          </a:p>
        </p:txBody>
      </p:sp>
      <p:pic>
        <p:nvPicPr>
          <p:cNvPr id="4098" name="Picture 2" descr="https://upload.wikimedia.org/wikipedia/commons/thumb/b/ba/Oscillator_diagram1.svg/800px-Oscillator_diagram1.svg.png">
            <a:extLst>
              <a:ext uri="{FF2B5EF4-FFF2-40B4-BE49-F238E27FC236}">
                <a16:creationId xmlns:a16="http://schemas.microsoft.com/office/drawing/2014/main" id="{528FC87F-2CB9-4678-9D07-C22F5210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62" y="245806"/>
            <a:ext cx="5005406" cy="5211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5666E1-A93C-4E9B-BAAF-B2F7790C5B98}"/>
              </a:ext>
            </a:extLst>
          </p:cNvPr>
          <p:cNvSpPr/>
          <p:nvPr/>
        </p:nvSpPr>
        <p:spPr>
          <a:xfrm>
            <a:off x="6871962" y="5643405"/>
            <a:ext cx="4912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 Блок схема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1318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A3182A-810B-4358-A956-6E76B9B2A034}"/>
              </a:ext>
            </a:extLst>
          </p:cNvPr>
          <p:cNvSpPr/>
          <p:nvPr/>
        </p:nvSpPr>
        <p:spPr>
          <a:xfrm>
            <a:off x="163698" y="157006"/>
            <a:ext cx="5215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 гармонических колебаний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FC88F5-03FC-4F0E-8C1F-3FBCA0E58135}"/>
              </a:ext>
            </a:extLst>
          </p:cNvPr>
          <p:cNvSpPr/>
          <p:nvPr/>
        </p:nvSpPr>
        <p:spPr>
          <a:xfrm>
            <a:off x="163697" y="618671"/>
            <a:ext cx="11772663" cy="497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гармонических колебаний представляет собой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Усилитель"/>
              </a:rPr>
              <a:t>усилитель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положительной обратной связью. Термин положительная обратная связь означает, что фазовый сдвиг в петле обратной связи близок к 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т. е. цепь обратной связи не инвертирует сигнал.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Необходимыми условиями для возникновения гармонических незатухающих колебаний с малыми искажениями синусоиды являются: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петлевой сдвиг фазы равен 360°,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резонансная или квазирезонансная, как, например, в генераторе с мостом Вина, или сам усилитель является частотно-избирательным (резонансным).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петлевое усиление точно равно 1,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точка усилительного каскада находится на его линейном или приблизительно линейном участке.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9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ttps://upload.wikimedia.org/wikipedia/commons/thumb/b/bb/Cross_coupled_LC_oscillator.svg/200px-Cross_coupled_LC_oscillator.svg.png">
            <a:extLst>
              <a:ext uri="{FF2B5EF4-FFF2-40B4-BE49-F238E27FC236}">
                <a16:creationId xmlns:a16="http://schemas.microsoft.com/office/drawing/2014/main" id="{0C719932-882E-4FC7-81DD-DA408C0D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32" y="2219064"/>
            <a:ext cx="3730729" cy="4383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310BBB-4C53-4ED7-AD54-215AC14CA030}"/>
              </a:ext>
            </a:extLst>
          </p:cNvPr>
          <p:cNvSpPr/>
          <p:nvPr/>
        </p:nvSpPr>
        <p:spPr>
          <a:xfrm>
            <a:off x="221839" y="5033011"/>
            <a:ext cx="7771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— LC-генератор с перекрёстными связями. В этом генераторе синусоидальность выходного сигнала обеспечивается колебательным контуром в стоках транзисторов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09E998-BE29-46DB-909D-CEC969FC5B45}"/>
              </a:ext>
            </a:extLst>
          </p:cNvPr>
          <p:cNvSpPr/>
          <p:nvPr/>
        </p:nvSpPr>
        <p:spPr>
          <a:xfrm>
            <a:off x="221839" y="145983"/>
            <a:ext cx="11748322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Пояснения необходимости 2-го и 3-го условий.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петлевое усиление ниже 1 - то колебания затухают. Если петлевое усиление больше 1 - то колебания нарастают до физического ограничения, так, амплитуда выходного напряжения усилителя не может быть больше напряжения питания, при таком ограничении форма синусоидального напряжения искажается.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BC0046-BB2B-45DF-B60F-1828A1988826}"/>
              </a:ext>
            </a:extLst>
          </p:cNvPr>
          <p:cNvSpPr/>
          <p:nvPr/>
        </p:nvSpPr>
        <p:spPr>
          <a:xfrm>
            <a:off x="221840" y="2132318"/>
            <a:ext cx="7771786" cy="2376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 структур с положительной обратной связью может служить мультивибратор, или иные релаксационные генераторы, но в таких схемах применены частотно-неизбирательные обратные связи и усилители, поэтому генерируемые ими колебания далеки от синусоидальных.</a:t>
            </a:r>
          </a:p>
        </p:txBody>
      </p:sp>
    </p:spTree>
    <p:extLst>
      <p:ext uri="{BB962C8B-B14F-4D97-AF65-F5344CB8AC3E}">
        <p14:creationId xmlns:p14="http://schemas.microsoft.com/office/powerpoint/2010/main" val="274436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7B847B-DE43-4BE6-A8F2-A4837F62BBA2}"/>
              </a:ext>
            </a:extLst>
          </p:cNvPr>
          <p:cNvSpPr/>
          <p:nvPr/>
        </p:nvSpPr>
        <p:spPr>
          <a:xfrm>
            <a:off x="3807745" y="0"/>
            <a:ext cx="4576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генераторов  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FC43B-1BBE-40C9-B9C1-57B68317860C}"/>
              </a:ext>
            </a:extLst>
          </p:cNvPr>
          <p:cNvSpPr/>
          <p:nvPr/>
        </p:nvSpPr>
        <p:spPr>
          <a:xfrm>
            <a:off x="265471" y="820749"/>
            <a:ext cx="11661058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памяти (длина записи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дискретизации (тактовая частота)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Полоса пропускания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Вертикальное разрешение (по амплитуде)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Горизонтальное разрешение (по времени)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области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выходных каналов 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выходы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</a:t>
            </a:r>
          </a:p>
          <a:p>
            <a:pPr indent="54000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последовательностей </a:t>
            </a:r>
          </a:p>
          <a:p>
            <a:pPr indent="54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8250A8-9538-4C60-A9F9-A8CF33CDC740}"/>
              </a:ext>
            </a:extLst>
          </p:cNvPr>
          <p:cNvSpPr/>
          <p:nvPr/>
        </p:nvSpPr>
        <p:spPr>
          <a:xfrm>
            <a:off x="550606" y="0"/>
            <a:ext cx="110907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технические характеристики генератора сигналов</a:t>
            </a:r>
          </a:p>
          <a:p>
            <a:pPr algn="ctr" fontAlgn="base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низкочастотного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ПрофКиП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Г3-131М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76C3832-17C1-44ED-BED2-352AEA0F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446"/>
              </p:ext>
            </p:extLst>
          </p:nvPr>
        </p:nvGraphicFramePr>
        <p:xfrm>
          <a:off x="406021" y="1077218"/>
          <a:ext cx="11520508" cy="5614738"/>
        </p:xfrm>
        <a:graphic>
          <a:graphicData uri="http://schemas.openxmlformats.org/drawingml/2006/table">
            <a:tbl>
              <a:tblPr/>
              <a:tblGrid>
                <a:gridCol w="3871012">
                  <a:extLst>
                    <a:ext uri="{9D8B030D-6E8A-4147-A177-3AD203B41FA5}">
                      <a16:colId xmlns:a16="http://schemas.microsoft.com/office/drawing/2014/main" val="2302845967"/>
                    </a:ext>
                  </a:extLst>
                </a:gridCol>
                <a:gridCol w="7649496">
                  <a:extLst>
                    <a:ext uri="{9D8B030D-6E8A-4147-A177-3AD203B41FA5}">
                      <a16:colId xmlns:a16="http://schemas.microsoft.com/office/drawing/2014/main" val="2385636716"/>
                    </a:ext>
                  </a:extLst>
                </a:gridCol>
              </a:tblGrid>
              <a:tr h="114843"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868597"/>
                  </a:ext>
                </a:extLst>
              </a:tr>
              <a:tr h="204721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 Гц … 2 МГц (7 диапазонов)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67855"/>
                  </a:ext>
                </a:extLst>
              </a:tr>
              <a:tr h="384476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каждом диапазоне возможность регулировки частоты 100:1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25991"/>
                  </a:ext>
                </a:extLst>
              </a:tr>
              <a:tr h="833863"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Выходной сигнал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синусоидальный, треугольный, меандр, прямоугольный, импульсный, пилообразный, искаженный синусоидальный, TTL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546263"/>
                  </a:ext>
                </a:extLst>
              </a:tr>
              <a:tr h="474353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установки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Гц ± значение младшего разряда ± погрешность задающего генератора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88"/>
                  </a:ext>
                </a:extLst>
              </a:tr>
              <a:tr h="204721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Стабильность частоты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±0.1% в течении 20 минут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5784"/>
                  </a:ext>
                </a:extLst>
              </a:tr>
              <a:tr h="1103495">
                <a:tc>
                  <a:txBody>
                    <a:bodyPr/>
                    <a:lstStyle/>
                    <a:p>
                      <a:pPr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управления частотой напряжением (VCF)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выходного сигнала может быть установлена подачей на вход VCF постоянного напряжения 0 В … -10 В</a:t>
                      </a:r>
                    </a:p>
                    <a:p>
                      <a:pPr fontAlgn="base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Частотная модуляция (максимальное входное напряжение): -13 В</a:t>
                      </a:r>
                    </a:p>
                  </a:txBody>
                  <a:tcPr marL="27502" marR="91672" marT="9167" marB="91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2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5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706</TotalTime>
  <Words>803</Words>
  <Application>Microsoft Office PowerPoint</Application>
  <PresentationFormat>Широкоэкранный</PresentationFormat>
  <Paragraphs>157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Calisto MT</vt:lpstr>
      <vt:lpstr>Cambria Math</vt:lpstr>
      <vt:lpstr>Times New Roman</vt:lpstr>
      <vt:lpstr>Wingdings 2</vt:lpstr>
      <vt:lpstr>Сланец</vt:lpstr>
      <vt:lpstr>Генераторы электрических сигналов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65</cp:revision>
  <dcterms:created xsi:type="dcterms:W3CDTF">2019-03-05T13:15:09Z</dcterms:created>
  <dcterms:modified xsi:type="dcterms:W3CDTF">2019-04-03T14:23:32Z</dcterms:modified>
</cp:coreProperties>
</file>